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355" r:id="rId3"/>
    <p:sldId id="309" r:id="rId4"/>
    <p:sldId id="340" r:id="rId5"/>
    <p:sldId id="364" r:id="rId6"/>
    <p:sldId id="338" r:id="rId7"/>
    <p:sldId id="352" r:id="rId8"/>
    <p:sldId id="354" r:id="rId9"/>
    <p:sldId id="342" r:id="rId10"/>
    <p:sldId id="357" r:id="rId11"/>
    <p:sldId id="358" r:id="rId12"/>
    <p:sldId id="359" r:id="rId13"/>
    <p:sldId id="343" r:id="rId14"/>
    <p:sldId id="360" r:id="rId15"/>
    <p:sldId id="361" r:id="rId16"/>
    <p:sldId id="362" r:id="rId17"/>
    <p:sldId id="363" r:id="rId18"/>
    <p:sldId id="331" r:id="rId19"/>
    <p:sldId id="316" r:id="rId20"/>
    <p:sldId id="344" r:id="rId21"/>
    <p:sldId id="341" r:id="rId22"/>
    <p:sldId id="356" r:id="rId23"/>
    <p:sldId id="337" r:id="rId24"/>
    <p:sldId id="348" r:id="rId25"/>
    <p:sldId id="346" r:id="rId26"/>
    <p:sldId id="347" r:id="rId27"/>
    <p:sldId id="345" r:id="rId28"/>
    <p:sldId id="349" r:id="rId29"/>
    <p:sldId id="350" r:id="rId30"/>
    <p:sldId id="351" r:id="rId31"/>
    <p:sldId id="30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31"/>
    <p:restoredTop sz="70943"/>
  </p:normalViewPr>
  <p:slideViewPr>
    <p:cSldViewPr snapToGrid="0" snapToObjects="1">
      <p:cViewPr varScale="1">
        <p:scale>
          <a:sx n="77" d="100"/>
          <a:sy n="77" d="100"/>
        </p:scale>
        <p:origin x="264" y="18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1D0DB-855D-EA4F-9175-0705B9BD6E25}" type="datetimeFigureOut">
              <a:rPr lang="en-US" smtClean="0"/>
              <a:t>3/9/21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E20C-5B7B-3D46-A9B8-390835D6130C}" type="slidenum">
              <a:rPr lang="en-US" smtClean="0"/>
              <a:t>‹#›</a:t>
            </a:fld>
            <a:endParaRPr lang="en-US"/>
          </a:p>
        </p:txBody>
      </p:sp>
    </p:spTree>
    <p:extLst>
      <p:ext uri="{BB962C8B-B14F-4D97-AF65-F5344CB8AC3E}">
        <p14:creationId xmlns:p14="http://schemas.microsoft.com/office/powerpoint/2010/main" val="3723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Resilient Faith</a:t>
            </a:r>
            <a:r>
              <a:rPr lang="en-US" sz="1200" b="0" i="0" u="none" strike="noStrike" kern="1200" dirty="0">
                <a:solidFill>
                  <a:schemeClr val="tx1"/>
                </a:solidFill>
                <a:effectLst/>
                <a:latin typeface="+mn-lt"/>
                <a:ea typeface="+mn-ea"/>
                <a:cs typeface="+mn-cs"/>
              </a:rPr>
              <a:t>. If you’re just joining us, that’s the title of our 6-week Lenten sermon series. This is message 4 of 6 in our series that aims to deepen our trust in Christ and grow our faith to withstand the trials, challenges, and storms of life; to develop the grit, adaptability, and resilience of our Lord Jesus. </a:t>
            </a:r>
          </a:p>
          <a:p>
            <a:endParaRPr lang="en-US" dirty="0"/>
          </a:p>
          <a:p>
            <a:r>
              <a:rPr lang="en-US" dirty="0"/>
              <a:t>We began our series by looking at some of the metaphors that the Scriptures use to describe how God shapes us and our faith through trials and hardships. With that, I invited us to see and embrace our own wilderness as an opportunity to build character, grow our endurance, and thrive on the other side.</a:t>
            </a:r>
          </a:p>
          <a:p>
            <a:endParaRPr lang="en-US" dirty="0"/>
          </a:p>
          <a:p>
            <a:r>
              <a:rPr lang="en-US" dirty="0"/>
              <a:t>And then two weeks ago we looked at how </a:t>
            </a:r>
            <a:r>
              <a:rPr lang="en-US" sz="1200" b="0" i="0" u="none" strike="noStrike" kern="1200" dirty="0">
                <a:solidFill>
                  <a:schemeClr val="tx1"/>
                </a:solidFill>
                <a:effectLst/>
                <a:latin typeface="+mn-lt"/>
                <a:ea typeface="+mn-ea"/>
                <a:cs typeface="+mn-cs"/>
              </a:rPr>
              <a:t>Jesus shows us that you can’t build resilient faith unless you learn to resist temptation and evil. Resistance builds resistance. In that message I challenged us to view prayer, like Jesus and the Apostles, as a weapon for resisting spiritual darkness. We have to fight in this way if we’re going to overcome our flesh, the world, and the devil. </a:t>
            </a:r>
          </a:p>
          <a:p>
            <a:endParaRPr lang="en-US" dirty="0"/>
          </a:p>
          <a:p>
            <a:r>
              <a:rPr lang="en-US" dirty="0"/>
              <a:t>And then last week I shared a message called, </a:t>
            </a:r>
            <a:r>
              <a:rPr lang="en-US" i="1" dirty="0"/>
              <a:t>The Necessity of Lament</a:t>
            </a:r>
            <a:r>
              <a:rPr lang="en-US" dirty="0"/>
              <a:t>. </a:t>
            </a:r>
            <a:r>
              <a:rPr lang="en-US" sz="1200" b="0" i="0" u="none" strike="noStrike" kern="1200" dirty="0">
                <a:solidFill>
                  <a:schemeClr val="tx1"/>
                </a:solidFill>
                <a:effectLst/>
                <a:latin typeface="+mn-lt"/>
                <a:ea typeface="+mn-ea"/>
                <a:cs typeface="+mn-cs"/>
              </a:rPr>
              <a:t>I said that this life is full of trials and troubles. And if we don’t acknowledge what is wrong and learn how to properly lament, we will grow to be spiritually malformed. So, we must lament by saying (1) This isn’t right; (2) This hurts, but I’m not quitting; and (3) God, I need your help. I hope you found that sermon helpful. And I hope that we will continue to practice lament together whenever the need arises.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All of that brings us to the next installment, a message I’ve entitled, </a:t>
            </a:r>
            <a:r>
              <a:rPr lang="en-US" sz="1200" b="0" i="1" u="none" strike="noStrike" kern="1200" dirty="0">
                <a:solidFill>
                  <a:schemeClr val="tx1"/>
                </a:solidFill>
                <a:effectLst/>
                <a:latin typeface="+mn-lt"/>
                <a:ea typeface="+mn-ea"/>
                <a:cs typeface="+mn-cs"/>
              </a:rPr>
              <a:t>Know Who You Are</a:t>
            </a:r>
            <a:r>
              <a:rPr lang="en-US" sz="1200" b="0" i="0" u="none" strike="noStrike" kern="1200" dirty="0">
                <a:solidFill>
                  <a:schemeClr val="tx1"/>
                </a:solidFill>
                <a:effectLst/>
                <a:latin typeface="+mn-lt"/>
                <a:ea typeface="+mn-ea"/>
                <a:cs typeface="+mn-cs"/>
              </a:rPr>
              <a:t>. And let me just say, I think this may be the most important message that disciples of Jesus need to hear. I think that will become clear as we move along today. So, if you would, I’d encourage you to take some notes (if that’s helpful) and really tune in to the voice of the Spirit this morning.  [BRIEF PRAYER]</a:t>
            </a:r>
          </a:p>
          <a:p>
            <a:endParaRPr lang="en-US" sz="1200" b="0" i="0" u="none" strike="noStrike" kern="1200" dirty="0">
              <a:solidFill>
                <a:schemeClr val="tx1"/>
              </a:solidFill>
              <a:effectLst/>
              <a:latin typeface="+mn-lt"/>
              <a:ea typeface="+mn-ea"/>
              <a:cs typeface="+mn-cs"/>
            </a:endParaRPr>
          </a:p>
          <a:p>
            <a:r>
              <a:rPr lang="en-US" dirty="0"/>
              <a:t>Anyone ever experienced amnesia? I’ve never personally experienced it, but I can imagine how troubling that would be. [MY GRANDFATHER]</a:t>
            </a:r>
          </a:p>
          <a:p>
            <a:endParaRPr lang="en-US" dirty="0"/>
          </a:p>
          <a:p>
            <a:r>
              <a:rPr lang="en-US" dirty="0"/>
              <a:t>Thankfully, my Papa didn’t forget who he was. That would have been even more frightening, to be sure. Just ask Jason </a:t>
            </a:r>
            <a:r>
              <a:rPr lang="en-US" dirty="0" err="1"/>
              <a:t>Bourne</a:t>
            </a:r>
            <a:r>
              <a:rPr lang="en-US" dirty="0"/>
              <a:t>.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a:t>
            </a:fld>
            <a:endParaRPr lang="en-US"/>
          </a:p>
        </p:txBody>
      </p:sp>
    </p:spTree>
    <p:extLst>
      <p:ext uri="{BB962C8B-B14F-4D97-AF65-F5344CB8AC3E}">
        <p14:creationId xmlns:p14="http://schemas.microsoft.com/office/powerpoint/2010/main" val="398403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10</a:t>
            </a:fld>
            <a:endParaRPr lang="en-US"/>
          </a:p>
        </p:txBody>
      </p:sp>
    </p:spTree>
    <p:extLst>
      <p:ext uri="{BB962C8B-B14F-4D97-AF65-F5344CB8AC3E}">
        <p14:creationId xmlns:p14="http://schemas.microsoft.com/office/powerpoint/2010/main" val="215817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11</a:t>
            </a:fld>
            <a:endParaRPr lang="en-US"/>
          </a:p>
        </p:txBody>
      </p:sp>
    </p:spTree>
    <p:extLst>
      <p:ext uri="{BB962C8B-B14F-4D97-AF65-F5344CB8AC3E}">
        <p14:creationId xmlns:p14="http://schemas.microsoft.com/office/powerpoint/2010/main" val="271172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 LIE]</a:t>
            </a:r>
          </a:p>
          <a:p>
            <a:endParaRPr lang="en-US" dirty="0"/>
          </a:p>
          <a:p>
            <a:r>
              <a:rPr lang="en-US" dirty="0"/>
              <a:t>So, let’s not go down that road. Instead, we need to know what the Bible says is true about us. Let’s think biblically and theologically about this so we can truly understand what Christ has done for us, and how we can know who we are (our true identity) according to the gospel.</a:t>
            </a:r>
          </a:p>
          <a:p>
            <a:endParaRPr lang="en-US" dirty="0"/>
          </a:p>
          <a:p>
            <a:r>
              <a:rPr lang="en-US" dirty="0"/>
              <a:t>Here is what the Scriptures teach about human beings—the bigger picture:  </a:t>
            </a:r>
          </a:p>
          <a:p>
            <a:r>
              <a:rPr lang="en-US" dirty="0"/>
              <a:t>[NEXT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12</a:t>
            </a:fld>
            <a:endParaRPr lang="en-US"/>
          </a:p>
        </p:txBody>
      </p:sp>
    </p:spTree>
    <p:extLst>
      <p:ext uri="{BB962C8B-B14F-4D97-AF65-F5344CB8AC3E}">
        <p14:creationId xmlns:p14="http://schemas.microsoft.com/office/powerpoint/2010/main" val="301209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13</a:t>
            </a:fld>
            <a:endParaRPr lang="en-US"/>
          </a:p>
        </p:txBody>
      </p:sp>
    </p:spTree>
    <p:extLst>
      <p:ext uri="{BB962C8B-B14F-4D97-AF65-F5344CB8AC3E}">
        <p14:creationId xmlns:p14="http://schemas.microsoft.com/office/powerpoint/2010/main" val="3067522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14</a:t>
            </a:fld>
            <a:endParaRPr lang="en-US"/>
          </a:p>
        </p:txBody>
      </p:sp>
    </p:spTree>
    <p:extLst>
      <p:ext uri="{BB962C8B-B14F-4D97-AF65-F5344CB8AC3E}">
        <p14:creationId xmlns:p14="http://schemas.microsoft.com/office/powerpoint/2010/main" val="3551547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15</a:t>
            </a:fld>
            <a:endParaRPr lang="en-US"/>
          </a:p>
        </p:txBody>
      </p:sp>
    </p:spTree>
    <p:extLst>
      <p:ext uri="{BB962C8B-B14F-4D97-AF65-F5344CB8AC3E}">
        <p14:creationId xmlns:p14="http://schemas.microsoft.com/office/powerpoint/2010/main" val="4251956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16</a:t>
            </a:fld>
            <a:endParaRPr lang="en-US"/>
          </a:p>
        </p:txBody>
      </p:sp>
    </p:spTree>
    <p:extLst>
      <p:ext uri="{BB962C8B-B14F-4D97-AF65-F5344CB8AC3E}">
        <p14:creationId xmlns:p14="http://schemas.microsoft.com/office/powerpoint/2010/main" val="268606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I can’t think of a better passage on our new identity and this new life that Christ offers than in Romans chapter 8, verses 1-17. If you have your Bible, read along there with me. Or just listen as a I read.</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17</a:t>
            </a:fld>
            <a:endParaRPr lang="en-US"/>
          </a:p>
        </p:txBody>
      </p:sp>
    </p:spTree>
    <p:extLst>
      <p:ext uri="{BB962C8B-B14F-4D97-AF65-F5344CB8AC3E}">
        <p14:creationId xmlns:p14="http://schemas.microsoft.com/office/powerpoint/2010/main" val="363032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&amp; BRIEFLY COMMENT ON PASSAGE]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that’s not all the Apostle Paul has to say about it.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18</a:t>
            </a:fld>
            <a:endParaRPr lang="en-US"/>
          </a:p>
        </p:txBody>
      </p:sp>
    </p:spTree>
    <p:extLst>
      <p:ext uri="{BB962C8B-B14F-4D97-AF65-F5344CB8AC3E}">
        <p14:creationId xmlns:p14="http://schemas.microsoft.com/office/powerpoint/2010/main" val="3251709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[BRIEF COMMENT ON PASSAGE]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anyone knows this, Paul does. You are not the worst thing you’ve ever done.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like Jason </a:t>
            </a:r>
            <a:r>
              <a:rPr lang="en-US" sz="1200" kern="1200" dirty="0" err="1">
                <a:solidFill>
                  <a:schemeClr val="tx1"/>
                </a:solidFill>
                <a:effectLst/>
                <a:latin typeface="+mn-lt"/>
                <a:ea typeface="+mn-ea"/>
                <a:cs typeface="+mn-cs"/>
              </a:rPr>
              <a:t>Bourne</a:t>
            </a:r>
            <a:r>
              <a:rPr lang="en-US" sz="1200" kern="1200" dirty="0">
                <a:solidFill>
                  <a:schemeClr val="tx1"/>
                </a:solidFill>
                <a:effectLst/>
                <a:latin typeface="+mn-lt"/>
                <a:ea typeface="+mn-ea"/>
                <a:cs typeface="+mn-cs"/>
              </a:rPr>
              <a:t>, once you realize who you are at your worst (as Jason did at the end of the first movie, and as Saul of Tarsus did on the road to Damascus), you can say, “I don’t want to do this anymore.” You can choose to say, I don’t want to be the old self, the sinner, the killer. Instead, I want a new identity and a new life. And so, I receive again and again what Christ as done for me.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That’s how Paul can write this to the messed-up Corinthian church: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19</a:t>
            </a:fld>
            <a:endParaRPr lang="en-US"/>
          </a:p>
        </p:txBody>
      </p:sp>
    </p:spTree>
    <p:extLst>
      <p:ext uri="{BB962C8B-B14F-4D97-AF65-F5344CB8AC3E}">
        <p14:creationId xmlns:p14="http://schemas.microsoft.com/office/powerpoint/2010/main" val="171935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many of you may know, the </a:t>
            </a:r>
            <a:r>
              <a:rPr lang="en-US" sz="1200" b="0" i="0" u="none" strike="noStrike" kern="1200" dirty="0" err="1">
                <a:solidFill>
                  <a:schemeClr val="tx1"/>
                </a:solidFill>
                <a:effectLst/>
                <a:latin typeface="+mn-lt"/>
                <a:ea typeface="+mn-ea"/>
                <a:cs typeface="+mn-cs"/>
              </a:rPr>
              <a:t>Bourne</a:t>
            </a:r>
            <a:r>
              <a:rPr lang="en-US" sz="1200" b="0" i="0" u="none" strike="noStrike" kern="1200" dirty="0">
                <a:solidFill>
                  <a:schemeClr val="tx1"/>
                </a:solidFill>
                <a:effectLst/>
                <a:latin typeface="+mn-lt"/>
                <a:ea typeface="+mn-ea"/>
                <a:cs typeface="+mn-cs"/>
              </a:rPr>
              <a:t> movies are a series of action thriller films based on the character Jason </a:t>
            </a:r>
            <a:r>
              <a:rPr lang="en-US" sz="1200" b="0" i="0" u="none" strike="noStrike" kern="1200" dirty="0" err="1">
                <a:solidFill>
                  <a:schemeClr val="tx1"/>
                </a:solidFill>
                <a:effectLst/>
                <a:latin typeface="+mn-lt"/>
                <a:ea typeface="+mn-ea"/>
                <a:cs typeface="+mn-cs"/>
              </a:rPr>
              <a:t>Bourne</a:t>
            </a:r>
            <a:r>
              <a:rPr lang="en-US" sz="1200" b="0" i="0" u="none" strike="noStrike" kern="1200" dirty="0">
                <a:solidFill>
                  <a:schemeClr val="tx1"/>
                </a:solidFill>
                <a:effectLst/>
                <a:latin typeface="+mn-lt"/>
                <a:ea typeface="+mn-ea"/>
                <a:cs typeface="+mn-cs"/>
              </a:rPr>
              <a:t>, a CIA assassin suffering from dissociative amnesia who must figure out who he is, how it is that he has James Bond like reflexes, how it is that he can guess your weight, and tell you all of the license plates numbers out in the parking lot; and why people want him dead. You could say that Jason </a:t>
            </a:r>
            <a:r>
              <a:rPr lang="en-US" sz="1200" b="0" i="0" u="none" strike="noStrike" kern="1200" dirty="0" err="1">
                <a:solidFill>
                  <a:schemeClr val="tx1"/>
                </a:solidFill>
                <a:effectLst/>
                <a:latin typeface="+mn-lt"/>
                <a:ea typeface="+mn-ea"/>
                <a:cs typeface="+mn-cs"/>
              </a:rPr>
              <a:t>Bourne</a:t>
            </a:r>
            <a:r>
              <a:rPr lang="en-US" sz="1200" b="0" i="0" u="none" strike="noStrike" kern="1200" dirty="0">
                <a:solidFill>
                  <a:schemeClr val="tx1"/>
                </a:solidFill>
                <a:effectLst/>
                <a:latin typeface="+mn-lt"/>
                <a:ea typeface="+mn-ea"/>
                <a:cs typeface="+mn-cs"/>
              </a:rPr>
              <a:t> definitely shows “r</a:t>
            </a:r>
            <a:r>
              <a:rPr lang="en-US" dirty="0"/>
              <a:t>esiliency” in seeking to discover his identity. And he will stop at nothing to get the answers he’s looking for. And if you threaten his life, he will beat you down with a rolled-up magazine or a ballpoint pen. And, of course, not have a clue </a:t>
            </a:r>
            <a:r>
              <a:rPr lang="en-US" i="1" dirty="0"/>
              <a:t>how</a:t>
            </a:r>
            <a:r>
              <a:rPr lang="en-US" dirty="0"/>
              <a:t> he is doing it.</a:t>
            </a:r>
          </a:p>
          <a:p>
            <a:endParaRPr lang="en-US" dirty="0"/>
          </a:p>
          <a:p>
            <a:r>
              <a:rPr lang="en-US" dirty="0"/>
              <a:t>The Jason </a:t>
            </a:r>
            <a:r>
              <a:rPr lang="en-US" dirty="0" err="1"/>
              <a:t>Bourne</a:t>
            </a:r>
            <a:r>
              <a:rPr lang="en-US" dirty="0"/>
              <a:t> story, much like our own lives, is driven by the question: “Who am I?” It’s a question that we all ask in one form or another. That’s why I know that today’s message is relevant to all of us. Every single one of us. Which has much to do with why I think it’s one of the most important. That’s because your identity (knowing who you are) is absolutely essential to the health and flourishing of human beings. Because, like Jason </a:t>
            </a:r>
            <a:r>
              <a:rPr lang="en-US" dirty="0" err="1"/>
              <a:t>Bourne</a:t>
            </a:r>
            <a:r>
              <a:rPr lang="en-US" dirty="0"/>
              <a:t>, you can’t ever find peace, purpose, and rest in your soul until you know who you are and align yourself to the truth, and live into that truth as God created you to do. Which bring us back to Jesus in the wilderness. Let’s begin our Scripture reading with Mark 1, verses 9-13.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a:t>
            </a:fld>
            <a:endParaRPr lang="en-US"/>
          </a:p>
        </p:txBody>
      </p:sp>
    </p:spTree>
    <p:extLst>
      <p:ext uri="{BB962C8B-B14F-4D97-AF65-F5344CB8AC3E}">
        <p14:creationId xmlns:p14="http://schemas.microsoft.com/office/powerpoint/2010/main" val="2805854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20</a:t>
            </a:fld>
            <a:endParaRPr lang="en-US"/>
          </a:p>
        </p:txBody>
      </p:sp>
    </p:spTree>
    <p:extLst>
      <p:ext uri="{BB962C8B-B14F-4D97-AF65-F5344CB8AC3E}">
        <p14:creationId xmlns:p14="http://schemas.microsoft.com/office/powerpoint/2010/main" val="2789429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it may be that there is someone listening to this message about our identity in Christ for the first time. But chances are, you’ve heard it lots of times, but you keep forgetting it. So, for many of us, the wilderness comes and God wants to use it to remind you of who you are, and where you ought to get your life from.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makes me think of another movie called </a:t>
            </a:r>
            <a:r>
              <a:rPr lang="en-US" sz="1200" i="1" kern="1200" dirty="0">
                <a:solidFill>
                  <a:schemeClr val="tx1"/>
                </a:solidFill>
                <a:effectLst/>
                <a:latin typeface="+mn-lt"/>
                <a:ea typeface="+mn-ea"/>
                <a:cs typeface="+mn-cs"/>
              </a:rPr>
              <a:t>50 First Dates</a:t>
            </a:r>
            <a:r>
              <a:rPr lang="en-US" sz="1200" kern="1200" dirty="0">
                <a:solidFill>
                  <a:schemeClr val="tx1"/>
                </a:solidFill>
                <a:effectLst/>
                <a:latin typeface="+mn-lt"/>
                <a:ea typeface="+mn-ea"/>
                <a:cs typeface="+mn-cs"/>
              </a:rPr>
              <a:t>.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21</a:t>
            </a:fld>
            <a:endParaRPr lang="en-US"/>
          </a:p>
        </p:txBody>
      </p:sp>
    </p:spTree>
    <p:extLst>
      <p:ext uri="{BB962C8B-B14F-4D97-AF65-F5344CB8AC3E}">
        <p14:creationId xmlns:p14="http://schemas.microsoft.com/office/powerpoint/2010/main" val="3200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50 First Dates </a:t>
            </a:r>
            <a:r>
              <a:rPr lang="en-US" dirty="0"/>
              <a:t>is a romantic comedy starring Adam Sandler and Drew Barrymore. Barrymore’s character, Lucy, has short-term memory loss due to an accident and she can’t remember anything that happened the day before. Which means, she doesn’t remember the man who loves her. So, Henry, played by Sandler, has to help her remember everyday who she is and how they met, as he attempts to woo her again and again. </a:t>
            </a:r>
          </a:p>
          <a:p>
            <a:endParaRPr lang="en-US" dirty="0"/>
          </a:p>
          <a:p>
            <a:r>
              <a:rPr lang="en-US" dirty="0"/>
              <a:t>We need those reminders, don’t we? We too need to become aware of the one who created us for himself, who loves us, and wants us to know who we are in him. How do we do this when it seems that we so quickly forget? And when, as the pastor and hymn-writer Robert Robinson put it, we’re so prone to wander. </a:t>
            </a:r>
          </a:p>
          <a:p>
            <a:endParaRPr lang="en-US" dirty="0"/>
          </a:p>
          <a:p>
            <a:r>
              <a:rPr lang="en-US" dirty="0"/>
              <a:t>Here are a few things I’d like to suggest that we do: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22</a:t>
            </a:fld>
            <a:endParaRPr lang="en-US"/>
          </a:p>
        </p:txBody>
      </p:sp>
    </p:spTree>
    <p:extLst>
      <p:ext uri="{BB962C8B-B14F-4D97-AF65-F5344CB8AC3E}">
        <p14:creationId xmlns:p14="http://schemas.microsoft.com/office/powerpoint/2010/main" val="4069738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23</a:t>
            </a:fld>
            <a:endParaRPr lang="en-US"/>
          </a:p>
        </p:txBody>
      </p:sp>
    </p:spTree>
    <p:extLst>
      <p:ext uri="{BB962C8B-B14F-4D97-AF65-F5344CB8AC3E}">
        <p14:creationId xmlns:p14="http://schemas.microsoft.com/office/powerpoint/2010/main" val="1257107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kern="1200" dirty="0">
                <a:solidFill>
                  <a:schemeClr val="tx1"/>
                </a:solidFill>
                <a:effectLst/>
                <a:latin typeface="+mn-lt"/>
                <a:ea typeface="+mn-ea"/>
                <a:cs typeface="+mn-cs"/>
              </a:rPr>
              <a:t>As A.W. Tozer said, </a:t>
            </a:r>
            <a:r>
              <a:rPr lang="en-US" sz="1200" kern="1200" dirty="0">
                <a:solidFill>
                  <a:schemeClr val="tx1"/>
                </a:solidFill>
                <a:latin typeface="+mn-lt"/>
                <a:ea typeface="+mn-ea"/>
                <a:cs typeface="+mn-cs"/>
              </a:rPr>
              <a:t>“What comes into our minds when we think about God is the most important thing about us.” So, what comes into your mind? Chances are, for many of us, our portrait of God has been shaped by all kinds of people and ideas that don’t reflect Christ. </a:t>
            </a:r>
            <a:r>
              <a:rPr lang="en-US" sz="1200" b="0" kern="1200" dirty="0">
                <a:solidFill>
                  <a:schemeClr val="tx1"/>
                </a:solidFill>
                <a:effectLst/>
                <a:latin typeface="+mn-lt"/>
                <a:ea typeface="+mn-ea"/>
                <a:cs typeface="+mn-cs"/>
              </a:rPr>
              <a:t>Therefore, we have to be intentional in constantly aligning and realigning our thoughts about God to be consistent with the God revealed in Jesus.</a:t>
            </a:r>
          </a:p>
          <a:p>
            <a:pPr marL="0" indent="0">
              <a:buNone/>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And we can do that by regularly reading and reflecting on the gospels, practicing imaginative prayer, listening to music, reading books, or listening to podcasts that are meant to reframe your portrait of God. Whatever it is, whatever you do. Do something. Otherwise, competing portraits and the lies of the tempter will find their way into your mind and your heart and lead you away from the God who looks like Jesus. And that’s a problem because w</a:t>
            </a:r>
            <a:r>
              <a:rPr lang="en-US" dirty="0"/>
              <a:t>e see ourselves most clearly when we see God for who he is in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sz="1200" b="0" kern="1200" dirty="0">
                <a:solidFill>
                  <a:schemeClr val="tx1"/>
                </a:solidFill>
                <a:effectLst/>
                <a:latin typeface="+mn-lt"/>
                <a:ea typeface="+mn-ea"/>
                <a:cs typeface="+mn-cs"/>
              </a:rPr>
              <a:t>The second thing we can do…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24</a:t>
            </a:fld>
            <a:endParaRPr lang="en-US"/>
          </a:p>
        </p:txBody>
      </p:sp>
    </p:spTree>
    <p:extLst>
      <p:ext uri="{BB962C8B-B14F-4D97-AF65-F5344CB8AC3E}">
        <p14:creationId xmlns:p14="http://schemas.microsoft.com/office/powerpoint/2010/main" val="3039371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This one can be really difficult for some of us. Particularly for leaders. But setting aside a day to rest reminds us that we are human beings, not human doings. You are not what you do. You are not your work. And as God would tell Israel, you’re no longer slaves in Egypt. So don’t live like it.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Partake of the blessing of sabbath and get your life back. Let sabbath reset your heart to the things of God. Let it open up space for you to remember who you are–you are loved by God for being you (his child, co-heirs with Christ), not for what you do. Amen?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And a third thing we can do to root our identity in Christ… [NEXT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25</a:t>
            </a:fld>
            <a:endParaRPr lang="en-US"/>
          </a:p>
        </p:txBody>
      </p:sp>
    </p:spTree>
    <p:extLst>
      <p:ext uri="{BB962C8B-B14F-4D97-AF65-F5344CB8AC3E}">
        <p14:creationId xmlns:p14="http://schemas.microsoft.com/office/powerpoint/2010/main" val="567685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earlier, the wilderness has a way of exposing what’s happening on the inside, especially the stuff that doesn’t reflect Christ and needs to be repented of if we’re going to grow in our faith. So let it. Allow the wilderness to shape and chisel off all that doesn’t reflect your new identity as a follower of Jesus.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 should probably say this. Don’t compare yourself to others in this pursuit of holiness. As I heard one psychologist put it: “Compare yourself to who you were yesterday, not to who someone else is today.” In other words, work on your own growth. You take responsibility for you and leave others to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Finally, let’s close with these questions for refection and response: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26</a:t>
            </a:fld>
            <a:endParaRPr lang="en-US"/>
          </a:p>
        </p:txBody>
      </p:sp>
    </p:spTree>
    <p:extLst>
      <p:ext uri="{BB962C8B-B14F-4D97-AF65-F5344CB8AC3E}">
        <p14:creationId xmlns:p14="http://schemas.microsoft.com/office/powerpoint/2010/main" val="1034164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27</a:t>
            </a:fld>
            <a:endParaRPr lang="en-US"/>
          </a:p>
        </p:txBody>
      </p:sp>
    </p:spTree>
    <p:extLst>
      <p:ext uri="{BB962C8B-B14F-4D97-AF65-F5344CB8AC3E}">
        <p14:creationId xmlns:p14="http://schemas.microsoft.com/office/powerpoint/2010/main" val="4195168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28</a:t>
            </a:fld>
            <a:endParaRPr lang="en-US"/>
          </a:p>
        </p:txBody>
      </p:sp>
    </p:spTree>
    <p:extLst>
      <p:ext uri="{BB962C8B-B14F-4D97-AF65-F5344CB8AC3E}">
        <p14:creationId xmlns:p14="http://schemas.microsoft.com/office/powerpoint/2010/main" val="3860087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29</a:t>
            </a:fld>
            <a:endParaRPr lang="en-US"/>
          </a:p>
        </p:txBody>
      </p:sp>
    </p:spTree>
    <p:extLst>
      <p:ext uri="{BB962C8B-B14F-4D97-AF65-F5344CB8AC3E}">
        <p14:creationId xmlns:p14="http://schemas.microsoft.com/office/powerpoint/2010/main" val="239525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“heaven being torn open” – indicates what is known as a theophany, a revelation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The Greek word for “being torn” is “</a:t>
            </a:r>
            <a:r>
              <a:rPr lang="en-US" dirty="0" err="1">
                <a:solidFill>
                  <a:schemeClr val="tx1"/>
                </a:solidFill>
              </a:rPr>
              <a:t>skidzo</a:t>
            </a:r>
            <a:r>
              <a:rPr lang="en-US" dirty="0">
                <a:solidFill>
                  <a:schemeClr val="tx1"/>
                </a:solidFill>
              </a:rPr>
              <a:t>”; the only other time it’s used is when Mark describes the tearing of the temple curtain in chapter 15, verse 38. In other words, this event is a divine breakthrough.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The dove is symbolic of the Spirit coming to rest on Jesus; an anointing by God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Verse 11…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3</a:t>
            </a:fld>
            <a:endParaRPr lang="en-US"/>
          </a:p>
        </p:txBody>
      </p:sp>
    </p:spTree>
    <p:extLst>
      <p:ext uri="{BB962C8B-B14F-4D97-AF65-F5344CB8AC3E}">
        <p14:creationId xmlns:p14="http://schemas.microsoft.com/office/powerpoint/2010/main" val="1573357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QUESTIONS]</a:t>
            </a:r>
          </a:p>
          <a:p>
            <a:endParaRPr lang="en-US" dirty="0"/>
          </a:p>
          <a:p>
            <a:r>
              <a:rPr lang="en-US" b="1" dirty="0"/>
              <a:t>Closing Prayer</a:t>
            </a:r>
          </a:p>
          <a:p>
            <a:r>
              <a:rPr lang="en-US" dirty="0"/>
              <a:t>Father, we want to know who we are in Christ. We need more than just words. We need those words to be accompanied by a real experience in our soul—to feel your favor and the peace and freedom that comes from being loved by you. As we reflect on what we’ve heard, and as we prepare to receive communion together, we pray that your Spirit would move in us to confess our sins and believe in your grace—the grace that says we’re forgiven, that we can change, and that we can live into our purpose as your children. Thank you, Lord, for making that possible. Bless us now as we remember who we are at your table. Amen.</a:t>
            </a:r>
          </a:p>
        </p:txBody>
      </p:sp>
      <p:sp>
        <p:nvSpPr>
          <p:cNvPr id="4" name="Slide Number Placeholder 3"/>
          <p:cNvSpPr>
            <a:spLocks noGrp="1"/>
          </p:cNvSpPr>
          <p:nvPr>
            <p:ph type="sldNum" sz="quarter" idx="5"/>
          </p:nvPr>
        </p:nvSpPr>
        <p:spPr/>
        <p:txBody>
          <a:bodyPr/>
          <a:lstStyle/>
          <a:p>
            <a:fld id="{7994E20C-5B7B-3D46-A9B8-390835D6130C}" type="slidenum">
              <a:rPr lang="en-US" smtClean="0"/>
              <a:t>30</a:t>
            </a:fld>
            <a:endParaRPr lang="en-US"/>
          </a:p>
        </p:txBody>
      </p:sp>
    </p:spTree>
    <p:extLst>
      <p:ext uri="{BB962C8B-B14F-4D97-AF65-F5344CB8AC3E}">
        <p14:creationId xmlns:p14="http://schemas.microsoft.com/office/powerpoint/2010/main" val="1000538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31</a:t>
            </a:fld>
            <a:endParaRPr lang="en-US"/>
          </a:p>
        </p:txBody>
      </p:sp>
    </p:spTree>
    <p:extLst>
      <p:ext uri="{BB962C8B-B14F-4D97-AF65-F5344CB8AC3E}">
        <p14:creationId xmlns:p14="http://schemas.microsoft.com/office/powerpoint/2010/main" val="2165371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Brothers and sisters, don’t miss what is happening here. Think about this. Jesus has done nothing publicly  significant or noteworthy up to this point. He hasn’t healed anyone. He hasn’t told a parable. He hasn’t preached a sermon. He hasn’t performed a miracle. Up to this point, Jesus, son of Mary and Joseph, from the </a:t>
            </a:r>
            <a:r>
              <a:rPr lang="en-US" dirty="0" err="1">
                <a:solidFill>
                  <a:schemeClr val="tx1"/>
                </a:solidFill>
              </a:rPr>
              <a:t>podunk</a:t>
            </a:r>
            <a:r>
              <a:rPr lang="en-US" dirty="0">
                <a:solidFill>
                  <a:schemeClr val="tx1"/>
                </a:solidFill>
              </a:rPr>
              <a:t> town of Nazareth, has lived a simple (but faithful) life of obscurity for about 30 years of his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then one day he walks into the Jordan to be baptized by his cousin John, and these words come from the Father in heaven: “You are my Son, whom I love; with you I am well pleased.” Why is that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It’s important because it says that God’s favor and our worth is not dependent upon anything we’ve done or will do. It’s important because Jesus is about to begin his ministry from a place of affirmation, of security, of belonging, and of acceptance. He doesn’t need to prove anything. The Father’s love isn’t dependent upon that. Jesus doesn’t need to earn the Father’s favor. He already has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because of that, he doesn’t need everyone to like him, to like his sermons, to agree with him, or for others to meet his emotional needs. While some of those things are nice and helpful, Jesus will get his life from the Father, not from anything in this world. You see, church. This is important because these words of favor (an affirmation of the Lord’s identity and calling) are what Jesus hears right before he goes into the wilderness. Verse 12…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131256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 what is the wilderness all about? Is it not ultimately about the testing of one’s identity?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Jo Saxton,(author &amp; speaker) says this…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5</a:t>
            </a:fld>
            <a:endParaRPr lang="en-US"/>
          </a:p>
        </p:txBody>
      </p:sp>
    </p:spTree>
    <p:extLst>
      <p:ext uri="{BB962C8B-B14F-4D97-AF65-F5344CB8AC3E}">
        <p14:creationId xmlns:p14="http://schemas.microsoft.com/office/powerpoint/2010/main" val="878512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And if you’re paying attention, your hardships and trials do this, especially in the darkest of times. They eventually uncover and expose us, and invite us to ask the most basic question of all: Who am I? </a:t>
            </a:r>
          </a:p>
          <a:p>
            <a:endParaRPr lang="en-US" dirty="0">
              <a:solidFill>
                <a:schemeClr val="tx1"/>
              </a:solidFill>
            </a:endParaRPr>
          </a:p>
          <a:p>
            <a:r>
              <a:rPr lang="en-US" dirty="0">
                <a:solidFill>
                  <a:schemeClr val="tx1"/>
                </a:solidFill>
              </a:rPr>
              <a:t>As we can see with Jesus in the wilderness, the testing that comes from the harsh terrain of the world can bring about the temptations and the doubts that the enemy then seeks to exploit by calling our identity into question. Remember, the Father said to Jesus, </a:t>
            </a:r>
            <a:r>
              <a:rPr lang="en-US" sz="1200" dirty="0">
                <a:solidFill>
                  <a:schemeClr val="tx1"/>
                </a:solidFill>
              </a:rPr>
              <a:t>“You are my Son, whom I love; with you I am well pleased.” But then the testing comes in the wilderness. And out slithers the tempter, saying… [NEXT SLIDE]</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6</a:t>
            </a:fld>
            <a:endParaRPr lang="en-US"/>
          </a:p>
        </p:txBody>
      </p:sp>
    </p:spTree>
    <p:extLst>
      <p:ext uri="{BB962C8B-B14F-4D97-AF65-F5344CB8AC3E}">
        <p14:creationId xmlns:p14="http://schemas.microsoft.com/office/powerpoint/2010/main" val="202116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this wasn’t a new tactic. It was an old one. In fact, what is happening here with Jesus in the wilderness looks a lot like a scene we’re all familiar with from the book of Genesis, chapter 3.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7</a:t>
            </a:fld>
            <a:endParaRPr lang="en-US"/>
          </a:p>
        </p:txBody>
      </p:sp>
    </p:spTree>
    <p:extLst>
      <p:ext uri="{BB962C8B-B14F-4D97-AF65-F5344CB8AC3E}">
        <p14:creationId xmlns:p14="http://schemas.microsoft.com/office/powerpoint/2010/main" val="353896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You’ll recall in the Garden of Eden that the tempter is described as coming to the first human pair in the form of a crafty serpent, which is interesting since in the ancient world the serpent was a symbol of wisdom. Think about that. So, you’re an ancient reader reading along and think, “Oh, something good is about to happen.” No, plot twist! The serpent sneaks up on Eve, who is all alone, and who didn’t hear God’s command for herself, and the tempter says, </a:t>
            </a:r>
            <a:r>
              <a:rPr lang="en-US" sz="1200" b="0" i="0" u="none" strike="noStrike" kern="1200" dirty="0">
                <a:solidFill>
                  <a:schemeClr val="tx1"/>
                </a:solidFill>
                <a:effectLst/>
                <a:latin typeface="+mn-lt"/>
                <a:ea typeface="+mn-ea"/>
                <a:cs typeface="+mn-cs"/>
              </a:rPr>
              <a:t>“Did God </a:t>
            </a:r>
            <a:r>
              <a:rPr lang="en-US" sz="1200" b="0" i="1" u="none" strike="noStrike" kern="1200" dirty="0">
                <a:solidFill>
                  <a:schemeClr val="tx1"/>
                </a:solidFill>
                <a:effectLst/>
                <a:latin typeface="+mn-lt"/>
                <a:ea typeface="+mn-ea"/>
                <a:cs typeface="+mn-cs"/>
              </a:rPr>
              <a:t>really</a:t>
            </a:r>
            <a:r>
              <a:rPr lang="en-US" sz="1200" b="0" i="0" u="none" strike="noStrike" kern="1200" dirty="0">
                <a:solidFill>
                  <a:schemeClr val="tx1"/>
                </a:solidFill>
                <a:effectLst/>
                <a:latin typeface="+mn-lt"/>
                <a:ea typeface="+mn-ea"/>
                <a:cs typeface="+mn-cs"/>
              </a:rPr>
              <a:t> say, ‘You must not eat from any tree in the garden’?”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Notice, the tempter wants to sow seeds of doubt about God’s word, and that eventually leads to a sinister invitation to doubt God’s character—which is where our identity is founded. And because of Adam and Eve’s choice to sin, they experience an identity crisis, and what the Bible calls “the flesh” was born.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[NEXT SLIDE] So, follow this: </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8</a:t>
            </a:fld>
            <a:endParaRPr lang="en-US"/>
          </a:p>
        </p:txBody>
      </p:sp>
    </p:spTree>
    <p:extLst>
      <p:ext uri="{BB962C8B-B14F-4D97-AF65-F5344CB8AC3E}">
        <p14:creationId xmlns:p14="http://schemas.microsoft.com/office/powerpoint/2010/main" val="227807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9</a:t>
            </a:fld>
            <a:endParaRPr lang="en-US"/>
          </a:p>
        </p:txBody>
      </p:sp>
    </p:spTree>
    <p:extLst>
      <p:ext uri="{BB962C8B-B14F-4D97-AF65-F5344CB8AC3E}">
        <p14:creationId xmlns:p14="http://schemas.microsoft.com/office/powerpoint/2010/main" val="2145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F0B4-1059-4E43-9992-FAF15CEC7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D87CD-B756-B145-858C-5C10B396D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FB54E-9B1A-B54C-88AB-2B291854E402}"/>
              </a:ext>
            </a:extLst>
          </p:cNvPr>
          <p:cNvSpPr>
            <a:spLocks noGrp="1"/>
          </p:cNvSpPr>
          <p:nvPr>
            <p:ph type="dt" sz="half" idx="10"/>
          </p:nvPr>
        </p:nvSpPr>
        <p:spPr/>
        <p:txBody>
          <a:bodyPr/>
          <a:lstStyle/>
          <a:p>
            <a:fld id="{376DA680-8C69-F943-AB86-E0AE065EE96E}" type="datetimeFigureOut">
              <a:rPr lang="en-US" smtClean="0"/>
              <a:t>3/9/21</a:t>
            </a:fld>
            <a:endParaRPr lang="en-US"/>
          </a:p>
        </p:txBody>
      </p:sp>
      <p:sp>
        <p:nvSpPr>
          <p:cNvPr id="5" name="Footer Placeholder 4">
            <a:extLst>
              <a:ext uri="{FF2B5EF4-FFF2-40B4-BE49-F238E27FC236}">
                <a16:creationId xmlns:a16="http://schemas.microsoft.com/office/drawing/2014/main" id="{8826DF43-E64B-1042-A133-44A840CB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2511-3647-B548-8EFC-265FADBBE94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12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B7DA-C92C-F04F-8BDB-9043D1307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5869D-78F2-204E-A24A-3A891BA70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F4CD-319C-C746-9BDD-7969643C2326}"/>
              </a:ext>
            </a:extLst>
          </p:cNvPr>
          <p:cNvSpPr>
            <a:spLocks noGrp="1"/>
          </p:cNvSpPr>
          <p:nvPr>
            <p:ph type="dt" sz="half" idx="10"/>
          </p:nvPr>
        </p:nvSpPr>
        <p:spPr/>
        <p:txBody>
          <a:bodyPr/>
          <a:lstStyle/>
          <a:p>
            <a:fld id="{376DA680-8C69-F943-AB86-E0AE065EE96E}" type="datetimeFigureOut">
              <a:rPr lang="en-US" smtClean="0"/>
              <a:t>3/9/21</a:t>
            </a:fld>
            <a:endParaRPr lang="en-US"/>
          </a:p>
        </p:txBody>
      </p:sp>
      <p:sp>
        <p:nvSpPr>
          <p:cNvPr id="5" name="Footer Placeholder 4">
            <a:extLst>
              <a:ext uri="{FF2B5EF4-FFF2-40B4-BE49-F238E27FC236}">
                <a16:creationId xmlns:a16="http://schemas.microsoft.com/office/drawing/2014/main" id="{A7023AFE-8687-664E-9863-CC3AB7C76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5EE8E-345A-F043-B2CE-1236C56AA3D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8518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605E-8C8F-4C45-8AE7-2F6B7FDA2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93980-A3E9-234F-860F-5B398D9A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928-22F2-194E-9028-1AE59A656BED}"/>
              </a:ext>
            </a:extLst>
          </p:cNvPr>
          <p:cNvSpPr>
            <a:spLocks noGrp="1"/>
          </p:cNvSpPr>
          <p:nvPr>
            <p:ph type="dt" sz="half" idx="10"/>
          </p:nvPr>
        </p:nvSpPr>
        <p:spPr/>
        <p:txBody>
          <a:bodyPr/>
          <a:lstStyle/>
          <a:p>
            <a:fld id="{376DA680-8C69-F943-AB86-E0AE065EE96E}" type="datetimeFigureOut">
              <a:rPr lang="en-US" smtClean="0"/>
              <a:t>3/9/21</a:t>
            </a:fld>
            <a:endParaRPr lang="en-US"/>
          </a:p>
        </p:txBody>
      </p:sp>
      <p:sp>
        <p:nvSpPr>
          <p:cNvPr id="5" name="Footer Placeholder 4">
            <a:extLst>
              <a:ext uri="{FF2B5EF4-FFF2-40B4-BE49-F238E27FC236}">
                <a16:creationId xmlns:a16="http://schemas.microsoft.com/office/drawing/2014/main" id="{484E28F0-B8CE-BD4E-B926-00A8ED442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59A-E0D2-1B48-8F45-A2265CD7D574}"/>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63755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347F-9EAC-464D-B84D-3CF89A0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63D07-9A57-014F-9741-579B1A20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76C4-5D0C-604B-8477-DD61F25CD27B}"/>
              </a:ext>
            </a:extLst>
          </p:cNvPr>
          <p:cNvSpPr>
            <a:spLocks noGrp="1"/>
          </p:cNvSpPr>
          <p:nvPr>
            <p:ph type="dt" sz="half" idx="10"/>
          </p:nvPr>
        </p:nvSpPr>
        <p:spPr/>
        <p:txBody>
          <a:bodyPr/>
          <a:lstStyle/>
          <a:p>
            <a:fld id="{376DA680-8C69-F943-AB86-E0AE065EE96E}" type="datetimeFigureOut">
              <a:rPr lang="en-US" smtClean="0"/>
              <a:t>3/9/21</a:t>
            </a:fld>
            <a:endParaRPr lang="en-US"/>
          </a:p>
        </p:txBody>
      </p:sp>
      <p:sp>
        <p:nvSpPr>
          <p:cNvPr id="5" name="Footer Placeholder 4">
            <a:extLst>
              <a:ext uri="{FF2B5EF4-FFF2-40B4-BE49-F238E27FC236}">
                <a16:creationId xmlns:a16="http://schemas.microsoft.com/office/drawing/2014/main" id="{2D3E360D-0612-8A41-8554-44B1983F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780-CE4B-AF4A-BD97-86A51B555C6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90179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5E3-970A-E641-9001-96DBACB6F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030E4-45DA-2646-9D52-EC113635A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26B62-303A-E04A-83BB-B5EC69B5D8B9}"/>
              </a:ext>
            </a:extLst>
          </p:cNvPr>
          <p:cNvSpPr>
            <a:spLocks noGrp="1"/>
          </p:cNvSpPr>
          <p:nvPr>
            <p:ph type="dt" sz="half" idx="10"/>
          </p:nvPr>
        </p:nvSpPr>
        <p:spPr/>
        <p:txBody>
          <a:bodyPr/>
          <a:lstStyle/>
          <a:p>
            <a:fld id="{376DA680-8C69-F943-AB86-E0AE065EE96E}" type="datetimeFigureOut">
              <a:rPr lang="en-US" smtClean="0"/>
              <a:t>3/9/21</a:t>
            </a:fld>
            <a:endParaRPr lang="en-US"/>
          </a:p>
        </p:txBody>
      </p:sp>
      <p:sp>
        <p:nvSpPr>
          <p:cNvPr id="5" name="Footer Placeholder 4">
            <a:extLst>
              <a:ext uri="{FF2B5EF4-FFF2-40B4-BE49-F238E27FC236}">
                <a16:creationId xmlns:a16="http://schemas.microsoft.com/office/drawing/2014/main" id="{37BBB1E3-B472-CF40-A384-550B79A4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4FD2-97D7-EA49-AD46-E86612C810F2}"/>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3741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8087-D628-7048-A7AC-DDFAF12C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F5D35-2CE4-F341-B436-56E8694DC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8F31B-F065-CB4E-B22F-187C014FA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47BAA-E255-1F42-9657-726F6989E07E}"/>
              </a:ext>
            </a:extLst>
          </p:cNvPr>
          <p:cNvSpPr>
            <a:spLocks noGrp="1"/>
          </p:cNvSpPr>
          <p:nvPr>
            <p:ph type="dt" sz="half" idx="10"/>
          </p:nvPr>
        </p:nvSpPr>
        <p:spPr/>
        <p:txBody>
          <a:bodyPr/>
          <a:lstStyle/>
          <a:p>
            <a:fld id="{376DA680-8C69-F943-AB86-E0AE065EE96E}" type="datetimeFigureOut">
              <a:rPr lang="en-US" smtClean="0"/>
              <a:t>3/9/21</a:t>
            </a:fld>
            <a:endParaRPr lang="en-US"/>
          </a:p>
        </p:txBody>
      </p:sp>
      <p:sp>
        <p:nvSpPr>
          <p:cNvPr id="6" name="Footer Placeholder 5">
            <a:extLst>
              <a:ext uri="{FF2B5EF4-FFF2-40B4-BE49-F238E27FC236}">
                <a16:creationId xmlns:a16="http://schemas.microsoft.com/office/drawing/2014/main" id="{9B14341D-677C-DF47-991A-292BAFFC7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0D44-1973-5F4A-A582-6FFD990C8BF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1479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82BE-807F-1842-A736-40EC4EA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27942-ABA2-D04A-9DBE-67597055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D6E7F-CB3E-B74A-B486-E655615C9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F3FAC-6C63-3447-BCA5-D11F094FF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F17C7-D389-6147-A065-5F97C3BD0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AF601-B3B9-9C4D-81A0-4EFFC2CBA207}"/>
              </a:ext>
            </a:extLst>
          </p:cNvPr>
          <p:cNvSpPr>
            <a:spLocks noGrp="1"/>
          </p:cNvSpPr>
          <p:nvPr>
            <p:ph type="dt" sz="half" idx="10"/>
          </p:nvPr>
        </p:nvSpPr>
        <p:spPr/>
        <p:txBody>
          <a:bodyPr/>
          <a:lstStyle/>
          <a:p>
            <a:fld id="{376DA680-8C69-F943-AB86-E0AE065EE96E}" type="datetimeFigureOut">
              <a:rPr lang="en-US" smtClean="0"/>
              <a:t>3/9/21</a:t>
            </a:fld>
            <a:endParaRPr lang="en-US"/>
          </a:p>
        </p:txBody>
      </p:sp>
      <p:sp>
        <p:nvSpPr>
          <p:cNvPr id="8" name="Footer Placeholder 7">
            <a:extLst>
              <a:ext uri="{FF2B5EF4-FFF2-40B4-BE49-F238E27FC236}">
                <a16:creationId xmlns:a16="http://schemas.microsoft.com/office/drawing/2014/main" id="{36676A62-BA83-1F41-8E8F-943F61FC2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27826-12FD-1F4E-9BED-F985298B4C7D}"/>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42621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F0EB-756E-7A4A-9F59-C38C4B465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257A-144E-C543-84D7-8927CC0547CC}"/>
              </a:ext>
            </a:extLst>
          </p:cNvPr>
          <p:cNvSpPr>
            <a:spLocks noGrp="1"/>
          </p:cNvSpPr>
          <p:nvPr>
            <p:ph type="dt" sz="half" idx="10"/>
          </p:nvPr>
        </p:nvSpPr>
        <p:spPr/>
        <p:txBody>
          <a:bodyPr/>
          <a:lstStyle/>
          <a:p>
            <a:fld id="{376DA680-8C69-F943-AB86-E0AE065EE96E}" type="datetimeFigureOut">
              <a:rPr lang="en-US" smtClean="0"/>
              <a:t>3/9/21</a:t>
            </a:fld>
            <a:endParaRPr lang="en-US"/>
          </a:p>
        </p:txBody>
      </p:sp>
      <p:sp>
        <p:nvSpPr>
          <p:cNvPr id="4" name="Footer Placeholder 3">
            <a:extLst>
              <a:ext uri="{FF2B5EF4-FFF2-40B4-BE49-F238E27FC236}">
                <a16:creationId xmlns:a16="http://schemas.microsoft.com/office/drawing/2014/main" id="{16420003-EFEF-094F-8927-F9DFDEAAC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55CF4-6ACF-DC4B-953A-09705F310259}"/>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603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15B03-5E63-5F41-AF11-5F91C2C0D029}"/>
              </a:ext>
            </a:extLst>
          </p:cNvPr>
          <p:cNvSpPr>
            <a:spLocks noGrp="1"/>
          </p:cNvSpPr>
          <p:nvPr>
            <p:ph type="dt" sz="half" idx="10"/>
          </p:nvPr>
        </p:nvSpPr>
        <p:spPr/>
        <p:txBody>
          <a:bodyPr/>
          <a:lstStyle/>
          <a:p>
            <a:fld id="{376DA680-8C69-F943-AB86-E0AE065EE96E}" type="datetimeFigureOut">
              <a:rPr lang="en-US" smtClean="0"/>
              <a:t>3/9/21</a:t>
            </a:fld>
            <a:endParaRPr lang="en-US"/>
          </a:p>
        </p:txBody>
      </p:sp>
      <p:sp>
        <p:nvSpPr>
          <p:cNvPr id="3" name="Footer Placeholder 2">
            <a:extLst>
              <a:ext uri="{FF2B5EF4-FFF2-40B4-BE49-F238E27FC236}">
                <a16:creationId xmlns:a16="http://schemas.microsoft.com/office/drawing/2014/main" id="{4C63E2A5-990C-614C-90E4-118E0669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FE4485-C27C-4D44-B621-AA8198786AE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5154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BEF-AE68-984A-9AA4-08A2A5BF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B3E1-E562-DD49-9574-3549D755B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2534A-1F97-7E42-95CC-CD388DEC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ACCE0-3970-3B47-BA80-664B2C6BCF1C}"/>
              </a:ext>
            </a:extLst>
          </p:cNvPr>
          <p:cNvSpPr>
            <a:spLocks noGrp="1"/>
          </p:cNvSpPr>
          <p:nvPr>
            <p:ph type="dt" sz="half" idx="10"/>
          </p:nvPr>
        </p:nvSpPr>
        <p:spPr/>
        <p:txBody>
          <a:bodyPr/>
          <a:lstStyle/>
          <a:p>
            <a:fld id="{376DA680-8C69-F943-AB86-E0AE065EE96E}" type="datetimeFigureOut">
              <a:rPr lang="en-US" smtClean="0"/>
              <a:t>3/9/21</a:t>
            </a:fld>
            <a:endParaRPr lang="en-US"/>
          </a:p>
        </p:txBody>
      </p:sp>
      <p:sp>
        <p:nvSpPr>
          <p:cNvPr id="6" name="Footer Placeholder 5">
            <a:extLst>
              <a:ext uri="{FF2B5EF4-FFF2-40B4-BE49-F238E27FC236}">
                <a16:creationId xmlns:a16="http://schemas.microsoft.com/office/drawing/2014/main" id="{B2BAC67C-CC76-D845-A918-BF8B140BB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F982E-572C-E844-966C-56CAEBCBB5D7}"/>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8477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7D3-CC05-D242-BD6B-B36610AB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4C08-AC65-0344-A6F9-5EC86E2B9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A61DB-4D5A-1F4B-9EB0-08E40E8F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54E1-5EC6-304F-A5F4-87032C0016F8}"/>
              </a:ext>
            </a:extLst>
          </p:cNvPr>
          <p:cNvSpPr>
            <a:spLocks noGrp="1"/>
          </p:cNvSpPr>
          <p:nvPr>
            <p:ph type="dt" sz="half" idx="10"/>
          </p:nvPr>
        </p:nvSpPr>
        <p:spPr/>
        <p:txBody>
          <a:bodyPr/>
          <a:lstStyle/>
          <a:p>
            <a:fld id="{376DA680-8C69-F943-AB86-E0AE065EE96E}" type="datetimeFigureOut">
              <a:rPr lang="en-US" smtClean="0"/>
              <a:t>3/9/21</a:t>
            </a:fld>
            <a:endParaRPr lang="en-US"/>
          </a:p>
        </p:txBody>
      </p:sp>
      <p:sp>
        <p:nvSpPr>
          <p:cNvPr id="6" name="Footer Placeholder 5">
            <a:extLst>
              <a:ext uri="{FF2B5EF4-FFF2-40B4-BE49-F238E27FC236}">
                <a16:creationId xmlns:a16="http://schemas.microsoft.com/office/drawing/2014/main" id="{1EF82463-A7C7-FD41-8074-27CBA5A7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ACDEC-2F56-474C-B3C1-D27425B0C29E}"/>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09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78BD-F6FB-4749-8101-499AFE55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834A-CB46-5A47-936B-9C4AA96A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C752-4ACD-F040-92E7-4C45E29B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A680-8C69-F943-AB86-E0AE065EE96E}" type="datetimeFigureOut">
              <a:rPr lang="en-US" smtClean="0"/>
              <a:t>3/9/21</a:t>
            </a:fld>
            <a:endParaRPr lang="en-US"/>
          </a:p>
        </p:txBody>
      </p:sp>
      <p:sp>
        <p:nvSpPr>
          <p:cNvPr id="5" name="Footer Placeholder 4">
            <a:extLst>
              <a:ext uri="{FF2B5EF4-FFF2-40B4-BE49-F238E27FC236}">
                <a16:creationId xmlns:a16="http://schemas.microsoft.com/office/drawing/2014/main" id="{526DF5F3-33BD-B140-8506-1C0B86E6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66088-7810-3F45-A83F-72AFBD9DF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48E0-CD67-EF42-9704-D7AAB848C574}" type="slidenum">
              <a:rPr lang="en-US" smtClean="0"/>
              <a:t>‹#›</a:t>
            </a:fld>
            <a:endParaRPr lang="en-US"/>
          </a:p>
        </p:txBody>
      </p:sp>
    </p:spTree>
    <p:extLst>
      <p:ext uri="{BB962C8B-B14F-4D97-AF65-F5344CB8AC3E}">
        <p14:creationId xmlns:p14="http://schemas.microsoft.com/office/powerpoint/2010/main" val="183816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36782154-CD20-3B4B-9954-9B1F306C18F2}"/>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30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8BB0E3-A86A-934C-9C99-482FF1FAD189}"/>
              </a:ext>
            </a:extLst>
          </p:cNvPr>
          <p:cNvSpPr txBox="1"/>
          <p:nvPr/>
        </p:nvSpPr>
        <p:spPr>
          <a:xfrm>
            <a:off x="0" y="58189"/>
            <a:ext cx="12191998" cy="6741622"/>
          </a:xfrm>
          <a:prstGeom prst="rect">
            <a:avLst/>
          </a:prstGeom>
          <a:solidFill>
            <a:schemeClr val="bg1"/>
          </a:solidFill>
        </p:spPr>
        <p:txBody>
          <a:bodyPr wrap="square" rtlCol="0">
            <a:spAutoFit/>
          </a:bodyPr>
          <a:lstStyle/>
          <a:p>
            <a:endParaRPr lang="en-US" dirty="0"/>
          </a:p>
        </p:txBody>
      </p:sp>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lurry, painting&#10;&#10;Description automatically generated">
            <a:extLst>
              <a:ext uri="{FF2B5EF4-FFF2-40B4-BE49-F238E27FC236}">
                <a16:creationId xmlns:a16="http://schemas.microsoft.com/office/drawing/2014/main" id="{002463CB-99A9-3243-B43F-25A210030EA5}"/>
              </a:ext>
            </a:extLst>
          </p:cNvPr>
          <p:cNvPicPr>
            <a:picLocks noChangeAspect="1"/>
          </p:cNvPicPr>
          <p:nvPr/>
        </p:nvPicPr>
        <p:blipFill rotWithShape="1">
          <a:blip r:embed="rId3"/>
          <a:srcRect l="17751" r="2293"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04F199-0567-3B40-B49E-64786258BC46}"/>
              </a:ext>
            </a:extLst>
          </p:cNvPr>
          <p:cNvSpPr>
            <a:spLocks noGrp="1"/>
          </p:cNvSpPr>
          <p:nvPr>
            <p:ph type="title"/>
          </p:nvPr>
        </p:nvSpPr>
        <p:spPr>
          <a:xfrm>
            <a:off x="371094" y="1161288"/>
            <a:ext cx="3438144" cy="1124712"/>
          </a:xfrm>
        </p:spPr>
        <p:txBody>
          <a:bodyPr anchor="b">
            <a:normAutofit/>
          </a:bodyPr>
          <a:lstStyle/>
          <a:p>
            <a:r>
              <a:rPr lang="en-US" sz="4000" b="1" dirty="0">
                <a:latin typeface="+mn-lt"/>
              </a:rPr>
              <a:t>Identity Crisis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AD342C3-FCCD-1E49-8BE5-60F5E01EBD0C}"/>
              </a:ext>
            </a:extLst>
          </p:cNvPr>
          <p:cNvSpPr>
            <a:spLocks noGrp="1"/>
          </p:cNvSpPr>
          <p:nvPr>
            <p:ph idx="1"/>
          </p:nvPr>
        </p:nvSpPr>
        <p:spPr>
          <a:xfrm>
            <a:off x="371090" y="2718054"/>
            <a:ext cx="8839411" cy="3744260"/>
          </a:xfrm>
        </p:spPr>
        <p:txBody>
          <a:bodyPr anchor="t">
            <a:normAutofit/>
          </a:bodyPr>
          <a:lstStyle/>
          <a:p>
            <a:pPr marL="0" indent="0">
              <a:buNone/>
            </a:pPr>
            <a:r>
              <a:rPr lang="en-US" sz="3500" dirty="0"/>
              <a:t>An identity of “flesh” began in Eden </a:t>
            </a:r>
            <a:br>
              <a:rPr lang="en-US" sz="3500" dirty="0"/>
            </a:br>
            <a:r>
              <a:rPr lang="en-US" sz="3500" dirty="0"/>
              <a:t>and the “pattern of this world” seeks to maintain/conform us to a false identity. </a:t>
            </a:r>
          </a:p>
          <a:p>
            <a:r>
              <a:rPr lang="en-US" sz="3500" b="1" dirty="0"/>
              <a:t>Lie 1:  </a:t>
            </a:r>
            <a:r>
              <a:rPr lang="en-US" sz="3500" dirty="0"/>
              <a:t>You can do better than God</a:t>
            </a:r>
          </a:p>
        </p:txBody>
      </p:sp>
    </p:spTree>
    <p:extLst>
      <p:ext uri="{BB962C8B-B14F-4D97-AF65-F5344CB8AC3E}">
        <p14:creationId xmlns:p14="http://schemas.microsoft.com/office/powerpoint/2010/main" val="29731368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8BB0E3-A86A-934C-9C99-482FF1FAD189}"/>
              </a:ext>
            </a:extLst>
          </p:cNvPr>
          <p:cNvSpPr txBox="1"/>
          <p:nvPr/>
        </p:nvSpPr>
        <p:spPr>
          <a:xfrm>
            <a:off x="0" y="58189"/>
            <a:ext cx="12191998" cy="6741622"/>
          </a:xfrm>
          <a:prstGeom prst="rect">
            <a:avLst/>
          </a:prstGeom>
          <a:solidFill>
            <a:schemeClr val="bg1"/>
          </a:solidFill>
        </p:spPr>
        <p:txBody>
          <a:bodyPr wrap="square" rtlCol="0">
            <a:spAutoFit/>
          </a:bodyPr>
          <a:lstStyle/>
          <a:p>
            <a:endParaRPr lang="en-US" dirty="0"/>
          </a:p>
        </p:txBody>
      </p:sp>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lurry, painting&#10;&#10;Description automatically generated">
            <a:extLst>
              <a:ext uri="{FF2B5EF4-FFF2-40B4-BE49-F238E27FC236}">
                <a16:creationId xmlns:a16="http://schemas.microsoft.com/office/drawing/2014/main" id="{002463CB-99A9-3243-B43F-25A210030EA5}"/>
              </a:ext>
            </a:extLst>
          </p:cNvPr>
          <p:cNvPicPr>
            <a:picLocks noChangeAspect="1"/>
          </p:cNvPicPr>
          <p:nvPr/>
        </p:nvPicPr>
        <p:blipFill rotWithShape="1">
          <a:blip r:embed="rId3"/>
          <a:srcRect l="17751" r="2293"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04F199-0567-3B40-B49E-64786258BC46}"/>
              </a:ext>
            </a:extLst>
          </p:cNvPr>
          <p:cNvSpPr>
            <a:spLocks noGrp="1"/>
          </p:cNvSpPr>
          <p:nvPr>
            <p:ph type="title"/>
          </p:nvPr>
        </p:nvSpPr>
        <p:spPr>
          <a:xfrm>
            <a:off x="371094" y="1161288"/>
            <a:ext cx="3438144" cy="1124712"/>
          </a:xfrm>
        </p:spPr>
        <p:txBody>
          <a:bodyPr anchor="b">
            <a:normAutofit/>
          </a:bodyPr>
          <a:lstStyle/>
          <a:p>
            <a:r>
              <a:rPr lang="en-US" sz="4000" b="1" dirty="0">
                <a:latin typeface="+mn-lt"/>
              </a:rPr>
              <a:t>Identity Crisis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AD342C3-FCCD-1E49-8BE5-60F5E01EBD0C}"/>
              </a:ext>
            </a:extLst>
          </p:cNvPr>
          <p:cNvSpPr>
            <a:spLocks noGrp="1"/>
          </p:cNvSpPr>
          <p:nvPr>
            <p:ph idx="1"/>
          </p:nvPr>
        </p:nvSpPr>
        <p:spPr>
          <a:xfrm>
            <a:off x="371090" y="2718054"/>
            <a:ext cx="8839411" cy="3744260"/>
          </a:xfrm>
        </p:spPr>
        <p:txBody>
          <a:bodyPr anchor="t">
            <a:normAutofit/>
          </a:bodyPr>
          <a:lstStyle/>
          <a:p>
            <a:pPr marL="0" indent="0">
              <a:buNone/>
            </a:pPr>
            <a:r>
              <a:rPr lang="en-US" sz="3500" dirty="0"/>
              <a:t>An identity of “flesh” began in Eden </a:t>
            </a:r>
            <a:br>
              <a:rPr lang="en-US" sz="3500" dirty="0"/>
            </a:br>
            <a:r>
              <a:rPr lang="en-US" sz="3500" dirty="0"/>
              <a:t>and the “pattern of this world” seeks to maintain/conform us to a false identity. </a:t>
            </a:r>
          </a:p>
          <a:p>
            <a:r>
              <a:rPr lang="en-US" sz="3500" b="1" dirty="0"/>
              <a:t>Lie 1:  </a:t>
            </a:r>
            <a:r>
              <a:rPr lang="en-US" sz="3500" dirty="0"/>
              <a:t>You can do better than God</a:t>
            </a:r>
          </a:p>
          <a:p>
            <a:r>
              <a:rPr lang="en-US" sz="3500" b="1" dirty="0"/>
              <a:t>Lie 2:  </a:t>
            </a:r>
            <a:r>
              <a:rPr lang="en-US" sz="3500" dirty="0"/>
              <a:t>You can live without God</a:t>
            </a:r>
          </a:p>
        </p:txBody>
      </p:sp>
    </p:spTree>
    <p:extLst>
      <p:ext uri="{BB962C8B-B14F-4D97-AF65-F5344CB8AC3E}">
        <p14:creationId xmlns:p14="http://schemas.microsoft.com/office/powerpoint/2010/main" val="2409325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8BB0E3-A86A-934C-9C99-482FF1FAD189}"/>
              </a:ext>
            </a:extLst>
          </p:cNvPr>
          <p:cNvSpPr txBox="1"/>
          <p:nvPr/>
        </p:nvSpPr>
        <p:spPr>
          <a:xfrm>
            <a:off x="0" y="58189"/>
            <a:ext cx="12191998" cy="6741622"/>
          </a:xfrm>
          <a:prstGeom prst="rect">
            <a:avLst/>
          </a:prstGeom>
          <a:solidFill>
            <a:schemeClr val="bg1"/>
          </a:solidFill>
        </p:spPr>
        <p:txBody>
          <a:bodyPr wrap="square" rtlCol="0">
            <a:spAutoFit/>
          </a:bodyPr>
          <a:lstStyle/>
          <a:p>
            <a:endParaRPr lang="en-US" dirty="0"/>
          </a:p>
        </p:txBody>
      </p:sp>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lurry, painting&#10;&#10;Description automatically generated">
            <a:extLst>
              <a:ext uri="{FF2B5EF4-FFF2-40B4-BE49-F238E27FC236}">
                <a16:creationId xmlns:a16="http://schemas.microsoft.com/office/drawing/2014/main" id="{002463CB-99A9-3243-B43F-25A210030EA5}"/>
              </a:ext>
            </a:extLst>
          </p:cNvPr>
          <p:cNvPicPr>
            <a:picLocks noChangeAspect="1"/>
          </p:cNvPicPr>
          <p:nvPr/>
        </p:nvPicPr>
        <p:blipFill rotWithShape="1">
          <a:blip r:embed="rId3"/>
          <a:srcRect l="17751" r="2293"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04F199-0567-3B40-B49E-64786258BC46}"/>
              </a:ext>
            </a:extLst>
          </p:cNvPr>
          <p:cNvSpPr>
            <a:spLocks noGrp="1"/>
          </p:cNvSpPr>
          <p:nvPr>
            <p:ph type="title"/>
          </p:nvPr>
        </p:nvSpPr>
        <p:spPr>
          <a:xfrm>
            <a:off x="371094" y="1161288"/>
            <a:ext cx="3438144" cy="1124712"/>
          </a:xfrm>
        </p:spPr>
        <p:txBody>
          <a:bodyPr anchor="b">
            <a:normAutofit/>
          </a:bodyPr>
          <a:lstStyle/>
          <a:p>
            <a:r>
              <a:rPr lang="en-US" sz="4000" b="1" dirty="0">
                <a:latin typeface="+mn-lt"/>
              </a:rPr>
              <a:t>Identity Crisis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AD342C3-FCCD-1E49-8BE5-60F5E01EBD0C}"/>
              </a:ext>
            </a:extLst>
          </p:cNvPr>
          <p:cNvSpPr>
            <a:spLocks noGrp="1"/>
          </p:cNvSpPr>
          <p:nvPr>
            <p:ph idx="1"/>
          </p:nvPr>
        </p:nvSpPr>
        <p:spPr>
          <a:xfrm>
            <a:off x="371090" y="2718054"/>
            <a:ext cx="8839411" cy="3744260"/>
          </a:xfrm>
        </p:spPr>
        <p:txBody>
          <a:bodyPr anchor="t">
            <a:normAutofit/>
          </a:bodyPr>
          <a:lstStyle/>
          <a:p>
            <a:pPr marL="0" indent="0">
              <a:buNone/>
            </a:pPr>
            <a:r>
              <a:rPr lang="en-US" sz="3500" dirty="0"/>
              <a:t>An identity of “flesh” began in Eden </a:t>
            </a:r>
            <a:br>
              <a:rPr lang="en-US" sz="3500" dirty="0"/>
            </a:br>
            <a:r>
              <a:rPr lang="en-US" sz="3500" dirty="0"/>
              <a:t>and the “pattern of this world” seeks to maintain/conform us to a false identity. </a:t>
            </a:r>
          </a:p>
          <a:p>
            <a:r>
              <a:rPr lang="en-US" sz="3500" b="1" dirty="0"/>
              <a:t>Lie 1:  </a:t>
            </a:r>
            <a:r>
              <a:rPr lang="en-US" sz="3500" dirty="0"/>
              <a:t>You can do better than God</a:t>
            </a:r>
          </a:p>
          <a:p>
            <a:r>
              <a:rPr lang="en-US" sz="3500" b="1" dirty="0"/>
              <a:t>Lie 2:  </a:t>
            </a:r>
            <a:r>
              <a:rPr lang="en-US" sz="3500" dirty="0"/>
              <a:t>You can live without God</a:t>
            </a:r>
          </a:p>
          <a:p>
            <a:r>
              <a:rPr lang="en-US" sz="3500" b="1" dirty="0"/>
              <a:t>Lie 3:  </a:t>
            </a:r>
            <a:r>
              <a:rPr lang="en-US" sz="3500" dirty="0"/>
              <a:t>You can be your own god (save yourself)</a:t>
            </a:r>
          </a:p>
        </p:txBody>
      </p:sp>
    </p:spTree>
    <p:extLst>
      <p:ext uri="{BB962C8B-B14F-4D97-AF65-F5344CB8AC3E}">
        <p14:creationId xmlns:p14="http://schemas.microsoft.com/office/powerpoint/2010/main" val="4915938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black object&#10;&#10;Description automatically generated with medium confidence">
            <a:extLst>
              <a:ext uri="{FF2B5EF4-FFF2-40B4-BE49-F238E27FC236}">
                <a16:creationId xmlns:a16="http://schemas.microsoft.com/office/drawing/2014/main" id="{0262BCA5-11B4-E549-9296-F52C055FEB20}"/>
              </a:ext>
            </a:extLst>
          </p:cNvPr>
          <p:cNvPicPr>
            <a:picLocks noChangeAspect="1"/>
          </p:cNvPicPr>
          <p:nvPr/>
        </p:nvPicPr>
        <p:blipFill rotWithShape="1">
          <a:blip r:embed="rId3"/>
          <a:srcRect l="15527" r="32328"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E55B8E-B8C6-804A-A108-156A038B6CDB}"/>
              </a:ext>
            </a:extLst>
          </p:cNvPr>
          <p:cNvSpPr>
            <a:spLocks noGrp="1"/>
          </p:cNvSpPr>
          <p:nvPr>
            <p:ph type="title"/>
          </p:nvPr>
        </p:nvSpPr>
        <p:spPr>
          <a:xfrm>
            <a:off x="371094" y="1161288"/>
            <a:ext cx="3438144" cy="1124712"/>
          </a:xfrm>
        </p:spPr>
        <p:txBody>
          <a:bodyPr anchor="b">
            <a:normAutofit/>
          </a:bodyPr>
          <a:lstStyle/>
          <a:p>
            <a:r>
              <a:rPr lang="en-US" sz="3600" b="1" dirty="0">
                <a:latin typeface="+mn-lt"/>
              </a:rPr>
              <a:t>What the Bible Says About You</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946939-95C6-FF43-A8BE-0F3CFF410219}"/>
              </a:ext>
            </a:extLst>
          </p:cNvPr>
          <p:cNvSpPr>
            <a:spLocks noGrp="1"/>
          </p:cNvSpPr>
          <p:nvPr>
            <p:ph idx="1"/>
          </p:nvPr>
        </p:nvSpPr>
        <p:spPr>
          <a:xfrm>
            <a:off x="371093" y="2619248"/>
            <a:ext cx="8523525" cy="3992694"/>
          </a:xfrm>
        </p:spPr>
        <p:txBody>
          <a:bodyPr anchor="t">
            <a:normAutofit/>
          </a:bodyPr>
          <a:lstStyle/>
          <a:p>
            <a:endParaRPr lang="en-US" sz="3100" dirty="0"/>
          </a:p>
        </p:txBody>
      </p:sp>
    </p:spTree>
    <p:extLst>
      <p:ext uri="{BB962C8B-B14F-4D97-AF65-F5344CB8AC3E}">
        <p14:creationId xmlns:p14="http://schemas.microsoft.com/office/powerpoint/2010/main" val="114378140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black object&#10;&#10;Description automatically generated with medium confidence">
            <a:extLst>
              <a:ext uri="{FF2B5EF4-FFF2-40B4-BE49-F238E27FC236}">
                <a16:creationId xmlns:a16="http://schemas.microsoft.com/office/drawing/2014/main" id="{0262BCA5-11B4-E549-9296-F52C055FEB20}"/>
              </a:ext>
            </a:extLst>
          </p:cNvPr>
          <p:cNvPicPr>
            <a:picLocks noChangeAspect="1"/>
          </p:cNvPicPr>
          <p:nvPr/>
        </p:nvPicPr>
        <p:blipFill rotWithShape="1">
          <a:blip r:embed="rId3"/>
          <a:srcRect l="15527" r="32328"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E55B8E-B8C6-804A-A108-156A038B6CDB}"/>
              </a:ext>
            </a:extLst>
          </p:cNvPr>
          <p:cNvSpPr>
            <a:spLocks noGrp="1"/>
          </p:cNvSpPr>
          <p:nvPr>
            <p:ph type="title"/>
          </p:nvPr>
        </p:nvSpPr>
        <p:spPr>
          <a:xfrm>
            <a:off x="371094" y="1161288"/>
            <a:ext cx="3438144" cy="1124712"/>
          </a:xfrm>
        </p:spPr>
        <p:txBody>
          <a:bodyPr anchor="b">
            <a:normAutofit/>
          </a:bodyPr>
          <a:lstStyle/>
          <a:p>
            <a:r>
              <a:rPr lang="en-US" sz="3600" b="1" dirty="0">
                <a:latin typeface="+mn-lt"/>
              </a:rPr>
              <a:t>What the Bible Says About You</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946939-95C6-FF43-A8BE-0F3CFF410219}"/>
              </a:ext>
            </a:extLst>
          </p:cNvPr>
          <p:cNvSpPr>
            <a:spLocks noGrp="1"/>
          </p:cNvSpPr>
          <p:nvPr>
            <p:ph idx="1"/>
          </p:nvPr>
        </p:nvSpPr>
        <p:spPr>
          <a:xfrm>
            <a:off x="371093" y="2619248"/>
            <a:ext cx="8523525" cy="3992694"/>
          </a:xfrm>
        </p:spPr>
        <p:txBody>
          <a:bodyPr anchor="t">
            <a:normAutofit/>
          </a:bodyPr>
          <a:lstStyle/>
          <a:p>
            <a:r>
              <a:rPr lang="en-US" sz="3100" dirty="0"/>
              <a:t>The first humans sinned and experienced shame, emptiness, and enmity between God and others</a:t>
            </a:r>
          </a:p>
        </p:txBody>
      </p:sp>
    </p:spTree>
    <p:extLst>
      <p:ext uri="{BB962C8B-B14F-4D97-AF65-F5344CB8AC3E}">
        <p14:creationId xmlns:p14="http://schemas.microsoft.com/office/powerpoint/2010/main" val="323324928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black object&#10;&#10;Description automatically generated with medium confidence">
            <a:extLst>
              <a:ext uri="{FF2B5EF4-FFF2-40B4-BE49-F238E27FC236}">
                <a16:creationId xmlns:a16="http://schemas.microsoft.com/office/drawing/2014/main" id="{0262BCA5-11B4-E549-9296-F52C055FEB20}"/>
              </a:ext>
            </a:extLst>
          </p:cNvPr>
          <p:cNvPicPr>
            <a:picLocks noChangeAspect="1"/>
          </p:cNvPicPr>
          <p:nvPr/>
        </p:nvPicPr>
        <p:blipFill rotWithShape="1">
          <a:blip r:embed="rId3"/>
          <a:srcRect l="15527" r="32328"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E55B8E-B8C6-804A-A108-156A038B6CDB}"/>
              </a:ext>
            </a:extLst>
          </p:cNvPr>
          <p:cNvSpPr>
            <a:spLocks noGrp="1"/>
          </p:cNvSpPr>
          <p:nvPr>
            <p:ph type="title"/>
          </p:nvPr>
        </p:nvSpPr>
        <p:spPr>
          <a:xfrm>
            <a:off x="371094" y="1161288"/>
            <a:ext cx="3438144" cy="1124712"/>
          </a:xfrm>
        </p:spPr>
        <p:txBody>
          <a:bodyPr anchor="b">
            <a:normAutofit/>
          </a:bodyPr>
          <a:lstStyle/>
          <a:p>
            <a:r>
              <a:rPr lang="en-US" sz="3600" b="1" dirty="0">
                <a:latin typeface="+mn-lt"/>
              </a:rPr>
              <a:t>What the Bible Says About You</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946939-95C6-FF43-A8BE-0F3CFF410219}"/>
              </a:ext>
            </a:extLst>
          </p:cNvPr>
          <p:cNvSpPr>
            <a:spLocks noGrp="1"/>
          </p:cNvSpPr>
          <p:nvPr>
            <p:ph idx="1"/>
          </p:nvPr>
        </p:nvSpPr>
        <p:spPr>
          <a:xfrm>
            <a:off x="371093" y="2619248"/>
            <a:ext cx="8523525" cy="3992694"/>
          </a:xfrm>
        </p:spPr>
        <p:txBody>
          <a:bodyPr anchor="t">
            <a:normAutofit/>
          </a:bodyPr>
          <a:lstStyle/>
          <a:p>
            <a:r>
              <a:rPr lang="en-US" sz="3100" dirty="0"/>
              <a:t>The first humans sinned and experienced shame, emptiness, and enmity between God and others</a:t>
            </a:r>
          </a:p>
          <a:p>
            <a:r>
              <a:rPr lang="en-US" sz="3100" dirty="0"/>
              <a:t>We are made in God’s image but broken and not as we should be; not everything is as God intends</a:t>
            </a:r>
          </a:p>
        </p:txBody>
      </p:sp>
    </p:spTree>
    <p:extLst>
      <p:ext uri="{BB962C8B-B14F-4D97-AF65-F5344CB8AC3E}">
        <p14:creationId xmlns:p14="http://schemas.microsoft.com/office/powerpoint/2010/main" val="87806304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black object&#10;&#10;Description automatically generated with medium confidence">
            <a:extLst>
              <a:ext uri="{FF2B5EF4-FFF2-40B4-BE49-F238E27FC236}">
                <a16:creationId xmlns:a16="http://schemas.microsoft.com/office/drawing/2014/main" id="{0262BCA5-11B4-E549-9296-F52C055FEB20}"/>
              </a:ext>
            </a:extLst>
          </p:cNvPr>
          <p:cNvPicPr>
            <a:picLocks noChangeAspect="1"/>
          </p:cNvPicPr>
          <p:nvPr/>
        </p:nvPicPr>
        <p:blipFill rotWithShape="1">
          <a:blip r:embed="rId3"/>
          <a:srcRect l="15527" r="32328"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E55B8E-B8C6-804A-A108-156A038B6CDB}"/>
              </a:ext>
            </a:extLst>
          </p:cNvPr>
          <p:cNvSpPr>
            <a:spLocks noGrp="1"/>
          </p:cNvSpPr>
          <p:nvPr>
            <p:ph type="title"/>
          </p:nvPr>
        </p:nvSpPr>
        <p:spPr>
          <a:xfrm>
            <a:off x="371094" y="1161288"/>
            <a:ext cx="3438144" cy="1124712"/>
          </a:xfrm>
        </p:spPr>
        <p:txBody>
          <a:bodyPr anchor="b">
            <a:normAutofit/>
          </a:bodyPr>
          <a:lstStyle/>
          <a:p>
            <a:r>
              <a:rPr lang="en-US" sz="3600" b="1" dirty="0">
                <a:latin typeface="+mn-lt"/>
              </a:rPr>
              <a:t>What the Bible Says About You</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946939-95C6-FF43-A8BE-0F3CFF410219}"/>
              </a:ext>
            </a:extLst>
          </p:cNvPr>
          <p:cNvSpPr>
            <a:spLocks noGrp="1"/>
          </p:cNvSpPr>
          <p:nvPr>
            <p:ph idx="1"/>
          </p:nvPr>
        </p:nvSpPr>
        <p:spPr>
          <a:xfrm>
            <a:off x="371093" y="2619248"/>
            <a:ext cx="8523525" cy="3992694"/>
          </a:xfrm>
        </p:spPr>
        <p:txBody>
          <a:bodyPr anchor="t">
            <a:normAutofit/>
          </a:bodyPr>
          <a:lstStyle/>
          <a:p>
            <a:r>
              <a:rPr lang="en-US" sz="3100" dirty="0"/>
              <a:t>The first humans sinned and experienced shame, emptiness, and enmity between God and others</a:t>
            </a:r>
          </a:p>
          <a:p>
            <a:r>
              <a:rPr lang="en-US" sz="3100" dirty="0"/>
              <a:t>We are made in God’s image but broken and not as we should be; not everything is as God intends</a:t>
            </a:r>
          </a:p>
          <a:p>
            <a:r>
              <a:rPr lang="en-US" sz="3100" dirty="0"/>
              <a:t>Therefore, we are all born into “flesh” and a world that has been impacted by the Fall/rebellion </a:t>
            </a:r>
          </a:p>
        </p:txBody>
      </p:sp>
    </p:spTree>
    <p:extLst>
      <p:ext uri="{BB962C8B-B14F-4D97-AF65-F5344CB8AC3E}">
        <p14:creationId xmlns:p14="http://schemas.microsoft.com/office/powerpoint/2010/main" val="372828614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black object&#10;&#10;Description automatically generated with medium confidence">
            <a:extLst>
              <a:ext uri="{FF2B5EF4-FFF2-40B4-BE49-F238E27FC236}">
                <a16:creationId xmlns:a16="http://schemas.microsoft.com/office/drawing/2014/main" id="{0262BCA5-11B4-E549-9296-F52C055FEB20}"/>
              </a:ext>
            </a:extLst>
          </p:cNvPr>
          <p:cNvPicPr>
            <a:picLocks noChangeAspect="1"/>
          </p:cNvPicPr>
          <p:nvPr/>
        </p:nvPicPr>
        <p:blipFill rotWithShape="1">
          <a:blip r:embed="rId3"/>
          <a:srcRect l="15527" r="32328"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E55B8E-B8C6-804A-A108-156A038B6CDB}"/>
              </a:ext>
            </a:extLst>
          </p:cNvPr>
          <p:cNvSpPr>
            <a:spLocks noGrp="1"/>
          </p:cNvSpPr>
          <p:nvPr>
            <p:ph type="title"/>
          </p:nvPr>
        </p:nvSpPr>
        <p:spPr>
          <a:xfrm>
            <a:off x="371094" y="1161288"/>
            <a:ext cx="3438144" cy="1124712"/>
          </a:xfrm>
        </p:spPr>
        <p:txBody>
          <a:bodyPr anchor="b">
            <a:normAutofit/>
          </a:bodyPr>
          <a:lstStyle/>
          <a:p>
            <a:r>
              <a:rPr lang="en-US" sz="3600" b="1" dirty="0">
                <a:latin typeface="+mn-lt"/>
              </a:rPr>
              <a:t>What the Bible Says About You</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946939-95C6-FF43-A8BE-0F3CFF410219}"/>
              </a:ext>
            </a:extLst>
          </p:cNvPr>
          <p:cNvSpPr>
            <a:spLocks noGrp="1"/>
          </p:cNvSpPr>
          <p:nvPr>
            <p:ph idx="1"/>
          </p:nvPr>
        </p:nvSpPr>
        <p:spPr>
          <a:xfrm>
            <a:off x="371093" y="2619248"/>
            <a:ext cx="8523525" cy="3992694"/>
          </a:xfrm>
        </p:spPr>
        <p:txBody>
          <a:bodyPr anchor="t">
            <a:normAutofit/>
          </a:bodyPr>
          <a:lstStyle/>
          <a:p>
            <a:r>
              <a:rPr lang="en-US" sz="3100" dirty="0"/>
              <a:t>The first humans sinned and experienced shame, emptiness, and enmity between God and others</a:t>
            </a:r>
          </a:p>
          <a:p>
            <a:r>
              <a:rPr lang="en-US" sz="3100" dirty="0"/>
              <a:t>We are made in God’s image but broken and not as we should be; not everything is as God intends</a:t>
            </a:r>
          </a:p>
          <a:p>
            <a:r>
              <a:rPr lang="en-US" sz="3100" dirty="0"/>
              <a:t>Therefore, we are all born into “flesh” and a world that has been impacted by the Fall/rebellion </a:t>
            </a:r>
          </a:p>
          <a:p>
            <a:r>
              <a:rPr lang="en-US" sz="3100" dirty="0"/>
              <a:t>God sent Christ to free us from the flesh and the Fall by giving us a </a:t>
            </a:r>
            <a:r>
              <a:rPr lang="en-US" sz="3100" b="1" dirty="0"/>
              <a:t>new identity </a:t>
            </a:r>
            <a:r>
              <a:rPr lang="en-US" sz="3100" dirty="0"/>
              <a:t>(saint, not sinner)</a:t>
            </a:r>
          </a:p>
        </p:txBody>
      </p:sp>
    </p:spTree>
    <p:extLst>
      <p:ext uri="{BB962C8B-B14F-4D97-AF65-F5344CB8AC3E}">
        <p14:creationId xmlns:p14="http://schemas.microsoft.com/office/powerpoint/2010/main" val="29358827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A close up&#10;&#10;Description automatically generated with low confidence">
            <a:extLst>
              <a:ext uri="{FF2B5EF4-FFF2-40B4-BE49-F238E27FC236}">
                <a16:creationId xmlns:a16="http://schemas.microsoft.com/office/drawing/2014/main" id="{7A7CD4CD-08A9-734E-A680-ACFFAAF18562}"/>
              </a:ext>
            </a:extLst>
          </p:cNvPr>
          <p:cNvPicPr>
            <a:picLocks noChangeAspect="1"/>
          </p:cNvPicPr>
          <p:nvPr/>
        </p:nvPicPr>
        <p:blipFill rotWithShape="1">
          <a:blip r:embed="rId3">
            <a:alphaModFix amt="60000"/>
          </a:blip>
          <a:srcRect/>
          <a:stretch/>
        </p:blipFill>
        <p:spPr>
          <a:xfrm>
            <a:off x="-1" y="10"/>
            <a:ext cx="12192001" cy="6857990"/>
          </a:xfrm>
          <a:prstGeom prst="rect">
            <a:avLst/>
          </a:prstGeom>
        </p:spPr>
      </p:pic>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7418596" y="5684240"/>
            <a:ext cx="4501856" cy="650059"/>
          </a:xfrm>
        </p:spPr>
        <p:txBody>
          <a:bodyPr>
            <a:normAutofit/>
          </a:bodyPr>
          <a:lstStyle/>
          <a:p>
            <a:pPr marL="0" indent="0">
              <a:buNone/>
            </a:pPr>
            <a:r>
              <a:rPr lang="en-US" sz="4000" b="1" dirty="0">
                <a:solidFill>
                  <a:srgbClr val="FFFFFF"/>
                </a:solidFill>
              </a:rPr>
              <a:t>Romans 8:1-17 NIV</a:t>
            </a:r>
          </a:p>
        </p:txBody>
      </p:sp>
    </p:spTree>
    <p:extLst>
      <p:ext uri="{BB962C8B-B14F-4D97-AF65-F5344CB8AC3E}">
        <p14:creationId xmlns:p14="http://schemas.microsoft.com/office/powerpoint/2010/main" val="340514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727659" y="2078182"/>
            <a:ext cx="10012385" cy="2772294"/>
          </a:xfrm>
        </p:spPr>
        <p:txBody>
          <a:bodyPr>
            <a:noAutofit/>
          </a:bodyPr>
          <a:lstStyle/>
          <a:p>
            <a:pPr marL="0" indent="0" algn="r">
              <a:buNone/>
            </a:pPr>
            <a:r>
              <a:rPr lang="en-US" sz="3600" dirty="0">
                <a:solidFill>
                  <a:schemeClr val="bg1"/>
                </a:solidFill>
              </a:rPr>
              <a:t>“My old self has been crucified with Christ. It is no longer I who live, but </a:t>
            </a:r>
            <a:r>
              <a:rPr lang="en-US" sz="3600" dirty="0">
                <a:solidFill>
                  <a:srgbClr val="FFFF00"/>
                </a:solidFill>
              </a:rPr>
              <a:t>Christ lives in me</a:t>
            </a:r>
            <a:r>
              <a:rPr lang="en-US" sz="3600" dirty="0">
                <a:solidFill>
                  <a:schemeClr val="bg1"/>
                </a:solidFill>
              </a:rPr>
              <a:t>. So I live in this earthly body by trusting in the Son of God, who loved me and gave himself for me.” </a:t>
            </a:r>
          </a:p>
          <a:p>
            <a:pPr marL="0" indent="0" algn="r">
              <a:buNone/>
            </a:pPr>
            <a:r>
              <a:rPr lang="en-US" sz="3600" b="1" dirty="0">
                <a:solidFill>
                  <a:schemeClr val="bg1"/>
                </a:solidFill>
              </a:rPr>
              <a:t>Paul, Galatians 2:20 NLT </a:t>
            </a:r>
            <a:endParaRPr lang="en-US" sz="3600" dirty="0">
              <a:solidFill>
                <a:schemeClr val="bg1"/>
              </a:solidFill>
            </a:endParaRPr>
          </a:p>
          <a:p>
            <a:pPr marL="0" indent="0">
              <a:buNone/>
            </a:pPr>
            <a:endParaRPr lang="en-US" sz="3600" dirty="0">
              <a:solidFill>
                <a:schemeClr val="bg1"/>
              </a:solidFill>
            </a:endParaRPr>
          </a:p>
        </p:txBody>
      </p:sp>
    </p:spTree>
    <p:extLst>
      <p:ext uri="{BB962C8B-B14F-4D97-AF65-F5344CB8AC3E}">
        <p14:creationId xmlns:p14="http://schemas.microsoft.com/office/powerpoint/2010/main" val="342459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looking at the camera&#10;&#10;Description automatically generated with medium confidence">
            <a:extLst>
              <a:ext uri="{FF2B5EF4-FFF2-40B4-BE49-F238E27FC236}">
                <a16:creationId xmlns:a16="http://schemas.microsoft.com/office/drawing/2014/main" id="{9E007524-E5FA-5F45-B3F3-93E9F37D2EA4}"/>
              </a:ext>
            </a:extLst>
          </p:cNvPr>
          <p:cNvPicPr>
            <a:picLocks noChangeAspect="1"/>
          </p:cNvPicPr>
          <p:nvPr/>
        </p:nvPicPr>
        <p:blipFill rotWithShape="1">
          <a:blip r:embed="rId3"/>
          <a:srcRect t="288" b="173"/>
          <a:stretch/>
        </p:blipFill>
        <p:spPr>
          <a:xfrm>
            <a:off x="20" y="1282"/>
            <a:ext cx="12191980" cy="6856718"/>
          </a:xfrm>
          <a:prstGeom prst="rect">
            <a:avLst/>
          </a:prstGeom>
        </p:spPr>
      </p:pic>
    </p:spTree>
    <p:extLst>
      <p:ext uri="{BB962C8B-B14F-4D97-AF65-F5344CB8AC3E}">
        <p14:creationId xmlns:p14="http://schemas.microsoft.com/office/powerpoint/2010/main" val="1437023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727659" y="2078182"/>
            <a:ext cx="10736681" cy="2772294"/>
          </a:xfrm>
        </p:spPr>
        <p:txBody>
          <a:bodyPr>
            <a:noAutofit/>
          </a:bodyPr>
          <a:lstStyle/>
          <a:p>
            <a:pPr marL="0" indent="0">
              <a:buNone/>
            </a:pPr>
            <a:r>
              <a:rPr lang="en-US" sz="3600" b="1" dirty="0">
                <a:solidFill>
                  <a:schemeClr val="bg1"/>
                </a:solidFill>
              </a:rPr>
              <a:t>Paul, 2 Corinthians 5:15-17 NLT</a:t>
            </a:r>
          </a:p>
          <a:p>
            <a:pPr marL="0" indent="0">
              <a:buNone/>
            </a:pPr>
            <a:r>
              <a:rPr lang="en-US" sz="3600" b="1" baseline="30000" dirty="0">
                <a:solidFill>
                  <a:schemeClr val="bg1"/>
                </a:solidFill>
              </a:rPr>
              <a:t>15 </a:t>
            </a:r>
            <a:r>
              <a:rPr lang="en-US" sz="3600" dirty="0">
                <a:solidFill>
                  <a:schemeClr val="bg1"/>
                </a:solidFill>
              </a:rPr>
              <a:t>He died for everyone so that those who receive his new life will </a:t>
            </a:r>
            <a:r>
              <a:rPr lang="en-US" sz="3600" dirty="0">
                <a:solidFill>
                  <a:srgbClr val="FFFF00"/>
                </a:solidFill>
              </a:rPr>
              <a:t>no longer live for themselves</a:t>
            </a:r>
            <a:r>
              <a:rPr lang="en-US" sz="3600" dirty="0">
                <a:solidFill>
                  <a:schemeClr val="bg1"/>
                </a:solidFill>
              </a:rPr>
              <a:t>. Instead, they will live for Christ, who died and was raised for them.</a:t>
            </a:r>
          </a:p>
          <a:p>
            <a:pPr marL="0" indent="0">
              <a:buNone/>
            </a:pPr>
            <a:endParaRPr lang="en-US" sz="3600" dirty="0">
              <a:solidFill>
                <a:schemeClr val="bg1"/>
              </a:solidFill>
            </a:endParaRPr>
          </a:p>
        </p:txBody>
      </p:sp>
    </p:spTree>
    <p:extLst>
      <p:ext uri="{BB962C8B-B14F-4D97-AF65-F5344CB8AC3E}">
        <p14:creationId xmlns:p14="http://schemas.microsoft.com/office/powerpoint/2010/main" val="205066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409303" y="1708265"/>
            <a:ext cx="9580121" cy="3441469"/>
          </a:xfrm>
        </p:spPr>
        <p:txBody>
          <a:bodyPr>
            <a:noAutofit/>
          </a:bodyPr>
          <a:lstStyle/>
          <a:p>
            <a:pPr marL="0" indent="0">
              <a:buNone/>
            </a:pPr>
            <a:r>
              <a:rPr lang="en-US" sz="3600" b="1" baseline="30000" dirty="0">
                <a:solidFill>
                  <a:schemeClr val="bg1"/>
                </a:solidFill>
              </a:rPr>
              <a:t>16 </a:t>
            </a:r>
            <a:r>
              <a:rPr lang="en-US" sz="3600" dirty="0">
                <a:solidFill>
                  <a:schemeClr val="bg1"/>
                </a:solidFill>
              </a:rPr>
              <a:t>So we have stopped evaluating others from a human point of view. At one time we thought of Christ merely from a human point of view. How differently we know him now! </a:t>
            </a:r>
            <a:r>
              <a:rPr lang="en-US" sz="3600" b="1" baseline="30000" dirty="0">
                <a:solidFill>
                  <a:schemeClr val="bg1"/>
                </a:solidFill>
              </a:rPr>
              <a:t>17 </a:t>
            </a:r>
            <a:r>
              <a:rPr lang="en-US" sz="3600" dirty="0">
                <a:solidFill>
                  <a:srgbClr val="FFFF00"/>
                </a:solidFill>
              </a:rPr>
              <a:t>This means that anyone who belongs to Christ has become a new person</a:t>
            </a:r>
            <a:r>
              <a:rPr lang="en-US" sz="3600" dirty="0">
                <a:solidFill>
                  <a:schemeClr val="bg1"/>
                </a:solidFill>
              </a:rPr>
              <a:t>. The old life is gone; a new life has begun!</a:t>
            </a:r>
          </a:p>
          <a:p>
            <a:pPr marL="0" indent="0">
              <a:buNone/>
            </a:pPr>
            <a:endParaRPr lang="en-US" sz="3600" dirty="0">
              <a:solidFill>
                <a:schemeClr val="bg1"/>
              </a:solidFill>
            </a:endParaRPr>
          </a:p>
        </p:txBody>
      </p:sp>
    </p:spTree>
    <p:extLst>
      <p:ext uri="{BB962C8B-B14F-4D97-AF65-F5344CB8AC3E}">
        <p14:creationId xmlns:p14="http://schemas.microsoft.com/office/powerpoint/2010/main" val="3829454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and person playing guitar on a beach&#10;&#10;Description automatically generated with low confidence">
            <a:extLst>
              <a:ext uri="{FF2B5EF4-FFF2-40B4-BE49-F238E27FC236}">
                <a16:creationId xmlns:a16="http://schemas.microsoft.com/office/drawing/2014/main" id="{73CAE855-0FC9-BE4A-8BBD-9090FDC1F1E5}"/>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1375672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D1BD1-7E0B-594B-B452-B1B703425F0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802437" y="3935498"/>
            <a:ext cx="2688909" cy="2452687"/>
          </a:xfrm>
        </p:spPr>
        <p:txBody>
          <a:bodyPr anchor="ctr">
            <a:normAutofit/>
          </a:bodyPr>
          <a:lstStyle/>
          <a:p>
            <a:r>
              <a:rPr lang="en-US" b="1" dirty="0">
                <a:solidFill>
                  <a:srgbClr val="C00000"/>
                </a:solidFill>
                <a:latin typeface="+mn-lt"/>
              </a:rPr>
              <a:t>Know Who</a:t>
            </a:r>
            <a:br>
              <a:rPr lang="en-US" b="1" dirty="0">
                <a:solidFill>
                  <a:srgbClr val="C00000"/>
                </a:solidFill>
                <a:latin typeface="+mn-lt"/>
              </a:rPr>
            </a:br>
            <a:r>
              <a:rPr lang="en-US" b="1" dirty="0">
                <a:solidFill>
                  <a:srgbClr val="C00000"/>
                </a:solidFill>
                <a:latin typeface="+mn-lt"/>
              </a:rPr>
              <a:t>You Are</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3491346" y="3592286"/>
            <a:ext cx="8379230" cy="3020785"/>
          </a:xfrm>
        </p:spPr>
        <p:txBody>
          <a:bodyPr anchor="ctr">
            <a:normAutofit/>
          </a:bodyPr>
          <a:lstStyle/>
          <a:p>
            <a:pPr marL="0" indent="0">
              <a:buNone/>
            </a:pPr>
            <a:r>
              <a:rPr lang="en-US" sz="3200" i="1" dirty="0">
                <a:latin typeface="+mj-lt"/>
              </a:rPr>
              <a:t>We can root our identity in Christ by…</a:t>
            </a:r>
          </a:p>
          <a:p>
            <a:pPr marL="0" indent="0">
              <a:buNone/>
            </a:pPr>
            <a:endParaRPr lang="en-US" sz="3200" i="1" dirty="0">
              <a:latin typeface="+mj-lt"/>
            </a:endParaRPr>
          </a:p>
          <a:p>
            <a:pPr marL="0" indent="0">
              <a:buNone/>
            </a:pPr>
            <a:endParaRPr lang="en-US" sz="3200" i="1" dirty="0">
              <a:latin typeface="+mj-lt"/>
            </a:endParaRPr>
          </a:p>
          <a:p>
            <a:pPr marL="0" indent="0">
              <a:buNone/>
            </a:pPr>
            <a:endParaRPr lang="en-US" sz="3200" i="1" dirty="0">
              <a:latin typeface="+mj-lt"/>
            </a:endParaRPr>
          </a:p>
        </p:txBody>
      </p:sp>
    </p:spTree>
    <p:extLst>
      <p:ext uri="{BB962C8B-B14F-4D97-AF65-F5344CB8AC3E}">
        <p14:creationId xmlns:p14="http://schemas.microsoft.com/office/powerpoint/2010/main" val="159303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D1BD1-7E0B-594B-B452-B1B703425F0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802437" y="3935498"/>
            <a:ext cx="2688909" cy="2452687"/>
          </a:xfrm>
        </p:spPr>
        <p:txBody>
          <a:bodyPr anchor="ctr">
            <a:normAutofit/>
          </a:bodyPr>
          <a:lstStyle/>
          <a:p>
            <a:r>
              <a:rPr lang="en-US" b="1" dirty="0">
                <a:solidFill>
                  <a:srgbClr val="C00000"/>
                </a:solidFill>
                <a:latin typeface="+mn-lt"/>
              </a:rPr>
              <a:t>Know Who</a:t>
            </a:r>
            <a:br>
              <a:rPr lang="en-US" b="1" dirty="0">
                <a:solidFill>
                  <a:srgbClr val="C00000"/>
                </a:solidFill>
                <a:latin typeface="+mn-lt"/>
              </a:rPr>
            </a:br>
            <a:r>
              <a:rPr lang="en-US" b="1" dirty="0">
                <a:solidFill>
                  <a:srgbClr val="C00000"/>
                </a:solidFill>
                <a:latin typeface="+mn-lt"/>
              </a:rPr>
              <a:t>You Are</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3491346" y="3592286"/>
            <a:ext cx="8379230" cy="3020785"/>
          </a:xfrm>
        </p:spPr>
        <p:txBody>
          <a:bodyPr anchor="ctr">
            <a:normAutofit/>
          </a:bodyPr>
          <a:lstStyle/>
          <a:p>
            <a:pPr marL="0" indent="0">
              <a:buNone/>
            </a:pPr>
            <a:r>
              <a:rPr lang="en-US" sz="3200" i="1" dirty="0">
                <a:latin typeface="+mj-lt"/>
              </a:rPr>
              <a:t>We can root our identity in Christ by…</a:t>
            </a:r>
          </a:p>
          <a:p>
            <a:pPr marL="514350" indent="-514350">
              <a:buFont typeface="+mj-lt"/>
              <a:buAutoNum type="arabicPeriod"/>
            </a:pPr>
            <a:r>
              <a:rPr lang="en-US" sz="3200" dirty="0"/>
              <a:t>Meditating on the God revealed in Jesus</a:t>
            </a:r>
          </a:p>
          <a:p>
            <a:pPr marL="514350" indent="-514350">
              <a:buFont typeface="+mj-lt"/>
              <a:buAutoNum type="arabicPeriod"/>
            </a:pPr>
            <a:endParaRPr lang="en-US" sz="3200" dirty="0"/>
          </a:p>
          <a:p>
            <a:pPr marL="0" indent="0">
              <a:buNone/>
            </a:pPr>
            <a:endParaRPr lang="en-US" sz="3200" dirty="0"/>
          </a:p>
        </p:txBody>
      </p:sp>
    </p:spTree>
    <p:extLst>
      <p:ext uri="{BB962C8B-B14F-4D97-AF65-F5344CB8AC3E}">
        <p14:creationId xmlns:p14="http://schemas.microsoft.com/office/powerpoint/2010/main" val="828400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D1BD1-7E0B-594B-B452-B1B703425F0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802437" y="3935498"/>
            <a:ext cx="2688909" cy="2452687"/>
          </a:xfrm>
        </p:spPr>
        <p:txBody>
          <a:bodyPr anchor="ctr">
            <a:normAutofit/>
          </a:bodyPr>
          <a:lstStyle/>
          <a:p>
            <a:r>
              <a:rPr lang="en-US" b="1" dirty="0">
                <a:solidFill>
                  <a:srgbClr val="C00000"/>
                </a:solidFill>
                <a:latin typeface="+mn-lt"/>
              </a:rPr>
              <a:t>Know Who</a:t>
            </a:r>
            <a:br>
              <a:rPr lang="en-US" b="1" dirty="0">
                <a:solidFill>
                  <a:srgbClr val="C00000"/>
                </a:solidFill>
                <a:latin typeface="+mn-lt"/>
              </a:rPr>
            </a:br>
            <a:r>
              <a:rPr lang="en-US" b="1" dirty="0">
                <a:solidFill>
                  <a:srgbClr val="C00000"/>
                </a:solidFill>
                <a:latin typeface="+mn-lt"/>
              </a:rPr>
              <a:t>You Are</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3491346" y="3592286"/>
            <a:ext cx="8379230" cy="3020785"/>
          </a:xfrm>
        </p:spPr>
        <p:txBody>
          <a:bodyPr anchor="ctr">
            <a:normAutofit/>
          </a:bodyPr>
          <a:lstStyle/>
          <a:p>
            <a:pPr marL="0" indent="0">
              <a:buNone/>
            </a:pPr>
            <a:r>
              <a:rPr lang="en-US" sz="3200" i="1" dirty="0">
                <a:latin typeface="+mj-lt"/>
              </a:rPr>
              <a:t>We can root our identity in Christ by…</a:t>
            </a:r>
          </a:p>
          <a:p>
            <a:pPr marL="514350" indent="-514350">
              <a:buFont typeface="+mj-lt"/>
              <a:buAutoNum type="arabicPeriod"/>
            </a:pPr>
            <a:r>
              <a:rPr lang="en-US" sz="3200" dirty="0"/>
              <a:t>Meditating on the God revealed in Jesus</a:t>
            </a:r>
          </a:p>
          <a:p>
            <a:pPr marL="514350" indent="-514350">
              <a:buFont typeface="+mj-lt"/>
              <a:buAutoNum type="arabicPeriod"/>
            </a:pPr>
            <a:r>
              <a:rPr lang="en-US" sz="3200" dirty="0"/>
              <a:t>Practicing sabbath (rhythms of work &amp; rest)</a:t>
            </a:r>
          </a:p>
          <a:p>
            <a:pPr marL="0" indent="0">
              <a:buNone/>
            </a:pPr>
            <a:endParaRPr lang="en-US" sz="3200" dirty="0"/>
          </a:p>
        </p:txBody>
      </p:sp>
    </p:spTree>
    <p:extLst>
      <p:ext uri="{BB962C8B-B14F-4D97-AF65-F5344CB8AC3E}">
        <p14:creationId xmlns:p14="http://schemas.microsoft.com/office/powerpoint/2010/main" val="997730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D1BD1-7E0B-594B-B452-B1B703425F0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802437" y="3935498"/>
            <a:ext cx="2688909" cy="2452687"/>
          </a:xfrm>
        </p:spPr>
        <p:txBody>
          <a:bodyPr anchor="ctr">
            <a:normAutofit/>
          </a:bodyPr>
          <a:lstStyle/>
          <a:p>
            <a:r>
              <a:rPr lang="en-US" b="1" dirty="0">
                <a:solidFill>
                  <a:srgbClr val="C00000"/>
                </a:solidFill>
                <a:latin typeface="+mn-lt"/>
              </a:rPr>
              <a:t>Know Who</a:t>
            </a:r>
            <a:br>
              <a:rPr lang="en-US" b="1" dirty="0">
                <a:solidFill>
                  <a:srgbClr val="C00000"/>
                </a:solidFill>
                <a:latin typeface="+mn-lt"/>
              </a:rPr>
            </a:br>
            <a:r>
              <a:rPr lang="en-US" b="1" dirty="0">
                <a:solidFill>
                  <a:srgbClr val="C00000"/>
                </a:solidFill>
                <a:latin typeface="+mn-lt"/>
              </a:rPr>
              <a:t>You Are</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3491346" y="3592286"/>
            <a:ext cx="8379230" cy="3020785"/>
          </a:xfrm>
        </p:spPr>
        <p:txBody>
          <a:bodyPr anchor="ctr">
            <a:normAutofit/>
          </a:bodyPr>
          <a:lstStyle/>
          <a:p>
            <a:pPr marL="0" indent="0">
              <a:buNone/>
            </a:pPr>
            <a:r>
              <a:rPr lang="en-US" sz="3200" i="1" dirty="0">
                <a:latin typeface="+mj-lt"/>
              </a:rPr>
              <a:t>We can root our identity in Christ by…</a:t>
            </a:r>
          </a:p>
          <a:p>
            <a:pPr marL="514350" indent="-514350">
              <a:buFont typeface="+mj-lt"/>
              <a:buAutoNum type="arabicPeriod"/>
            </a:pPr>
            <a:r>
              <a:rPr lang="en-US" sz="3200" dirty="0"/>
              <a:t>Meditating on the God revealed in Jesus</a:t>
            </a:r>
          </a:p>
          <a:p>
            <a:pPr marL="514350" indent="-514350">
              <a:buFont typeface="+mj-lt"/>
              <a:buAutoNum type="arabicPeriod"/>
            </a:pPr>
            <a:r>
              <a:rPr lang="en-US" sz="3200" dirty="0"/>
              <a:t>Practicing sabbath (rhythms of work &amp; rest)</a:t>
            </a:r>
          </a:p>
          <a:p>
            <a:pPr marL="514350" indent="-514350">
              <a:buFont typeface="+mj-lt"/>
              <a:buAutoNum type="arabicPeriod"/>
            </a:pPr>
            <a:r>
              <a:rPr lang="en-US" sz="3200" dirty="0"/>
              <a:t>Allowing the wilderness to (re)shape you</a:t>
            </a:r>
          </a:p>
        </p:txBody>
      </p:sp>
    </p:spTree>
    <p:extLst>
      <p:ext uri="{BB962C8B-B14F-4D97-AF65-F5344CB8AC3E}">
        <p14:creationId xmlns:p14="http://schemas.microsoft.com/office/powerpoint/2010/main" val="3636896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outdoor, sky, mountain, hill&#10;&#10;Description automatically generated">
            <a:extLst>
              <a:ext uri="{FF2B5EF4-FFF2-40B4-BE49-F238E27FC236}">
                <a16:creationId xmlns:a16="http://schemas.microsoft.com/office/drawing/2014/main" id="{597F4C6E-B9E0-FB41-AA30-428E1CBACD5D}"/>
              </a:ext>
            </a:extLst>
          </p:cNvPr>
          <p:cNvPicPr>
            <a:picLocks noChangeAspect="1"/>
          </p:cNvPicPr>
          <p:nvPr/>
        </p:nvPicPr>
        <p:blipFill rotWithShape="1">
          <a:blip r:embed="rId3"/>
          <a:srcRect/>
          <a:stretch/>
        </p:blipFill>
        <p:spPr>
          <a:xfrm>
            <a:off x="0" y="0"/>
            <a:ext cx="12192000" cy="6858000"/>
          </a:xfrm>
          <a:prstGeom prst="rect">
            <a:avLst/>
          </a:prstGeom>
        </p:spPr>
      </p:pic>
      <p:sp>
        <p:nvSpPr>
          <p:cNvPr id="19" name="Rectangle 13">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C706F4-C094-8F4A-8BCE-0D66D4E56E65}"/>
              </a:ext>
            </a:extLst>
          </p:cNvPr>
          <p:cNvSpPr>
            <a:spLocks noGrp="1"/>
          </p:cNvSpPr>
          <p:nvPr>
            <p:ph idx="1"/>
          </p:nvPr>
        </p:nvSpPr>
        <p:spPr>
          <a:xfrm>
            <a:off x="482137" y="926869"/>
            <a:ext cx="7165572" cy="5004261"/>
          </a:xfrm>
        </p:spPr>
        <p:txBody>
          <a:bodyPr>
            <a:normAutofit/>
          </a:bodyPr>
          <a:lstStyle/>
          <a:p>
            <a:pPr marL="0" indent="0">
              <a:buNone/>
            </a:pPr>
            <a:r>
              <a:rPr lang="en-US" sz="3200" b="1" dirty="0">
                <a:solidFill>
                  <a:schemeClr val="bg1"/>
                </a:solidFill>
                <a:effectLst>
                  <a:outerShdw blurRad="50800" dist="38100" dir="2700000" algn="tl" rotWithShape="0">
                    <a:prstClr val="black">
                      <a:alpha val="40000"/>
                    </a:prstClr>
                  </a:outerShdw>
                </a:effectLst>
              </a:rPr>
              <a:t>Questions for reflection and response: </a:t>
            </a:r>
          </a:p>
          <a:p>
            <a:endParaRPr lang="en-US" sz="1700" dirty="0">
              <a:solidFill>
                <a:schemeClr val="bg1"/>
              </a:solidFill>
            </a:endParaRPr>
          </a:p>
        </p:txBody>
      </p:sp>
      <p:sp>
        <p:nvSpPr>
          <p:cNvPr id="20" name="Rectangle 1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769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outdoor, sky, mountain, hill&#10;&#10;Description automatically generated">
            <a:extLst>
              <a:ext uri="{FF2B5EF4-FFF2-40B4-BE49-F238E27FC236}">
                <a16:creationId xmlns:a16="http://schemas.microsoft.com/office/drawing/2014/main" id="{597F4C6E-B9E0-FB41-AA30-428E1CBACD5D}"/>
              </a:ext>
            </a:extLst>
          </p:cNvPr>
          <p:cNvPicPr>
            <a:picLocks noChangeAspect="1"/>
          </p:cNvPicPr>
          <p:nvPr/>
        </p:nvPicPr>
        <p:blipFill rotWithShape="1">
          <a:blip r:embed="rId3"/>
          <a:srcRect/>
          <a:stretch/>
        </p:blipFill>
        <p:spPr>
          <a:xfrm>
            <a:off x="0" y="0"/>
            <a:ext cx="12192000" cy="6858000"/>
          </a:xfrm>
          <a:prstGeom prst="rect">
            <a:avLst/>
          </a:prstGeom>
        </p:spPr>
      </p:pic>
      <p:sp>
        <p:nvSpPr>
          <p:cNvPr id="19" name="Rectangle 13">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C706F4-C094-8F4A-8BCE-0D66D4E56E65}"/>
              </a:ext>
            </a:extLst>
          </p:cNvPr>
          <p:cNvSpPr>
            <a:spLocks noGrp="1"/>
          </p:cNvSpPr>
          <p:nvPr>
            <p:ph idx="1"/>
          </p:nvPr>
        </p:nvSpPr>
        <p:spPr>
          <a:xfrm>
            <a:off x="482137" y="926869"/>
            <a:ext cx="7165572" cy="5004261"/>
          </a:xfrm>
        </p:spPr>
        <p:txBody>
          <a:bodyPr>
            <a:normAutofit/>
          </a:bodyPr>
          <a:lstStyle/>
          <a:p>
            <a:pPr marL="0" indent="0">
              <a:buNone/>
            </a:pPr>
            <a:r>
              <a:rPr lang="en-US" sz="3200" b="1" dirty="0">
                <a:solidFill>
                  <a:schemeClr val="bg1"/>
                </a:solidFill>
                <a:effectLst>
                  <a:outerShdw blurRad="50800" dist="38100" dir="2700000" algn="tl" rotWithShape="0">
                    <a:prstClr val="black">
                      <a:alpha val="40000"/>
                    </a:prstClr>
                  </a:outerShdw>
                </a:effectLst>
              </a:rPr>
              <a:t>Questions for reflection and response: </a:t>
            </a:r>
          </a:p>
          <a:p>
            <a:pPr marL="514350" indent="-514350">
              <a:buFont typeface="+mj-lt"/>
              <a:buAutoNum type="arabicPeriod"/>
            </a:pPr>
            <a:r>
              <a:rPr lang="en-US" sz="3200" dirty="0">
                <a:solidFill>
                  <a:schemeClr val="bg1"/>
                </a:solidFill>
                <a:effectLst>
                  <a:outerShdw blurRad="50800" dist="38100" dir="2700000" algn="tl" rotWithShape="0">
                    <a:prstClr val="black">
                      <a:alpha val="40000"/>
                    </a:prstClr>
                  </a:outerShdw>
                </a:effectLst>
              </a:rPr>
              <a:t>Who are what is shaping your identity on a regular basis? Are the voices that you listen to pointing you to Christ? </a:t>
            </a:r>
          </a:p>
          <a:p>
            <a:endParaRPr lang="en-US" sz="1700" dirty="0">
              <a:solidFill>
                <a:schemeClr val="bg1"/>
              </a:solidFill>
            </a:endParaRPr>
          </a:p>
        </p:txBody>
      </p:sp>
      <p:sp>
        <p:nvSpPr>
          <p:cNvPr id="20" name="Rectangle 1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98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outdoor, sky, mountain, hill&#10;&#10;Description automatically generated">
            <a:extLst>
              <a:ext uri="{FF2B5EF4-FFF2-40B4-BE49-F238E27FC236}">
                <a16:creationId xmlns:a16="http://schemas.microsoft.com/office/drawing/2014/main" id="{597F4C6E-B9E0-FB41-AA30-428E1CBACD5D}"/>
              </a:ext>
            </a:extLst>
          </p:cNvPr>
          <p:cNvPicPr>
            <a:picLocks noChangeAspect="1"/>
          </p:cNvPicPr>
          <p:nvPr/>
        </p:nvPicPr>
        <p:blipFill rotWithShape="1">
          <a:blip r:embed="rId3"/>
          <a:srcRect/>
          <a:stretch/>
        </p:blipFill>
        <p:spPr>
          <a:xfrm>
            <a:off x="0" y="0"/>
            <a:ext cx="12192000" cy="6858000"/>
          </a:xfrm>
          <a:prstGeom prst="rect">
            <a:avLst/>
          </a:prstGeom>
        </p:spPr>
      </p:pic>
      <p:sp>
        <p:nvSpPr>
          <p:cNvPr id="19" name="Rectangle 13">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C706F4-C094-8F4A-8BCE-0D66D4E56E65}"/>
              </a:ext>
            </a:extLst>
          </p:cNvPr>
          <p:cNvSpPr>
            <a:spLocks noGrp="1"/>
          </p:cNvSpPr>
          <p:nvPr>
            <p:ph idx="1"/>
          </p:nvPr>
        </p:nvSpPr>
        <p:spPr>
          <a:xfrm>
            <a:off x="482137" y="926869"/>
            <a:ext cx="7165572" cy="5004261"/>
          </a:xfrm>
        </p:spPr>
        <p:txBody>
          <a:bodyPr>
            <a:normAutofit/>
          </a:bodyPr>
          <a:lstStyle/>
          <a:p>
            <a:pPr marL="0" indent="0">
              <a:buNone/>
            </a:pPr>
            <a:r>
              <a:rPr lang="en-US" sz="3200" b="1" dirty="0">
                <a:solidFill>
                  <a:schemeClr val="bg1"/>
                </a:solidFill>
                <a:effectLst>
                  <a:outerShdw blurRad="50800" dist="38100" dir="2700000" algn="tl" rotWithShape="0">
                    <a:prstClr val="black">
                      <a:alpha val="40000"/>
                    </a:prstClr>
                  </a:outerShdw>
                </a:effectLst>
              </a:rPr>
              <a:t>Questions for reflection and response: </a:t>
            </a:r>
          </a:p>
          <a:p>
            <a:pPr marL="514350" indent="-514350">
              <a:buFont typeface="+mj-lt"/>
              <a:buAutoNum type="arabicPeriod"/>
            </a:pPr>
            <a:r>
              <a:rPr lang="en-US" sz="3200" dirty="0">
                <a:solidFill>
                  <a:schemeClr val="bg1"/>
                </a:solidFill>
                <a:effectLst>
                  <a:outerShdw blurRad="50800" dist="38100" dir="2700000" algn="tl" rotWithShape="0">
                    <a:prstClr val="black">
                      <a:alpha val="40000"/>
                    </a:prstClr>
                  </a:outerShdw>
                </a:effectLst>
              </a:rPr>
              <a:t>Who are what is shaping your identity on a regular basis? Are the voices that you listen to pointing you to Christ? </a:t>
            </a:r>
          </a:p>
          <a:p>
            <a:pPr marL="514350" indent="-514350">
              <a:buFont typeface="+mj-lt"/>
              <a:buAutoNum type="arabicPeriod"/>
            </a:pPr>
            <a:r>
              <a:rPr lang="en-US" sz="3200" dirty="0">
                <a:solidFill>
                  <a:schemeClr val="bg1"/>
                </a:solidFill>
                <a:effectLst>
                  <a:outerShdw blurRad="50800" dist="38100" dir="2700000" algn="tl" rotWithShape="0">
                    <a:prstClr val="black">
                      <a:alpha val="40000"/>
                    </a:prstClr>
                  </a:outerShdw>
                </a:effectLst>
              </a:rPr>
              <a:t>Does your view of yourself reflect what the Bible says? If not, what needs to change? What needs to be healed?</a:t>
            </a:r>
          </a:p>
          <a:p>
            <a:endParaRPr lang="en-US" sz="1700" dirty="0">
              <a:solidFill>
                <a:schemeClr val="bg1"/>
              </a:solidFill>
            </a:endParaRPr>
          </a:p>
        </p:txBody>
      </p:sp>
      <p:sp>
        <p:nvSpPr>
          <p:cNvPr id="20" name="Rectangle 1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056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751101" y="1878676"/>
            <a:ext cx="10689797" cy="3341716"/>
          </a:xfrm>
        </p:spPr>
        <p:txBody>
          <a:bodyPr>
            <a:noAutofit/>
          </a:bodyPr>
          <a:lstStyle/>
          <a:p>
            <a:pPr marL="0" indent="0">
              <a:buNone/>
            </a:pPr>
            <a:r>
              <a:rPr lang="en-US" sz="3600" b="1" dirty="0">
                <a:solidFill>
                  <a:schemeClr val="bg1"/>
                </a:solidFill>
              </a:rPr>
              <a:t>Mark 1:9-13 NIV</a:t>
            </a:r>
          </a:p>
          <a:p>
            <a:pPr marL="0" indent="0">
              <a:buNone/>
            </a:pPr>
            <a:r>
              <a:rPr lang="en-US" sz="3600" b="1" baseline="30000" dirty="0">
                <a:solidFill>
                  <a:schemeClr val="bg1"/>
                </a:solidFill>
              </a:rPr>
              <a:t>9 </a:t>
            </a:r>
            <a:r>
              <a:rPr lang="en-US" sz="3600" dirty="0">
                <a:solidFill>
                  <a:schemeClr val="bg1"/>
                </a:solidFill>
              </a:rPr>
              <a:t>At that time Jesus came from Nazareth in Galilee and was baptized by John in the Jordan. </a:t>
            </a:r>
            <a:r>
              <a:rPr lang="en-US" sz="3600" b="1" baseline="30000" dirty="0">
                <a:solidFill>
                  <a:schemeClr val="bg1"/>
                </a:solidFill>
              </a:rPr>
              <a:t>10 </a:t>
            </a:r>
            <a:r>
              <a:rPr lang="en-US" sz="3600" dirty="0">
                <a:solidFill>
                  <a:schemeClr val="bg1"/>
                </a:solidFill>
              </a:rPr>
              <a:t>Just as Jesus was coming up out of the water, he saw heaven being torn open and the Spirit descending on him like a dove. </a:t>
            </a:r>
          </a:p>
        </p:txBody>
      </p:sp>
    </p:spTree>
    <p:extLst>
      <p:ext uri="{BB962C8B-B14F-4D97-AF65-F5344CB8AC3E}">
        <p14:creationId xmlns:p14="http://schemas.microsoft.com/office/powerpoint/2010/main" val="82831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outdoor, sky, mountain, hill&#10;&#10;Description automatically generated">
            <a:extLst>
              <a:ext uri="{FF2B5EF4-FFF2-40B4-BE49-F238E27FC236}">
                <a16:creationId xmlns:a16="http://schemas.microsoft.com/office/drawing/2014/main" id="{597F4C6E-B9E0-FB41-AA30-428E1CBACD5D}"/>
              </a:ext>
            </a:extLst>
          </p:cNvPr>
          <p:cNvPicPr>
            <a:picLocks noChangeAspect="1"/>
          </p:cNvPicPr>
          <p:nvPr/>
        </p:nvPicPr>
        <p:blipFill rotWithShape="1">
          <a:blip r:embed="rId3"/>
          <a:srcRect/>
          <a:stretch/>
        </p:blipFill>
        <p:spPr>
          <a:xfrm>
            <a:off x="0" y="0"/>
            <a:ext cx="12192000" cy="6858000"/>
          </a:xfrm>
          <a:prstGeom prst="rect">
            <a:avLst/>
          </a:prstGeom>
        </p:spPr>
      </p:pic>
      <p:sp>
        <p:nvSpPr>
          <p:cNvPr id="19" name="Rectangle 13">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C706F4-C094-8F4A-8BCE-0D66D4E56E65}"/>
              </a:ext>
            </a:extLst>
          </p:cNvPr>
          <p:cNvSpPr>
            <a:spLocks noGrp="1"/>
          </p:cNvSpPr>
          <p:nvPr>
            <p:ph idx="1"/>
          </p:nvPr>
        </p:nvSpPr>
        <p:spPr>
          <a:xfrm>
            <a:off x="482137" y="926869"/>
            <a:ext cx="7165572" cy="5004261"/>
          </a:xfrm>
        </p:spPr>
        <p:txBody>
          <a:bodyPr>
            <a:normAutofit/>
          </a:bodyPr>
          <a:lstStyle/>
          <a:p>
            <a:pPr marL="0" indent="0">
              <a:buNone/>
            </a:pPr>
            <a:r>
              <a:rPr lang="en-US" sz="3200" b="1" dirty="0">
                <a:solidFill>
                  <a:schemeClr val="bg1"/>
                </a:solidFill>
                <a:effectLst>
                  <a:outerShdw blurRad="50800" dist="38100" dir="2700000" algn="tl" rotWithShape="0">
                    <a:prstClr val="black">
                      <a:alpha val="40000"/>
                    </a:prstClr>
                  </a:outerShdw>
                </a:effectLst>
              </a:rPr>
              <a:t>Questions for reflection and response: </a:t>
            </a:r>
          </a:p>
          <a:p>
            <a:pPr marL="514350" indent="-514350">
              <a:buFont typeface="+mj-lt"/>
              <a:buAutoNum type="arabicPeriod"/>
            </a:pPr>
            <a:r>
              <a:rPr lang="en-US" sz="3200" dirty="0">
                <a:solidFill>
                  <a:schemeClr val="bg1"/>
                </a:solidFill>
                <a:effectLst>
                  <a:outerShdw blurRad="50800" dist="38100" dir="2700000" algn="tl" rotWithShape="0">
                    <a:prstClr val="black">
                      <a:alpha val="40000"/>
                    </a:prstClr>
                  </a:outerShdw>
                </a:effectLst>
              </a:rPr>
              <a:t>Who are what is shaping your identity on a regular basis? Are the voices that you listen to pointing you to Christ? </a:t>
            </a:r>
          </a:p>
          <a:p>
            <a:pPr marL="514350" indent="-514350">
              <a:buFont typeface="+mj-lt"/>
              <a:buAutoNum type="arabicPeriod"/>
            </a:pPr>
            <a:r>
              <a:rPr lang="en-US" sz="3200" dirty="0">
                <a:solidFill>
                  <a:schemeClr val="bg1"/>
                </a:solidFill>
                <a:effectLst>
                  <a:outerShdw blurRad="50800" dist="38100" dir="2700000" algn="tl" rotWithShape="0">
                    <a:prstClr val="black">
                      <a:alpha val="40000"/>
                    </a:prstClr>
                  </a:outerShdw>
                </a:effectLst>
              </a:rPr>
              <a:t>Does your view of yourself reflect what the Bible says? If not, what needs to change? What needs to be healed?</a:t>
            </a:r>
          </a:p>
          <a:p>
            <a:pPr marL="514350" indent="-514350">
              <a:buFont typeface="+mj-lt"/>
              <a:buAutoNum type="arabicPeriod"/>
            </a:pPr>
            <a:r>
              <a:rPr lang="en-US" sz="3200" dirty="0">
                <a:solidFill>
                  <a:schemeClr val="bg1"/>
                </a:solidFill>
                <a:effectLst>
                  <a:outerShdw blurRad="50800" dist="38100" dir="2700000" algn="tl" rotWithShape="0">
                    <a:prstClr val="black">
                      <a:alpha val="40000"/>
                    </a:prstClr>
                  </a:outerShdw>
                </a:effectLst>
              </a:rPr>
              <a:t>In what way is the Spirit inviting you to know who you are in Christ and grow a more </a:t>
            </a:r>
            <a:r>
              <a:rPr lang="en-US" sz="3200" i="1" dirty="0">
                <a:solidFill>
                  <a:schemeClr val="bg1"/>
                </a:solidFill>
                <a:effectLst>
                  <a:outerShdw blurRad="50800" dist="38100" dir="2700000" algn="tl" rotWithShape="0">
                    <a:prstClr val="black">
                      <a:alpha val="40000"/>
                    </a:prstClr>
                  </a:outerShdw>
                </a:effectLst>
              </a:rPr>
              <a:t>resilient</a:t>
            </a:r>
            <a:r>
              <a:rPr lang="en-US" sz="3200" dirty="0">
                <a:solidFill>
                  <a:schemeClr val="bg1"/>
                </a:solidFill>
                <a:effectLst>
                  <a:outerShdw blurRad="50800" dist="38100" dir="2700000" algn="tl" rotWithShape="0">
                    <a:prstClr val="black">
                      <a:alpha val="40000"/>
                    </a:prstClr>
                  </a:outerShdw>
                </a:effectLst>
              </a:rPr>
              <a:t> faith in the wilderness? </a:t>
            </a:r>
          </a:p>
          <a:p>
            <a:endParaRPr lang="en-US" sz="1700" dirty="0">
              <a:solidFill>
                <a:schemeClr val="bg1"/>
              </a:solidFill>
            </a:endParaRPr>
          </a:p>
        </p:txBody>
      </p:sp>
      <p:sp>
        <p:nvSpPr>
          <p:cNvPr id="20" name="Rectangle 1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508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36782154-CD20-3B4B-9954-9B1F306C18F2}"/>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7841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467934" y="2709949"/>
            <a:ext cx="9256131" cy="1560714"/>
          </a:xfrm>
        </p:spPr>
        <p:txBody>
          <a:bodyPr>
            <a:noAutofit/>
          </a:bodyPr>
          <a:lstStyle/>
          <a:p>
            <a:pPr marL="0" indent="0">
              <a:buNone/>
            </a:pPr>
            <a:r>
              <a:rPr lang="en-US" sz="3600" b="1" baseline="30000" dirty="0">
                <a:solidFill>
                  <a:schemeClr val="bg1"/>
                </a:solidFill>
              </a:rPr>
              <a:t>11 </a:t>
            </a:r>
            <a:r>
              <a:rPr lang="en-US" sz="3600" dirty="0">
                <a:solidFill>
                  <a:schemeClr val="bg1"/>
                </a:solidFill>
              </a:rPr>
              <a:t>And a voice came from heaven: </a:t>
            </a:r>
            <a:r>
              <a:rPr lang="en-US" sz="3600" dirty="0">
                <a:solidFill>
                  <a:srgbClr val="FFFF00"/>
                </a:solidFill>
              </a:rPr>
              <a:t>“You are my Son, whom I love; with you I am well pleased.”</a:t>
            </a:r>
            <a:endParaRPr lang="en-US" sz="3600" dirty="0">
              <a:solidFill>
                <a:schemeClr val="bg1"/>
              </a:solidFill>
            </a:endParaRPr>
          </a:p>
        </p:txBody>
      </p:sp>
    </p:spTree>
    <p:extLst>
      <p:ext uri="{BB962C8B-B14F-4D97-AF65-F5344CB8AC3E}">
        <p14:creationId xmlns:p14="http://schemas.microsoft.com/office/powerpoint/2010/main" val="3890483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467934" y="2182091"/>
            <a:ext cx="9256131" cy="2493818"/>
          </a:xfrm>
        </p:spPr>
        <p:txBody>
          <a:bodyPr>
            <a:noAutofit/>
          </a:bodyPr>
          <a:lstStyle/>
          <a:p>
            <a:pPr marL="0" indent="0">
              <a:buNone/>
            </a:pPr>
            <a:r>
              <a:rPr lang="en-US" sz="3600" b="1" baseline="30000" dirty="0">
                <a:solidFill>
                  <a:schemeClr val="bg1"/>
                </a:solidFill>
              </a:rPr>
              <a:t>12 </a:t>
            </a:r>
            <a:r>
              <a:rPr lang="en-US" sz="3600" dirty="0">
                <a:solidFill>
                  <a:schemeClr val="bg1"/>
                </a:solidFill>
              </a:rPr>
              <a:t>At once the Spirit sent him out into the wilderness, </a:t>
            </a:r>
            <a:r>
              <a:rPr lang="en-US" sz="3600" b="1" baseline="30000" dirty="0">
                <a:solidFill>
                  <a:schemeClr val="bg1"/>
                </a:solidFill>
              </a:rPr>
              <a:t>13 </a:t>
            </a:r>
            <a:r>
              <a:rPr lang="en-US" sz="3600" dirty="0">
                <a:solidFill>
                  <a:schemeClr val="bg1"/>
                </a:solidFill>
              </a:rPr>
              <a:t>and he was in the wilderness forty days, being tempted</a:t>
            </a:r>
            <a:r>
              <a:rPr lang="en-US" sz="3600" baseline="30000" dirty="0">
                <a:solidFill>
                  <a:schemeClr val="bg1"/>
                </a:solidFill>
              </a:rPr>
              <a:t> </a:t>
            </a:r>
            <a:r>
              <a:rPr lang="en-US" sz="3600" dirty="0">
                <a:solidFill>
                  <a:schemeClr val="bg1"/>
                </a:solidFill>
              </a:rPr>
              <a:t>by Satan. He was with the wild animals, and angels attended him.</a:t>
            </a:r>
          </a:p>
        </p:txBody>
      </p:sp>
    </p:spTree>
    <p:extLst>
      <p:ext uri="{BB962C8B-B14F-4D97-AF65-F5344CB8AC3E}">
        <p14:creationId xmlns:p14="http://schemas.microsoft.com/office/powerpoint/2010/main" val="829851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48F36C-4639-0449-9C47-4CBE2DBCDE29}"/>
              </a:ext>
            </a:extLst>
          </p:cNvPr>
          <p:cNvSpPr txBox="1"/>
          <p:nvPr/>
        </p:nvSpPr>
        <p:spPr>
          <a:xfrm>
            <a:off x="0" y="0"/>
            <a:ext cx="12188951" cy="6858000"/>
          </a:xfrm>
          <a:prstGeom prst="rect">
            <a:avLst/>
          </a:prstGeom>
          <a:solidFill>
            <a:schemeClr val="bg1"/>
          </a:solidFill>
        </p:spPr>
        <p:txBody>
          <a:bodyPr wrap="square" rtlCol="0">
            <a:spAutoFit/>
          </a:bodyPr>
          <a:lstStyle/>
          <a:p>
            <a:endParaRPr lang="en-US" dirty="0"/>
          </a:p>
        </p:txBody>
      </p:sp>
      <p:sp useBgFill="1">
        <p:nvSpPr>
          <p:cNvPr id="29" name="Rectangle 2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83FB0A-27E2-1740-B91E-35F94FD1ED75}"/>
              </a:ext>
            </a:extLst>
          </p:cNvPr>
          <p:cNvSpPr>
            <a:spLocks noGrp="1"/>
          </p:cNvSpPr>
          <p:nvPr>
            <p:ph idx="1"/>
          </p:nvPr>
        </p:nvSpPr>
        <p:spPr>
          <a:xfrm>
            <a:off x="838201" y="612069"/>
            <a:ext cx="4169137" cy="5633862"/>
          </a:xfrm>
        </p:spPr>
        <p:txBody>
          <a:bodyPr>
            <a:noAutofit/>
          </a:bodyPr>
          <a:lstStyle/>
          <a:p>
            <a:pPr marL="0" indent="0">
              <a:buNone/>
            </a:pPr>
            <a:r>
              <a:rPr lang="en-US" sz="3200" dirty="0">
                <a:latin typeface="+mj-lt"/>
              </a:rPr>
              <a:t>“The wilderness can test your identity to the breaking point. It’s where the authenticity of your purpose is challenged to its core. The pressure and pain of the experience strips away pretension and reveals what is truly happening inside.”</a:t>
            </a:r>
          </a:p>
          <a:p>
            <a:pPr marL="0" indent="0">
              <a:buNone/>
            </a:pPr>
            <a:r>
              <a:rPr lang="en-US" sz="3200" b="1" dirty="0"/>
              <a:t>Jo Saxton</a:t>
            </a:r>
          </a:p>
        </p:txBody>
      </p:sp>
      <p:pic>
        <p:nvPicPr>
          <p:cNvPr id="5" name="Picture 4" descr="A picture containing text, person&#10;&#10;Description automatically generated">
            <a:extLst>
              <a:ext uri="{FF2B5EF4-FFF2-40B4-BE49-F238E27FC236}">
                <a16:creationId xmlns:a16="http://schemas.microsoft.com/office/drawing/2014/main" id="{94471867-7E2B-2044-AB3D-61BC48D996FD}"/>
              </a:ext>
            </a:extLst>
          </p:cNvPr>
          <p:cNvPicPr>
            <a:picLocks noChangeAspect="1"/>
          </p:cNvPicPr>
          <p:nvPr/>
        </p:nvPicPr>
        <p:blipFill rotWithShape="1">
          <a:blip r:embed="rId3"/>
          <a:srcRect l="813" r="7557" b="-1"/>
          <a:stretch/>
        </p:blipFill>
        <p:spPr>
          <a:xfrm>
            <a:off x="5010386" y="10"/>
            <a:ext cx="7181613" cy="6857990"/>
          </a:xfrm>
          <a:prstGeom prst="rect">
            <a:avLst/>
          </a:prstGeom>
          <a:effectLst/>
        </p:spPr>
      </p:pic>
    </p:spTree>
    <p:extLst>
      <p:ext uri="{BB962C8B-B14F-4D97-AF65-F5344CB8AC3E}">
        <p14:creationId xmlns:p14="http://schemas.microsoft.com/office/powerpoint/2010/main" val="1852340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2421775" y="2464723"/>
            <a:ext cx="7071360" cy="1928553"/>
          </a:xfrm>
        </p:spPr>
        <p:txBody>
          <a:bodyPr>
            <a:noAutofit/>
          </a:bodyPr>
          <a:lstStyle/>
          <a:p>
            <a:pPr marL="0" indent="0" algn="r">
              <a:buNone/>
            </a:pPr>
            <a:r>
              <a:rPr lang="en-US" sz="3600" dirty="0">
                <a:solidFill>
                  <a:schemeClr val="bg1"/>
                </a:solidFill>
              </a:rPr>
              <a:t>The tempter came to him and said, </a:t>
            </a:r>
            <a:br>
              <a:rPr lang="en-US" sz="3600" dirty="0">
                <a:solidFill>
                  <a:schemeClr val="bg1"/>
                </a:solidFill>
              </a:rPr>
            </a:br>
            <a:r>
              <a:rPr lang="en-US" sz="3600" dirty="0">
                <a:solidFill>
                  <a:schemeClr val="bg1"/>
                </a:solidFill>
              </a:rPr>
              <a:t>“</a:t>
            </a:r>
            <a:r>
              <a:rPr lang="en-US" sz="3600" dirty="0">
                <a:solidFill>
                  <a:srgbClr val="FFFF00"/>
                </a:solidFill>
              </a:rPr>
              <a:t>If you are the Son of God</a:t>
            </a:r>
            <a:r>
              <a:rPr lang="en-US" sz="3600" dirty="0">
                <a:solidFill>
                  <a:schemeClr val="bg1"/>
                </a:solidFill>
              </a:rPr>
              <a:t>…”</a:t>
            </a:r>
          </a:p>
          <a:p>
            <a:pPr marL="0" indent="0" algn="r">
              <a:buNone/>
            </a:pPr>
            <a:r>
              <a:rPr lang="en-US" sz="3600" b="1" dirty="0">
                <a:solidFill>
                  <a:schemeClr val="bg1"/>
                </a:solidFill>
              </a:rPr>
              <a:t>Matthew 4:3 NIV</a:t>
            </a:r>
          </a:p>
        </p:txBody>
      </p:sp>
    </p:spTree>
    <p:extLst>
      <p:ext uri="{BB962C8B-B14F-4D97-AF65-F5344CB8AC3E}">
        <p14:creationId xmlns:p14="http://schemas.microsoft.com/office/powerpoint/2010/main" val="1052306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fabric, painting&#10;&#10;Description automatically generated">
            <a:extLst>
              <a:ext uri="{FF2B5EF4-FFF2-40B4-BE49-F238E27FC236}">
                <a16:creationId xmlns:a16="http://schemas.microsoft.com/office/drawing/2014/main" id="{AEE105B7-6F8C-D44F-B4B5-82A863D9B56C}"/>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Cement/>
                    </a14:imgEffect>
                    <a14:imgEffect>
                      <a14:saturation sat="66000"/>
                    </a14:imgEffect>
                  </a14:imgLayer>
                </a14:imgProps>
              </a:ext>
            </a:extLst>
          </a:blip>
          <a:srcRect/>
          <a:stretch/>
        </p:blipFill>
        <p:spPr>
          <a:xfrm>
            <a:off x="20" y="10"/>
            <a:ext cx="12191980" cy="6857990"/>
          </a:xfrm>
          <a:prstGeom prst="rect">
            <a:avLst/>
          </a:prstGeom>
          <a:noFill/>
        </p:spPr>
      </p:pic>
      <p:sp>
        <p:nvSpPr>
          <p:cNvPr id="10" name="Rectangle 9">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440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8BB0E3-A86A-934C-9C99-482FF1FAD189}"/>
              </a:ext>
            </a:extLst>
          </p:cNvPr>
          <p:cNvSpPr txBox="1"/>
          <p:nvPr/>
        </p:nvSpPr>
        <p:spPr>
          <a:xfrm>
            <a:off x="0" y="58189"/>
            <a:ext cx="12191998" cy="6741622"/>
          </a:xfrm>
          <a:prstGeom prst="rect">
            <a:avLst/>
          </a:prstGeom>
          <a:solidFill>
            <a:schemeClr val="bg1"/>
          </a:solidFill>
        </p:spPr>
        <p:txBody>
          <a:bodyPr wrap="square" rtlCol="0">
            <a:spAutoFit/>
          </a:bodyPr>
          <a:lstStyle/>
          <a:p>
            <a:endParaRPr lang="en-US" dirty="0"/>
          </a:p>
        </p:txBody>
      </p:sp>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lurry, painting&#10;&#10;Description automatically generated">
            <a:extLst>
              <a:ext uri="{FF2B5EF4-FFF2-40B4-BE49-F238E27FC236}">
                <a16:creationId xmlns:a16="http://schemas.microsoft.com/office/drawing/2014/main" id="{002463CB-99A9-3243-B43F-25A210030EA5}"/>
              </a:ext>
            </a:extLst>
          </p:cNvPr>
          <p:cNvPicPr>
            <a:picLocks noChangeAspect="1"/>
          </p:cNvPicPr>
          <p:nvPr/>
        </p:nvPicPr>
        <p:blipFill rotWithShape="1">
          <a:blip r:embed="rId3"/>
          <a:srcRect l="17751" r="2293"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04F199-0567-3B40-B49E-64786258BC46}"/>
              </a:ext>
            </a:extLst>
          </p:cNvPr>
          <p:cNvSpPr>
            <a:spLocks noGrp="1"/>
          </p:cNvSpPr>
          <p:nvPr>
            <p:ph type="title"/>
          </p:nvPr>
        </p:nvSpPr>
        <p:spPr>
          <a:xfrm>
            <a:off x="371094" y="1161288"/>
            <a:ext cx="3438144" cy="1124712"/>
          </a:xfrm>
        </p:spPr>
        <p:txBody>
          <a:bodyPr anchor="b">
            <a:normAutofit/>
          </a:bodyPr>
          <a:lstStyle/>
          <a:p>
            <a:r>
              <a:rPr lang="en-US" sz="4000" b="1" dirty="0">
                <a:latin typeface="+mn-lt"/>
              </a:rPr>
              <a:t>Identity Crisis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AD342C3-FCCD-1E49-8BE5-60F5E01EBD0C}"/>
              </a:ext>
            </a:extLst>
          </p:cNvPr>
          <p:cNvSpPr>
            <a:spLocks noGrp="1"/>
          </p:cNvSpPr>
          <p:nvPr>
            <p:ph idx="1"/>
          </p:nvPr>
        </p:nvSpPr>
        <p:spPr>
          <a:xfrm>
            <a:off x="371090" y="2718054"/>
            <a:ext cx="8839411" cy="3744260"/>
          </a:xfrm>
        </p:spPr>
        <p:txBody>
          <a:bodyPr anchor="t">
            <a:normAutofit/>
          </a:bodyPr>
          <a:lstStyle/>
          <a:p>
            <a:pPr marL="0" indent="0">
              <a:buNone/>
            </a:pPr>
            <a:r>
              <a:rPr lang="en-US" sz="3500" dirty="0"/>
              <a:t>An identity of “flesh” began in Eden </a:t>
            </a:r>
            <a:br>
              <a:rPr lang="en-US" sz="3500" dirty="0"/>
            </a:br>
            <a:r>
              <a:rPr lang="en-US" sz="3500" dirty="0"/>
              <a:t>and the “pattern of this world” seeks to maintain/conform us to a false identity. </a:t>
            </a:r>
          </a:p>
        </p:txBody>
      </p:sp>
    </p:spTree>
    <p:extLst>
      <p:ext uri="{BB962C8B-B14F-4D97-AF65-F5344CB8AC3E}">
        <p14:creationId xmlns:p14="http://schemas.microsoft.com/office/powerpoint/2010/main" val="19697318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27089</TotalTime>
  <Words>3839</Words>
  <Application>Microsoft Macintosh PowerPoint</Application>
  <PresentationFormat>Widescreen</PresentationFormat>
  <Paragraphs>188</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Identity Crisis</vt:lpstr>
      <vt:lpstr>Identity Crisis</vt:lpstr>
      <vt:lpstr>Identity Crisis</vt:lpstr>
      <vt:lpstr>Identity Crisis</vt:lpstr>
      <vt:lpstr>What the Bible Says About You</vt:lpstr>
      <vt:lpstr>What the Bible Says About You</vt:lpstr>
      <vt:lpstr>What the Bible Says About You</vt:lpstr>
      <vt:lpstr>What the Bible Says About You</vt:lpstr>
      <vt:lpstr>What the Bible Says About You</vt:lpstr>
      <vt:lpstr>PowerPoint Presentation</vt:lpstr>
      <vt:lpstr>PowerPoint Presentation</vt:lpstr>
      <vt:lpstr>PowerPoint Presentation</vt:lpstr>
      <vt:lpstr>PowerPoint Presentation</vt:lpstr>
      <vt:lpstr>PowerPoint Presentation</vt:lpstr>
      <vt:lpstr>Know Who You Are</vt:lpstr>
      <vt:lpstr>Know Who You Are</vt:lpstr>
      <vt:lpstr>Know Who You Are</vt:lpstr>
      <vt:lpstr>Know Who You Are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704</cp:revision>
  <cp:lastPrinted>2021-03-14T13:21:50Z</cp:lastPrinted>
  <dcterms:created xsi:type="dcterms:W3CDTF">2020-12-22T19:47:34Z</dcterms:created>
  <dcterms:modified xsi:type="dcterms:W3CDTF">2021-03-14T13:21:54Z</dcterms:modified>
</cp:coreProperties>
</file>