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6" r:id="rId3"/>
    <p:sldId id="288" r:id="rId4"/>
    <p:sldId id="289" r:id="rId5"/>
    <p:sldId id="290" r:id="rId6"/>
    <p:sldId id="291" r:id="rId7"/>
    <p:sldId id="292" r:id="rId8"/>
    <p:sldId id="293" r:id="rId9"/>
    <p:sldId id="277" r:id="rId10"/>
    <p:sldId id="278" r:id="rId11"/>
    <p:sldId id="279" r:id="rId12"/>
    <p:sldId id="280" r:id="rId13"/>
    <p:sldId id="283" r:id="rId14"/>
    <p:sldId id="282" r:id="rId15"/>
    <p:sldId id="284" r:id="rId16"/>
    <p:sldId id="285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286" r:id="rId25"/>
    <p:sldId id="287" r:id="rId26"/>
    <p:sldId id="27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75"/>
    <p:restoredTop sz="94597"/>
  </p:normalViewPr>
  <p:slideViewPr>
    <p:cSldViewPr snapToGrid="0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C91-3B25-B24B-92E3-D65946FC3F9E}" type="datetimeFigureOut">
              <a:rPr lang="en-US" smtClean="0"/>
              <a:t>6/6/24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BBB35-C300-844D-B6E1-7676D5D54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42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C91-3B25-B24B-92E3-D65946FC3F9E}" type="datetimeFigureOut">
              <a:rPr lang="en-US" smtClean="0"/>
              <a:t>6/6/24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BBB35-C300-844D-B6E1-7676D5D54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00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C91-3B25-B24B-92E3-D65946FC3F9E}" type="datetimeFigureOut">
              <a:rPr lang="en-US" smtClean="0"/>
              <a:t>6/6/24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BBB35-C300-844D-B6E1-7676D5D54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C91-3B25-B24B-92E3-D65946FC3F9E}" type="datetimeFigureOut">
              <a:rPr lang="en-US" smtClean="0"/>
              <a:t>6/6/24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BBB35-C300-844D-B6E1-7676D5D54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79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C91-3B25-B24B-92E3-D65946FC3F9E}" type="datetimeFigureOut">
              <a:rPr lang="en-US" smtClean="0"/>
              <a:t>6/6/24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BBB35-C300-844D-B6E1-7676D5D54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36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C91-3B25-B24B-92E3-D65946FC3F9E}" type="datetimeFigureOut">
              <a:rPr lang="en-US" smtClean="0"/>
              <a:t>6/6/24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BBB35-C300-844D-B6E1-7676D5D54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07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C91-3B25-B24B-92E3-D65946FC3F9E}" type="datetimeFigureOut">
              <a:rPr lang="en-US" smtClean="0"/>
              <a:t>6/6/24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BBB35-C300-844D-B6E1-7676D5D54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60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C91-3B25-B24B-92E3-D65946FC3F9E}" type="datetimeFigureOut">
              <a:rPr lang="en-US" smtClean="0"/>
              <a:t>6/6/24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BBB35-C300-844D-B6E1-7676D5D54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8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C91-3B25-B24B-92E3-D65946FC3F9E}" type="datetimeFigureOut">
              <a:rPr lang="en-US" smtClean="0"/>
              <a:t>6/6/24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BBB35-C300-844D-B6E1-7676D5D54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84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C91-3B25-B24B-92E3-D65946FC3F9E}" type="datetimeFigureOut">
              <a:rPr lang="en-US" smtClean="0"/>
              <a:t>6/6/24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BBB35-C300-844D-B6E1-7676D5D54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77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C91-3B25-B24B-92E3-D65946FC3F9E}" type="datetimeFigureOut">
              <a:rPr lang="en-US" smtClean="0"/>
              <a:t>6/6/24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BBB35-C300-844D-B6E1-7676D5D54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56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19208C91-3B25-B24B-92E3-D65946FC3F9E}" type="datetimeFigureOut">
              <a:rPr lang="en-US" smtClean="0"/>
              <a:t>6/6/24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B4ABBB35-C300-844D-B6E1-7676D5D54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612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holding grapes in their hands&#10;&#10;Description automatically generated">
            <a:extLst>
              <a:ext uri="{FF2B5EF4-FFF2-40B4-BE49-F238E27FC236}">
                <a16:creationId xmlns:a16="http://schemas.microsoft.com/office/drawing/2014/main" id="{85387D1B-F7E2-A774-FFA9-AC53B06D7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19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02B8-6AC4-20D6-49AE-2A205DE28F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52676E-14ED-E7DD-D45E-93C55B8507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BE7A2-A4F4-9CFA-B327-FAB5F7E82F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777C9D-1C2C-C2F5-94AB-880EA5309D7D}"/>
              </a:ext>
            </a:extLst>
          </p:cNvPr>
          <p:cNvSpPr txBox="1"/>
          <p:nvPr/>
        </p:nvSpPr>
        <p:spPr>
          <a:xfrm>
            <a:off x="827049" y="1443841"/>
            <a:ext cx="105379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Aptos" panose="02110004020202020204"/>
                <a:cs typeface="Times New Roman" panose="02020603050405020304" pitchFamily="18" charset="0"/>
              </a:rPr>
              <a:t>3 For I know my transgressions, and my sin is always before me. 4 Against you, you only, have I sinned and done what is evil in your sight … 8 Let me hear </a:t>
            </a:r>
            <a:r>
              <a:rPr lang="en-US" sz="3600" b="1" dirty="0">
                <a:solidFill>
                  <a:srgbClr val="FFC000"/>
                </a:solidFill>
                <a:latin typeface="Aptos" panose="02110004020202020204"/>
                <a:cs typeface="Times New Roman" panose="02020603050405020304" pitchFamily="18" charset="0"/>
              </a:rPr>
              <a:t>joy</a:t>
            </a:r>
            <a:r>
              <a:rPr lang="en-US" sz="3600" dirty="0">
                <a:solidFill>
                  <a:prstClr val="white"/>
                </a:solidFill>
                <a:latin typeface="Aptos" panose="02110004020202020204"/>
                <a:cs typeface="Times New Roman" panose="02020603050405020304" pitchFamily="18" charset="0"/>
              </a:rPr>
              <a:t> and gladness; let the bones you have crushed </a:t>
            </a:r>
            <a:r>
              <a:rPr lang="en-US" sz="3600" b="1" dirty="0">
                <a:solidFill>
                  <a:srgbClr val="FFC000"/>
                </a:solidFill>
                <a:latin typeface="Aptos" panose="02110004020202020204"/>
                <a:cs typeface="Times New Roman" panose="02020603050405020304" pitchFamily="18" charset="0"/>
              </a:rPr>
              <a:t>rejoice</a:t>
            </a:r>
            <a:r>
              <a:rPr lang="en-US" sz="3600" dirty="0">
                <a:solidFill>
                  <a:prstClr val="white"/>
                </a:solidFill>
                <a:latin typeface="Aptos" panose="02110004020202020204"/>
                <a:cs typeface="Times New Roman" panose="02020603050405020304" pitchFamily="18" charset="0"/>
              </a:rPr>
              <a:t>…. 12 Restore to me the </a:t>
            </a:r>
            <a:r>
              <a:rPr lang="en-US" sz="3600" b="1" dirty="0">
                <a:solidFill>
                  <a:srgbClr val="FFC000"/>
                </a:solidFill>
                <a:latin typeface="Aptos" panose="02110004020202020204"/>
                <a:cs typeface="Times New Roman" panose="02020603050405020304" pitchFamily="18" charset="0"/>
              </a:rPr>
              <a:t>joy</a:t>
            </a:r>
            <a:r>
              <a:rPr lang="en-US" sz="3600" dirty="0">
                <a:solidFill>
                  <a:prstClr val="white"/>
                </a:solidFill>
                <a:latin typeface="Aptos" panose="02110004020202020204"/>
                <a:cs typeface="Times New Roman" panose="02020603050405020304" pitchFamily="18" charset="0"/>
              </a:rPr>
              <a:t> of your salvation and grant me a willing spirit, to sustain me.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Aptos" panose="02110004020202020204"/>
              </a:rPr>
              <a:t>PSALM 51:3-4, 8, 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186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02B8-6AC4-20D6-49AE-2A205DE28F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52676E-14ED-E7DD-D45E-93C55B8507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BE7A2-A4F4-9CFA-B327-FAB5F7E82F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777C9D-1C2C-C2F5-94AB-880EA5309D7D}"/>
              </a:ext>
            </a:extLst>
          </p:cNvPr>
          <p:cNvSpPr txBox="1"/>
          <p:nvPr/>
        </p:nvSpPr>
        <p:spPr>
          <a:xfrm>
            <a:off x="827049" y="1026656"/>
            <a:ext cx="1053790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4400" b="1" dirty="0">
                <a:solidFill>
                  <a:prstClr val="white"/>
                </a:solidFill>
                <a:latin typeface="Aptos" panose="02110004020202020204"/>
              </a:rPr>
              <a:t>MATTHEW 2:10 (the Magi, or “wise men”)</a:t>
            </a:r>
          </a:p>
          <a:p>
            <a:pPr defTabSz="457200"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defTabSz="457200"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4000" dirty="0">
                <a:effectLst/>
                <a:ea typeface="Times New Roman" panose="02020603050405020304" pitchFamily="18" charset="0"/>
              </a:rPr>
              <a:t>When they saw the star, they were </a:t>
            </a:r>
            <a:r>
              <a:rPr lang="en-US" sz="4000" b="1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overjoyed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ecarhsan</a:t>
            </a:r>
            <a:r>
              <a:rPr lang="en-US" sz="4000" dirty="0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       </a:t>
            </a:r>
            <a:r>
              <a:rPr lang="en-US" sz="4000" dirty="0" err="1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caran</a:t>
            </a:r>
            <a:r>
              <a:rPr lang="en-US" sz="4000" dirty="0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     </a:t>
            </a:r>
            <a:r>
              <a:rPr lang="en-US" sz="4000" dirty="0" err="1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megalhn</a:t>
            </a:r>
            <a:r>
              <a:rPr lang="en-US" sz="4000" dirty="0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     </a:t>
            </a:r>
            <a:r>
              <a:rPr lang="en-US" sz="4000" dirty="0" err="1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sfodra</a:t>
            </a:r>
            <a:r>
              <a:rPr lang="en-US" sz="4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40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charêsan</a:t>
            </a:r>
            <a:r>
              <a:rPr lang="en-US" sz="40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0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charan</a:t>
            </a:r>
            <a:r>
              <a:rPr lang="en-US" sz="40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megalên</a:t>
            </a:r>
            <a:r>
              <a:rPr lang="en-US" sz="40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sphodra</a:t>
            </a:r>
            <a:endParaRPr lang="en-US" sz="4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sz="3800" b="1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rejoiced</a:t>
            </a:r>
            <a:r>
              <a:rPr lang="en-US" sz="38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joy</a:t>
            </a:r>
            <a:r>
              <a:rPr lang="en-US" sz="40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000" b="1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great</a:t>
            </a:r>
            <a:r>
              <a:rPr lang="en-US" sz="40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000" b="1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very much</a:t>
            </a:r>
          </a:p>
        </p:txBody>
      </p:sp>
    </p:spTree>
    <p:extLst>
      <p:ext uri="{BB962C8B-B14F-4D97-AF65-F5344CB8AC3E}">
        <p14:creationId xmlns:p14="http://schemas.microsoft.com/office/powerpoint/2010/main" val="502823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02B8-6AC4-20D6-49AE-2A205DE28F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52676E-14ED-E7DD-D45E-93C55B8507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BE7A2-A4F4-9CFA-B327-FAB5F7E82F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777C9D-1C2C-C2F5-94AB-880EA5309D7D}"/>
              </a:ext>
            </a:extLst>
          </p:cNvPr>
          <p:cNvSpPr txBox="1"/>
          <p:nvPr/>
        </p:nvSpPr>
        <p:spPr>
          <a:xfrm>
            <a:off x="827049" y="1443841"/>
            <a:ext cx="105379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600" dirty="0">
                <a:cs typeface="Calibri" panose="020F0502020204030204" pitchFamily="34" charset="0"/>
              </a:rPr>
              <a:t>11 Blessed are you when people insult you, persecute you and falsely say all kinds of evil against you because of me. 12 </a:t>
            </a:r>
            <a:r>
              <a:rPr lang="en-US" sz="3600" b="1" dirty="0">
                <a:solidFill>
                  <a:srgbClr val="FFC000"/>
                </a:solidFill>
                <a:cs typeface="Calibri" panose="020F0502020204030204" pitchFamily="34" charset="0"/>
              </a:rPr>
              <a:t>Rejoice</a:t>
            </a:r>
            <a:r>
              <a:rPr lang="en-US" sz="3600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3600" dirty="0">
                <a:cs typeface="Calibri" panose="020F0502020204030204" pitchFamily="34" charset="0"/>
              </a:rPr>
              <a:t>and</a:t>
            </a:r>
            <a:r>
              <a:rPr lang="en-US" sz="3600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C000"/>
                </a:solidFill>
                <a:cs typeface="Calibri" panose="020F0502020204030204" pitchFamily="34" charset="0"/>
              </a:rPr>
              <a:t>be glad</a:t>
            </a:r>
            <a:r>
              <a:rPr lang="en-US" sz="3600" dirty="0">
                <a:cs typeface="Calibri" panose="020F0502020204030204" pitchFamily="34" charset="0"/>
              </a:rPr>
              <a:t>, because great is your reward in heaven, for in the same way they persecuted the prophets who were before you.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Aptos" panose="02110004020202020204"/>
              </a:rPr>
              <a:t>MATTHEW 5:11-12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446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02B8-6AC4-20D6-49AE-2A205DE28F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52676E-14ED-E7DD-D45E-93C55B8507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BE7A2-A4F4-9CFA-B327-FAB5F7E82F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777C9D-1C2C-C2F5-94AB-880EA5309D7D}"/>
              </a:ext>
            </a:extLst>
          </p:cNvPr>
          <p:cNvSpPr txBox="1"/>
          <p:nvPr/>
        </p:nvSpPr>
        <p:spPr>
          <a:xfrm>
            <a:off x="992459" y="1247677"/>
            <a:ext cx="1051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effectLst/>
                <a:ea typeface="Times New Roman" panose="02020603050405020304" pitchFamily="18" charset="0"/>
              </a:rPr>
              <a:t>So you have sorrow now, but I will see you again; then </a:t>
            </a:r>
            <a:r>
              <a:rPr lang="en-US" sz="3600" b="1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you will rejoice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, and </a:t>
            </a:r>
            <a:r>
              <a:rPr lang="en-US" sz="3600" b="1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no one can rob you of that joy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JOHN 16:22 (Jesus to his disciples)</a:t>
            </a:r>
          </a:p>
        </p:txBody>
      </p:sp>
    </p:spTree>
    <p:extLst>
      <p:ext uri="{BB962C8B-B14F-4D97-AF65-F5344CB8AC3E}">
        <p14:creationId xmlns:p14="http://schemas.microsoft.com/office/powerpoint/2010/main" val="1291929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02B8-6AC4-20D6-49AE-2A205DE28F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52676E-14ED-E7DD-D45E-93C55B8507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BE7A2-A4F4-9CFA-B327-FAB5F7E82F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777C9D-1C2C-C2F5-94AB-880EA5309D7D}"/>
              </a:ext>
            </a:extLst>
          </p:cNvPr>
          <p:cNvSpPr txBox="1"/>
          <p:nvPr/>
        </p:nvSpPr>
        <p:spPr>
          <a:xfrm>
            <a:off x="992459" y="1247677"/>
            <a:ext cx="105156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effectLst/>
                <a:ea typeface="Times New Roman" panose="02020603050405020304" pitchFamily="18" charset="0"/>
              </a:rPr>
              <a:t>So you have sorrow now, but I will see you again; then </a:t>
            </a:r>
            <a:r>
              <a:rPr lang="en-US" sz="3600" b="1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you will rejoice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, and </a:t>
            </a:r>
            <a:r>
              <a:rPr lang="en-US" sz="3600" b="1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no one can rob you of that joy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JOHN 16:22 (Jesus to his disciples)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defTabSz="457200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Because of the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joy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 awaiting him [Jesus], he endured the cross, disregarding its shame. Now he is seated in the place of honor beside God’s throne.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HEBREWS 12:2</a:t>
            </a:r>
          </a:p>
        </p:txBody>
      </p:sp>
    </p:spTree>
    <p:extLst>
      <p:ext uri="{BB962C8B-B14F-4D97-AF65-F5344CB8AC3E}">
        <p14:creationId xmlns:p14="http://schemas.microsoft.com/office/powerpoint/2010/main" val="850956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02B8-6AC4-20D6-49AE-2A205DE28F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52676E-14ED-E7DD-D45E-93C55B8507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BE7A2-A4F4-9CFA-B327-FAB5F7E82F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777C9D-1C2C-C2F5-94AB-880EA5309D7D}"/>
              </a:ext>
            </a:extLst>
          </p:cNvPr>
          <p:cNvSpPr txBox="1"/>
          <p:nvPr/>
        </p:nvSpPr>
        <p:spPr>
          <a:xfrm>
            <a:off x="781514" y="508883"/>
            <a:ext cx="106289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effectLst/>
                <a:ea typeface="Times New Roman" panose="02020603050405020304" pitchFamily="18" charset="0"/>
              </a:rPr>
              <a:t>2 Consider it pure </a:t>
            </a:r>
            <a:r>
              <a:rPr lang="en-US" sz="3600" b="1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joy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, my brothers and sisters, whenever you face trials of many kinds, </a:t>
            </a:r>
          </a:p>
          <a:p>
            <a:pPr defTabSz="457200"/>
            <a:r>
              <a:rPr lang="en-US" sz="3600" dirty="0">
                <a:effectLst/>
                <a:ea typeface="Times New Roman" panose="02020603050405020304" pitchFamily="18" charset="0"/>
              </a:rPr>
              <a:t>3 because you know that the testing of your faith produces perseverance. 4 Let perseverance finish its work so that you may be mature and complete, not lacking anything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JAMES 1:2-4 (NIV)</a:t>
            </a:r>
          </a:p>
          <a:p>
            <a:pPr defTabSz="457200"/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55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02B8-6AC4-20D6-49AE-2A205DE28F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52676E-14ED-E7DD-D45E-93C55B8507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BE7A2-A4F4-9CFA-B327-FAB5F7E82F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777C9D-1C2C-C2F5-94AB-880EA5309D7D}"/>
              </a:ext>
            </a:extLst>
          </p:cNvPr>
          <p:cNvSpPr txBox="1"/>
          <p:nvPr/>
        </p:nvSpPr>
        <p:spPr>
          <a:xfrm>
            <a:off x="781514" y="508883"/>
            <a:ext cx="1062897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effectLst/>
                <a:ea typeface="Times New Roman" panose="02020603050405020304" pitchFamily="18" charset="0"/>
              </a:rPr>
              <a:t>2 Consider it pure </a:t>
            </a:r>
            <a:r>
              <a:rPr lang="en-US" sz="3600" b="1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joy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, my brothers and sisters, whenever you face trials of many kinds, </a:t>
            </a:r>
          </a:p>
          <a:p>
            <a:pPr defTabSz="457200"/>
            <a:r>
              <a:rPr lang="en-US" sz="3600" dirty="0">
                <a:effectLst/>
                <a:ea typeface="Times New Roman" panose="02020603050405020304" pitchFamily="18" charset="0"/>
              </a:rPr>
              <a:t>3 because you know that the testing of your faith produces perseverance. 4 Let perseverance finish its work so that you may be mature and complete, not lacking anything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JAMES 1:2-4 (NIV)</a:t>
            </a:r>
          </a:p>
          <a:p>
            <a:pPr defTabSz="457200"/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defTabSz="457200"/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…when troubles of any kind come your way, consider it an opportunity for great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joy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JAMES 1:2 (NLT)</a:t>
            </a:r>
          </a:p>
        </p:txBody>
      </p:sp>
    </p:spTree>
    <p:extLst>
      <p:ext uri="{BB962C8B-B14F-4D97-AF65-F5344CB8AC3E}">
        <p14:creationId xmlns:p14="http://schemas.microsoft.com/office/powerpoint/2010/main" val="1753795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387D1B-F7E2-A774-FFA9-AC53B06D7E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89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387D1B-F7E2-A774-FFA9-AC53B06D7E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58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387D1B-F7E2-A774-FFA9-AC53B06D7E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73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02B8-6AC4-20D6-49AE-2A205DE28F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52676E-14ED-E7DD-D45E-93C55B8507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BE7A2-A4F4-9CFA-B327-FAB5F7E82F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777C9D-1C2C-C2F5-94AB-880EA5309D7D}"/>
              </a:ext>
            </a:extLst>
          </p:cNvPr>
          <p:cNvSpPr txBox="1"/>
          <p:nvPr/>
        </p:nvSpPr>
        <p:spPr>
          <a:xfrm>
            <a:off x="992459" y="2121595"/>
            <a:ext cx="102070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Aptos" panose="02110004020202020204"/>
                <a:cs typeface="Times New Roman" panose="02020603050405020304" pitchFamily="18" charset="0"/>
              </a:rPr>
              <a:t>But the fruit of the Spirit is love, joy, peace, patience, kindness, goodness, faithfulness, gentleness, and self-control.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GALATIANS 5:22-23</a:t>
            </a:r>
          </a:p>
        </p:txBody>
      </p:sp>
    </p:spTree>
    <p:extLst>
      <p:ext uri="{BB962C8B-B14F-4D97-AF65-F5344CB8AC3E}">
        <p14:creationId xmlns:p14="http://schemas.microsoft.com/office/powerpoint/2010/main" val="1267645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387D1B-F7E2-A774-FFA9-AC53B06D7E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10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387D1B-F7E2-A774-FFA9-AC53B06D7E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62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387D1B-F7E2-A774-FFA9-AC53B06D7E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42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387D1B-F7E2-A774-FFA9-AC53B06D7E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38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02B8-6AC4-20D6-49AE-2A205DE28F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52676E-14ED-E7DD-D45E-93C55B8507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BE7A2-A4F4-9CFA-B327-FAB5F7E82F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777C9D-1C2C-C2F5-94AB-880EA5309D7D}"/>
              </a:ext>
            </a:extLst>
          </p:cNvPr>
          <p:cNvSpPr txBox="1"/>
          <p:nvPr/>
        </p:nvSpPr>
        <p:spPr>
          <a:xfrm>
            <a:off x="827049" y="2378799"/>
            <a:ext cx="105379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600" dirty="0">
                <a:effectLst/>
                <a:ea typeface="Times New Roman" panose="02020603050405020304" pitchFamily="18" charset="0"/>
              </a:rPr>
              <a:t>Don’t be dejected and sad, for the </a:t>
            </a:r>
            <a:r>
              <a:rPr lang="en-US" sz="3600" b="1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joy</a:t>
            </a: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of the LORD is your strength.</a:t>
            </a:r>
            <a:endParaRPr lang="en-US" sz="3600" dirty="0"/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Aptos" panose="02110004020202020204"/>
              </a:rPr>
              <a:t>NEHEMIAH 8:10 (NLT)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506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02B8-6AC4-20D6-49AE-2A205DE28F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52676E-14ED-E7DD-D45E-93C55B8507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BE7A2-A4F4-9CFA-B327-FAB5F7E82F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777C9D-1C2C-C2F5-94AB-880EA5309D7D}"/>
              </a:ext>
            </a:extLst>
          </p:cNvPr>
          <p:cNvSpPr txBox="1"/>
          <p:nvPr/>
        </p:nvSpPr>
        <p:spPr>
          <a:xfrm>
            <a:off x="781514" y="970806"/>
            <a:ext cx="106289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17 </a:t>
            </a:r>
            <a:r>
              <a:rPr lang="en-US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3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GB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though the fig trees have no blossoms,</a:t>
            </a:r>
            <a:br>
              <a:rPr lang="en-GB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   and there are no grapes on the vines;</a:t>
            </a:r>
            <a:br>
              <a:rPr lang="en-GB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even though the olive crop fails,</a:t>
            </a:r>
            <a:br>
              <a:rPr lang="en-GB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   and the fields lie empty and barren;</a:t>
            </a:r>
            <a:br>
              <a:rPr lang="en-GB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even though the flocks die in the fields,</a:t>
            </a:r>
            <a:br>
              <a:rPr lang="en-GB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   and the cattle barns are empty,</a:t>
            </a:r>
            <a:br>
              <a:rPr lang="en-GB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18 </a:t>
            </a:r>
            <a:r>
              <a:rPr lang="en-GB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yet I will </a:t>
            </a:r>
            <a:r>
              <a:rPr lang="en-GB" sz="3600" b="1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rejoice</a:t>
            </a:r>
            <a:r>
              <a:rPr lang="en-GB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in the Lord!</a:t>
            </a:r>
            <a:br>
              <a:rPr lang="en-GB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   I will be </a:t>
            </a:r>
            <a:r>
              <a:rPr lang="en-GB" sz="3600" b="1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joyful</a:t>
            </a:r>
            <a:r>
              <a:rPr lang="en-GB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in the God of my salvation!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HABAKKUK 3:17-19 (NLT)</a:t>
            </a:r>
          </a:p>
        </p:txBody>
      </p:sp>
    </p:spTree>
    <p:extLst>
      <p:ext uri="{BB962C8B-B14F-4D97-AF65-F5344CB8AC3E}">
        <p14:creationId xmlns:p14="http://schemas.microsoft.com/office/powerpoint/2010/main" val="791450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02B8-6AC4-20D6-49AE-2A205DE28F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52676E-14ED-E7DD-D45E-93C55B8507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BE7A2-A4F4-9CFA-B327-FAB5F7E82F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94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387D1B-F7E2-A774-FFA9-AC53B06D7E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41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387D1B-F7E2-A774-FFA9-AC53B06D7E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75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387D1B-F7E2-A774-FFA9-AC53B06D7E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32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387D1B-F7E2-A774-FFA9-AC53B06D7E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16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387D1B-F7E2-A774-FFA9-AC53B06D7E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86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387D1B-F7E2-A774-FFA9-AC53B06D7E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52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02B8-6AC4-20D6-49AE-2A205DE28F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52676E-14ED-E7DD-D45E-93C55B8507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BE7A2-A4F4-9CFA-B327-FAB5F7E82F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777C9D-1C2C-C2F5-94AB-880EA5309D7D}"/>
              </a:ext>
            </a:extLst>
          </p:cNvPr>
          <p:cNvSpPr txBox="1"/>
          <p:nvPr/>
        </p:nvSpPr>
        <p:spPr>
          <a:xfrm>
            <a:off x="771293" y="1443841"/>
            <a:ext cx="106494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Aptos" panose="02110004020202020204"/>
                <a:cs typeface="Times New Roman" panose="02020603050405020304" pitchFamily="18" charset="0"/>
              </a:rPr>
              <a:t>1 Oh, what </a:t>
            </a:r>
            <a:r>
              <a:rPr lang="en-US" sz="3600" b="1" dirty="0">
                <a:solidFill>
                  <a:srgbClr val="FFC000"/>
                </a:solidFill>
                <a:latin typeface="Aptos" panose="02110004020202020204"/>
                <a:cs typeface="Times New Roman" panose="02020603050405020304" pitchFamily="18" charset="0"/>
              </a:rPr>
              <a:t>joy</a:t>
            </a:r>
            <a:r>
              <a:rPr lang="en-US" sz="3600" dirty="0">
                <a:solidFill>
                  <a:prstClr val="white"/>
                </a:solidFill>
                <a:latin typeface="Aptos" panose="02110004020202020204"/>
                <a:cs typeface="Times New Roman" panose="02020603050405020304" pitchFamily="18" charset="0"/>
              </a:rPr>
              <a:t> for those whose disobedience is forgiven, whose sin is put out of sight! 2 Yes, what </a:t>
            </a:r>
            <a:r>
              <a:rPr lang="en-US" sz="3600" b="1" dirty="0">
                <a:solidFill>
                  <a:srgbClr val="FFC000"/>
                </a:solidFill>
                <a:latin typeface="Aptos" panose="02110004020202020204"/>
                <a:cs typeface="Times New Roman" panose="02020603050405020304" pitchFamily="18" charset="0"/>
              </a:rPr>
              <a:t>joy</a:t>
            </a:r>
            <a:r>
              <a:rPr lang="en-US" sz="3600" dirty="0">
                <a:solidFill>
                  <a:prstClr val="white"/>
                </a:solidFill>
                <a:latin typeface="Aptos" panose="02110004020202020204"/>
                <a:cs typeface="Times New Roman" panose="02020603050405020304" pitchFamily="18" charset="0"/>
              </a:rPr>
              <a:t> for those whose record the LORD has cleared of guilt, whose lives are lived in complete honesty! … 11 So </a:t>
            </a:r>
            <a:r>
              <a:rPr lang="en-US" sz="3600" b="1" dirty="0">
                <a:solidFill>
                  <a:srgbClr val="FFC000"/>
                </a:solidFill>
                <a:latin typeface="Aptos" panose="02110004020202020204"/>
                <a:cs typeface="Times New Roman" panose="02020603050405020304" pitchFamily="18" charset="0"/>
              </a:rPr>
              <a:t>rejoice</a:t>
            </a:r>
            <a:r>
              <a:rPr lang="en-US" sz="3600" dirty="0">
                <a:solidFill>
                  <a:prstClr val="white"/>
                </a:solidFill>
                <a:latin typeface="Aptos" panose="02110004020202020204"/>
                <a:cs typeface="Times New Roman" panose="02020603050405020304" pitchFamily="18" charset="0"/>
              </a:rPr>
              <a:t> in the LORD and be glad, all you who obey him! Shout for </a:t>
            </a:r>
            <a:r>
              <a:rPr lang="en-US" sz="3600" b="1" dirty="0">
                <a:solidFill>
                  <a:srgbClr val="FFC000"/>
                </a:solidFill>
                <a:latin typeface="Aptos" panose="02110004020202020204"/>
                <a:cs typeface="Times New Roman" panose="02020603050405020304" pitchFamily="18" charset="0"/>
              </a:rPr>
              <a:t>joy</a:t>
            </a:r>
            <a:r>
              <a:rPr lang="en-US" sz="3600" dirty="0">
                <a:solidFill>
                  <a:prstClr val="white"/>
                </a:solidFill>
                <a:latin typeface="Aptos" panose="02110004020202020204"/>
                <a:cs typeface="Times New Roman" panose="02020603050405020304" pitchFamily="18" charset="0"/>
              </a:rPr>
              <a:t>, all you whose hearts are pure!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Aptos" panose="02110004020202020204"/>
              </a:rPr>
              <a:t>PSALM 32:1-2, 11 (NLT)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020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36231</TotalTime>
  <Words>622</Words>
  <Application>Microsoft Macintosh PowerPoint</Application>
  <PresentationFormat>Widescreen</PresentationFormat>
  <Paragraphs>37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Fruit of the Spirit is … Joy</dc:title>
  <dc:creator>Richard Stuebing</dc:creator>
  <cp:lastModifiedBy>Lowther, Melissa</cp:lastModifiedBy>
  <cp:revision>44</cp:revision>
  <dcterms:created xsi:type="dcterms:W3CDTF">2024-05-06T00:15:19Z</dcterms:created>
  <dcterms:modified xsi:type="dcterms:W3CDTF">2024-06-06T13:39:46Z</dcterms:modified>
</cp:coreProperties>
</file>