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39" r:id="rId2"/>
    <p:sldId id="338" r:id="rId3"/>
    <p:sldId id="357" r:id="rId4"/>
    <p:sldId id="392" r:id="rId5"/>
    <p:sldId id="393" r:id="rId6"/>
    <p:sldId id="394" r:id="rId7"/>
    <p:sldId id="395" r:id="rId8"/>
    <p:sldId id="396" r:id="rId9"/>
    <p:sldId id="397" r:id="rId10"/>
    <p:sldId id="335" r:id="rId11"/>
    <p:sldId id="372" r:id="rId12"/>
    <p:sldId id="386" r:id="rId13"/>
    <p:sldId id="387" r:id="rId14"/>
    <p:sldId id="388" r:id="rId15"/>
    <p:sldId id="389" r:id="rId16"/>
    <p:sldId id="390" r:id="rId17"/>
    <p:sldId id="375" r:id="rId18"/>
    <p:sldId id="383" r:id="rId19"/>
    <p:sldId id="384" r:id="rId20"/>
    <p:sldId id="385" r:id="rId21"/>
    <p:sldId id="391" r:id="rId22"/>
    <p:sldId id="33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68"/>
    <p:restoredTop sz="65842"/>
  </p:normalViewPr>
  <p:slideViewPr>
    <p:cSldViewPr snapToGrid="0" snapToObjects="1">
      <p:cViewPr varScale="1">
        <p:scale>
          <a:sx n="61" d="100"/>
          <a:sy n="61" d="100"/>
        </p:scale>
        <p:origin x="248" y="416"/>
      </p:cViewPr>
      <p:guideLst/>
    </p:cSldViewPr>
  </p:slideViewPr>
  <p:notesTextViewPr>
    <p:cViewPr>
      <p:scale>
        <a:sx n="125" d="100"/>
        <a:sy n="125" d="100"/>
      </p:scale>
      <p:origin x="0" y="-6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768E1-45FB-754C-A3D3-A11FAB42D1ED}" type="datetimeFigureOut">
              <a:rPr lang="en-US" smtClean="0"/>
              <a:t>9/1/21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07C9D-203C-E846-B174-FDE058A02B69}" type="slidenum">
              <a:rPr lang="en-US" smtClean="0"/>
              <a:t>‹#›</a:t>
            </a:fld>
            <a:endParaRPr lang="en-US"/>
          </a:p>
        </p:txBody>
      </p:sp>
    </p:spTree>
    <p:extLst>
      <p:ext uri="{BB962C8B-B14F-4D97-AF65-F5344CB8AC3E}">
        <p14:creationId xmlns:p14="http://schemas.microsoft.com/office/powerpoint/2010/main" val="75823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 – CONCLUDING PRAYER SERIES]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3-part mini-series, we’ve been focusing on the need to enter into corporate prayer as a congregation. I began by reminding us that all throughout the Scriptures and church history, every spiritual awakening and renewal was founded on intense, corporate, Kingdom-centered prayer. So, prayer must be about more than our own spiritual and physical needs. That view of prayer is too small.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to those things, we must see prayer as our cry for more of the Kingdom, which is what it looks like when God’s will is being done on the earth, and that </a:t>
            </a:r>
            <a:r>
              <a:rPr lang="en-US" sz="1200" i="1" kern="1200" dirty="0">
                <a:solidFill>
                  <a:schemeClr val="tx1"/>
                </a:solidFill>
                <a:effectLst/>
                <a:latin typeface="+mn-lt"/>
                <a:ea typeface="+mn-ea"/>
                <a:cs typeface="+mn-cs"/>
              </a:rPr>
              <a:t>will</a:t>
            </a:r>
            <a:r>
              <a:rPr lang="en-US" sz="1200" kern="1200" dirty="0">
                <a:solidFill>
                  <a:schemeClr val="tx1"/>
                </a:solidFill>
                <a:effectLst/>
                <a:latin typeface="+mn-lt"/>
                <a:ea typeface="+mn-ea"/>
                <a:cs typeface="+mn-cs"/>
              </a:rPr>
              <a:t> and Kingdom always looks like Jesus.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as we saw last week, this “cry for the Kingdom” involves using prayer as a way of revolting against spiritual evil. For if we don’t see that we are in a battle between human, angelic, and demonic wills, then we cannot and will not be about the Kingdom-coming ministry of Jesus.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brings us to the final message in our series, where I’d like us to reflect on what God is able to do when we humble ourselves, acknowledge our need for divine intervention, and pray for an in-breaking of the Kingdom.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then I’m going to share with you a corporate prayer that I’m inviting our congregation to pray together this fall, as we seek a renewal, an awakening, and an outpouring of the Spirit—here at Grantham, but also for the Church in America.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[BRIEF PRAYER –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1</a:t>
            </a:fld>
            <a:endParaRPr lang="en-US"/>
          </a:p>
        </p:txBody>
      </p:sp>
    </p:spTree>
    <p:extLst>
      <p:ext uri="{BB962C8B-B14F-4D97-AF65-F5344CB8AC3E}">
        <p14:creationId xmlns:p14="http://schemas.microsoft.com/office/powerpoint/2010/main" val="2831063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[BRIEF COMMENTS]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First, notice it’s a corporate prayer—”Our Father…”</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Also, it’s about heaven coming to earth, and it’s about God’s will being done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phrase “your will be done” literally in the Greek says “your will </a:t>
            </a:r>
            <a:r>
              <a:rPr lang="en-US" sz="1200" b="0" i="1" u="none" strike="noStrike" kern="1200" dirty="0">
                <a:solidFill>
                  <a:schemeClr val="tx1"/>
                </a:solidFill>
                <a:effectLst/>
                <a:latin typeface="+mn-lt"/>
                <a:ea typeface="+mn-ea"/>
                <a:cs typeface="+mn-cs"/>
              </a:rPr>
              <a:t>come into existence</a:t>
            </a:r>
            <a:r>
              <a:rPr lang="en-US" sz="1200" b="0" i="0" u="none" strike="noStrike" kern="1200" dirty="0">
                <a:solidFill>
                  <a:schemeClr val="tx1"/>
                </a:solidFill>
                <a:effectLst/>
                <a:latin typeface="+mn-lt"/>
                <a:ea typeface="+mn-ea"/>
                <a:cs typeface="+mn-cs"/>
              </a:rPr>
              <a:t>” or “</a:t>
            </a:r>
            <a:r>
              <a:rPr lang="en-US" sz="1200" b="0" i="1" u="none" strike="noStrike" kern="1200" dirty="0">
                <a:solidFill>
                  <a:schemeClr val="tx1"/>
                </a:solidFill>
                <a:effectLst/>
                <a:latin typeface="+mn-lt"/>
                <a:ea typeface="+mn-ea"/>
                <a:cs typeface="+mn-cs"/>
              </a:rPr>
              <a:t>break through</a:t>
            </a:r>
            <a:r>
              <a:rPr lang="en-US" sz="1200" b="0" i="0" u="none" strike="noStrike" kern="1200" dirty="0">
                <a:solidFill>
                  <a:schemeClr val="tx1"/>
                </a:solidFill>
                <a:effectLst/>
                <a:latin typeface="+mn-lt"/>
                <a:ea typeface="+mn-ea"/>
                <a:cs typeface="+mn-cs"/>
              </a:rPr>
              <a:t>” into human history.</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Don’t miss this, church. Jesus sees this collective prayer as a cry to God for the in-breaking of his Kingdom in the middle of our present evil age. And he was teaching his disciples to pray with this in view as they embodied his teachings and mission.</a:t>
            </a:r>
          </a:p>
          <a:p>
            <a:pPr marL="0"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That’s why in her book </a:t>
            </a:r>
            <a:r>
              <a:rPr lang="en-US" sz="1200" b="0" i="1" u="none" strike="noStrike" kern="1200" dirty="0">
                <a:solidFill>
                  <a:schemeClr val="tx1"/>
                </a:solidFill>
                <a:effectLst/>
                <a:latin typeface="+mn-lt"/>
                <a:ea typeface="+mn-ea"/>
                <a:cs typeface="+mn-cs"/>
              </a:rPr>
              <a:t>Open Road</a:t>
            </a:r>
            <a:r>
              <a:rPr lang="en-US" sz="1200" b="0" i="0" u="none" strike="noStrike" kern="1200" dirty="0">
                <a:solidFill>
                  <a:schemeClr val="tx1"/>
                </a:solidFill>
                <a:effectLst/>
                <a:latin typeface="+mn-lt"/>
                <a:ea typeface="+mn-ea"/>
                <a:cs typeface="+mn-cs"/>
              </a:rPr>
              <a:t>, Sue </a:t>
            </a:r>
            <a:r>
              <a:rPr lang="en-US" sz="1200" b="0" i="0" u="none" strike="noStrike" kern="1200" dirty="0" err="1">
                <a:solidFill>
                  <a:schemeClr val="tx1"/>
                </a:solidFill>
                <a:effectLst/>
                <a:latin typeface="+mn-lt"/>
                <a:ea typeface="+mn-ea"/>
                <a:cs typeface="+mn-cs"/>
              </a:rPr>
              <a:t>Nilson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Kibbey</a:t>
            </a:r>
            <a:r>
              <a:rPr lang="en-US" sz="1200" b="0" i="0" u="none" strike="noStrike" kern="1200" dirty="0">
                <a:solidFill>
                  <a:schemeClr val="tx1"/>
                </a:solidFill>
                <a:effectLst/>
                <a:latin typeface="+mn-lt"/>
                <a:ea typeface="+mn-ea"/>
                <a:cs typeface="+mn-cs"/>
              </a:rPr>
              <a:t> writes: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10</a:t>
            </a:fld>
            <a:endParaRPr lang="en-US"/>
          </a:p>
        </p:txBody>
      </p:sp>
    </p:spTree>
    <p:extLst>
      <p:ext uri="{BB962C8B-B14F-4D97-AF65-F5344CB8AC3E}">
        <p14:creationId xmlns:p14="http://schemas.microsoft.com/office/powerpoint/2010/main" val="1005307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r>
              <a:rPr lang="en-US" dirty="0"/>
              <a:t>This is what it means to cry out for the Kingdom in solidarity with the church.</a:t>
            </a:r>
          </a:p>
          <a:p>
            <a:endParaRPr lang="en-US" dirty="0"/>
          </a:p>
          <a:p>
            <a:r>
              <a:rPr lang="en-US" dirty="0"/>
              <a:t>And why do we need to cry out together? </a:t>
            </a:r>
          </a:p>
          <a:p>
            <a:pPr marL="171450" indent="-171450">
              <a:buFont typeface="Arial" panose="020B0604020202020204" pitchFamily="34" charset="0"/>
              <a:buChar char="•"/>
            </a:pPr>
            <a:r>
              <a:rPr lang="en-US" dirty="0"/>
              <a:t>Our personal challenges</a:t>
            </a:r>
          </a:p>
          <a:p>
            <a:pPr marL="171450" indent="-171450">
              <a:buFont typeface="Arial" panose="020B0604020202020204" pitchFamily="34" charset="0"/>
              <a:buChar char="•"/>
            </a:pPr>
            <a:r>
              <a:rPr lang="en-US" dirty="0"/>
              <a:t>Our church challenges</a:t>
            </a:r>
          </a:p>
          <a:p>
            <a:pPr marL="171450" indent="-171450">
              <a:buFont typeface="Arial" panose="020B0604020202020204" pitchFamily="34" charset="0"/>
              <a:buChar char="•"/>
            </a:pPr>
            <a:r>
              <a:rPr lang="en-US" dirty="0"/>
              <a:t>Our country is in trouble</a:t>
            </a:r>
          </a:p>
          <a:p>
            <a:pPr marL="171450" indent="-171450">
              <a:buFont typeface="Arial" panose="020B0604020202020204" pitchFamily="34" charset="0"/>
              <a:buChar char="•"/>
            </a:pPr>
            <a:r>
              <a:rPr lang="en-US" dirty="0"/>
              <a:t>The world is lost without Jesus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That’s why it’s time to join together as a church family and voice a collective cry for more of the Kingdom. And as Sue suggests in her book, create a “breakthrough” prayer that our congregation can begin praying regularly. So, that’s what we’ve done, and what I want to share with you now.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Here is Grantham’s breakthrough prayer…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11</a:t>
            </a:fld>
            <a:endParaRPr lang="en-US"/>
          </a:p>
        </p:txBody>
      </p:sp>
    </p:spTree>
    <p:extLst>
      <p:ext uri="{BB962C8B-B14F-4D97-AF65-F5344CB8AC3E}">
        <p14:creationId xmlns:p14="http://schemas.microsoft.com/office/powerpoint/2010/main" val="1943424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COMMENT]</a:t>
            </a:r>
          </a:p>
          <a:p>
            <a:endParaRPr lang="en-US" dirty="0"/>
          </a:p>
          <a:p>
            <a:r>
              <a:rPr lang="en-US" dirty="0"/>
              <a:t>Real quick… let me say a few words about each line of this prayer.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12</a:t>
            </a:fld>
            <a:endParaRPr lang="en-US"/>
          </a:p>
        </p:txBody>
      </p:sp>
    </p:spTree>
    <p:extLst>
      <p:ext uri="{BB962C8B-B14F-4D97-AF65-F5344CB8AC3E}">
        <p14:creationId xmlns:p14="http://schemas.microsoft.com/office/powerpoint/2010/main" val="2246887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p:txBody>
      </p:sp>
      <p:sp>
        <p:nvSpPr>
          <p:cNvPr id="4" name="Slide Number Placeholder 3"/>
          <p:cNvSpPr>
            <a:spLocks noGrp="1"/>
          </p:cNvSpPr>
          <p:nvPr>
            <p:ph type="sldNum" sz="quarter" idx="5"/>
          </p:nvPr>
        </p:nvSpPr>
        <p:spPr/>
        <p:txBody>
          <a:bodyPr/>
          <a:lstStyle/>
          <a:p>
            <a:fld id="{EED07C9D-203C-E846-B174-FDE058A02B69}" type="slidenum">
              <a:rPr lang="en-US" smtClean="0"/>
              <a:t>13</a:t>
            </a:fld>
            <a:endParaRPr lang="en-US"/>
          </a:p>
        </p:txBody>
      </p:sp>
    </p:spTree>
    <p:extLst>
      <p:ext uri="{BB962C8B-B14F-4D97-AF65-F5344CB8AC3E}">
        <p14:creationId xmlns:p14="http://schemas.microsoft.com/office/powerpoint/2010/main" val="1401595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p:txBody>
      </p:sp>
      <p:sp>
        <p:nvSpPr>
          <p:cNvPr id="4" name="Slide Number Placeholder 3"/>
          <p:cNvSpPr>
            <a:spLocks noGrp="1"/>
          </p:cNvSpPr>
          <p:nvPr>
            <p:ph type="sldNum" sz="quarter" idx="5"/>
          </p:nvPr>
        </p:nvSpPr>
        <p:spPr/>
        <p:txBody>
          <a:bodyPr/>
          <a:lstStyle/>
          <a:p>
            <a:fld id="{EED07C9D-203C-E846-B174-FDE058A02B69}" type="slidenum">
              <a:rPr lang="en-US" smtClean="0"/>
              <a:t>14</a:t>
            </a:fld>
            <a:endParaRPr lang="en-US"/>
          </a:p>
        </p:txBody>
      </p:sp>
    </p:spTree>
    <p:extLst>
      <p:ext uri="{BB962C8B-B14F-4D97-AF65-F5344CB8AC3E}">
        <p14:creationId xmlns:p14="http://schemas.microsoft.com/office/powerpoint/2010/main" val="1210754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p:txBody>
      </p:sp>
      <p:sp>
        <p:nvSpPr>
          <p:cNvPr id="4" name="Slide Number Placeholder 3"/>
          <p:cNvSpPr>
            <a:spLocks noGrp="1"/>
          </p:cNvSpPr>
          <p:nvPr>
            <p:ph type="sldNum" sz="quarter" idx="5"/>
          </p:nvPr>
        </p:nvSpPr>
        <p:spPr/>
        <p:txBody>
          <a:bodyPr/>
          <a:lstStyle/>
          <a:p>
            <a:fld id="{EED07C9D-203C-E846-B174-FDE058A02B69}" type="slidenum">
              <a:rPr lang="en-US" smtClean="0"/>
              <a:t>15</a:t>
            </a:fld>
            <a:endParaRPr lang="en-US"/>
          </a:p>
        </p:txBody>
      </p:sp>
    </p:spTree>
    <p:extLst>
      <p:ext uri="{BB962C8B-B14F-4D97-AF65-F5344CB8AC3E}">
        <p14:creationId xmlns:p14="http://schemas.microsoft.com/office/powerpoint/2010/main" val="2449340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endParaRPr lang="en-US" dirty="0"/>
          </a:p>
          <a:p>
            <a:r>
              <a:rPr lang="en-US" dirty="0"/>
              <a:t>So, what are we doing with this prayer? Well, here are several ways…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16</a:t>
            </a:fld>
            <a:endParaRPr lang="en-US"/>
          </a:p>
        </p:txBody>
      </p:sp>
    </p:spTree>
    <p:extLst>
      <p:ext uri="{BB962C8B-B14F-4D97-AF65-F5344CB8AC3E}">
        <p14:creationId xmlns:p14="http://schemas.microsoft.com/office/powerpoint/2010/main" val="160633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dirty="0"/>
          </a:p>
        </p:txBody>
      </p:sp>
      <p:sp>
        <p:nvSpPr>
          <p:cNvPr id="4" name="Slide Number Placeholder 3"/>
          <p:cNvSpPr>
            <a:spLocks noGrp="1"/>
          </p:cNvSpPr>
          <p:nvPr>
            <p:ph type="sldNum" sz="quarter" idx="5"/>
          </p:nvPr>
        </p:nvSpPr>
        <p:spPr/>
        <p:txBody>
          <a:bodyPr/>
          <a:lstStyle/>
          <a:p>
            <a:fld id="{EED07C9D-203C-E846-B174-FDE058A02B69}" type="slidenum">
              <a:rPr lang="en-US" smtClean="0"/>
              <a:t>17</a:t>
            </a:fld>
            <a:endParaRPr lang="en-US"/>
          </a:p>
        </p:txBody>
      </p:sp>
    </p:spTree>
    <p:extLst>
      <p:ext uri="{BB962C8B-B14F-4D97-AF65-F5344CB8AC3E}">
        <p14:creationId xmlns:p14="http://schemas.microsoft.com/office/powerpoint/2010/main" val="2512752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dirty="0"/>
          </a:p>
        </p:txBody>
      </p:sp>
      <p:sp>
        <p:nvSpPr>
          <p:cNvPr id="4" name="Slide Number Placeholder 3"/>
          <p:cNvSpPr>
            <a:spLocks noGrp="1"/>
          </p:cNvSpPr>
          <p:nvPr>
            <p:ph type="sldNum" sz="quarter" idx="5"/>
          </p:nvPr>
        </p:nvSpPr>
        <p:spPr/>
        <p:txBody>
          <a:bodyPr/>
          <a:lstStyle/>
          <a:p>
            <a:fld id="{EED07C9D-203C-E846-B174-FDE058A02B69}" type="slidenum">
              <a:rPr lang="en-US" smtClean="0"/>
              <a:t>18</a:t>
            </a:fld>
            <a:endParaRPr lang="en-US"/>
          </a:p>
        </p:txBody>
      </p:sp>
    </p:spTree>
    <p:extLst>
      <p:ext uri="{BB962C8B-B14F-4D97-AF65-F5344CB8AC3E}">
        <p14:creationId xmlns:p14="http://schemas.microsoft.com/office/powerpoint/2010/main" val="1444509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dirty="0"/>
          </a:p>
        </p:txBody>
      </p:sp>
      <p:sp>
        <p:nvSpPr>
          <p:cNvPr id="4" name="Slide Number Placeholder 3"/>
          <p:cNvSpPr>
            <a:spLocks noGrp="1"/>
          </p:cNvSpPr>
          <p:nvPr>
            <p:ph type="sldNum" sz="quarter" idx="5"/>
          </p:nvPr>
        </p:nvSpPr>
        <p:spPr/>
        <p:txBody>
          <a:bodyPr/>
          <a:lstStyle/>
          <a:p>
            <a:fld id="{EED07C9D-203C-E846-B174-FDE058A02B69}" type="slidenum">
              <a:rPr lang="en-US" smtClean="0"/>
              <a:t>19</a:t>
            </a:fld>
            <a:endParaRPr lang="en-US"/>
          </a:p>
        </p:txBody>
      </p:sp>
    </p:spTree>
    <p:extLst>
      <p:ext uri="{BB962C8B-B14F-4D97-AF65-F5344CB8AC3E}">
        <p14:creationId xmlns:p14="http://schemas.microsoft.com/office/powerpoint/2010/main" val="2076072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[INVITATION TO STAND FOR SCRIPTURE READING]</a:t>
            </a:r>
          </a:p>
          <a:p>
            <a:endParaRPr lang="en-US" dirty="0"/>
          </a:p>
          <a:p>
            <a:r>
              <a:rPr lang="en-US" dirty="0"/>
              <a:t>[READ MARK 6:6-13, 30-52]</a:t>
            </a:r>
          </a:p>
          <a:p>
            <a:endParaRPr lang="en-US" dirty="0"/>
          </a:p>
          <a:p>
            <a:r>
              <a:rPr lang="en-US" dirty="0"/>
              <a:t>This is the word of the Lord. Thanks be to God</a:t>
            </a:r>
          </a:p>
          <a:p>
            <a:endParaRPr lang="en-US" dirty="0"/>
          </a:p>
          <a:p>
            <a:r>
              <a:rPr lang="en-US" dirty="0"/>
              <a:t>You may be seated.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2</a:t>
            </a:fld>
            <a:endParaRPr lang="en-US"/>
          </a:p>
        </p:txBody>
      </p:sp>
    </p:spTree>
    <p:extLst>
      <p:ext uri="{BB962C8B-B14F-4D97-AF65-F5344CB8AC3E}">
        <p14:creationId xmlns:p14="http://schemas.microsoft.com/office/powerpoint/2010/main" val="33294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[BRIEF COMMENT ON EACH]</a:t>
            </a:r>
          </a:p>
          <a:p>
            <a:pPr marL="0" indent="0">
              <a:buNone/>
            </a:pPr>
            <a:endParaRPr lang="en-US" b="0" dirty="0"/>
          </a:p>
          <a:p>
            <a:pPr marL="0" indent="0">
              <a:buNone/>
            </a:pPr>
            <a:r>
              <a:rPr lang="en-US" b="0" dirty="0"/>
              <a:t>While we are planning to include </a:t>
            </a:r>
            <a:r>
              <a:rPr lang="en-US" b="0" i="1" dirty="0"/>
              <a:t>Grantham’s Breakthrough Prayer </a:t>
            </a:r>
            <a:r>
              <a:rPr lang="en-US" b="0" dirty="0"/>
              <a:t>in most worship services this fall, I want to strongly encourage you to decide how you want to incorporate this into your religious rhythms and routines. Will you do that?</a:t>
            </a:r>
          </a:p>
          <a:p>
            <a:pPr marL="0" indent="0">
              <a:buNone/>
            </a:pPr>
            <a:endParaRPr lang="en-US" b="0" dirty="0"/>
          </a:p>
          <a:p>
            <a:pPr marL="0" indent="0">
              <a:buNone/>
            </a:pPr>
            <a:r>
              <a:rPr lang="en-US" b="0" dirty="0"/>
              <a:t>We will even help you… [PRINTED RAYER CARDS]</a:t>
            </a:r>
          </a:p>
          <a:p>
            <a:pPr marL="0" indent="0">
              <a:buNone/>
            </a:pPr>
            <a:endParaRPr lang="en-US" b="0" dirty="0"/>
          </a:p>
          <a:p>
            <a:pPr marL="0" indent="0">
              <a:buNone/>
            </a:pPr>
            <a:r>
              <a:rPr lang="en-US" b="0" dirty="0"/>
              <a:t>Here it is again. [NEXT SLIDE] </a:t>
            </a:r>
          </a:p>
          <a:p>
            <a:pPr marL="0" indent="0">
              <a:buNone/>
            </a:pPr>
            <a:endParaRPr lang="en-US" b="0" dirty="0"/>
          </a:p>
          <a:p>
            <a:pPr marL="0" indent="0">
              <a:buNone/>
            </a:pPr>
            <a:r>
              <a:rPr lang="en-US" b="0" i="1" dirty="0"/>
              <a:t>This time, please join me in saying the breakthrough prayer as we close out this series and prepare to receive communion together.</a:t>
            </a:r>
          </a:p>
        </p:txBody>
      </p:sp>
      <p:sp>
        <p:nvSpPr>
          <p:cNvPr id="4" name="Slide Number Placeholder 3"/>
          <p:cNvSpPr>
            <a:spLocks noGrp="1"/>
          </p:cNvSpPr>
          <p:nvPr>
            <p:ph type="sldNum" sz="quarter" idx="5"/>
          </p:nvPr>
        </p:nvSpPr>
        <p:spPr/>
        <p:txBody>
          <a:bodyPr/>
          <a:lstStyle/>
          <a:p>
            <a:fld id="{EED07C9D-203C-E846-B174-FDE058A02B69}" type="slidenum">
              <a:rPr lang="en-US" smtClean="0"/>
              <a:t>20</a:t>
            </a:fld>
            <a:endParaRPr lang="en-US"/>
          </a:p>
        </p:txBody>
      </p:sp>
    </p:spTree>
    <p:extLst>
      <p:ext uri="{BB962C8B-B14F-4D97-AF65-F5344CB8AC3E}">
        <p14:creationId xmlns:p14="http://schemas.microsoft.com/office/powerpoint/2010/main" val="1953260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CONGREGATION IN BREAKTHROUGH PRAYER]</a:t>
            </a:r>
          </a:p>
          <a:p>
            <a:endParaRPr lang="en-US" dirty="0"/>
          </a:p>
          <a:p>
            <a:r>
              <a:rPr lang="en-US" dirty="0"/>
              <a:t>[CLOSING WORDS]</a:t>
            </a:r>
          </a:p>
          <a:p>
            <a:pPr marL="0" indent="0">
              <a:buNone/>
            </a:pPr>
            <a:endParaRPr lang="en-US" b="0" dirty="0"/>
          </a:p>
          <a:p>
            <a:pPr marL="0" indent="0">
              <a:buNone/>
            </a:pPr>
            <a:r>
              <a:rPr lang="en-US" b="0" dirty="0"/>
              <a:t>[CLOSING PRAYER LEADING TO COMMUNION]</a:t>
            </a:r>
          </a:p>
          <a:p>
            <a:pPr marL="0" indent="0">
              <a:buNone/>
            </a:pPr>
            <a:endParaRPr lang="en-US" b="0" dirty="0"/>
          </a:p>
          <a:p>
            <a:pPr marL="0" indent="0">
              <a:buNone/>
            </a:pPr>
            <a:r>
              <a:rPr lang="en-US" dirty="0"/>
              <a:t>Father, as you fed Israel with manna in the wilderness, you fed the multitudes through your Son, Jesus; and you are still feeding us today through your word and through your Table. You are the true bread of heaven. Without you, there is no life. Without you, we can do nothing. Feed us now. Give life to our souls; break through into our darkness, shine the light of your love and favor on your people, and bring renewal and awakening to your Church. Let this begin with us at Grantham Church. </a:t>
            </a:r>
          </a:p>
          <a:p>
            <a:pPr marL="0" indent="0">
              <a:buNone/>
            </a:pPr>
            <a:endParaRPr lang="en-US" dirty="0"/>
          </a:p>
          <a:p>
            <a:pPr marL="0" indent="0">
              <a:buNone/>
            </a:pPr>
            <a:r>
              <a:rPr lang="en-US" dirty="0"/>
              <a:t>Lord, hear our cry for more of the Kingdom. Build your Kingdom here. Make possible what seems impossible to us, as we consider all of our needs, and so many uncertainties about the future. Still, we trust you—your character and your power. Help us not to waste this time by living in fear, cynicism, anger, and apathy. May we respond to the voice of your Spirit calling, “Repent and return to me.” May we be broken over our sins and know that in you is forgiveness and new life. </a:t>
            </a:r>
          </a:p>
          <a:p>
            <a:pPr marL="0" indent="0">
              <a:buNone/>
            </a:pPr>
            <a:endParaRPr lang="en-US" dirty="0"/>
          </a:p>
          <a:p>
            <a:pPr marL="0" indent="0">
              <a:buNone/>
            </a:pPr>
            <a:r>
              <a:rPr lang="en-US" dirty="0"/>
              <a:t>So, God, bring us to a place of confession and total surrender. Give us a hunger for more of you. Restore to us the joy of our salvation. Reignite a passion for Christ and the gospel, and help us to see the lostness of our world and the urgency of this hour. Do this so that your will would be done in us, your Church, and the world. </a:t>
            </a:r>
          </a:p>
          <a:p>
            <a:pPr marL="0" indent="0">
              <a:buNone/>
            </a:pPr>
            <a:endParaRPr lang="en-US" dirty="0"/>
          </a:p>
          <a:p>
            <a:pPr marL="0" indent="0">
              <a:buNone/>
            </a:pPr>
            <a:r>
              <a:rPr lang="en-US" dirty="0"/>
              <a:t>And as we partake of communion this morning, let this Table be a tangible reminder that you will reconcile, renew, and restore all things. You will establish your Kingdom on the earth. And </a:t>
            </a:r>
            <a:r>
              <a:rPr lang="en-US" i="1" dirty="0"/>
              <a:t>we</a:t>
            </a:r>
            <a:r>
              <a:rPr lang="en-US" dirty="0"/>
              <a:t> are being included in that gospel mission. So, we thank you for the joy and the promise, Jesus. And we say that all the glory is yours in this life and in the age to come. Meet us now in the bread and cup. For it’s in your holy and precious name that we pray. Amen.</a:t>
            </a:r>
          </a:p>
        </p:txBody>
      </p:sp>
      <p:sp>
        <p:nvSpPr>
          <p:cNvPr id="4" name="Slide Number Placeholder 3"/>
          <p:cNvSpPr>
            <a:spLocks noGrp="1"/>
          </p:cNvSpPr>
          <p:nvPr>
            <p:ph type="sldNum" sz="quarter" idx="5"/>
          </p:nvPr>
        </p:nvSpPr>
        <p:spPr/>
        <p:txBody>
          <a:bodyPr/>
          <a:lstStyle/>
          <a:p>
            <a:fld id="{EED07C9D-203C-E846-B174-FDE058A02B69}" type="slidenum">
              <a:rPr lang="en-US" smtClean="0"/>
              <a:t>21</a:t>
            </a:fld>
            <a:endParaRPr lang="en-US"/>
          </a:p>
        </p:txBody>
      </p:sp>
    </p:spTree>
    <p:extLst>
      <p:ext uri="{BB962C8B-B14F-4D97-AF65-F5344CB8AC3E}">
        <p14:creationId xmlns:p14="http://schemas.microsoft.com/office/powerpoint/2010/main" val="2320361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22</a:t>
            </a:fld>
            <a:endParaRPr lang="en-US"/>
          </a:p>
        </p:txBody>
      </p:sp>
    </p:spTree>
    <p:extLst>
      <p:ext uri="{BB962C8B-B14F-4D97-AF65-F5344CB8AC3E}">
        <p14:creationId xmlns:p14="http://schemas.microsoft.com/office/powerpoint/2010/main" val="2776456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PASSAGE]</a:t>
            </a:r>
          </a:p>
          <a:p>
            <a:pPr marL="171450" indent="-171450">
              <a:buFont typeface="Arial" panose="020B0604020202020204" pitchFamily="34" charset="0"/>
              <a:buChar char="•"/>
            </a:pPr>
            <a:r>
              <a:rPr lang="en-US" dirty="0"/>
              <a:t>Summary – Jesus sends them out, feeds the 5,000, and saves them!</a:t>
            </a:r>
          </a:p>
          <a:p>
            <a:pPr marL="171450" indent="-171450">
              <a:buFont typeface="Arial" panose="020B0604020202020204" pitchFamily="34" charset="0"/>
              <a:buChar char="•"/>
            </a:pPr>
            <a:r>
              <a:rPr lang="en-US" dirty="0"/>
              <a:t>The OT imagery is thick (e.g., ”remote” place, the multitudes, Jesus as shepherd, they’re hungry—God miraculously provides, a miracle on the sea, etc.)</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So, what do we learn from this story? How does it apply to us? Let’s consider some of the things being communicated in this story… [NEXT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3</a:t>
            </a:fld>
            <a:endParaRPr lang="en-US"/>
          </a:p>
        </p:txBody>
      </p:sp>
    </p:spTree>
    <p:extLst>
      <p:ext uri="{BB962C8B-B14F-4D97-AF65-F5344CB8AC3E}">
        <p14:creationId xmlns:p14="http://schemas.microsoft.com/office/powerpoint/2010/main" val="3017962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4</a:t>
            </a:fld>
            <a:endParaRPr lang="en-US"/>
          </a:p>
        </p:txBody>
      </p:sp>
    </p:spTree>
    <p:extLst>
      <p:ext uri="{BB962C8B-B14F-4D97-AF65-F5344CB8AC3E}">
        <p14:creationId xmlns:p14="http://schemas.microsoft.com/office/powerpoint/2010/main" val="1241570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D07C9D-203C-E846-B174-FDE058A02B69}" type="slidenum">
              <a:rPr lang="en-US" smtClean="0"/>
              <a:t>5</a:t>
            </a:fld>
            <a:endParaRPr lang="en-US"/>
          </a:p>
        </p:txBody>
      </p:sp>
    </p:spTree>
    <p:extLst>
      <p:ext uri="{BB962C8B-B14F-4D97-AF65-F5344CB8AC3E}">
        <p14:creationId xmlns:p14="http://schemas.microsoft.com/office/powerpoint/2010/main" val="2153455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D07C9D-203C-E846-B174-FDE058A02B69}" type="slidenum">
              <a:rPr lang="en-US" smtClean="0"/>
              <a:t>6</a:t>
            </a:fld>
            <a:endParaRPr lang="en-US"/>
          </a:p>
        </p:txBody>
      </p:sp>
    </p:spTree>
    <p:extLst>
      <p:ext uri="{BB962C8B-B14F-4D97-AF65-F5344CB8AC3E}">
        <p14:creationId xmlns:p14="http://schemas.microsoft.com/office/powerpoint/2010/main" val="233877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D07C9D-203C-E846-B174-FDE058A02B69}" type="slidenum">
              <a:rPr lang="en-US" smtClean="0"/>
              <a:t>7</a:t>
            </a:fld>
            <a:endParaRPr lang="en-US"/>
          </a:p>
        </p:txBody>
      </p:sp>
    </p:spTree>
    <p:extLst>
      <p:ext uri="{BB962C8B-B14F-4D97-AF65-F5344CB8AC3E}">
        <p14:creationId xmlns:p14="http://schemas.microsoft.com/office/powerpoint/2010/main" val="3794379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D07C9D-203C-E846-B174-FDE058A02B69}" type="slidenum">
              <a:rPr lang="en-US" smtClean="0"/>
              <a:t>8</a:t>
            </a:fld>
            <a:endParaRPr lang="en-US"/>
          </a:p>
        </p:txBody>
      </p:sp>
    </p:spTree>
    <p:extLst>
      <p:ext uri="{BB962C8B-B14F-4D97-AF65-F5344CB8AC3E}">
        <p14:creationId xmlns:p14="http://schemas.microsoft.com/office/powerpoint/2010/main" val="1192035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EACH]</a:t>
            </a:r>
          </a:p>
          <a:p>
            <a:pPr marL="228600" indent="-228600">
              <a:buFont typeface="Arial" panose="020B0604020202020204" pitchFamily="34" charset="0"/>
              <a:buAutoNum type="arabicPeriod"/>
            </a:pPr>
            <a:r>
              <a:rPr lang="en-US" b="1" dirty="0"/>
              <a:t>We are called to live by faith and trust in God’s provision &amp; power.</a:t>
            </a:r>
            <a:br>
              <a:rPr lang="en-US" dirty="0"/>
            </a:br>
            <a:r>
              <a:rPr lang="en-US" dirty="0"/>
              <a:t>- Don’t let your doubts, your reasoning, and your fears rule you</a:t>
            </a:r>
            <a:br>
              <a:rPr lang="en-US" dirty="0"/>
            </a:br>
            <a:r>
              <a:rPr lang="en-US" dirty="0"/>
              <a:t>- Don’t make excuses (“But God…”); your “but” isn’t greater than God</a:t>
            </a:r>
            <a:br>
              <a:rPr lang="en-US" dirty="0"/>
            </a:br>
            <a:endParaRPr lang="en-US"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b="1" dirty="0"/>
              <a:t>Jesus wants to increase our faith and for us to grow in our dependency upon him with each passing event.</a:t>
            </a:r>
            <a:br>
              <a:rPr lang="en-US" dirty="0"/>
            </a:br>
            <a:r>
              <a:rPr lang="en-US" dirty="0"/>
              <a:t>- Every situation, event, and trial is an opportunity to grow, because the depth of your faith will determine reality the of the Kingdom in you and around you</a:t>
            </a:r>
            <a:br>
              <a:rPr lang="en-US" dirty="0"/>
            </a:br>
            <a:endParaRPr lang="en-US"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b="1" dirty="0"/>
              <a:t>God can take the little we have and multiply it with faith.</a:t>
            </a:r>
            <a:br>
              <a:rPr lang="en-US" dirty="0"/>
            </a:br>
            <a:r>
              <a:rPr lang="en-US" dirty="0"/>
              <a:t>- 5 loaves and 2 fish is enough for God to feed the multitudes; will you give it to him (John 6 - a young boy offers up his lunch)</a:t>
            </a:r>
            <a:br>
              <a:rPr lang="en-US" dirty="0"/>
            </a:br>
            <a:endParaRPr lang="en-US" dirty="0"/>
          </a:p>
          <a:p>
            <a:pPr marL="228600" indent="-228600">
              <a:buFont typeface="Arial" panose="020B0604020202020204" pitchFamily="34" charset="0"/>
              <a:buAutoNum type="arabicPeriod"/>
            </a:pPr>
            <a:r>
              <a:rPr lang="en-US" b="1" dirty="0"/>
              <a:t>In the midst of the storm, remember the miracle in your basket!</a:t>
            </a:r>
            <a:br>
              <a:rPr lang="en-US" b="1" dirty="0"/>
            </a:br>
            <a:r>
              <a:rPr lang="en-US" dirty="0"/>
              <a:t>- The disciples saw the power of God before, the evidence was in their boat</a:t>
            </a:r>
            <a:br>
              <a:rPr lang="en-US" dirty="0"/>
            </a:br>
            <a:r>
              <a:rPr lang="en-US" dirty="0"/>
              <a:t>- What is in your basket? Hear Jesus say, “Remember what I’ve done before and who I am. I’m greater than these challenges. I’m greater than the storm.”</a:t>
            </a:r>
            <a:br>
              <a:rPr lang="en-US" dirty="0"/>
            </a:br>
            <a:endParaRPr lang="en-US"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b="1" dirty="0"/>
              <a:t>Prayer is how we access and release God’s blessings—our prayers can be cries for heaven to break through into our situation.</a:t>
            </a:r>
            <a:br>
              <a:rPr lang="en-US" dirty="0"/>
            </a:br>
            <a:r>
              <a:rPr lang="en-US" dirty="0"/>
              <a:t>- Jesus took their small offering and prayed for divine intervention—for heaven to serve on earth what was lacking and in short supply</a:t>
            </a:r>
          </a:p>
          <a:p>
            <a:pPr marL="228600" indent="-228600">
              <a:buFont typeface="Arial" panose="020B0604020202020204" pitchFamily="34" charset="0"/>
              <a:buAutoNum type="arabicPeriod"/>
            </a:pPr>
            <a:endParaRPr lang="en-US" dirty="0"/>
          </a:p>
          <a:p>
            <a:pPr marL="0" indent="0">
              <a:buFont typeface="Arial" panose="020B0604020202020204" pitchFamily="34" charset="0"/>
              <a:buNone/>
            </a:pPr>
            <a:r>
              <a:rPr lang="en-US" dirty="0"/>
              <a:t>And that’s what prayer can do if we will cry out for more of the Kingdom. Think back to the prayer Jesus taught his disciples to pray…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9</a:t>
            </a:fld>
            <a:endParaRPr lang="en-US"/>
          </a:p>
        </p:txBody>
      </p:sp>
    </p:spTree>
    <p:extLst>
      <p:ext uri="{BB962C8B-B14F-4D97-AF65-F5344CB8AC3E}">
        <p14:creationId xmlns:p14="http://schemas.microsoft.com/office/powerpoint/2010/main" val="40150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1AADC-CAC4-0F44-B159-72126CA048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C0B453-7CFA-9944-A2C9-D7D12B3080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CA7FB9-460D-B244-BCCA-676DF485C4EC}"/>
              </a:ext>
            </a:extLst>
          </p:cNvPr>
          <p:cNvSpPr>
            <a:spLocks noGrp="1"/>
          </p:cNvSpPr>
          <p:nvPr>
            <p:ph type="dt" sz="half" idx="10"/>
          </p:nvPr>
        </p:nvSpPr>
        <p:spPr/>
        <p:txBody>
          <a:bodyPr/>
          <a:lstStyle/>
          <a:p>
            <a:fld id="{DC6A59F9-8350-F148-A5E0-D19631FD9A0E}" type="datetimeFigureOut">
              <a:rPr lang="en-US" smtClean="0"/>
              <a:t>9/1/21</a:t>
            </a:fld>
            <a:endParaRPr lang="en-US"/>
          </a:p>
        </p:txBody>
      </p:sp>
      <p:sp>
        <p:nvSpPr>
          <p:cNvPr id="5" name="Footer Placeholder 4">
            <a:extLst>
              <a:ext uri="{FF2B5EF4-FFF2-40B4-BE49-F238E27FC236}">
                <a16:creationId xmlns:a16="http://schemas.microsoft.com/office/drawing/2014/main" id="{C9756BA3-1666-924B-BC60-D378B98B8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3815F-08B9-8245-BDB3-AB54FD13E744}"/>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4043412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444E-4B39-B647-BC6D-D2A0B600B0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6C95C0-2F12-C743-8EB7-4C6A3935B0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BC2824-B669-0B4C-B3CD-4368917CA99C}"/>
              </a:ext>
            </a:extLst>
          </p:cNvPr>
          <p:cNvSpPr>
            <a:spLocks noGrp="1"/>
          </p:cNvSpPr>
          <p:nvPr>
            <p:ph type="dt" sz="half" idx="10"/>
          </p:nvPr>
        </p:nvSpPr>
        <p:spPr/>
        <p:txBody>
          <a:bodyPr/>
          <a:lstStyle/>
          <a:p>
            <a:fld id="{DC6A59F9-8350-F148-A5E0-D19631FD9A0E}" type="datetimeFigureOut">
              <a:rPr lang="en-US" smtClean="0"/>
              <a:t>9/1/21</a:t>
            </a:fld>
            <a:endParaRPr lang="en-US"/>
          </a:p>
        </p:txBody>
      </p:sp>
      <p:sp>
        <p:nvSpPr>
          <p:cNvPr id="5" name="Footer Placeholder 4">
            <a:extLst>
              <a:ext uri="{FF2B5EF4-FFF2-40B4-BE49-F238E27FC236}">
                <a16:creationId xmlns:a16="http://schemas.microsoft.com/office/drawing/2014/main" id="{3D608CD1-FB49-4C40-A844-F2DD76F0B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2FE31-F520-9B42-BD06-D000F7076675}"/>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429062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23807D-8753-5A45-B842-EF715B682E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711DBE-8140-FC4E-AB60-5F4ED2307D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C92EC-FB7F-0048-A22A-672E7CCDCC18}"/>
              </a:ext>
            </a:extLst>
          </p:cNvPr>
          <p:cNvSpPr>
            <a:spLocks noGrp="1"/>
          </p:cNvSpPr>
          <p:nvPr>
            <p:ph type="dt" sz="half" idx="10"/>
          </p:nvPr>
        </p:nvSpPr>
        <p:spPr/>
        <p:txBody>
          <a:bodyPr/>
          <a:lstStyle/>
          <a:p>
            <a:fld id="{DC6A59F9-8350-F148-A5E0-D19631FD9A0E}" type="datetimeFigureOut">
              <a:rPr lang="en-US" smtClean="0"/>
              <a:t>9/1/21</a:t>
            </a:fld>
            <a:endParaRPr lang="en-US"/>
          </a:p>
        </p:txBody>
      </p:sp>
      <p:sp>
        <p:nvSpPr>
          <p:cNvPr id="5" name="Footer Placeholder 4">
            <a:extLst>
              <a:ext uri="{FF2B5EF4-FFF2-40B4-BE49-F238E27FC236}">
                <a16:creationId xmlns:a16="http://schemas.microsoft.com/office/drawing/2014/main" id="{CC9616BA-5804-6F4E-8E20-91DE7DE76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19F8A1-761A-424B-B509-03E56F7BAFBD}"/>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3525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CB25C-7E5C-3749-B7F4-4DDBFE610E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F1376A-089C-AD44-829E-44E8990801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12F37-9740-214F-9DA5-D3FFB0FD1E08}"/>
              </a:ext>
            </a:extLst>
          </p:cNvPr>
          <p:cNvSpPr>
            <a:spLocks noGrp="1"/>
          </p:cNvSpPr>
          <p:nvPr>
            <p:ph type="dt" sz="half" idx="10"/>
          </p:nvPr>
        </p:nvSpPr>
        <p:spPr/>
        <p:txBody>
          <a:bodyPr/>
          <a:lstStyle/>
          <a:p>
            <a:fld id="{DC6A59F9-8350-F148-A5E0-D19631FD9A0E}" type="datetimeFigureOut">
              <a:rPr lang="en-US" smtClean="0"/>
              <a:t>9/1/21</a:t>
            </a:fld>
            <a:endParaRPr lang="en-US"/>
          </a:p>
        </p:txBody>
      </p:sp>
      <p:sp>
        <p:nvSpPr>
          <p:cNvPr id="5" name="Footer Placeholder 4">
            <a:extLst>
              <a:ext uri="{FF2B5EF4-FFF2-40B4-BE49-F238E27FC236}">
                <a16:creationId xmlns:a16="http://schemas.microsoft.com/office/drawing/2014/main" id="{FF5D9183-3DA6-B041-8B08-2A2CEB62B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D8B81-95B5-6C4E-8CC5-9D322116F0F2}"/>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3689262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D8BCB-9CE8-DE44-A028-6A9DA64B2C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2CC672-4A60-A34C-BA1D-D6B9E9F456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16C765-2C2B-2C40-83F7-2FC680AC25BE}"/>
              </a:ext>
            </a:extLst>
          </p:cNvPr>
          <p:cNvSpPr>
            <a:spLocks noGrp="1"/>
          </p:cNvSpPr>
          <p:nvPr>
            <p:ph type="dt" sz="half" idx="10"/>
          </p:nvPr>
        </p:nvSpPr>
        <p:spPr/>
        <p:txBody>
          <a:bodyPr/>
          <a:lstStyle/>
          <a:p>
            <a:fld id="{DC6A59F9-8350-F148-A5E0-D19631FD9A0E}" type="datetimeFigureOut">
              <a:rPr lang="en-US" smtClean="0"/>
              <a:t>9/1/21</a:t>
            </a:fld>
            <a:endParaRPr lang="en-US"/>
          </a:p>
        </p:txBody>
      </p:sp>
      <p:sp>
        <p:nvSpPr>
          <p:cNvPr id="5" name="Footer Placeholder 4">
            <a:extLst>
              <a:ext uri="{FF2B5EF4-FFF2-40B4-BE49-F238E27FC236}">
                <a16:creationId xmlns:a16="http://schemas.microsoft.com/office/drawing/2014/main" id="{5629100C-4932-C64B-BFB7-A76C12B62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0CF09-1878-E347-9AD9-F25EEC5AB0DC}"/>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191779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BC7F9-5C1D-8147-BE47-43E95A094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00F5B-CFCB-5C4E-A01E-6ECAE18554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3354EA-12CC-1748-9C54-9CEF60815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85AD87-E6DF-2540-93CE-B609EC3753AB}"/>
              </a:ext>
            </a:extLst>
          </p:cNvPr>
          <p:cNvSpPr>
            <a:spLocks noGrp="1"/>
          </p:cNvSpPr>
          <p:nvPr>
            <p:ph type="dt" sz="half" idx="10"/>
          </p:nvPr>
        </p:nvSpPr>
        <p:spPr/>
        <p:txBody>
          <a:bodyPr/>
          <a:lstStyle/>
          <a:p>
            <a:fld id="{DC6A59F9-8350-F148-A5E0-D19631FD9A0E}" type="datetimeFigureOut">
              <a:rPr lang="en-US" smtClean="0"/>
              <a:t>9/1/21</a:t>
            </a:fld>
            <a:endParaRPr lang="en-US"/>
          </a:p>
        </p:txBody>
      </p:sp>
      <p:sp>
        <p:nvSpPr>
          <p:cNvPr id="6" name="Footer Placeholder 5">
            <a:extLst>
              <a:ext uri="{FF2B5EF4-FFF2-40B4-BE49-F238E27FC236}">
                <a16:creationId xmlns:a16="http://schemas.microsoft.com/office/drawing/2014/main" id="{09C53747-931D-104A-8FAE-5587E23044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214B07-9828-A742-B64B-D81A3C74FB5B}"/>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401265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690A1-223C-A94E-91C3-2CFE558D4B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3902CC-2413-854E-8D24-3BFC6B865C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7E964D-183C-AF45-BE71-408057DB09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DD8047-07FD-594F-9FA9-816289041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F73409-931B-3D4E-BF99-2DD243A870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BCCC0D-DC58-FF43-8510-FF5EB756E1B7}"/>
              </a:ext>
            </a:extLst>
          </p:cNvPr>
          <p:cNvSpPr>
            <a:spLocks noGrp="1"/>
          </p:cNvSpPr>
          <p:nvPr>
            <p:ph type="dt" sz="half" idx="10"/>
          </p:nvPr>
        </p:nvSpPr>
        <p:spPr/>
        <p:txBody>
          <a:bodyPr/>
          <a:lstStyle/>
          <a:p>
            <a:fld id="{DC6A59F9-8350-F148-A5E0-D19631FD9A0E}" type="datetimeFigureOut">
              <a:rPr lang="en-US" smtClean="0"/>
              <a:t>9/1/21</a:t>
            </a:fld>
            <a:endParaRPr lang="en-US"/>
          </a:p>
        </p:txBody>
      </p:sp>
      <p:sp>
        <p:nvSpPr>
          <p:cNvPr id="8" name="Footer Placeholder 7">
            <a:extLst>
              <a:ext uri="{FF2B5EF4-FFF2-40B4-BE49-F238E27FC236}">
                <a16:creationId xmlns:a16="http://schemas.microsoft.com/office/drawing/2014/main" id="{702330DA-0066-1D45-8050-2A6A32DC28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F6490C-CFE2-3144-95CA-84035818241A}"/>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89995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959E3-8259-3241-ACB0-2C20FA680E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A453EB-3E5E-374E-AFA2-BE05F364610B}"/>
              </a:ext>
            </a:extLst>
          </p:cNvPr>
          <p:cNvSpPr>
            <a:spLocks noGrp="1"/>
          </p:cNvSpPr>
          <p:nvPr>
            <p:ph type="dt" sz="half" idx="10"/>
          </p:nvPr>
        </p:nvSpPr>
        <p:spPr/>
        <p:txBody>
          <a:bodyPr/>
          <a:lstStyle/>
          <a:p>
            <a:fld id="{DC6A59F9-8350-F148-A5E0-D19631FD9A0E}" type="datetimeFigureOut">
              <a:rPr lang="en-US" smtClean="0"/>
              <a:t>9/1/21</a:t>
            </a:fld>
            <a:endParaRPr lang="en-US"/>
          </a:p>
        </p:txBody>
      </p:sp>
      <p:sp>
        <p:nvSpPr>
          <p:cNvPr id="4" name="Footer Placeholder 3">
            <a:extLst>
              <a:ext uri="{FF2B5EF4-FFF2-40B4-BE49-F238E27FC236}">
                <a16:creationId xmlns:a16="http://schemas.microsoft.com/office/drawing/2014/main" id="{73256605-248D-764D-8645-64CFB4B576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D8A19B-2810-B24D-BE05-77F9EF49D411}"/>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1505517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F4CC74-AC0A-6E40-B429-D529787FD4CF}"/>
              </a:ext>
            </a:extLst>
          </p:cNvPr>
          <p:cNvSpPr>
            <a:spLocks noGrp="1"/>
          </p:cNvSpPr>
          <p:nvPr>
            <p:ph type="dt" sz="half" idx="10"/>
          </p:nvPr>
        </p:nvSpPr>
        <p:spPr/>
        <p:txBody>
          <a:bodyPr/>
          <a:lstStyle/>
          <a:p>
            <a:fld id="{DC6A59F9-8350-F148-A5E0-D19631FD9A0E}" type="datetimeFigureOut">
              <a:rPr lang="en-US" smtClean="0"/>
              <a:t>9/1/21</a:t>
            </a:fld>
            <a:endParaRPr lang="en-US"/>
          </a:p>
        </p:txBody>
      </p:sp>
      <p:sp>
        <p:nvSpPr>
          <p:cNvPr id="3" name="Footer Placeholder 2">
            <a:extLst>
              <a:ext uri="{FF2B5EF4-FFF2-40B4-BE49-F238E27FC236}">
                <a16:creationId xmlns:a16="http://schemas.microsoft.com/office/drawing/2014/main" id="{FC8ACB67-32F6-654A-A49F-FB8F649B6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495E6E-9DD4-AF40-9C98-B854BE97E888}"/>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1108301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F754-EFEE-CA45-83B0-CA9ED1FF91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CBAC75-EF74-4245-89DA-E7E30D41AC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983ACD-BD4A-7B44-BB61-02D9A54344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BA740E-382C-934E-A0E3-BA3BAE26C216}"/>
              </a:ext>
            </a:extLst>
          </p:cNvPr>
          <p:cNvSpPr>
            <a:spLocks noGrp="1"/>
          </p:cNvSpPr>
          <p:nvPr>
            <p:ph type="dt" sz="half" idx="10"/>
          </p:nvPr>
        </p:nvSpPr>
        <p:spPr/>
        <p:txBody>
          <a:bodyPr/>
          <a:lstStyle/>
          <a:p>
            <a:fld id="{DC6A59F9-8350-F148-A5E0-D19631FD9A0E}" type="datetimeFigureOut">
              <a:rPr lang="en-US" smtClean="0"/>
              <a:t>9/1/21</a:t>
            </a:fld>
            <a:endParaRPr lang="en-US"/>
          </a:p>
        </p:txBody>
      </p:sp>
      <p:sp>
        <p:nvSpPr>
          <p:cNvPr id="6" name="Footer Placeholder 5">
            <a:extLst>
              <a:ext uri="{FF2B5EF4-FFF2-40B4-BE49-F238E27FC236}">
                <a16:creationId xmlns:a16="http://schemas.microsoft.com/office/drawing/2014/main" id="{74F1C9A8-E94F-8F42-A263-CBCA94C0B6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1D8989-1A0D-3F4C-BAFC-A7F197D23C4E}"/>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95398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BD9E-30BD-054A-A80E-6C8E3084F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F04D28-819E-E74E-B8D5-06CEF8248F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4E245D-A941-C147-A277-400BD4AEAD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3F7044-CF9B-3F4E-BBF8-86DDC2ED6288}"/>
              </a:ext>
            </a:extLst>
          </p:cNvPr>
          <p:cNvSpPr>
            <a:spLocks noGrp="1"/>
          </p:cNvSpPr>
          <p:nvPr>
            <p:ph type="dt" sz="half" idx="10"/>
          </p:nvPr>
        </p:nvSpPr>
        <p:spPr/>
        <p:txBody>
          <a:bodyPr/>
          <a:lstStyle/>
          <a:p>
            <a:fld id="{DC6A59F9-8350-F148-A5E0-D19631FD9A0E}" type="datetimeFigureOut">
              <a:rPr lang="en-US" smtClean="0"/>
              <a:t>9/1/21</a:t>
            </a:fld>
            <a:endParaRPr lang="en-US"/>
          </a:p>
        </p:txBody>
      </p:sp>
      <p:sp>
        <p:nvSpPr>
          <p:cNvPr id="6" name="Footer Placeholder 5">
            <a:extLst>
              <a:ext uri="{FF2B5EF4-FFF2-40B4-BE49-F238E27FC236}">
                <a16:creationId xmlns:a16="http://schemas.microsoft.com/office/drawing/2014/main" id="{EAE88DF4-55BA-D54C-82A6-A00F6404C7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76DF0B-2494-A34D-8826-13ED90C3A685}"/>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293815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F162E-3B96-AC4C-AD61-FF825E35A5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D0514E-46B4-5345-A20E-A0D816BD0B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57565-D6EC-424F-8F41-70539668A8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A59F9-8350-F148-A5E0-D19631FD9A0E}" type="datetimeFigureOut">
              <a:rPr lang="en-US" smtClean="0"/>
              <a:t>9/1/21</a:t>
            </a:fld>
            <a:endParaRPr lang="en-US"/>
          </a:p>
        </p:txBody>
      </p:sp>
      <p:sp>
        <p:nvSpPr>
          <p:cNvPr id="5" name="Footer Placeholder 4">
            <a:extLst>
              <a:ext uri="{FF2B5EF4-FFF2-40B4-BE49-F238E27FC236}">
                <a16:creationId xmlns:a16="http://schemas.microsoft.com/office/drawing/2014/main" id="{87D92D16-3C36-2449-8F0C-502DACFF5D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148486-B399-824A-A314-68C1AF63A7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4CE4B-9D81-4149-8FEB-F78F637622B9}" type="slidenum">
              <a:rPr lang="en-US" smtClean="0"/>
              <a:t>‹#›</a:t>
            </a:fld>
            <a:endParaRPr lang="en-US"/>
          </a:p>
        </p:txBody>
      </p:sp>
    </p:spTree>
    <p:extLst>
      <p:ext uri="{BB962C8B-B14F-4D97-AF65-F5344CB8AC3E}">
        <p14:creationId xmlns:p14="http://schemas.microsoft.com/office/powerpoint/2010/main" val="272040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Logo&#10;&#10;Description automatically generated">
            <a:extLst>
              <a:ext uri="{FF2B5EF4-FFF2-40B4-BE49-F238E27FC236}">
                <a16:creationId xmlns:a16="http://schemas.microsoft.com/office/drawing/2014/main" id="{394CEBDB-4284-6F44-A40B-88EA050D9FE6}"/>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377215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61976D-438A-0645-998B-D5B17A776320}"/>
              </a:ext>
            </a:extLst>
          </p:cNvPr>
          <p:cNvSpPr>
            <a:spLocks noGrp="1"/>
          </p:cNvSpPr>
          <p:nvPr>
            <p:ph idx="1"/>
          </p:nvPr>
        </p:nvSpPr>
        <p:spPr>
          <a:xfrm>
            <a:off x="2312893" y="1498786"/>
            <a:ext cx="6633883" cy="3860427"/>
          </a:xfrm>
        </p:spPr>
        <p:txBody>
          <a:bodyPr>
            <a:noAutofit/>
          </a:bodyPr>
          <a:lstStyle/>
          <a:p>
            <a:pPr marL="0" indent="0">
              <a:buNone/>
            </a:pPr>
            <a:r>
              <a:rPr lang="en-US" sz="3600" b="1" dirty="0"/>
              <a:t>Matthew 6:9-10 NIV</a:t>
            </a:r>
            <a:endParaRPr lang="en-US" sz="3600" dirty="0"/>
          </a:p>
          <a:p>
            <a:pPr marL="0" indent="0">
              <a:buNone/>
            </a:pPr>
            <a:r>
              <a:rPr lang="en-US" sz="3600" dirty="0">
                <a:solidFill>
                  <a:srgbClr val="FF0000"/>
                </a:solidFill>
              </a:rPr>
              <a:t>This, then, is how you should pray:</a:t>
            </a:r>
          </a:p>
          <a:p>
            <a:pPr marL="0" indent="0">
              <a:buNone/>
            </a:pPr>
            <a:r>
              <a:rPr lang="en-US" sz="3600" i="1" dirty="0">
                <a:solidFill>
                  <a:srgbClr val="FF0000"/>
                </a:solidFill>
              </a:rPr>
              <a:t>Our Father in heaven,</a:t>
            </a:r>
            <a:br>
              <a:rPr lang="en-US" sz="3600" i="1" dirty="0">
                <a:solidFill>
                  <a:srgbClr val="FF0000"/>
                </a:solidFill>
              </a:rPr>
            </a:br>
            <a:r>
              <a:rPr lang="en-US" sz="3600" i="1" dirty="0">
                <a:solidFill>
                  <a:srgbClr val="FF0000"/>
                </a:solidFill>
              </a:rPr>
              <a:t>hallowed be your name,</a:t>
            </a:r>
            <a:br>
              <a:rPr lang="en-US" sz="3600" i="1" dirty="0">
                <a:solidFill>
                  <a:srgbClr val="FF0000"/>
                </a:solidFill>
              </a:rPr>
            </a:br>
            <a:r>
              <a:rPr lang="en-US" sz="3600" b="1" i="1" dirty="0">
                <a:solidFill>
                  <a:srgbClr val="FF0000"/>
                </a:solidFill>
              </a:rPr>
              <a:t>your kingdom come,</a:t>
            </a:r>
            <a:br>
              <a:rPr lang="en-US" sz="3600" b="1" i="1" dirty="0">
                <a:solidFill>
                  <a:srgbClr val="FF0000"/>
                </a:solidFill>
              </a:rPr>
            </a:br>
            <a:r>
              <a:rPr lang="en-US" sz="3600" b="1" i="1" dirty="0">
                <a:solidFill>
                  <a:srgbClr val="FF0000"/>
                </a:solidFill>
              </a:rPr>
              <a:t>your will be done,</a:t>
            </a:r>
            <a:br>
              <a:rPr lang="en-US" sz="3600" b="1" i="1" dirty="0">
                <a:solidFill>
                  <a:srgbClr val="FF0000"/>
                </a:solidFill>
              </a:rPr>
            </a:br>
            <a:r>
              <a:rPr lang="en-US" sz="3600" i="1" dirty="0">
                <a:solidFill>
                  <a:srgbClr val="FF0000"/>
                </a:solidFill>
              </a:rPr>
              <a:t>on earth as it is in heaven…</a:t>
            </a:r>
          </a:p>
        </p:txBody>
      </p:sp>
    </p:spTree>
    <p:extLst>
      <p:ext uri="{BB962C8B-B14F-4D97-AF65-F5344CB8AC3E}">
        <p14:creationId xmlns:p14="http://schemas.microsoft.com/office/powerpoint/2010/main" val="61925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EE6DD5-05D5-5647-A4EC-0CF2EBAEC5A1}"/>
              </a:ext>
            </a:extLst>
          </p:cNvPr>
          <p:cNvSpPr>
            <a:spLocks noGrp="1"/>
          </p:cNvSpPr>
          <p:nvPr>
            <p:ph idx="1"/>
          </p:nvPr>
        </p:nvSpPr>
        <p:spPr>
          <a:xfrm>
            <a:off x="5055078" y="804843"/>
            <a:ext cx="6586489" cy="5248314"/>
          </a:xfrm>
        </p:spPr>
        <p:txBody>
          <a:bodyPr>
            <a:noAutofit/>
          </a:bodyPr>
          <a:lstStyle/>
          <a:p>
            <a:pPr marL="0" indent="0">
              <a:buNone/>
            </a:pPr>
            <a:r>
              <a:rPr lang="en-US" sz="3400" dirty="0"/>
              <a:t>“Jesus’ followers grasped that doing ministry and good works via their own human ideas and expertise wasn’t enough. When Jesus taught them to add prayer asking God to break through miraculously anew, they began to look expectantly for the Almighty God to do in and through them what they had never imagined on their own and certainly couldn’t accomplish themselves.”</a:t>
            </a:r>
          </a:p>
        </p:txBody>
      </p:sp>
      <p:pic>
        <p:nvPicPr>
          <p:cNvPr id="4" name="Picture 3" descr="A picture containing calendar&#10;&#10;Description automatically generated">
            <a:extLst>
              <a:ext uri="{FF2B5EF4-FFF2-40B4-BE49-F238E27FC236}">
                <a16:creationId xmlns:a16="http://schemas.microsoft.com/office/drawing/2014/main" id="{D929189C-8888-C547-A3AF-9DD7EB0BFF81}"/>
              </a:ext>
            </a:extLst>
          </p:cNvPr>
          <p:cNvPicPr>
            <a:picLocks noChangeAspect="1"/>
          </p:cNvPicPr>
          <p:nvPr/>
        </p:nvPicPr>
        <p:blipFill rotWithShape="1">
          <a:blip r:embed="rId3"/>
          <a:srcRect l="15634" r="16772"/>
          <a:stretch/>
        </p:blipFill>
        <p:spPr>
          <a:xfrm>
            <a:off x="20" y="10"/>
            <a:ext cx="4635571" cy="6857990"/>
          </a:xfrm>
          <a:prstGeom prst="rect">
            <a:avLst/>
          </a:prstGeom>
          <a:effectLst/>
        </p:spPr>
      </p:pic>
    </p:spTree>
    <p:extLst>
      <p:ext uri="{BB962C8B-B14F-4D97-AF65-F5344CB8AC3E}">
        <p14:creationId xmlns:p14="http://schemas.microsoft.com/office/powerpoint/2010/main" val="289057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9CB22E-5F22-6740-8A8C-F9F8ED086F00}"/>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0D424CA-15BB-BF42-B990-6E76C1DDB678}"/>
              </a:ext>
            </a:extLst>
          </p:cNvPr>
          <p:cNvSpPr txBox="1"/>
          <p:nvPr/>
        </p:nvSpPr>
        <p:spPr>
          <a:xfrm>
            <a:off x="1268817" y="933202"/>
            <a:ext cx="9654363" cy="3539430"/>
          </a:xfrm>
          <a:prstGeom prst="rect">
            <a:avLst/>
          </a:prstGeom>
          <a:noFill/>
        </p:spPr>
        <p:txBody>
          <a:bodyPr wrap="square" rtlCol="0">
            <a:spAutoFit/>
          </a:bodyPr>
          <a:lstStyle/>
          <a:p>
            <a:pPr algn="just"/>
            <a:r>
              <a:rPr lang="en-US" sz="3200" dirty="0">
                <a:solidFill>
                  <a:schemeClr val="accent2">
                    <a:lumMod val="50000"/>
                  </a:schemeClr>
                </a:solidFill>
              </a:rPr>
              <a:t>Father,</a:t>
            </a:r>
          </a:p>
          <a:p>
            <a:pPr algn="just"/>
            <a:r>
              <a:rPr lang="en-US" sz="3200" dirty="0">
                <a:solidFill>
                  <a:schemeClr val="accent2">
                    <a:lumMod val="50000"/>
                  </a:schemeClr>
                </a:solidFill>
              </a:rPr>
              <a:t>We cry out for more of your Kingdom in and through Grantham Church! Please break through our darkness, free us from our bondage, and open doors for greater ministry. Fill us with your Spirit and empower us by your grace, and we will surrender and faithfully follow Jesus in fulfilling your gospel mission. Amen.</a:t>
            </a:r>
          </a:p>
        </p:txBody>
      </p:sp>
      <p:sp>
        <p:nvSpPr>
          <p:cNvPr id="6" name="TextBox 5">
            <a:extLst>
              <a:ext uri="{FF2B5EF4-FFF2-40B4-BE49-F238E27FC236}">
                <a16:creationId xmlns:a16="http://schemas.microsoft.com/office/drawing/2014/main" id="{4EDAE6CE-37F5-1646-B57D-1A5503A9CCEA}"/>
              </a:ext>
            </a:extLst>
          </p:cNvPr>
          <p:cNvSpPr txBox="1"/>
          <p:nvPr/>
        </p:nvSpPr>
        <p:spPr>
          <a:xfrm>
            <a:off x="2789899" y="286871"/>
            <a:ext cx="6612201" cy="646331"/>
          </a:xfrm>
          <a:prstGeom prst="rect">
            <a:avLst/>
          </a:prstGeom>
          <a:noFill/>
        </p:spPr>
        <p:txBody>
          <a:bodyPr wrap="square" rtlCol="0">
            <a:spAutoFit/>
          </a:bodyPr>
          <a:lstStyle/>
          <a:p>
            <a:r>
              <a:rPr lang="en-US" sz="3600" b="1" i="1" dirty="0">
                <a:solidFill>
                  <a:schemeClr val="accent2">
                    <a:lumMod val="50000"/>
                  </a:schemeClr>
                </a:solidFill>
                <a:effectLst>
                  <a:outerShdw blurRad="50800" dist="38100" dir="2700000" algn="tl" rotWithShape="0">
                    <a:schemeClr val="bg1">
                      <a:alpha val="40000"/>
                    </a:schemeClr>
                  </a:outerShdw>
                </a:effectLst>
              </a:rPr>
              <a:t>Grantham’s Breakthrough Prayer</a:t>
            </a:r>
          </a:p>
        </p:txBody>
      </p:sp>
    </p:spTree>
    <p:extLst>
      <p:ext uri="{BB962C8B-B14F-4D97-AF65-F5344CB8AC3E}">
        <p14:creationId xmlns:p14="http://schemas.microsoft.com/office/powerpoint/2010/main" val="35913913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9CB22E-5F22-6740-8A8C-F9F8ED086F00}"/>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0D424CA-15BB-BF42-B990-6E76C1DDB678}"/>
              </a:ext>
            </a:extLst>
          </p:cNvPr>
          <p:cNvSpPr txBox="1"/>
          <p:nvPr/>
        </p:nvSpPr>
        <p:spPr>
          <a:xfrm>
            <a:off x="1268817" y="933202"/>
            <a:ext cx="9654363" cy="3539430"/>
          </a:xfrm>
          <a:prstGeom prst="rect">
            <a:avLst/>
          </a:prstGeom>
          <a:noFill/>
        </p:spPr>
        <p:txBody>
          <a:bodyPr wrap="square" rtlCol="0">
            <a:spAutoFit/>
          </a:bodyPr>
          <a:lstStyle/>
          <a:p>
            <a:pPr algn="just"/>
            <a:r>
              <a:rPr lang="en-US" sz="3200" dirty="0">
                <a:solidFill>
                  <a:schemeClr val="accent2">
                    <a:lumMod val="50000"/>
                  </a:schemeClr>
                </a:solidFill>
              </a:rPr>
              <a:t>Father,</a:t>
            </a:r>
          </a:p>
          <a:p>
            <a:pPr algn="just"/>
            <a:r>
              <a:rPr lang="en-US" sz="3200" b="1" dirty="0">
                <a:solidFill>
                  <a:schemeClr val="accent2">
                    <a:lumMod val="50000"/>
                  </a:schemeClr>
                </a:solidFill>
              </a:rPr>
              <a:t>We cry out for more of your Kingdom in and through Grantham Church! </a:t>
            </a:r>
            <a:r>
              <a:rPr lang="en-US" sz="3200" dirty="0">
                <a:solidFill>
                  <a:schemeClr val="accent2">
                    <a:lumMod val="50000"/>
                  </a:schemeClr>
                </a:solidFill>
              </a:rPr>
              <a:t>Please break through our darkness, free us from our bondage, and open doors for greater ministry. Fill us with your Spirit and empower us by your grace, and we will surrender and faithfully follow Jesus in fulfilling your gospel mission. Amen.</a:t>
            </a:r>
          </a:p>
        </p:txBody>
      </p:sp>
      <p:sp>
        <p:nvSpPr>
          <p:cNvPr id="6" name="TextBox 5">
            <a:extLst>
              <a:ext uri="{FF2B5EF4-FFF2-40B4-BE49-F238E27FC236}">
                <a16:creationId xmlns:a16="http://schemas.microsoft.com/office/drawing/2014/main" id="{4EDAE6CE-37F5-1646-B57D-1A5503A9CCEA}"/>
              </a:ext>
            </a:extLst>
          </p:cNvPr>
          <p:cNvSpPr txBox="1"/>
          <p:nvPr/>
        </p:nvSpPr>
        <p:spPr>
          <a:xfrm>
            <a:off x="2789899" y="286871"/>
            <a:ext cx="6612201" cy="646331"/>
          </a:xfrm>
          <a:prstGeom prst="rect">
            <a:avLst/>
          </a:prstGeom>
          <a:noFill/>
        </p:spPr>
        <p:txBody>
          <a:bodyPr wrap="square" rtlCol="0">
            <a:spAutoFit/>
          </a:bodyPr>
          <a:lstStyle/>
          <a:p>
            <a:r>
              <a:rPr lang="en-US" sz="3600" b="1" i="1" dirty="0">
                <a:solidFill>
                  <a:schemeClr val="accent2">
                    <a:lumMod val="50000"/>
                  </a:schemeClr>
                </a:solidFill>
                <a:effectLst>
                  <a:outerShdw blurRad="50800" dist="38100" dir="2700000" algn="tl" rotWithShape="0">
                    <a:schemeClr val="bg1">
                      <a:alpha val="40000"/>
                    </a:schemeClr>
                  </a:outerShdw>
                </a:effectLst>
              </a:rPr>
              <a:t>Grantham’s Breakthrough Prayer</a:t>
            </a:r>
          </a:p>
        </p:txBody>
      </p:sp>
    </p:spTree>
    <p:extLst>
      <p:ext uri="{BB962C8B-B14F-4D97-AF65-F5344CB8AC3E}">
        <p14:creationId xmlns:p14="http://schemas.microsoft.com/office/powerpoint/2010/main" val="2132995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9CB22E-5F22-6740-8A8C-F9F8ED086F00}"/>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0D424CA-15BB-BF42-B990-6E76C1DDB678}"/>
              </a:ext>
            </a:extLst>
          </p:cNvPr>
          <p:cNvSpPr txBox="1"/>
          <p:nvPr/>
        </p:nvSpPr>
        <p:spPr>
          <a:xfrm>
            <a:off x="1268817" y="933202"/>
            <a:ext cx="9654363" cy="3539430"/>
          </a:xfrm>
          <a:prstGeom prst="rect">
            <a:avLst/>
          </a:prstGeom>
          <a:noFill/>
        </p:spPr>
        <p:txBody>
          <a:bodyPr wrap="square" rtlCol="0">
            <a:spAutoFit/>
          </a:bodyPr>
          <a:lstStyle/>
          <a:p>
            <a:pPr algn="just"/>
            <a:r>
              <a:rPr lang="en-US" sz="3200" dirty="0">
                <a:solidFill>
                  <a:schemeClr val="accent2">
                    <a:lumMod val="50000"/>
                  </a:schemeClr>
                </a:solidFill>
              </a:rPr>
              <a:t>Father,</a:t>
            </a:r>
          </a:p>
          <a:p>
            <a:pPr algn="just"/>
            <a:r>
              <a:rPr lang="en-US" sz="3200" dirty="0">
                <a:solidFill>
                  <a:schemeClr val="accent2">
                    <a:lumMod val="50000"/>
                  </a:schemeClr>
                </a:solidFill>
              </a:rPr>
              <a:t>We cry out for more of your Kingdom in and through Grantham Church! </a:t>
            </a:r>
            <a:r>
              <a:rPr lang="en-US" sz="3200" b="1" dirty="0">
                <a:solidFill>
                  <a:schemeClr val="accent2">
                    <a:lumMod val="50000"/>
                  </a:schemeClr>
                </a:solidFill>
              </a:rPr>
              <a:t>Please break through our darkness, free us from our bondage, and open doors for greater ministry.</a:t>
            </a:r>
            <a:r>
              <a:rPr lang="en-US" sz="3200" dirty="0">
                <a:solidFill>
                  <a:schemeClr val="accent2">
                    <a:lumMod val="50000"/>
                  </a:schemeClr>
                </a:solidFill>
              </a:rPr>
              <a:t> Fill us with your Spirit and empower us by your grace, and we will surrender and faithfully follow Jesus in fulfilling your gospel mission. Amen.</a:t>
            </a:r>
          </a:p>
        </p:txBody>
      </p:sp>
      <p:sp>
        <p:nvSpPr>
          <p:cNvPr id="6" name="TextBox 5">
            <a:extLst>
              <a:ext uri="{FF2B5EF4-FFF2-40B4-BE49-F238E27FC236}">
                <a16:creationId xmlns:a16="http://schemas.microsoft.com/office/drawing/2014/main" id="{4EDAE6CE-37F5-1646-B57D-1A5503A9CCEA}"/>
              </a:ext>
            </a:extLst>
          </p:cNvPr>
          <p:cNvSpPr txBox="1"/>
          <p:nvPr/>
        </p:nvSpPr>
        <p:spPr>
          <a:xfrm>
            <a:off x="2789899" y="286871"/>
            <a:ext cx="6612201" cy="646331"/>
          </a:xfrm>
          <a:prstGeom prst="rect">
            <a:avLst/>
          </a:prstGeom>
          <a:noFill/>
        </p:spPr>
        <p:txBody>
          <a:bodyPr wrap="square" rtlCol="0">
            <a:spAutoFit/>
          </a:bodyPr>
          <a:lstStyle/>
          <a:p>
            <a:r>
              <a:rPr lang="en-US" sz="3600" b="1" i="1" dirty="0">
                <a:solidFill>
                  <a:schemeClr val="accent2">
                    <a:lumMod val="50000"/>
                  </a:schemeClr>
                </a:solidFill>
                <a:effectLst>
                  <a:outerShdw blurRad="50800" dist="38100" dir="2700000" algn="tl" rotWithShape="0">
                    <a:schemeClr val="bg1">
                      <a:alpha val="40000"/>
                    </a:schemeClr>
                  </a:outerShdw>
                </a:effectLst>
              </a:rPr>
              <a:t>Grantham’s Breakthrough Prayer</a:t>
            </a:r>
          </a:p>
        </p:txBody>
      </p:sp>
    </p:spTree>
    <p:extLst>
      <p:ext uri="{BB962C8B-B14F-4D97-AF65-F5344CB8AC3E}">
        <p14:creationId xmlns:p14="http://schemas.microsoft.com/office/powerpoint/2010/main" val="39471027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9CB22E-5F22-6740-8A8C-F9F8ED086F00}"/>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0D424CA-15BB-BF42-B990-6E76C1DDB678}"/>
              </a:ext>
            </a:extLst>
          </p:cNvPr>
          <p:cNvSpPr txBox="1"/>
          <p:nvPr/>
        </p:nvSpPr>
        <p:spPr>
          <a:xfrm>
            <a:off x="1268817" y="933202"/>
            <a:ext cx="9654363" cy="3539430"/>
          </a:xfrm>
          <a:prstGeom prst="rect">
            <a:avLst/>
          </a:prstGeom>
          <a:noFill/>
        </p:spPr>
        <p:txBody>
          <a:bodyPr wrap="square" rtlCol="0">
            <a:spAutoFit/>
          </a:bodyPr>
          <a:lstStyle/>
          <a:p>
            <a:pPr algn="just"/>
            <a:r>
              <a:rPr lang="en-US" sz="3200" dirty="0">
                <a:solidFill>
                  <a:schemeClr val="accent2">
                    <a:lumMod val="50000"/>
                  </a:schemeClr>
                </a:solidFill>
              </a:rPr>
              <a:t>Father,</a:t>
            </a:r>
          </a:p>
          <a:p>
            <a:pPr algn="just"/>
            <a:r>
              <a:rPr lang="en-US" sz="3200" dirty="0">
                <a:solidFill>
                  <a:schemeClr val="accent2">
                    <a:lumMod val="50000"/>
                  </a:schemeClr>
                </a:solidFill>
              </a:rPr>
              <a:t>We cry out for more of your Kingdom in and through Grantham Church! Please break through our darkness, free us from our bondage, and open doors for greater ministry. </a:t>
            </a:r>
            <a:r>
              <a:rPr lang="en-US" sz="3200" b="1" dirty="0">
                <a:solidFill>
                  <a:schemeClr val="accent2">
                    <a:lumMod val="50000"/>
                  </a:schemeClr>
                </a:solidFill>
              </a:rPr>
              <a:t>Fill us with your Spirit and empower us by your grace,</a:t>
            </a:r>
            <a:r>
              <a:rPr lang="en-US" sz="3200" dirty="0">
                <a:solidFill>
                  <a:schemeClr val="accent2">
                    <a:lumMod val="50000"/>
                  </a:schemeClr>
                </a:solidFill>
              </a:rPr>
              <a:t> and we will surrender and faithfully follow Jesus in fulfilling your gospel mission. Amen.</a:t>
            </a:r>
          </a:p>
        </p:txBody>
      </p:sp>
      <p:sp>
        <p:nvSpPr>
          <p:cNvPr id="6" name="TextBox 5">
            <a:extLst>
              <a:ext uri="{FF2B5EF4-FFF2-40B4-BE49-F238E27FC236}">
                <a16:creationId xmlns:a16="http://schemas.microsoft.com/office/drawing/2014/main" id="{4EDAE6CE-37F5-1646-B57D-1A5503A9CCEA}"/>
              </a:ext>
            </a:extLst>
          </p:cNvPr>
          <p:cNvSpPr txBox="1"/>
          <p:nvPr/>
        </p:nvSpPr>
        <p:spPr>
          <a:xfrm>
            <a:off x="2789899" y="286871"/>
            <a:ext cx="6612201" cy="646331"/>
          </a:xfrm>
          <a:prstGeom prst="rect">
            <a:avLst/>
          </a:prstGeom>
          <a:noFill/>
        </p:spPr>
        <p:txBody>
          <a:bodyPr wrap="square" rtlCol="0">
            <a:spAutoFit/>
          </a:bodyPr>
          <a:lstStyle/>
          <a:p>
            <a:r>
              <a:rPr lang="en-US" sz="3600" b="1" i="1" dirty="0">
                <a:solidFill>
                  <a:schemeClr val="accent2">
                    <a:lumMod val="50000"/>
                  </a:schemeClr>
                </a:solidFill>
                <a:effectLst>
                  <a:outerShdw blurRad="50800" dist="38100" dir="2700000" algn="tl" rotWithShape="0">
                    <a:schemeClr val="bg1">
                      <a:alpha val="40000"/>
                    </a:schemeClr>
                  </a:outerShdw>
                </a:effectLst>
              </a:rPr>
              <a:t>Grantham’s Breakthrough Prayer</a:t>
            </a:r>
          </a:p>
        </p:txBody>
      </p:sp>
    </p:spTree>
    <p:extLst>
      <p:ext uri="{BB962C8B-B14F-4D97-AF65-F5344CB8AC3E}">
        <p14:creationId xmlns:p14="http://schemas.microsoft.com/office/powerpoint/2010/main" val="7390712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9CB22E-5F22-6740-8A8C-F9F8ED086F00}"/>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0D424CA-15BB-BF42-B990-6E76C1DDB678}"/>
              </a:ext>
            </a:extLst>
          </p:cNvPr>
          <p:cNvSpPr txBox="1"/>
          <p:nvPr/>
        </p:nvSpPr>
        <p:spPr>
          <a:xfrm>
            <a:off x="1268817" y="933202"/>
            <a:ext cx="9654363" cy="3539430"/>
          </a:xfrm>
          <a:prstGeom prst="rect">
            <a:avLst/>
          </a:prstGeom>
          <a:noFill/>
        </p:spPr>
        <p:txBody>
          <a:bodyPr wrap="square" rtlCol="0">
            <a:spAutoFit/>
          </a:bodyPr>
          <a:lstStyle/>
          <a:p>
            <a:pPr algn="just"/>
            <a:r>
              <a:rPr lang="en-US" sz="3200" dirty="0">
                <a:solidFill>
                  <a:schemeClr val="accent2">
                    <a:lumMod val="50000"/>
                  </a:schemeClr>
                </a:solidFill>
              </a:rPr>
              <a:t>Father,</a:t>
            </a:r>
          </a:p>
          <a:p>
            <a:pPr algn="just"/>
            <a:r>
              <a:rPr lang="en-US" sz="3200" dirty="0">
                <a:solidFill>
                  <a:schemeClr val="accent2">
                    <a:lumMod val="50000"/>
                  </a:schemeClr>
                </a:solidFill>
              </a:rPr>
              <a:t>We cry out for more of your Kingdom in and through Grantham Church! Please break through our darkness, free us from our bondage, and open doors for greater ministry. Fill us with your Spirit and empower us by your grace, </a:t>
            </a:r>
            <a:r>
              <a:rPr lang="en-US" sz="3200" b="1" dirty="0">
                <a:solidFill>
                  <a:schemeClr val="accent2">
                    <a:lumMod val="50000"/>
                  </a:schemeClr>
                </a:solidFill>
              </a:rPr>
              <a:t>and we will surrender and faithfully follow Jesus in fulfilling your gospel mission. </a:t>
            </a:r>
            <a:r>
              <a:rPr lang="en-US" sz="3200" dirty="0">
                <a:solidFill>
                  <a:schemeClr val="accent2">
                    <a:lumMod val="50000"/>
                  </a:schemeClr>
                </a:solidFill>
              </a:rPr>
              <a:t>Amen.</a:t>
            </a:r>
          </a:p>
        </p:txBody>
      </p:sp>
      <p:sp>
        <p:nvSpPr>
          <p:cNvPr id="6" name="TextBox 5">
            <a:extLst>
              <a:ext uri="{FF2B5EF4-FFF2-40B4-BE49-F238E27FC236}">
                <a16:creationId xmlns:a16="http://schemas.microsoft.com/office/drawing/2014/main" id="{4EDAE6CE-37F5-1646-B57D-1A5503A9CCEA}"/>
              </a:ext>
            </a:extLst>
          </p:cNvPr>
          <p:cNvSpPr txBox="1"/>
          <p:nvPr/>
        </p:nvSpPr>
        <p:spPr>
          <a:xfrm>
            <a:off x="2789899" y="286871"/>
            <a:ext cx="6612201" cy="646331"/>
          </a:xfrm>
          <a:prstGeom prst="rect">
            <a:avLst/>
          </a:prstGeom>
          <a:noFill/>
        </p:spPr>
        <p:txBody>
          <a:bodyPr wrap="square" rtlCol="0">
            <a:spAutoFit/>
          </a:bodyPr>
          <a:lstStyle/>
          <a:p>
            <a:r>
              <a:rPr lang="en-US" sz="3600" b="1" i="1" dirty="0">
                <a:solidFill>
                  <a:schemeClr val="accent2">
                    <a:lumMod val="50000"/>
                  </a:schemeClr>
                </a:solidFill>
                <a:effectLst>
                  <a:outerShdw blurRad="50800" dist="38100" dir="2700000" algn="tl" rotWithShape="0">
                    <a:schemeClr val="bg1">
                      <a:alpha val="40000"/>
                    </a:schemeClr>
                  </a:outerShdw>
                </a:effectLst>
              </a:rPr>
              <a:t>Grantham’s Breakthrough Prayer</a:t>
            </a:r>
          </a:p>
        </p:txBody>
      </p:sp>
    </p:spTree>
    <p:extLst>
      <p:ext uri="{BB962C8B-B14F-4D97-AF65-F5344CB8AC3E}">
        <p14:creationId xmlns:p14="http://schemas.microsoft.com/office/powerpoint/2010/main" val="34359667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BFD5DF48-C0B5-CF49-A809-49AA5DE5AE06}"/>
              </a:ext>
            </a:extLst>
          </p:cNvPr>
          <p:cNvPicPr>
            <a:picLocks noChangeAspect="1"/>
          </p:cNvPicPr>
          <p:nvPr/>
        </p:nvPicPr>
        <p:blipFill rotWithShape="1">
          <a:blip r:embed="rId3"/>
          <a:srcRect t="11518" b="3437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3A164573-1F38-4945-A86A-3B1A1376E110}"/>
              </a:ext>
            </a:extLst>
          </p:cNvPr>
          <p:cNvSpPr>
            <a:spLocks noGrp="1"/>
          </p:cNvSpPr>
          <p:nvPr>
            <p:ph idx="1"/>
          </p:nvPr>
        </p:nvSpPr>
        <p:spPr>
          <a:xfrm>
            <a:off x="792268" y="3710613"/>
            <a:ext cx="10607464" cy="2826374"/>
          </a:xfrm>
        </p:spPr>
        <p:txBody>
          <a:bodyPr anchor="t">
            <a:normAutofit/>
          </a:bodyPr>
          <a:lstStyle/>
          <a:p>
            <a:pPr marL="0" indent="0">
              <a:buNone/>
            </a:pPr>
            <a:r>
              <a:rPr lang="en-US" sz="3200" b="1" i="1" dirty="0"/>
              <a:t>How you can join with our congregation in corporately praying Grantham’s Breakthrough Prayer:</a:t>
            </a:r>
          </a:p>
        </p:txBody>
      </p:sp>
    </p:spTree>
    <p:extLst>
      <p:ext uri="{BB962C8B-B14F-4D97-AF65-F5344CB8AC3E}">
        <p14:creationId xmlns:p14="http://schemas.microsoft.com/office/powerpoint/2010/main" val="275029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BFD5DF48-C0B5-CF49-A809-49AA5DE5AE06}"/>
              </a:ext>
            </a:extLst>
          </p:cNvPr>
          <p:cNvPicPr>
            <a:picLocks noChangeAspect="1"/>
          </p:cNvPicPr>
          <p:nvPr/>
        </p:nvPicPr>
        <p:blipFill rotWithShape="1">
          <a:blip r:embed="rId3"/>
          <a:srcRect t="11518" b="3437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3A164573-1F38-4945-A86A-3B1A1376E110}"/>
              </a:ext>
            </a:extLst>
          </p:cNvPr>
          <p:cNvSpPr>
            <a:spLocks noGrp="1"/>
          </p:cNvSpPr>
          <p:nvPr>
            <p:ph idx="1"/>
          </p:nvPr>
        </p:nvSpPr>
        <p:spPr>
          <a:xfrm>
            <a:off x="792268" y="3710613"/>
            <a:ext cx="10607464" cy="2826374"/>
          </a:xfrm>
        </p:spPr>
        <p:txBody>
          <a:bodyPr anchor="t">
            <a:normAutofit/>
          </a:bodyPr>
          <a:lstStyle/>
          <a:p>
            <a:pPr marL="0" indent="0">
              <a:buNone/>
            </a:pPr>
            <a:r>
              <a:rPr lang="en-US" sz="3200" b="1" i="1" dirty="0"/>
              <a:t>How you can join with our congregation in corporately praying Grantham’s Breakthrough Prayer:</a:t>
            </a:r>
          </a:p>
          <a:p>
            <a:r>
              <a:rPr lang="en-US" sz="3200" dirty="0"/>
              <a:t>Include the prayer in your own regular rhythms of prayer.</a:t>
            </a:r>
          </a:p>
        </p:txBody>
      </p:sp>
    </p:spTree>
    <p:extLst>
      <p:ext uri="{BB962C8B-B14F-4D97-AF65-F5344CB8AC3E}">
        <p14:creationId xmlns:p14="http://schemas.microsoft.com/office/powerpoint/2010/main" val="903779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BFD5DF48-C0B5-CF49-A809-49AA5DE5AE06}"/>
              </a:ext>
            </a:extLst>
          </p:cNvPr>
          <p:cNvPicPr>
            <a:picLocks noChangeAspect="1"/>
          </p:cNvPicPr>
          <p:nvPr/>
        </p:nvPicPr>
        <p:blipFill rotWithShape="1">
          <a:blip r:embed="rId3"/>
          <a:srcRect t="11518" b="3437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3A164573-1F38-4945-A86A-3B1A1376E110}"/>
              </a:ext>
            </a:extLst>
          </p:cNvPr>
          <p:cNvSpPr>
            <a:spLocks noGrp="1"/>
          </p:cNvSpPr>
          <p:nvPr>
            <p:ph idx="1"/>
          </p:nvPr>
        </p:nvSpPr>
        <p:spPr>
          <a:xfrm>
            <a:off x="792268" y="3710613"/>
            <a:ext cx="10607464" cy="2826374"/>
          </a:xfrm>
        </p:spPr>
        <p:txBody>
          <a:bodyPr anchor="t">
            <a:normAutofit/>
          </a:bodyPr>
          <a:lstStyle/>
          <a:p>
            <a:pPr marL="0" indent="0">
              <a:buNone/>
            </a:pPr>
            <a:r>
              <a:rPr lang="en-US" sz="3200" b="1" i="1" dirty="0"/>
              <a:t>How you can join with our congregation in corporately praying Grantham’s Breakthrough Prayer:</a:t>
            </a:r>
          </a:p>
          <a:p>
            <a:r>
              <a:rPr lang="en-US" sz="3200" dirty="0"/>
              <a:t>Include the prayer in your own regular rhythms of prayer.</a:t>
            </a:r>
          </a:p>
          <a:p>
            <a:r>
              <a:rPr lang="en-US" sz="3200" dirty="0"/>
              <a:t>Set a timer (on your phone) to pray at a certain time of day.</a:t>
            </a:r>
          </a:p>
        </p:txBody>
      </p:sp>
    </p:spTree>
    <p:extLst>
      <p:ext uri="{BB962C8B-B14F-4D97-AF65-F5344CB8AC3E}">
        <p14:creationId xmlns:p14="http://schemas.microsoft.com/office/powerpoint/2010/main" val="1747075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15F40D-F995-DE49-B22A-DFCB5B418AC8}"/>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9A2E5B3-AE68-B746-9E50-4F902FDACCEC}"/>
              </a:ext>
            </a:extLst>
          </p:cNvPr>
          <p:cNvSpPr>
            <a:spLocks noGrp="1"/>
          </p:cNvSpPr>
          <p:nvPr>
            <p:ph idx="1"/>
          </p:nvPr>
        </p:nvSpPr>
        <p:spPr>
          <a:xfrm>
            <a:off x="3311338" y="2009401"/>
            <a:ext cx="5569324" cy="1419599"/>
          </a:xfrm>
        </p:spPr>
        <p:txBody>
          <a:bodyPr>
            <a:noAutofit/>
          </a:bodyPr>
          <a:lstStyle/>
          <a:p>
            <a:pPr marL="0" indent="0" algn="ctr">
              <a:buNone/>
            </a:pPr>
            <a:r>
              <a:rPr lang="en-US" sz="4200" b="1" dirty="0">
                <a:solidFill>
                  <a:schemeClr val="accent2">
                    <a:lumMod val="50000"/>
                  </a:schemeClr>
                </a:solidFill>
                <a:effectLst>
                  <a:outerShdw blurRad="50800" dist="38100" dir="2700000" algn="tl" rotWithShape="0">
                    <a:schemeClr val="bg1">
                      <a:alpha val="40000"/>
                    </a:schemeClr>
                  </a:outerShdw>
                </a:effectLst>
              </a:rPr>
              <a:t>Scripture Reading </a:t>
            </a:r>
          </a:p>
          <a:p>
            <a:pPr marL="0" indent="0" algn="ctr">
              <a:buNone/>
            </a:pPr>
            <a:r>
              <a:rPr lang="en-US" sz="4200" dirty="0">
                <a:solidFill>
                  <a:schemeClr val="accent2">
                    <a:lumMod val="50000"/>
                  </a:schemeClr>
                </a:solidFill>
                <a:effectLst>
                  <a:outerShdw blurRad="50800" dist="38100" dir="2700000" algn="tl" rotWithShape="0">
                    <a:schemeClr val="bg1">
                      <a:alpha val="40000"/>
                    </a:schemeClr>
                  </a:outerShdw>
                </a:effectLst>
              </a:rPr>
              <a:t>Mark 6:6-13, 30-52 NIV</a:t>
            </a:r>
          </a:p>
        </p:txBody>
      </p:sp>
    </p:spTree>
    <p:extLst>
      <p:ext uri="{BB962C8B-B14F-4D97-AF65-F5344CB8AC3E}">
        <p14:creationId xmlns:p14="http://schemas.microsoft.com/office/powerpoint/2010/main" val="262971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BFD5DF48-C0B5-CF49-A809-49AA5DE5AE06}"/>
              </a:ext>
            </a:extLst>
          </p:cNvPr>
          <p:cNvPicPr>
            <a:picLocks noChangeAspect="1"/>
          </p:cNvPicPr>
          <p:nvPr/>
        </p:nvPicPr>
        <p:blipFill rotWithShape="1">
          <a:blip r:embed="rId3"/>
          <a:srcRect t="11518" b="3437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3A164573-1F38-4945-A86A-3B1A1376E110}"/>
              </a:ext>
            </a:extLst>
          </p:cNvPr>
          <p:cNvSpPr>
            <a:spLocks noGrp="1"/>
          </p:cNvSpPr>
          <p:nvPr>
            <p:ph idx="1"/>
          </p:nvPr>
        </p:nvSpPr>
        <p:spPr>
          <a:xfrm>
            <a:off x="792268" y="3710613"/>
            <a:ext cx="10607464" cy="2826374"/>
          </a:xfrm>
        </p:spPr>
        <p:txBody>
          <a:bodyPr anchor="t">
            <a:normAutofit/>
          </a:bodyPr>
          <a:lstStyle/>
          <a:p>
            <a:pPr marL="0" indent="0">
              <a:buNone/>
            </a:pPr>
            <a:r>
              <a:rPr lang="en-US" sz="3200" b="1" i="1" dirty="0"/>
              <a:t>How you can join with our congregation in corporately praying Grantham’s Breakthrough Prayer:</a:t>
            </a:r>
          </a:p>
          <a:p>
            <a:r>
              <a:rPr lang="en-US" sz="3200" dirty="0"/>
              <a:t>Include the prayer in your own regular rhythms of prayer.</a:t>
            </a:r>
          </a:p>
          <a:p>
            <a:r>
              <a:rPr lang="en-US" sz="3200" dirty="0"/>
              <a:t>Set a timer (on your phone) to pray at a certain time of day.</a:t>
            </a:r>
          </a:p>
          <a:p>
            <a:r>
              <a:rPr lang="en-US" sz="3200" dirty="0"/>
              <a:t>Pray the prayer at all church group gatherings &amp; meetings.</a:t>
            </a:r>
          </a:p>
        </p:txBody>
      </p:sp>
    </p:spTree>
    <p:extLst>
      <p:ext uri="{BB962C8B-B14F-4D97-AF65-F5344CB8AC3E}">
        <p14:creationId xmlns:p14="http://schemas.microsoft.com/office/powerpoint/2010/main" val="18651853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9CB22E-5F22-6740-8A8C-F9F8ED086F00}"/>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0D424CA-15BB-BF42-B990-6E76C1DDB678}"/>
              </a:ext>
            </a:extLst>
          </p:cNvPr>
          <p:cNvSpPr txBox="1"/>
          <p:nvPr/>
        </p:nvSpPr>
        <p:spPr>
          <a:xfrm>
            <a:off x="1268817" y="933202"/>
            <a:ext cx="9654363" cy="3539430"/>
          </a:xfrm>
          <a:prstGeom prst="rect">
            <a:avLst/>
          </a:prstGeom>
          <a:noFill/>
        </p:spPr>
        <p:txBody>
          <a:bodyPr wrap="square" rtlCol="0">
            <a:spAutoFit/>
          </a:bodyPr>
          <a:lstStyle/>
          <a:p>
            <a:pPr algn="just"/>
            <a:r>
              <a:rPr lang="en-US" sz="3200" dirty="0">
                <a:solidFill>
                  <a:schemeClr val="accent2">
                    <a:lumMod val="50000"/>
                  </a:schemeClr>
                </a:solidFill>
              </a:rPr>
              <a:t>Father,</a:t>
            </a:r>
          </a:p>
          <a:p>
            <a:pPr algn="just"/>
            <a:r>
              <a:rPr lang="en-US" sz="3200" dirty="0">
                <a:solidFill>
                  <a:schemeClr val="accent2">
                    <a:lumMod val="50000"/>
                  </a:schemeClr>
                </a:solidFill>
              </a:rPr>
              <a:t>We cry out for more of your Kingdom in and through Grantham Church! Please break through our darkness, free us from our bondage, and open doors for greater ministry. Fill us with your Spirit and empower us by your grace, and we will surrender and faithfully follow Jesus in fulfilling your gospel mission. Amen.</a:t>
            </a:r>
          </a:p>
        </p:txBody>
      </p:sp>
      <p:sp>
        <p:nvSpPr>
          <p:cNvPr id="6" name="TextBox 5">
            <a:extLst>
              <a:ext uri="{FF2B5EF4-FFF2-40B4-BE49-F238E27FC236}">
                <a16:creationId xmlns:a16="http://schemas.microsoft.com/office/drawing/2014/main" id="{4EDAE6CE-37F5-1646-B57D-1A5503A9CCEA}"/>
              </a:ext>
            </a:extLst>
          </p:cNvPr>
          <p:cNvSpPr txBox="1"/>
          <p:nvPr/>
        </p:nvSpPr>
        <p:spPr>
          <a:xfrm>
            <a:off x="2789899" y="286871"/>
            <a:ext cx="6612201" cy="646331"/>
          </a:xfrm>
          <a:prstGeom prst="rect">
            <a:avLst/>
          </a:prstGeom>
          <a:noFill/>
        </p:spPr>
        <p:txBody>
          <a:bodyPr wrap="square" rtlCol="0">
            <a:spAutoFit/>
          </a:bodyPr>
          <a:lstStyle/>
          <a:p>
            <a:r>
              <a:rPr lang="en-US" sz="3600" b="1" i="1" dirty="0">
                <a:solidFill>
                  <a:schemeClr val="accent2">
                    <a:lumMod val="50000"/>
                  </a:schemeClr>
                </a:solidFill>
                <a:effectLst>
                  <a:outerShdw blurRad="50800" dist="38100" dir="2700000" algn="tl" rotWithShape="0">
                    <a:schemeClr val="bg1">
                      <a:alpha val="40000"/>
                    </a:schemeClr>
                  </a:outerShdw>
                </a:effectLst>
              </a:rPr>
              <a:t>Grantham’s Breakthrough Prayer</a:t>
            </a:r>
          </a:p>
        </p:txBody>
      </p:sp>
    </p:spTree>
    <p:extLst>
      <p:ext uri="{BB962C8B-B14F-4D97-AF65-F5344CB8AC3E}">
        <p14:creationId xmlns:p14="http://schemas.microsoft.com/office/powerpoint/2010/main" val="18674067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Logo&#10;&#10;Description automatically generated">
            <a:extLst>
              <a:ext uri="{FF2B5EF4-FFF2-40B4-BE49-F238E27FC236}">
                <a16:creationId xmlns:a16="http://schemas.microsoft.com/office/drawing/2014/main" id="{394CEBDB-4284-6F44-A40B-88EA050D9FE6}"/>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38930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Logo&#10;&#10;Description automatically generated">
            <a:extLst>
              <a:ext uri="{FF2B5EF4-FFF2-40B4-BE49-F238E27FC236}">
                <a16:creationId xmlns:a16="http://schemas.microsoft.com/office/drawing/2014/main" id="{394CEBDB-4284-6F44-A40B-88EA050D9FE6}"/>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170279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49E34A9-A82E-E246-9300-1BC2445DB2C0}"/>
              </a:ext>
            </a:extLst>
          </p:cNvPr>
          <p:cNvPicPr>
            <a:picLocks noChangeAspect="1"/>
          </p:cNvPicPr>
          <p:nvPr/>
        </p:nvPicPr>
        <p:blipFill rotWithShape="1">
          <a:blip r:embed="rId3">
            <a:alphaModFix amt="35000"/>
          </a:blip>
          <a:srcRect l="7111" r="-1" b="-1"/>
          <a:stretch/>
        </p:blipFill>
        <p:spPr>
          <a:xfrm>
            <a:off x="20" y="1282"/>
            <a:ext cx="12191980" cy="6856718"/>
          </a:xfrm>
          <a:prstGeom prst="rect">
            <a:avLst/>
          </a:prstGeom>
        </p:spPr>
      </p:pic>
      <p:sp>
        <p:nvSpPr>
          <p:cNvPr id="4" name="Title 3">
            <a:extLst>
              <a:ext uri="{FF2B5EF4-FFF2-40B4-BE49-F238E27FC236}">
                <a16:creationId xmlns:a16="http://schemas.microsoft.com/office/drawing/2014/main" id="{6F1E8AAF-6CC4-B044-A6F3-9C8EF69EEEB2}"/>
              </a:ext>
            </a:extLst>
          </p:cNvPr>
          <p:cNvSpPr>
            <a:spLocks noGrp="1"/>
          </p:cNvSpPr>
          <p:nvPr>
            <p:ph type="title"/>
          </p:nvPr>
        </p:nvSpPr>
        <p:spPr>
          <a:xfrm>
            <a:off x="1262615" y="515346"/>
            <a:ext cx="9666768" cy="1009651"/>
          </a:xfrm>
        </p:spPr>
        <p:txBody>
          <a:bodyPr>
            <a:normAutofit/>
          </a:bodyPr>
          <a:lstStyle/>
          <a:p>
            <a:r>
              <a:rPr lang="en-US" b="1" dirty="0">
                <a:effectLst>
                  <a:outerShdw blurRad="50800" dist="38100" dir="2700000" algn="tl" rotWithShape="0">
                    <a:prstClr val="black">
                      <a:alpha val="40000"/>
                    </a:prstClr>
                  </a:outerShdw>
                </a:effectLst>
                <a:latin typeface="+mn-lt"/>
              </a:rPr>
              <a:t>Mark 6:6-13, 30-52 – Making Application</a:t>
            </a:r>
          </a:p>
        </p:txBody>
      </p:sp>
      <p:sp>
        <p:nvSpPr>
          <p:cNvPr id="5" name="Content Placeholder 4">
            <a:extLst>
              <a:ext uri="{FF2B5EF4-FFF2-40B4-BE49-F238E27FC236}">
                <a16:creationId xmlns:a16="http://schemas.microsoft.com/office/drawing/2014/main" id="{E5DED544-5D26-2C46-9ADD-1536D323A1F8}"/>
              </a:ext>
            </a:extLst>
          </p:cNvPr>
          <p:cNvSpPr>
            <a:spLocks noGrp="1"/>
          </p:cNvSpPr>
          <p:nvPr>
            <p:ph idx="1"/>
          </p:nvPr>
        </p:nvSpPr>
        <p:spPr>
          <a:xfrm>
            <a:off x="216195" y="1698819"/>
            <a:ext cx="11759609" cy="4322910"/>
          </a:xfrm>
        </p:spPr>
        <p:txBody>
          <a:bodyPr>
            <a:noAutofit/>
          </a:bodyPr>
          <a:lstStyle/>
          <a:p>
            <a:pPr marL="0" indent="0">
              <a:buNone/>
            </a:pPr>
            <a:r>
              <a:rPr lang="en-US" sz="3200" b="1" i="1" dirty="0">
                <a:solidFill>
                  <a:srgbClr val="FFFFFF"/>
                </a:solidFill>
                <a:effectLst>
                  <a:outerShdw blurRad="50800" dist="38100" dir="2700000" algn="tl" rotWithShape="0">
                    <a:prstClr val="black">
                      <a:alpha val="40000"/>
                    </a:prstClr>
                  </a:outerShdw>
                </a:effectLst>
              </a:rPr>
              <a:t>What do we learn from this story? How does it apply to us?</a:t>
            </a:r>
          </a:p>
        </p:txBody>
      </p:sp>
    </p:spTree>
    <p:extLst>
      <p:ext uri="{BB962C8B-B14F-4D97-AF65-F5344CB8AC3E}">
        <p14:creationId xmlns:p14="http://schemas.microsoft.com/office/powerpoint/2010/main" val="32488827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49E34A9-A82E-E246-9300-1BC2445DB2C0}"/>
              </a:ext>
            </a:extLst>
          </p:cNvPr>
          <p:cNvPicPr>
            <a:picLocks noChangeAspect="1"/>
          </p:cNvPicPr>
          <p:nvPr/>
        </p:nvPicPr>
        <p:blipFill rotWithShape="1">
          <a:blip r:embed="rId3">
            <a:alphaModFix amt="35000"/>
          </a:blip>
          <a:srcRect l="7111" r="-1" b="-1"/>
          <a:stretch/>
        </p:blipFill>
        <p:spPr>
          <a:xfrm>
            <a:off x="20" y="1282"/>
            <a:ext cx="12191980" cy="6856718"/>
          </a:xfrm>
          <a:prstGeom prst="rect">
            <a:avLst/>
          </a:prstGeom>
        </p:spPr>
      </p:pic>
      <p:sp>
        <p:nvSpPr>
          <p:cNvPr id="4" name="Title 3">
            <a:extLst>
              <a:ext uri="{FF2B5EF4-FFF2-40B4-BE49-F238E27FC236}">
                <a16:creationId xmlns:a16="http://schemas.microsoft.com/office/drawing/2014/main" id="{6F1E8AAF-6CC4-B044-A6F3-9C8EF69EEEB2}"/>
              </a:ext>
            </a:extLst>
          </p:cNvPr>
          <p:cNvSpPr>
            <a:spLocks noGrp="1"/>
          </p:cNvSpPr>
          <p:nvPr>
            <p:ph type="title"/>
          </p:nvPr>
        </p:nvSpPr>
        <p:spPr>
          <a:xfrm>
            <a:off x="1262615" y="515346"/>
            <a:ext cx="9666768" cy="1009651"/>
          </a:xfrm>
        </p:spPr>
        <p:txBody>
          <a:bodyPr>
            <a:normAutofit/>
          </a:bodyPr>
          <a:lstStyle/>
          <a:p>
            <a:r>
              <a:rPr lang="en-US" b="1" dirty="0">
                <a:effectLst>
                  <a:outerShdw blurRad="50800" dist="38100" dir="2700000" algn="tl" rotWithShape="0">
                    <a:prstClr val="black">
                      <a:alpha val="40000"/>
                    </a:prstClr>
                  </a:outerShdw>
                </a:effectLst>
                <a:latin typeface="+mn-lt"/>
              </a:rPr>
              <a:t>Mark 6:6-13, 30-52 – Making Application</a:t>
            </a:r>
          </a:p>
        </p:txBody>
      </p:sp>
      <p:sp>
        <p:nvSpPr>
          <p:cNvPr id="5" name="Content Placeholder 4">
            <a:extLst>
              <a:ext uri="{FF2B5EF4-FFF2-40B4-BE49-F238E27FC236}">
                <a16:creationId xmlns:a16="http://schemas.microsoft.com/office/drawing/2014/main" id="{E5DED544-5D26-2C46-9ADD-1536D323A1F8}"/>
              </a:ext>
            </a:extLst>
          </p:cNvPr>
          <p:cNvSpPr>
            <a:spLocks noGrp="1"/>
          </p:cNvSpPr>
          <p:nvPr>
            <p:ph idx="1"/>
          </p:nvPr>
        </p:nvSpPr>
        <p:spPr>
          <a:xfrm>
            <a:off x="216195" y="1698819"/>
            <a:ext cx="11759609" cy="4322910"/>
          </a:xfrm>
        </p:spPr>
        <p:txBody>
          <a:bodyPr>
            <a:noAutofit/>
          </a:bodyPr>
          <a:lstStyle/>
          <a:p>
            <a:pPr marL="0" indent="0">
              <a:buNone/>
            </a:pPr>
            <a:r>
              <a:rPr lang="en-US" sz="3200" b="1" i="1" dirty="0">
                <a:solidFill>
                  <a:srgbClr val="FFFFFF"/>
                </a:solidFill>
                <a:effectLst>
                  <a:outerShdw blurRad="50800" dist="38100" dir="2700000" algn="tl" rotWithShape="0">
                    <a:prstClr val="black">
                      <a:alpha val="40000"/>
                    </a:prstClr>
                  </a:outerShdw>
                </a:effectLst>
              </a:rPr>
              <a:t>What do we learn from this story? How does it apply to us?</a:t>
            </a:r>
          </a:p>
          <a:p>
            <a:pPr marL="514350" indent="-514350">
              <a:buFont typeface="+mj-lt"/>
              <a:buAutoNum type="arabicPeriod"/>
            </a:pPr>
            <a:r>
              <a:rPr lang="en-US" sz="3200" dirty="0">
                <a:solidFill>
                  <a:srgbClr val="FFFFFF"/>
                </a:solidFill>
                <a:effectLst>
                  <a:outerShdw blurRad="50800" dist="38100" dir="2700000" algn="tl" rotWithShape="0">
                    <a:prstClr val="black">
                      <a:alpha val="40000"/>
                    </a:prstClr>
                  </a:outerShdw>
                </a:effectLst>
              </a:rPr>
              <a:t>We’re called to live by faith and trust in God’s provision and power.</a:t>
            </a:r>
          </a:p>
        </p:txBody>
      </p:sp>
    </p:spTree>
    <p:extLst>
      <p:ext uri="{BB962C8B-B14F-4D97-AF65-F5344CB8AC3E}">
        <p14:creationId xmlns:p14="http://schemas.microsoft.com/office/powerpoint/2010/main" val="9774113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49E34A9-A82E-E246-9300-1BC2445DB2C0}"/>
              </a:ext>
            </a:extLst>
          </p:cNvPr>
          <p:cNvPicPr>
            <a:picLocks noChangeAspect="1"/>
          </p:cNvPicPr>
          <p:nvPr/>
        </p:nvPicPr>
        <p:blipFill rotWithShape="1">
          <a:blip r:embed="rId3">
            <a:alphaModFix amt="35000"/>
          </a:blip>
          <a:srcRect l="7111" r="-1" b="-1"/>
          <a:stretch/>
        </p:blipFill>
        <p:spPr>
          <a:xfrm>
            <a:off x="20" y="1282"/>
            <a:ext cx="12191980" cy="6856718"/>
          </a:xfrm>
          <a:prstGeom prst="rect">
            <a:avLst/>
          </a:prstGeom>
        </p:spPr>
      </p:pic>
      <p:sp>
        <p:nvSpPr>
          <p:cNvPr id="4" name="Title 3">
            <a:extLst>
              <a:ext uri="{FF2B5EF4-FFF2-40B4-BE49-F238E27FC236}">
                <a16:creationId xmlns:a16="http://schemas.microsoft.com/office/drawing/2014/main" id="{6F1E8AAF-6CC4-B044-A6F3-9C8EF69EEEB2}"/>
              </a:ext>
            </a:extLst>
          </p:cNvPr>
          <p:cNvSpPr>
            <a:spLocks noGrp="1"/>
          </p:cNvSpPr>
          <p:nvPr>
            <p:ph type="title"/>
          </p:nvPr>
        </p:nvSpPr>
        <p:spPr>
          <a:xfrm>
            <a:off x="1262615" y="515346"/>
            <a:ext cx="9666768" cy="1009651"/>
          </a:xfrm>
        </p:spPr>
        <p:txBody>
          <a:bodyPr>
            <a:normAutofit/>
          </a:bodyPr>
          <a:lstStyle/>
          <a:p>
            <a:r>
              <a:rPr lang="en-US" b="1" dirty="0">
                <a:effectLst>
                  <a:outerShdw blurRad="50800" dist="38100" dir="2700000" algn="tl" rotWithShape="0">
                    <a:prstClr val="black">
                      <a:alpha val="40000"/>
                    </a:prstClr>
                  </a:outerShdw>
                </a:effectLst>
                <a:latin typeface="+mn-lt"/>
              </a:rPr>
              <a:t>Mark 6:6-13, 30-52 – Making Application</a:t>
            </a:r>
          </a:p>
        </p:txBody>
      </p:sp>
      <p:sp>
        <p:nvSpPr>
          <p:cNvPr id="5" name="Content Placeholder 4">
            <a:extLst>
              <a:ext uri="{FF2B5EF4-FFF2-40B4-BE49-F238E27FC236}">
                <a16:creationId xmlns:a16="http://schemas.microsoft.com/office/drawing/2014/main" id="{E5DED544-5D26-2C46-9ADD-1536D323A1F8}"/>
              </a:ext>
            </a:extLst>
          </p:cNvPr>
          <p:cNvSpPr>
            <a:spLocks noGrp="1"/>
          </p:cNvSpPr>
          <p:nvPr>
            <p:ph idx="1"/>
          </p:nvPr>
        </p:nvSpPr>
        <p:spPr>
          <a:xfrm>
            <a:off x="216195" y="1698819"/>
            <a:ext cx="11759609" cy="4322910"/>
          </a:xfrm>
        </p:spPr>
        <p:txBody>
          <a:bodyPr>
            <a:noAutofit/>
          </a:bodyPr>
          <a:lstStyle/>
          <a:p>
            <a:pPr marL="0" indent="0">
              <a:buNone/>
            </a:pPr>
            <a:r>
              <a:rPr lang="en-US" sz="3200" b="1" i="1" dirty="0">
                <a:solidFill>
                  <a:srgbClr val="FFFFFF"/>
                </a:solidFill>
                <a:effectLst>
                  <a:outerShdw blurRad="50800" dist="38100" dir="2700000" algn="tl" rotWithShape="0">
                    <a:prstClr val="black">
                      <a:alpha val="40000"/>
                    </a:prstClr>
                  </a:outerShdw>
                </a:effectLst>
              </a:rPr>
              <a:t>What do we learn from this story? How does it apply to us?</a:t>
            </a:r>
          </a:p>
          <a:p>
            <a:pPr marL="514350" indent="-514350">
              <a:buFont typeface="+mj-lt"/>
              <a:buAutoNum type="arabicPeriod"/>
            </a:pPr>
            <a:r>
              <a:rPr lang="en-US" sz="3200" dirty="0">
                <a:solidFill>
                  <a:srgbClr val="FFFFFF"/>
                </a:solidFill>
                <a:effectLst>
                  <a:outerShdw blurRad="50800" dist="38100" dir="2700000" algn="tl" rotWithShape="0">
                    <a:prstClr val="black">
                      <a:alpha val="40000"/>
                    </a:prstClr>
                  </a:outerShdw>
                </a:effectLst>
              </a:rPr>
              <a:t>We’re called to live by faith and trust in God’s provision and power.</a:t>
            </a:r>
          </a:p>
          <a:p>
            <a:pPr marL="514350" indent="-514350">
              <a:buFont typeface="+mj-lt"/>
              <a:buAutoNum type="arabicPeriod"/>
            </a:pPr>
            <a:r>
              <a:rPr lang="en-US" sz="3200" dirty="0">
                <a:solidFill>
                  <a:srgbClr val="FFFFFF"/>
                </a:solidFill>
                <a:effectLst>
                  <a:outerShdw blurRad="50800" dist="38100" dir="2700000" algn="tl" rotWithShape="0">
                    <a:prstClr val="black">
                      <a:alpha val="40000"/>
                    </a:prstClr>
                  </a:outerShdw>
                </a:effectLst>
              </a:rPr>
              <a:t>Jesus wants to increase our faith and for us to grow in our dependency upon him with each passing event.</a:t>
            </a:r>
          </a:p>
        </p:txBody>
      </p:sp>
    </p:spTree>
    <p:extLst>
      <p:ext uri="{BB962C8B-B14F-4D97-AF65-F5344CB8AC3E}">
        <p14:creationId xmlns:p14="http://schemas.microsoft.com/office/powerpoint/2010/main" val="8363329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49E34A9-A82E-E246-9300-1BC2445DB2C0}"/>
              </a:ext>
            </a:extLst>
          </p:cNvPr>
          <p:cNvPicPr>
            <a:picLocks noChangeAspect="1"/>
          </p:cNvPicPr>
          <p:nvPr/>
        </p:nvPicPr>
        <p:blipFill rotWithShape="1">
          <a:blip r:embed="rId3">
            <a:alphaModFix amt="35000"/>
          </a:blip>
          <a:srcRect l="7111" r="-1" b="-1"/>
          <a:stretch/>
        </p:blipFill>
        <p:spPr>
          <a:xfrm>
            <a:off x="20" y="1282"/>
            <a:ext cx="12191980" cy="6856718"/>
          </a:xfrm>
          <a:prstGeom prst="rect">
            <a:avLst/>
          </a:prstGeom>
        </p:spPr>
      </p:pic>
      <p:sp>
        <p:nvSpPr>
          <p:cNvPr id="4" name="Title 3">
            <a:extLst>
              <a:ext uri="{FF2B5EF4-FFF2-40B4-BE49-F238E27FC236}">
                <a16:creationId xmlns:a16="http://schemas.microsoft.com/office/drawing/2014/main" id="{6F1E8AAF-6CC4-B044-A6F3-9C8EF69EEEB2}"/>
              </a:ext>
            </a:extLst>
          </p:cNvPr>
          <p:cNvSpPr>
            <a:spLocks noGrp="1"/>
          </p:cNvSpPr>
          <p:nvPr>
            <p:ph type="title"/>
          </p:nvPr>
        </p:nvSpPr>
        <p:spPr>
          <a:xfrm>
            <a:off x="1262615" y="515346"/>
            <a:ext cx="9666768" cy="1009651"/>
          </a:xfrm>
        </p:spPr>
        <p:txBody>
          <a:bodyPr>
            <a:normAutofit/>
          </a:bodyPr>
          <a:lstStyle/>
          <a:p>
            <a:r>
              <a:rPr lang="en-US" b="1" dirty="0">
                <a:effectLst>
                  <a:outerShdw blurRad="50800" dist="38100" dir="2700000" algn="tl" rotWithShape="0">
                    <a:prstClr val="black">
                      <a:alpha val="40000"/>
                    </a:prstClr>
                  </a:outerShdw>
                </a:effectLst>
                <a:latin typeface="+mn-lt"/>
              </a:rPr>
              <a:t>Mark 6:6-13, 30-52 – Making Application</a:t>
            </a:r>
          </a:p>
        </p:txBody>
      </p:sp>
      <p:sp>
        <p:nvSpPr>
          <p:cNvPr id="5" name="Content Placeholder 4">
            <a:extLst>
              <a:ext uri="{FF2B5EF4-FFF2-40B4-BE49-F238E27FC236}">
                <a16:creationId xmlns:a16="http://schemas.microsoft.com/office/drawing/2014/main" id="{E5DED544-5D26-2C46-9ADD-1536D323A1F8}"/>
              </a:ext>
            </a:extLst>
          </p:cNvPr>
          <p:cNvSpPr>
            <a:spLocks noGrp="1"/>
          </p:cNvSpPr>
          <p:nvPr>
            <p:ph idx="1"/>
          </p:nvPr>
        </p:nvSpPr>
        <p:spPr>
          <a:xfrm>
            <a:off x="216195" y="1698819"/>
            <a:ext cx="11759609" cy="4322910"/>
          </a:xfrm>
        </p:spPr>
        <p:txBody>
          <a:bodyPr>
            <a:noAutofit/>
          </a:bodyPr>
          <a:lstStyle/>
          <a:p>
            <a:pPr marL="0" indent="0">
              <a:buNone/>
            </a:pPr>
            <a:r>
              <a:rPr lang="en-US" sz="3200" b="1" i="1" dirty="0">
                <a:solidFill>
                  <a:srgbClr val="FFFFFF"/>
                </a:solidFill>
                <a:effectLst>
                  <a:outerShdw blurRad="50800" dist="38100" dir="2700000" algn="tl" rotWithShape="0">
                    <a:prstClr val="black">
                      <a:alpha val="40000"/>
                    </a:prstClr>
                  </a:outerShdw>
                </a:effectLst>
              </a:rPr>
              <a:t>What do we learn from this story? How does it apply to us?</a:t>
            </a:r>
          </a:p>
          <a:p>
            <a:pPr marL="514350" indent="-514350">
              <a:buFont typeface="+mj-lt"/>
              <a:buAutoNum type="arabicPeriod"/>
            </a:pPr>
            <a:r>
              <a:rPr lang="en-US" sz="3200" dirty="0">
                <a:solidFill>
                  <a:srgbClr val="FFFFFF"/>
                </a:solidFill>
                <a:effectLst>
                  <a:outerShdw blurRad="50800" dist="38100" dir="2700000" algn="tl" rotWithShape="0">
                    <a:prstClr val="black">
                      <a:alpha val="40000"/>
                    </a:prstClr>
                  </a:outerShdw>
                </a:effectLst>
              </a:rPr>
              <a:t>We’re called to live by faith and trust in God’s provision and power.</a:t>
            </a:r>
          </a:p>
          <a:p>
            <a:pPr marL="514350" indent="-514350">
              <a:buFont typeface="+mj-lt"/>
              <a:buAutoNum type="arabicPeriod"/>
            </a:pPr>
            <a:r>
              <a:rPr lang="en-US" sz="3200" dirty="0">
                <a:solidFill>
                  <a:srgbClr val="FFFFFF"/>
                </a:solidFill>
                <a:effectLst>
                  <a:outerShdw blurRad="50800" dist="38100" dir="2700000" algn="tl" rotWithShape="0">
                    <a:prstClr val="black">
                      <a:alpha val="40000"/>
                    </a:prstClr>
                  </a:outerShdw>
                </a:effectLst>
              </a:rPr>
              <a:t>Jesus wants to increase our faith and for us to grow in our dependency upon him with each passing event.</a:t>
            </a:r>
          </a:p>
          <a:p>
            <a:pPr marL="514350" indent="-514350">
              <a:buFont typeface="+mj-lt"/>
              <a:buAutoNum type="arabicPeriod"/>
            </a:pPr>
            <a:r>
              <a:rPr lang="en-US" sz="3200" dirty="0">
                <a:solidFill>
                  <a:srgbClr val="FFFFFF"/>
                </a:solidFill>
                <a:effectLst>
                  <a:outerShdw blurRad="50800" dist="38100" dir="2700000" algn="tl" rotWithShape="0">
                    <a:prstClr val="black">
                      <a:alpha val="40000"/>
                    </a:prstClr>
                  </a:outerShdw>
                </a:effectLst>
              </a:rPr>
              <a:t>God can take the little we have and multiply it with faith.</a:t>
            </a:r>
          </a:p>
        </p:txBody>
      </p:sp>
    </p:spTree>
    <p:extLst>
      <p:ext uri="{BB962C8B-B14F-4D97-AF65-F5344CB8AC3E}">
        <p14:creationId xmlns:p14="http://schemas.microsoft.com/office/powerpoint/2010/main" val="1599732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49E34A9-A82E-E246-9300-1BC2445DB2C0}"/>
              </a:ext>
            </a:extLst>
          </p:cNvPr>
          <p:cNvPicPr>
            <a:picLocks noChangeAspect="1"/>
          </p:cNvPicPr>
          <p:nvPr/>
        </p:nvPicPr>
        <p:blipFill rotWithShape="1">
          <a:blip r:embed="rId3">
            <a:alphaModFix amt="35000"/>
          </a:blip>
          <a:srcRect l="7111" r="-1" b="-1"/>
          <a:stretch/>
        </p:blipFill>
        <p:spPr>
          <a:xfrm>
            <a:off x="20" y="1282"/>
            <a:ext cx="12191980" cy="6856718"/>
          </a:xfrm>
          <a:prstGeom prst="rect">
            <a:avLst/>
          </a:prstGeom>
        </p:spPr>
      </p:pic>
      <p:sp>
        <p:nvSpPr>
          <p:cNvPr id="4" name="Title 3">
            <a:extLst>
              <a:ext uri="{FF2B5EF4-FFF2-40B4-BE49-F238E27FC236}">
                <a16:creationId xmlns:a16="http://schemas.microsoft.com/office/drawing/2014/main" id="{6F1E8AAF-6CC4-B044-A6F3-9C8EF69EEEB2}"/>
              </a:ext>
            </a:extLst>
          </p:cNvPr>
          <p:cNvSpPr>
            <a:spLocks noGrp="1"/>
          </p:cNvSpPr>
          <p:nvPr>
            <p:ph type="title"/>
          </p:nvPr>
        </p:nvSpPr>
        <p:spPr>
          <a:xfrm>
            <a:off x="1262615" y="515346"/>
            <a:ext cx="9666768" cy="1009651"/>
          </a:xfrm>
        </p:spPr>
        <p:txBody>
          <a:bodyPr>
            <a:normAutofit/>
          </a:bodyPr>
          <a:lstStyle/>
          <a:p>
            <a:r>
              <a:rPr lang="en-US" b="1" dirty="0">
                <a:effectLst>
                  <a:outerShdw blurRad="50800" dist="38100" dir="2700000" algn="tl" rotWithShape="0">
                    <a:prstClr val="black">
                      <a:alpha val="40000"/>
                    </a:prstClr>
                  </a:outerShdw>
                </a:effectLst>
                <a:latin typeface="+mn-lt"/>
              </a:rPr>
              <a:t>Mark 6:6-13, 30-52 – Making Application</a:t>
            </a:r>
          </a:p>
        </p:txBody>
      </p:sp>
      <p:sp>
        <p:nvSpPr>
          <p:cNvPr id="5" name="Content Placeholder 4">
            <a:extLst>
              <a:ext uri="{FF2B5EF4-FFF2-40B4-BE49-F238E27FC236}">
                <a16:creationId xmlns:a16="http://schemas.microsoft.com/office/drawing/2014/main" id="{E5DED544-5D26-2C46-9ADD-1536D323A1F8}"/>
              </a:ext>
            </a:extLst>
          </p:cNvPr>
          <p:cNvSpPr>
            <a:spLocks noGrp="1"/>
          </p:cNvSpPr>
          <p:nvPr>
            <p:ph idx="1"/>
          </p:nvPr>
        </p:nvSpPr>
        <p:spPr>
          <a:xfrm>
            <a:off x="216195" y="1698819"/>
            <a:ext cx="11759609" cy="4322910"/>
          </a:xfrm>
        </p:spPr>
        <p:txBody>
          <a:bodyPr>
            <a:noAutofit/>
          </a:bodyPr>
          <a:lstStyle/>
          <a:p>
            <a:pPr marL="0" indent="0">
              <a:buNone/>
            </a:pPr>
            <a:r>
              <a:rPr lang="en-US" sz="3200" b="1" i="1" dirty="0">
                <a:solidFill>
                  <a:srgbClr val="FFFFFF"/>
                </a:solidFill>
                <a:effectLst>
                  <a:outerShdw blurRad="50800" dist="38100" dir="2700000" algn="tl" rotWithShape="0">
                    <a:prstClr val="black">
                      <a:alpha val="40000"/>
                    </a:prstClr>
                  </a:outerShdw>
                </a:effectLst>
              </a:rPr>
              <a:t>What do we learn from this story? How does it apply to us?</a:t>
            </a:r>
          </a:p>
          <a:p>
            <a:pPr marL="514350" indent="-514350">
              <a:buFont typeface="+mj-lt"/>
              <a:buAutoNum type="arabicPeriod"/>
            </a:pPr>
            <a:r>
              <a:rPr lang="en-US" sz="3200" dirty="0">
                <a:solidFill>
                  <a:srgbClr val="FFFFFF"/>
                </a:solidFill>
                <a:effectLst>
                  <a:outerShdw blurRad="50800" dist="38100" dir="2700000" algn="tl" rotWithShape="0">
                    <a:prstClr val="black">
                      <a:alpha val="40000"/>
                    </a:prstClr>
                  </a:outerShdw>
                </a:effectLst>
              </a:rPr>
              <a:t>We’re called to live by faith and trust in God’s provision and power.</a:t>
            </a:r>
          </a:p>
          <a:p>
            <a:pPr marL="514350" indent="-514350">
              <a:buFont typeface="+mj-lt"/>
              <a:buAutoNum type="arabicPeriod"/>
            </a:pPr>
            <a:r>
              <a:rPr lang="en-US" sz="3200" dirty="0">
                <a:solidFill>
                  <a:srgbClr val="FFFFFF"/>
                </a:solidFill>
                <a:effectLst>
                  <a:outerShdw blurRad="50800" dist="38100" dir="2700000" algn="tl" rotWithShape="0">
                    <a:prstClr val="black">
                      <a:alpha val="40000"/>
                    </a:prstClr>
                  </a:outerShdw>
                </a:effectLst>
              </a:rPr>
              <a:t>Jesus wants to increase our faith and for us to grow in our dependency upon him with each passing event.</a:t>
            </a:r>
          </a:p>
          <a:p>
            <a:pPr marL="514350" indent="-514350">
              <a:buFont typeface="+mj-lt"/>
              <a:buAutoNum type="arabicPeriod"/>
            </a:pPr>
            <a:r>
              <a:rPr lang="en-US" sz="3200" dirty="0">
                <a:solidFill>
                  <a:srgbClr val="FFFFFF"/>
                </a:solidFill>
                <a:effectLst>
                  <a:outerShdw blurRad="50800" dist="38100" dir="2700000" algn="tl" rotWithShape="0">
                    <a:prstClr val="black">
                      <a:alpha val="40000"/>
                    </a:prstClr>
                  </a:outerShdw>
                </a:effectLst>
              </a:rPr>
              <a:t>God can take the little we have and multiply it with faith.</a:t>
            </a:r>
          </a:p>
          <a:p>
            <a:pPr marL="514350" indent="-514350">
              <a:buFont typeface="+mj-lt"/>
              <a:buAutoNum type="arabicPeriod"/>
            </a:pPr>
            <a:r>
              <a:rPr lang="en-US" sz="3200" dirty="0">
                <a:solidFill>
                  <a:srgbClr val="FFFFFF"/>
                </a:solidFill>
                <a:effectLst>
                  <a:outerShdw blurRad="50800" dist="38100" dir="2700000" algn="tl" rotWithShape="0">
                    <a:prstClr val="black">
                      <a:alpha val="40000"/>
                    </a:prstClr>
                  </a:outerShdw>
                </a:effectLst>
              </a:rPr>
              <a:t>In the midst of the storm, remember the miracle in your basket!</a:t>
            </a:r>
          </a:p>
        </p:txBody>
      </p:sp>
    </p:spTree>
    <p:extLst>
      <p:ext uri="{BB962C8B-B14F-4D97-AF65-F5344CB8AC3E}">
        <p14:creationId xmlns:p14="http://schemas.microsoft.com/office/powerpoint/2010/main" val="37099260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49E34A9-A82E-E246-9300-1BC2445DB2C0}"/>
              </a:ext>
            </a:extLst>
          </p:cNvPr>
          <p:cNvPicPr>
            <a:picLocks noChangeAspect="1"/>
          </p:cNvPicPr>
          <p:nvPr/>
        </p:nvPicPr>
        <p:blipFill rotWithShape="1">
          <a:blip r:embed="rId3">
            <a:alphaModFix amt="35000"/>
          </a:blip>
          <a:srcRect l="7111" r="-1" b="-1"/>
          <a:stretch/>
        </p:blipFill>
        <p:spPr>
          <a:xfrm>
            <a:off x="20" y="1282"/>
            <a:ext cx="12191980" cy="6856718"/>
          </a:xfrm>
          <a:prstGeom prst="rect">
            <a:avLst/>
          </a:prstGeom>
        </p:spPr>
      </p:pic>
      <p:sp>
        <p:nvSpPr>
          <p:cNvPr id="4" name="Title 3">
            <a:extLst>
              <a:ext uri="{FF2B5EF4-FFF2-40B4-BE49-F238E27FC236}">
                <a16:creationId xmlns:a16="http://schemas.microsoft.com/office/drawing/2014/main" id="{6F1E8AAF-6CC4-B044-A6F3-9C8EF69EEEB2}"/>
              </a:ext>
            </a:extLst>
          </p:cNvPr>
          <p:cNvSpPr>
            <a:spLocks noGrp="1"/>
          </p:cNvSpPr>
          <p:nvPr>
            <p:ph type="title"/>
          </p:nvPr>
        </p:nvSpPr>
        <p:spPr>
          <a:xfrm>
            <a:off x="1262615" y="515346"/>
            <a:ext cx="9666768" cy="1009651"/>
          </a:xfrm>
        </p:spPr>
        <p:txBody>
          <a:bodyPr>
            <a:normAutofit/>
          </a:bodyPr>
          <a:lstStyle/>
          <a:p>
            <a:r>
              <a:rPr lang="en-US" b="1" dirty="0">
                <a:effectLst>
                  <a:outerShdw blurRad="50800" dist="38100" dir="2700000" algn="tl" rotWithShape="0">
                    <a:prstClr val="black">
                      <a:alpha val="40000"/>
                    </a:prstClr>
                  </a:outerShdw>
                </a:effectLst>
                <a:latin typeface="+mn-lt"/>
              </a:rPr>
              <a:t>Mark 6:6-13, 30-52 – Making Application</a:t>
            </a:r>
          </a:p>
        </p:txBody>
      </p:sp>
      <p:sp>
        <p:nvSpPr>
          <p:cNvPr id="5" name="Content Placeholder 4">
            <a:extLst>
              <a:ext uri="{FF2B5EF4-FFF2-40B4-BE49-F238E27FC236}">
                <a16:creationId xmlns:a16="http://schemas.microsoft.com/office/drawing/2014/main" id="{E5DED544-5D26-2C46-9ADD-1536D323A1F8}"/>
              </a:ext>
            </a:extLst>
          </p:cNvPr>
          <p:cNvSpPr>
            <a:spLocks noGrp="1"/>
          </p:cNvSpPr>
          <p:nvPr>
            <p:ph idx="1"/>
          </p:nvPr>
        </p:nvSpPr>
        <p:spPr>
          <a:xfrm>
            <a:off x="216195" y="1698819"/>
            <a:ext cx="11759609" cy="4322910"/>
          </a:xfrm>
        </p:spPr>
        <p:txBody>
          <a:bodyPr>
            <a:noAutofit/>
          </a:bodyPr>
          <a:lstStyle/>
          <a:p>
            <a:pPr marL="0" indent="0">
              <a:buNone/>
            </a:pPr>
            <a:r>
              <a:rPr lang="en-US" sz="3200" b="1" i="1" dirty="0">
                <a:solidFill>
                  <a:srgbClr val="FFFFFF"/>
                </a:solidFill>
                <a:effectLst>
                  <a:outerShdw blurRad="50800" dist="38100" dir="2700000" algn="tl" rotWithShape="0">
                    <a:prstClr val="black">
                      <a:alpha val="40000"/>
                    </a:prstClr>
                  </a:outerShdw>
                </a:effectLst>
              </a:rPr>
              <a:t>What do we learn from this story? How does it apply to us?</a:t>
            </a:r>
          </a:p>
          <a:p>
            <a:pPr marL="514350" indent="-514350">
              <a:buFont typeface="+mj-lt"/>
              <a:buAutoNum type="arabicPeriod"/>
            </a:pPr>
            <a:r>
              <a:rPr lang="en-US" sz="3200" dirty="0">
                <a:solidFill>
                  <a:srgbClr val="FFFFFF"/>
                </a:solidFill>
                <a:effectLst>
                  <a:outerShdw blurRad="50800" dist="38100" dir="2700000" algn="tl" rotWithShape="0">
                    <a:prstClr val="black">
                      <a:alpha val="40000"/>
                    </a:prstClr>
                  </a:outerShdw>
                </a:effectLst>
              </a:rPr>
              <a:t>We’re called to live by faith and trust in God’s provision and power.</a:t>
            </a:r>
          </a:p>
          <a:p>
            <a:pPr marL="514350" indent="-514350">
              <a:buFont typeface="+mj-lt"/>
              <a:buAutoNum type="arabicPeriod"/>
            </a:pPr>
            <a:r>
              <a:rPr lang="en-US" sz="3200" dirty="0">
                <a:solidFill>
                  <a:srgbClr val="FFFFFF"/>
                </a:solidFill>
                <a:effectLst>
                  <a:outerShdw blurRad="50800" dist="38100" dir="2700000" algn="tl" rotWithShape="0">
                    <a:prstClr val="black">
                      <a:alpha val="40000"/>
                    </a:prstClr>
                  </a:outerShdw>
                </a:effectLst>
              </a:rPr>
              <a:t>Jesus wants to increase our faith and for us to grow in our dependency upon him with each passing event.</a:t>
            </a:r>
          </a:p>
          <a:p>
            <a:pPr marL="514350" indent="-514350">
              <a:buFont typeface="+mj-lt"/>
              <a:buAutoNum type="arabicPeriod"/>
            </a:pPr>
            <a:r>
              <a:rPr lang="en-US" sz="3200" dirty="0">
                <a:solidFill>
                  <a:srgbClr val="FFFFFF"/>
                </a:solidFill>
                <a:effectLst>
                  <a:outerShdw blurRad="50800" dist="38100" dir="2700000" algn="tl" rotWithShape="0">
                    <a:prstClr val="black">
                      <a:alpha val="40000"/>
                    </a:prstClr>
                  </a:outerShdw>
                </a:effectLst>
              </a:rPr>
              <a:t>God can take the little we have and multiply it with faith.</a:t>
            </a:r>
          </a:p>
          <a:p>
            <a:pPr marL="514350" indent="-514350">
              <a:buFont typeface="+mj-lt"/>
              <a:buAutoNum type="arabicPeriod"/>
            </a:pPr>
            <a:r>
              <a:rPr lang="en-US" sz="3200" dirty="0">
                <a:solidFill>
                  <a:srgbClr val="FFFFFF"/>
                </a:solidFill>
                <a:effectLst>
                  <a:outerShdw blurRad="50800" dist="38100" dir="2700000" algn="tl" rotWithShape="0">
                    <a:prstClr val="black">
                      <a:alpha val="40000"/>
                    </a:prstClr>
                  </a:outerShdw>
                </a:effectLst>
              </a:rPr>
              <a:t>In the midst of the storm, remember the miracle in your basket!</a:t>
            </a:r>
          </a:p>
          <a:p>
            <a:pPr marL="514350" indent="-514350">
              <a:buFont typeface="+mj-lt"/>
              <a:buAutoNum type="arabicPeriod"/>
            </a:pPr>
            <a:r>
              <a:rPr lang="en-US" sz="3200" dirty="0">
                <a:solidFill>
                  <a:srgbClr val="FFFFFF"/>
                </a:solidFill>
                <a:effectLst>
                  <a:outerShdw blurRad="50800" dist="38100" dir="2700000" algn="tl" rotWithShape="0">
                    <a:prstClr val="black">
                      <a:alpha val="40000"/>
                    </a:prstClr>
                  </a:outerShdw>
                </a:effectLst>
              </a:rPr>
              <a:t>Prayer is how we access and release God’s blessings—our prayers can be cries for heaven to break through into our situation.</a:t>
            </a:r>
          </a:p>
        </p:txBody>
      </p:sp>
    </p:spTree>
    <p:extLst>
      <p:ext uri="{BB962C8B-B14F-4D97-AF65-F5344CB8AC3E}">
        <p14:creationId xmlns:p14="http://schemas.microsoft.com/office/powerpoint/2010/main" val="1107969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35048</TotalTime>
  <Words>2580</Words>
  <Application>Microsoft Macintosh PowerPoint</Application>
  <PresentationFormat>Widescreen</PresentationFormat>
  <Paragraphs>167</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Mark 6:6-13, 30-52 – Making Application</vt:lpstr>
      <vt:lpstr>Mark 6:6-13, 30-52 – Making Application</vt:lpstr>
      <vt:lpstr>Mark 6:6-13, 30-52 – Making Application</vt:lpstr>
      <vt:lpstr>Mark 6:6-13, 30-52 – Making Application</vt:lpstr>
      <vt:lpstr>Mark 6:6-13, 30-52 – Making Application</vt:lpstr>
      <vt:lpstr>Mark 6:6-13, 30-52 – Making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428</cp:revision>
  <cp:lastPrinted>2021-09-05T13:14:10Z</cp:lastPrinted>
  <dcterms:created xsi:type="dcterms:W3CDTF">2021-06-17T18:26:40Z</dcterms:created>
  <dcterms:modified xsi:type="dcterms:W3CDTF">2021-09-05T20:00:54Z</dcterms:modified>
</cp:coreProperties>
</file>