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9"/>
  </p:notesMasterIdLst>
  <p:sldIdLst>
    <p:sldId id="426" r:id="rId2"/>
    <p:sldId id="256" r:id="rId3"/>
    <p:sldId id="401" r:id="rId4"/>
    <p:sldId id="436" r:id="rId5"/>
    <p:sldId id="428" r:id="rId6"/>
    <p:sldId id="429" r:id="rId7"/>
    <p:sldId id="440" r:id="rId8"/>
    <p:sldId id="430" r:id="rId9"/>
    <p:sldId id="431" r:id="rId10"/>
    <p:sldId id="432" r:id="rId11"/>
    <p:sldId id="434" r:id="rId12"/>
    <p:sldId id="437" r:id="rId13"/>
    <p:sldId id="433" r:id="rId14"/>
    <p:sldId id="427" r:id="rId15"/>
    <p:sldId id="438" r:id="rId16"/>
    <p:sldId id="439" r:id="rId17"/>
    <p:sldId id="402"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3CD89"/>
    <a:srgbClr val="E7D8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42769"/>
    <p:restoredTop sz="74034"/>
  </p:normalViewPr>
  <p:slideViewPr>
    <p:cSldViewPr snapToGrid="0" snapToObjects="1">
      <p:cViewPr varScale="1">
        <p:scale>
          <a:sx n="63" d="100"/>
          <a:sy n="63" d="100"/>
        </p:scale>
        <p:origin x="192" y="560"/>
      </p:cViewPr>
      <p:guideLst/>
    </p:cSldViewPr>
  </p:slideViewPr>
  <p:notesTextViewPr>
    <p:cViewPr>
      <p:scale>
        <a:sx n="120" d="100"/>
        <a:sy n="12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673F5B-4EF6-4247-9468-CC88CE65B783}" type="datetimeFigureOut">
              <a:rPr lang="en-US" smtClean="0"/>
              <a:t>7/28/22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00D5411-BD8E-3D4F-A24B-44BD8A652888}" type="slidenum">
              <a:rPr lang="en-US" smtClean="0"/>
              <a:t>‹#›</a:t>
            </a:fld>
            <a:endParaRPr lang="en-US"/>
          </a:p>
        </p:txBody>
      </p:sp>
    </p:spTree>
    <p:extLst>
      <p:ext uri="{BB962C8B-B14F-4D97-AF65-F5344CB8AC3E}">
        <p14:creationId xmlns:p14="http://schemas.microsoft.com/office/powerpoint/2010/main" val="28510671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 INTRO] – </a:t>
            </a:r>
            <a:r>
              <a:rPr lang="en-US" b="1" dirty="0"/>
              <a:t>Meals with Jesus</a:t>
            </a:r>
            <a:endParaRPr lang="en-US" b="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t>We are looking at table scenes with Jesus in the Gospel of Luke.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t>And we are </a:t>
            </a:r>
            <a:r>
              <a:rPr lang="en-US" sz="1200" kern="1200" dirty="0">
                <a:solidFill>
                  <a:schemeClr val="tx1"/>
                </a:solidFill>
                <a:effectLst/>
                <a:latin typeface="+mn-lt"/>
                <a:ea typeface="+mn-ea"/>
                <a:cs typeface="+mn-cs"/>
              </a:rPr>
              <a:t>exploring the blessings that God provides when we experience his radical hospitality and accept his challenge to open our lives to others around the table.</a:t>
            </a:r>
          </a:p>
          <a:p>
            <a:endParaRPr lang="en-US" b="1" dirty="0"/>
          </a:p>
          <a:p>
            <a:r>
              <a:rPr lang="en-US" b="0" dirty="0"/>
              <a:t>Last Sunday – “Discovering Grace” (Luke 5:27-32)</a:t>
            </a:r>
          </a:p>
          <a:p>
            <a:endParaRPr lang="en-US" b="0" dirty="0"/>
          </a:p>
          <a:p>
            <a:r>
              <a:rPr lang="en-US" b="0" dirty="0"/>
              <a:t>Today we are in Luke 7, as we discover the way to God’s Kingdom community... [NEXT SLIDE]</a:t>
            </a:r>
          </a:p>
        </p:txBody>
      </p:sp>
      <p:sp>
        <p:nvSpPr>
          <p:cNvPr id="4" name="Slide Number Placeholder 3"/>
          <p:cNvSpPr>
            <a:spLocks noGrp="1"/>
          </p:cNvSpPr>
          <p:nvPr>
            <p:ph type="sldNum" sz="quarter" idx="5"/>
          </p:nvPr>
        </p:nvSpPr>
        <p:spPr/>
        <p:txBody>
          <a:bodyPr/>
          <a:lstStyle/>
          <a:p>
            <a:fld id="{900D5411-BD8E-3D4F-A24B-44BD8A652888}" type="slidenum">
              <a:rPr lang="en-US" smtClean="0"/>
              <a:t>1</a:t>
            </a:fld>
            <a:endParaRPr lang="en-US"/>
          </a:p>
        </p:txBody>
      </p:sp>
    </p:spTree>
    <p:extLst>
      <p:ext uri="{BB962C8B-B14F-4D97-AF65-F5344CB8AC3E}">
        <p14:creationId xmlns:p14="http://schemas.microsoft.com/office/powerpoint/2010/main" val="16718110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 COMMENT]</a:t>
            </a:r>
          </a:p>
          <a:p>
            <a:pPr marL="171450" indent="-171450">
              <a:buFont typeface="Arial" panose="020B0604020202020204" pitchFamily="34" charset="0"/>
              <a:buChar char="•"/>
            </a:pPr>
            <a:r>
              <a:rPr lang="en-US" dirty="0"/>
              <a:t>The Trinity – 3 persons, but 1 God</a:t>
            </a:r>
          </a:p>
          <a:p>
            <a:pPr marL="171450" indent="-171450">
              <a:buFont typeface="Arial" panose="020B0604020202020204" pitchFamily="34" charset="0"/>
              <a:buChar char="•"/>
            </a:pPr>
            <a:r>
              <a:rPr lang="en-US" dirty="0"/>
              <a:t>Different functions, but equally God; mutually submitted (no subordination) </a:t>
            </a:r>
          </a:p>
          <a:p>
            <a:pPr marL="171450" indent="-171450">
              <a:buFont typeface="Arial" panose="020B0604020202020204" pitchFamily="34" charset="0"/>
              <a:buChar char="•"/>
            </a:pPr>
            <a:r>
              <a:rPr lang="en-US" dirty="0"/>
              <a:t>The Father (the Lover), the Son (the Beloved), the Spirit (the love shared between them)</a:t>
            </a:r>
          </a:p>
          <a:p>
            <a:pPr marL="171450" indent="-171450">
              <a:buFont typeface="Arial" panose="020B0604020202020204" pitchFamily="34" charset="0"/>
              <a:buChar char="•"/>
            </a:pPr>
            <a:r>
              <a:rPr lang="en-US" dirty="0"/>
              <a:t>Within God himself, there is perfect community; and God created us in his image</a:t>
            </a:r>
          </a:p>
          <a:p>
            <a:pPr marL="171450" indent="-171450">
              <a:buFont typeface="Arial" panose="020B0604020202020204" pitchFamily="34" charset="0"/>
              <a:buChar char="•"/>
            </a:pPr>
            <a:r>
              <a:rPr lang="en-US" dirty="0"/>
              <a:t>And notice, the artist depicts the Trinity at a table</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And lastly, number 5… [NEXT SLIDE]</a:t>
            </a:r>
          </a:p>
        </p:txBody>
      </p:sp>
      <p:sp>
        <p:nvSpPr>
          <p:cNvPr id="4" name="Slide Number Placeholder 3"/>
          <p:cNvSpPr>
            <a:spLocks noGrp="1"/>
          </p:cNvSpPr>
          <p:nvPr>
            <p:ph type="sldNum" sz="quarter" idx="5"/>
          </p:nvPr>
        </p:nvSpPr>
        <p:spPr/>
        <p:txBody>
          <a:bodyPr/>
          <a:lstStyle/>
          <a:p>
            <a:fld id="{900D5411-BD8E-3D4F-A24B-44BD8A652888}" type="slidenum">
              <a:rPr lang="en-US" smtClean="0"/>
              <a:t>11</a:t>
            </a:fld>
            <a:endParaRPr lang="en-US"/>
          </a:p>
        </p:txBody>
      </p:sp>
    </p:spTree>
    <p:extLst>
      <p:ext uri="{BB962C8B-B14F-4D97-AF65-F5344CB8AC3E}">
        <p14:creationId xmlns:p14="http://schemas.microsoft.com/office/powerpoint/2010/main" val="18552759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 COMMENT}</a:t>
            </a:r>
          </a:p>
          <a:p>
            <a:pPr marL="171450" indent="-171450">
              <a:buFont typeface="Arial" panose="020B0604020202020204" pitchFamily="34" charset="0"/>
              <a:buChar char="•"/>
            </a:pPr>
            <a:r>
              <a:rPr lang="en-US" dirty="0"/>
              <a:t>When we set the table for Jesus (and allow him to be present), it’s not just eating that we are gathered for, it is for divine community, for relationships, and for soul care.</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Remember what Jesus said to the woman: </a:t>
            </a:r>
            <a:r>
              <a:rPr lang="en-US" sz="1200" b="0" i="0" u="none" strike="noStrike" kern="1200" dirty="0">
                <a:solidFill>
                  <a:schemeClr val="tx1"/>
                </a:solidFill>
                <a:effectLst/>
                <a:latin typeface="+mn-lt"/>
                <a:ea typeface="+mn-ea"/>
                <a:cs typeface="+mn-cs"/>
              </a:rPr>
              <a:t>“Your sins are forgiven.” “Your faith has saved you; go in peace.” What words of blessing can we give to those at our table? </a:t>
            </a:r>
            <a:r>
              <a:rPr lang="en-US" dirty="0"/>
              <a:t>Think about this, church. Eating at the table (whether it be with your family or with the church, your neighbor or a stranger) ought to be a picture and embodiment of the gospel—a tangible expression of God’s love, forgiveness, and healing.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What would that look like in your home? What would that look like as you invite others into your home, to discover community at your table? We are inviting you to do that at some point in this series. You can plan that out, or you can be more spontaneous (e.g., Homer and Mildred Kraybill). I encourage you to do whatever the Spirit leads.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Finally, here are some questions for reflection and response… [NEXT SLIDE]</a:t>
            </a:r>
          </a:p>
        </p:txBody>
      </p:sp>
      <p:sp>
        <p:nvSpPr>
          <p:cNvPr id="4" name="Slide Number Placeholder 3"/>
          <p:cNvSpPr>
            <a:spLocks noGrp="1"/>
          </p:cNvSpPr>
          <p:nvPr>
            <p:ph type="sldNum" sz="quarter" idx="5"/>
          </p:nvPr>
        </p:nvSpPr>
        <p:spPr/>
        <p:txBody>
          <a:bodyPr/>
          <a:lstStyle/>
          <a:p>
            <a:fld id="{900D5411-BD8E-3D4F-A24B-44BD8A652888}" type="slidenum">
              <a:rPr lang="en-US" smtClean="0"/>
              <a:t>13</a:t>
            </a:fld>
            <a:endParaRPr lang="en-US"/>
          </a:p>
        </p:txBody>
      </p:sp>
    </p:spTree>
    <p:extLst>
      <p:ext uri="{BB962C8B-B14F-4D97-AF65-F5344CB8AC3E}">
        <p14:creationId xmlns:p14="http://schemas.microsoft.com/office/powerpoint/2010/main" val="22950074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0D5411-BD8E-3D4F-A24B-44BD8A652888}" type="slidenum">
              <a:rPr lang="en-US" smtClean="0"/>
              <a:t>14</a:t>
            </a:fld>
            <a:endParaRPr lang="en-US"/>
          </a:p>
        </p:txBody>
      </p:sp>
    </p:spTree>
    <p:extLst>
      <p:ext uri="{BB962C8B-B14F-4D97-AF65-F5344CB8AC3E}">
        <p14:creationId xmlns:p14="http://schemas.microsoft.com/office/powerpoint/2010/main" val="39846925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0D5411-BD8E-3D4F-A24B-44BD8A652888}" type="slidenum">
              <a:rPr lang="en-US" smtClean="0"/>
              <a:t>15</a:t>
            </a:fld>
            <a:endParaRPr lang="en-US"/>
          </a:p>
        </p:txBody>
      </p:sp>
    </p:spTree>
    <p:extLst>
      <p:ext uri="{BB962C8B-B14F-4D97-AF65-F5344CB8AC3E}">
        <p14:creationId xmlns:p14="http://schemas.microsoft.com/office/powerpoint/2010/main" val="3609406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 COMMENTS]</a:t>
            </a:r>
          </a:p>
          <a:p>
            <a:pPr marL="228600" indent="-228600">
              <a:buFont typeface="+mj-lt"/>
              <a:buAutoNum type="arabicPeriod"/>
            </a:pPr>
            <a:r>
              <a:rPr lang="en-US" sz="1200" dirty="0"/>
              <a:t>How does the table story in Luke 7:36-50 speak to you?</a:t>
            </a:r>
            <a:br>
              <a:rPr lang="en-US" sz="1200" dirty="0"/>
            </a:br>
            <a:endParaRPr lang="en-US" sz="1200" dirty="0"/>
          </a:p>
          <a:p>
            <a:pPr marL="228600" indent="-228600">
              <a:buFont typeface="+mj-lt"/>
              <a:buAutoNum type="arabicPeriod"/>
            </a:pPr>
            <a:r>
              <a:rPr lang="en-US" sz="1200" dirty="0"/>
              <a:t>How is the Spirit inviting you to respond to this message?</a:t>
            </a:r>
          </a:p>
          <a:p>
            <a:br>
              <a:rPr lang="en-US" dirty="0"/>
            </a:br>
            <a:endParaRPr lang="en-US" dirty="0"/>
          </a:p>
          <a:p>
            <a:r>
              <a:rPr lang="en-US" dirty="0"/>
              <a:t>[CLOSING WORDS &amp; PRAYER]</a:t>
            </a:r>
          </a:p>
        </p:txBody>
      </p:sp>
      <p:sp>
        <p:nvSpPr>
          <p:cNvPr id="4" name="Slide Number Placeholder 3"/>
          <p:cNvSpPr>
            <a:spLocks noGrp="1"/>
          </p:cNvSpPr>
          <p:nvPr>
            <p:ph type="sldNum" sz="quarter" idx="5"/>
          </p:nvPr>
        </p:nvSpPr>
        <p:spPr/>
        <p:txBody>
          <a:bodyPr/>
          <a:lstStyle/>
          <a:p>
            <a:fld id="{900D5411-BD8E-3D4F-A24B-44BD8A652888}" type="slidenum">
              <a:rPr lang="en-US" smtClean="0"/>
              <a:t>16</a:t>
            </a:fld>
            <a:endParaRPr lang="en-US"/>
          </a:p>
        </p:txBody>
      </p:sp>
    </p:spTree>
    <p:extLst>
      <p:ext uri="{BB962C8B-B14F-4D97-AF65-F5344CB8AC3E}">
        <p14:creationId xmlns:p14="http://schemas.microsoft.com/office/powerpoint/2010/main" val="27017195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5"/>
          </p:nvPr>
        </p:nvSpPr>
        <p:spPr/>
        <p:txBody>
          <a:bodyPr/>
          <a:lstStyle/>
          <a:p>
            <a:fld id="{900D5411-BD8E-3D4F-A24B-44BD8A652888}" type="slidenum">
              <a:rPr lang="en-US" smtClean="0"/>
              <a:t>17</a:t>
            </a:fld>
            <a:endParaRPr lang="en-US"/>
          </a:p>
        </p:txBody>
      </p:sp>
    </p:spTree>
    <p:extLst>
      <p:ext uri="{BB962C8B-B14F-4D97-AF65-F5344CB8AC3E}">
        <p14:creationId xmlns:p14="http://schemas.microsoft.com/office/powerpoint/2010/main" val="17368476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Sermon Focus: Jesus was once invited to the home of a religious leader who prided himself in being separate from sinners. The guests were expecting good food, pleasurable company, and some stimulating conversation with the edgy rabbi from Nazareth. But when a notorious sinner showed up uninvited, things got </a:t>
            </a:r>
            <a:r>
              <a:rPr lang="en-US" sz="1200" b="0" i="1" u="none" strike="noStrike" kern="1200" dirty="0">
                <a:solidFill>
                  <a:schemeClr val="tx1"/>
                </a:solidFill>
                <a:effectLst/>
                <a:latin typeface="+mn-lt"/>
                <a:ea typeface="+mn-ea"/>
                <a:cs typeface="+mn-cs"/>
              </a:rPr>
              <a:t>really</a:t>
            </a:r>
            <a:r>
              <a:rPr lang="en-US" sz="1200" b="0" i="0" u="none" strike="noStrike" kern="1200" dirty="0">
                <a:solidFill>
                  <a:schemeClr val="tx1"/>
                </a:solidFill>
                <a:effectLst/>
                <a:latin typeface="+mn-lt"/>
                <a:ea typeface="+mn-ea"/>
                <a:cs typeface="+mn-cs"/>
              </a:rPr>
              <a:t> awkward. </a:t>
            </a:r>
            <a:endParaRPr lang="en-US" dirty="0"/>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Please open your Bibles to Luke 7:36-50…  [NEXT SLIDE]</a:t>
            </a:r>
          </a:p>
        </p:txBody>
      </p:sp>
      <p:sp>
        <p:nvSpPr>
          <p:cNvPr id="4" name="Slide Number Placeholder 3"/>
          <p:cNvSpPr>
            <a:spLocks noGrp="1"/>
          </p:cNvSpPr>
          <p:nvPr>
            <p:ph type="sldNum" sz="quarter" idx="5"/>
          </p:nvPr>
        </p:nvSpPr>
        <p:spPr/>
        <p:txBody>
          <a:bodyPr/>
          <a:lstStyle/>
          <a:p>
            <a:fld id="{900D5411-BD8E-3D4F-A24B-44BD8A652888}" type="slidenum">
              <a:rPr lang="en-US" smtClean="0"/>
              <a:t>2</a:t>
            </a:fld>
            <a:endParaRPr lang="en-US"/>
          </a:p>
        </p:txBody>
      </p:sp>
    </p:spTree>
    <p:extLst>
      <p:ext uri="{BB962C8B-B14F-4D97-AF65-F5344CB8AC3E}">
        <p14:creationId xmlns:p14="http://schemas.microsoft.com/office/powerpoint/2010/main" val="4019304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PASSAGE] – This is the word of the Lord – “Thanks be to God”</a:t>
            </a:r>
          </a:p>
          <a:p>
            <a:endParaRPr lang="en-US" dirty="0"/>
          </a:p>
          <a:p>
            <a:r>
              <a:rPr lang="en-US" dirty="0"/>
              <a:t>[UNPACK VERSE-BY-VERSE]</a:t>
            </a:r>
          </a:p>
          <a:p>
            <a:r>
              <a:rPr lang="en-US" dirty="0"/>
              <a:t>v. 36 – This Pharisee wants Jesus to be his special guest</a:t>
            </a:r>
          </a:p>
          <a:p>
            <a:r>
              <a:rPr lang="en-US" dirty="0"/>
              <a:t>v. 37 – a “certain immoral woman” or “lived a sinful life” (NIV)</a:t>
            </a:r>
          </a:p>
          <a:p>
            <a:r>
              <a:rPr lang="en-US" dirty="0"/>
              <a:t>v. 38 – she barges in uninvited and expresses her hospitality</a:t>
            </a:r>
          </a:p>
          <a:p>
            <a:endParaRPr lang="en-US" dirty="0"/>
          </a:p>
          <a:p>
            <a:r>
              <a:rPr lang="en-US" dirty="0"/>
              <a:t>Here is an artistic representation of that scene… [NEXT SLIDE]</a:t>
            </a:r>
          </a:p>
        </p:txBody>
      </p:sp>
      <p:sp>
        <p:nvSpPr>
          <p:cNvPr id="4" name="Slide Number Placeholder 3"/>
          <p:cNvSpPr>
            <a:spLocks noGrp="1"/>
          </p:cNvSpPr>
          <p:nvPr>
            <p:ph type="sldNum" sz="quarter" idx="5"/>
          </p:nvPr>
        </p:nvSpPr>
        <p:spPr/>
        <p:txBody>
          <a:bodyPr/>
          <a:lstStyle/>
          <a:p>
            <a:fld id="{900D5411-BD8E-3D4F-A24B-44BD8A652888}" type="slidenum">
              <a:rPr lang="en-US" smtClean="0"/>
              <a:t>3</a:t>
            </a:fld>
            <a:endParaRPr lang="en-US"/>
          </a:p>
        </p:txBody>
      </p:sp>
    </p:spTree>
    <p:extLst>
      <p:ext uri="{BB962C8B-B14F-4D97-AF65-F5344CB8AC3E}">
        <p14:creationId xmlns:p14="http://schemas.microsoft.com/office/powerpoint/2010/main" val="23274921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[COMMENT VERSE-BY-VERSE, CONT.]</a:t>
            </a:r>
          </a:p>
          <a:p>
            <a:pPr marL="171450" indent="-171450">
              <a:buFont typeface="Arial" panose="020B0604020202020204" pitchFamily="34" charset="0"/>
              <a:buChar char="•"/>
            </a:pPr>
            <a:r>
              <a:rPr lang="en-US" dirty="0"/>
              <a:t>Verses 39-50</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Let’s consider now some “Table Takeaways” from this story…  [NEXT SLIDE]</a:t>
            </a:r>
          </a:p>
        </p:txBody>
      </p:sp>
      <p:sp>
        <p:nvSpPr>
          <p:cNvPr id="4" name="Slide Number Placeholder 3"/>
          <p:cNvSpPr>
            <a:spLocks noGrp="1"/>
          </p:cNvSpPr>
          <p:nvPr>
            <p:ph type="sldNum" sz="quarter" idx="5"/>
          </p:nvPr>
        </p:nvSpPr>
        <p:spPr/>
        <p:txBody>
          <a:bodyPr/>
          <a:lstStyle/>
          <a:p>
            <a:fld id="{900D5411-BD8E-3D4F-A24B-44BD8A652888}" type="slidenum">
              <a:rPr lang="en-US" smtClean="0"/>
              <a:t>4</a:t>
            </a:fld>
            <a:endParaRPr lang="en-US"/>
          </a:p>
        </p:txBody>
      </p:sp>
    </p:spTree>
    <p:extLst>
      <p:ext uri="{BB962C8B-B14F-4D97-AF65-F5344CB8AC3E}">
        <p14:creationId xmlns:p14="http://schemas.microsoft.com/office/powerpoint/2010/main" val="6862080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 COMMENT]</a:t>
            </a:r>
          </a:p>
          <a:p>
            <a:pPr marL="171450" indent="-171450">
              <a:buFont typeface="Arial" panose="020B0604020202020204" pitchFamily="34" charset="0"/>
              <a:buChar char="•"/>
            </a:pPr>
            <a:r>
              <a:rPr lang="en-US" dirty="0"/>
              <a:t>Don’t miss this: God embraces sinners and the messiness we all bring</a:t>
            </a:r>
          </a:p>
          <a:p>
            <a:endParaRPr lang="en-US" dirty="0"/>
          </a:p>
          <a:p>
            <a:r>
              <a:rPr lang="en-US" dirty="0"/>
              <a:t>Think about what this might mean for who you invite to your table </a:t>
            </a:r>
            <a:r>
              <a:rPr lang="en-US" i="1" dirty="0"/>
              <a:t>and</a:t>
            </a:r>
            <a:r>
              <a:rPr lang="en-US" dirty="0"/>
              <a:t> who might show up unannounced or uninvited and make things awkward and uncomfortable for everyone. </a:t>
            </a:r>
          </a:p>
          <a:p>
            <a:endParaRPr lang="en-US" dirty="0"/>
          </a:p>
          <a:p>
            <a:r>
              <a:rPr lang="en-US" dirty="0"/>
              <a:t>A humorous example of this would be from the movie… [NEXT SLIDE]</a:t>
            </a:r>
          </a:p>
        </p:txBody>
      </p:sp>
      <p:sp>
        <p:nvSpPr>
          <p:cNvPr id="4" name="Slide Number Placeholder 3"/>
          <p:cNvSpPr>
            <a:spLocks noGrp="1"/>
          </p:cNvSpPr>
          <p:nvPr>
            <p:ph type="sldNum" sz="quarter" idx="5"/>
          </p:nvPr>
        </p:nvSpPr>
        <p:spPr/>
        <p:txBody>
          <a:bodyPr/>
          <a:lstStyle/>
          <a:p>
            <a:fld id="{900D5411-BD8E-3D4F-A24B-44BD8A652888}" type="slidenum">
              <a:rPr lang="en-US" smtClean="0"/>
              <a:t>6</a:t>
            </a:fld>
            <a:endParaRPr lang="en-US"/>
          </a:p>
        </p:txBody>
      </p:sp>
    </p:spTree>
    <p:extLst>
      <p:ext uri="{BB962C8B-B14F-4D97-AF65-F5344CB8AC3E}">
        <p14:creationId xmlns:p14="http://schemas.microsoft.com/office/powerpoint/2010/main" val="21268465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 COMMENT]</a:t>
            </a:r>
          </a:p>
          <a:p>
            <a:pPr marL="171450" indent="-171450">
              <a:buFont typeface="Arial" panose="020B0604020202020204" pitchFamily="34" charset="0"/>
              <a:buChar char="•"/>
            </a:pPr>
            <a:r>
              <a:rPr lang="en-US" dirty="0"/>
              <a:t>Cousin Eddie is annoying, gross, has a low IQ, and has poor taste in clothing</a:t>
            </a:r>
          </a:p>
          <a:p>
            <a:pPr marL="171450" indent="-171450">
              <a:buFont typeface="Arial" panose="020B0604020202020204" pitchFamily="34" charset="0"/>
              <a:buChar char="•"/>
            </a:pPr>
            <a:r>
              <a:rPr lang="en-US" dirty="0"/>
              <a:t>However, in Clark Griswold’s own words, Eddie’s “heart is bigger than his brain”</a:t>
            </a:r>
          </a:p>
          <a:p>
            <a:pPr marL="171450" indent="-171450">
              <a:buFont typeface="Arial" panose="020B0604020202020204" pitchFamily="34" charset="0"/>
              <a:buChar char="•"/>
            </a:pPr>
            <a:r>
              <a:rPr lang="en-US" dirty="0"/>
              <a:t>He proved it by kidnapping Clark’s boss for cutting out Christmas bonus’</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So, regardless of the awkwardness (even what seems offensive), the Lord invites us to see a person with different eyes, in order to love and accept them as he does.</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Number 2… [NEXT SLIDE]</a:t>
            </a:r>
          </a:p>
        </p:txBody>
      </p:sp>
      <p:sp>
        <p:nvSpPr>
          <p:cNvPr id="4" name="Slide Number Placeholder 3"/>
          <p:cNvSpPr>
            <a:spLocks noGrp="1"/>
          </p:cNvSpPr>
          <p:nvPr>
            <p:ph type="sldNum" sz="quarter" idx="5"/>
          </p:nvPr>
        </p:nvSpPr>
        <p:spPr/>
        <p:txBody>
          <a:bodyPr/>
          <a:lstStyle/>
          <a:p>
            <a:fld id="{900D5411-BD8E-3D4F-A24B-44BD8A652888}" type="slidenum">
              <a:rPr lang="en-US" smtClean="0"/>
              <a:t>7</a:t>
            </a:fld>
            <a:endParaRPr lang="en-US"/>
          </a:p>
        </p:txBody>
      </p:sp>
    </p:spTree>
    <p:extLst>
      <p:ext uri="{BB962C8B-B14F-4D97-AF65-F5344CB8AC3E}">
        <p14:creationId xmlns:p14="http://schemas.microsoft.com/office/powerpoint/2010/main" val="8733566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 COMMENT]</a:t>
            </a:r>
          </a:p>
          <a:p>
            <a:pPr marL="171450" indent="-171450">
              <a:buFont typeface="Arial" panose="020B0604020202020204" pitchFamily="34" charset="0"/>
              <a:buChar char="•"/>
            </a:pPr>
            <a:r>
              <a:rPr lang="en-US" dirty="0"/>
              <a:t>Don’t be like Simon, the Pharisee. Check your own heart.</a:t>
            </a:r>
          </a:p>
          <a:p>
            <a:pPr marL="171450" indent="-171450">
              <a:buFont typeface="Arial" panose="020B0604020202020204" pitchFamily="34" charset="0"/>
              <a:buChar char="•"/>
            </a:pPr>
            <a:r>
              <a:rPr lang="en-US" dirty="0"/>
              <a:t>Be careful not to make assumptions or project your own junk onto others.</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Number 3… [NEXT SLIDE]</a:t>
            </a:r>
          </a:p>
        </p:txBody>
      </p:sp>
      <p:sp>
        <p:nvSpPr>
          <p:cNvPr id="4" name="Slide Number Placeholder 3"/>
          <p:cNvSpPr>
            <a:spLocks noGrp="1"/>
          </p:cNvSpPr>
          <p:nvPr>
            <p:ph type="sldNum" sz="quarter" idx="5"/>
          </p:nvPr>
        </p:nvSpPr>
        <p:spPr/>
        <p:txBody>
          <a:bodyPr/>
          <a:lstStyle/>
          <a:p>
            <a:fld id="{900D5411-BD8E-3D4F-A24B-44BD8A652888}" type="slidenum">
              <a:rPr lang="en-US" smtClean="0"/>
              <a:t>8</a:t>
            </a:fld>
            <a:endParaRPr lang="en-US"/>
          </a:p>
        </p:txBody>
      </p:sp>
    </p:spTree>
    <p:extLst>
      <p:ext uri="{BB962C8B-B14F-4D97-AF65-F5344CB8AC3E}">
        <p14:creationId xmlns:p14="http://schemas.microsoft.com/office/powerpoint/2010/main" val="34310809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 COMMENT]</a:t>
            </a:r>
          </a:p>
          <a:p>
            <a:pPr marL="171450" indent="-171450">
              <a:buFont typeface="Arial" panose="020B0604020202020204" pitchFamily="34" charset="0"/>
              <a:buChar char="•"/>
            </a:pPr>
            <a:r>
              <a:rPr lang="en-US" dirty="0"/>
              <a:t>If you’re not very hospitable, and you’re not able to look past your own judgmental thoughts and feelings about a person, it says more about you than them.</a:t>
            </a:r>
          </a:p>
          <a:p>
            <a:pPr marL="171450" indent="-171450">
              <a:buFont typeface="Arial" panose="020B0604020202020204" pitchFamily="34" charset="0"/>
              <a:buChar char="•"/>
            </a:pPr>
            <a:r>
              <a:rPr lang="en-US" dirty="0"/>
              <a:t>So, let’s be willing to let the Lord have our heart and eyes</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Number 4… [NEXT SLIDE]</a:t>
            </a:r>
          </a:p>
        </p:txBody>
      </p:sp>
      <p:sp>
        <p:nvSpPr>
          <p:cNvPr id="4" name="Slide Number Placeholder 3"/>
          <p:cNvSpPr>
            <a:spLocks noGrp="1"/>
          </p:cNvSpPr>
          <p:nvPr>
            <p:ph type="sldNum" sz="quarter" idx="5"/>
          </p:nvPr>
        </p:nvSpPr>
        <p:spPr/>
        <p:txBody>
          <a:bodyPr/>
          <a:lstStyle/>
          <a:p>
            <a:fld id="{900D5411-BD8E-3D4F-A24B-44BD8A652888}" type="slidenum">
              <a:rPr lang="en-US" smtClean="0"/>
              <a:t>9</a:t>
            </a:fld>
            <a:endParaRPr lang="en-US"/>
          </a:p>
        </p:txBody>
      </p:sp>
    </p:spTree>
    <p:extLst>
      <p:ext uri="{BB962C8B-B14F-4D97-AF65-F5344CB8AC3E}">
        <p14:creationId xmlns:p14="http://schemas.microsoft.com/office/powerpoint/2010/main" val="26846143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 COMMENT]</a:t>
            </a:r>
          </a:p>
          <a:p>
            <a:pPr marL="171450" indent="-171450">
              <a:buFont typeface="Arial" panose="020B0604020202020204" pitchFamily="34" charset="0"/>
              <a:buChar char="•"/>
            </a:pPr>
            <a:r>
              <a:rPr lang="en-US" dirty="0"/>
              <a:t>Jesus not only accepts the sinful woman, he simultaneously declares her equal with the men at the table. We see this in how he disregards Jewish customs.</a:t>
            </a:r>
          </a:p>
          <a:p>
            <a:pPr marL="171450" indent="-171450">
              <a:buFont typeface="Arial" panose="020B0604020202020204" pitchFamily="34" charset="0"/>
              <a:buChar char="•"/>
            </a:pPr>
            <a:r>
              <a:rPr lang="en-US" dirty="0"/>
              <a:t>For in the Godhead, we see this sort of equality and submission, one to another.</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Take a look at this iconic painting of the Trinity from Russian artist, Andrei Rublev… [NEXT SLIDE]</a:t>
            </a:r>
          </a:p>
        </p:txBody>
      </p:sp>
      <p:sp>
        <p:nvSpPr>
          <p:cNvPr id="4" name="Slide Number Placeholder 3"/>
          <p:cNvSpPr>
            <a:spLocks noGrp="1"/>
          </p:cNvSpPr>
          <p:nvPr>
            <p:ph type="sldNum" sz="quarter" idx="5"/>
          </p:nvPr>
        </p:nvSpPr>
        <p:spPr/>
        <p:txBody>
          <a:bodyPr/>
          <a:lstStyle/>
          <a:p>
            <a:fld id="{900D5411-BD8E-3D4F-A24B-44BD8A652888}" type="slidenum">
              <a:rPr lang="en-US" smtClean="0"/>
              <a:t>10</a:t>
            </a:fld>
            <a:endParaRPr lang="en-US"/>
          </a:p>
        </p:txBody>
      </p:sp>
    </p:spTree>
    <p:extLst>
      <p:ext uri="{BB962C8B-B14F-4D97-AF65-F5344CB8AC3E}">
        <p14:creationId xmlns:p14="http://schemas.microsoft.com/office/powerpoint/2010/main" val="1575601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568A3C-2CD3-084E-BA10-57B5D5702F2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256837-439D-C04F-8434-4F87BF174D0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5810CEA-2C8E-984D-B310-B4BA9DE57FD8}"/>
              </a:ext>
            </a:extLst>
          </p:cNvPr>
          <p:cNvSpPr>
            <a:spLocks noGrp="1"/>
          </p:cNvSpPr>
          <p:nvPr>
            <p:ph type="dt" sz="half" idx="10"/>
          </p:nvPr>
        </p:nvSpPr>
        <p:spPr/>
        <p:txBody>
          <a:bodyPr/>
          <a:lstStyle/>
          <a:p>
            <a:fld id="{DC29FDDB-F380-1645-BCF0-3B9F951C627C}" type="datetimeFigureOut">
              <a:rPr lang="en-US" smtClean="0"/>
              <a:t>7/28/22</a:t>
            </a:fld>
            <a:endParaRPr lang="en-US"/>
          </a:p>
        </p:txBody>
      </p:sp>
      <p:sp>
        <p:nvSpPr>
          <p:cNvPr id="5" name="Footer Placeholder 4">
            <a:extLst>
              <a:ext uri="{FF2B5EF4-FFF2-40B4-BE49-F238E27FC236}">
                <a16:creationId xmlns:a16="http://schemas.microsoft.com/office/drawing/2014/main" id="{9E6A97E9-EE81-C249-A12D-47D9290F00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B586BE-578A-A74B-BBCB-6E355125DD97}"/>
              </a:ext>
            </a:extLst>
          </p:cNvPr>
          <p:cNvSpPr>
            <a:spLocks noGrp="1"/>
          </p:cNvSpPr>
          <p:nvPr>
            <p:ph type="sldNum" sz="quarter" idx="12"/>
          </p:nvPr>
        </p:nvSpPr>
        <p:spPr/>
        <p:txBody>
          <a:bodyPr/>
          <a:lstStyle/>
          <a:p>
            <a:fld id="{E17EFF84-F54C-4D42-B226-EE3C27E5E129}" type="slidenum">
              <a:rPr lang="en-US" smtClean="0"/>
              <a:t>‹#›</a:t>
            </a:fld>
            <a:endParaRPr lang="en-US"/>
          </a:p>
        </p:txBody>
      </p:sp>
    </p:spTree>
    <p:extLst>
      <p:ext uri="{BB962C8B-B14F-4D97-AF65-F5344CB8AC3E}">
        <p14:creationId xmlns:p14="http://schemas.microsoft.com/office/powerpoint/2010/main" val="13590444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7CA4E4-29FF-B741-A146-2441B07F1CA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F9A8398-EF15-0841-BDE0-A186208C45C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610CDB-E77D-C54C-B38A-280350EE1C9C}"/>
              </a:ext>
            </a:extLst>
          </p:cNvPr>
          <p:cNvSpPr>
            <a:spLocks noGrp="1"/>
          </p:cNvSpPr>
          <p:nvPr>
            <p:ph type="dt" sz="half" idx="10"/>
          </p:nvPr>
        </p:nvSpPr>
        <p:spPr/>
        <p:txBody>
          <a:bodyPr/>
          <a:lstStyle/>
          <a:p>
            <a:fld id="{DC29FDDB-F380-1645-BCF0-3B9F951C627C}" type="datetimeFigureOut">
              <a:rPr lang="en-US" smtClean="0"/>
              <a:t>7/28/22</a:t>
            </a:fld>
            <a:endParaRPr lang="en-US"/>
          </a:p>
        </p:txBody>
      </p:sp>
      <p:sp>
        <p:nvSpPr>
          <p:cNvPr id="5" name="Footer Placeholder 4">
            <a:extLst>
              <a:ext uri="{FF2B5EF4-FFF2-40B4-BE49-F238E27FC236}">
                <a16:creationId xmlns:a16="http://schemas.microsoft.com/office/drawing/2014/main" id="{7B32F88E-5D14-6143-87DF-8E3DB876F6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E5DB1F-328D-964D-B915-52F765A08C80}"/>
              </a:ext>
            </a:extLst>
          </p:cNvPr>
          <p:cNvSpPr>
            <a:spLocks noGrp="1"/>
          </p:cNvSpPr>
          <p:nvPr>
            <p:ph type="sldNum" sz="quarter" idx="12"/>
          </p:nvPr>
        </p:nvSpPr>
        <p:spPr/>
        <p:txBody>
          <a:bodyPr/>
          <a:lstStyle/>
          <a:p>
            <a:fld id="{E17EFF84-F54C-4D42-B226-EE3C27E5E129}" type="slidenum">
              <a:rPr lang="en-US" smtClean="0"/>
              <a:t>‹#›</a:t>
            </a:fld>
            <a:endParaRPr lang="en-US"/>
          </a:p>
        </p:txBody>
      </p:sp>
    </p:spTree>
    <p:extLst>
      <p:ext uri="{BB962C8B-B14F-4D97-AF65-F5344CB8AC3E}">
        <p14:creationId xmlns:p14="http://schemas.microsoft.com/office/powerpoint/2010/main" val="5344340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73F2E51-3416-764D-A887-816818048C4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E18E2BC-0257-3C4A-BECA-EFDAA5BDAA0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3BC372-002F-C643-9A0E-1B9D2E46CB6D}"/>
              </a:ext>
            </a:extLst>
          </p:cNvPr>
          <p:cNvSpPr>
            <a:spLocks noGrp="1"/>
          </p:cNvSpPr>
          <p:nvPr>
            <p:ph type="dt" sz="half" idx="10"/>
          </p:nvPr>
        </p:nvSpPr>
        <p:spPr/>
        <p:txBody>
          <a:bodyPr/>
          <a:lstStyle/>
          <a:p>
            <a:fld id="{DC29FDDB-F380-1645-BCF0-3B9F951C627C}" type="datetimeFigureOut">
              <a:rPr lang="en-US" smtClean="0"/>
              <a:t>7/28/22</a:t>
            </a:fld>
            <a:endParaRPr lang="en-US"/>
          </a:p>
        </p:txBody>
      </p:sp>
      <p:sp>
        <p:nvSpPr>
          <p:cNvPr id="5" name="Footer Placeholder 4">
            <a:extLst>
              <a:ext uri="{FF2B5EF4-FFF2-40B4-BE49-F238E27FC236}">
                <a16:creationId xmlns:a16="http://schemas.microsoft.com/office/drawing/2014/main" id="{84E76B3B-AD47-1C40-B427-2306F78644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604A36-7323-B148-A08C-4F31E43B9B79}"/>
              </a:ext>
            </a:extLst>
          </p:cNvPr>
          <p:cNvSpPr>
            <a:spLocks noGrp="1"/>
          </p:cNvSpPr>
          <p:nvPr>
            <p:ph type="sldNum" sz="quarter" idx="12"/>
          </p:nvPr>
        </p:nvSpPr>
        <p:spPr/>
        <p:txBody>
          <a:bodyPr/>
          <a:lstStyle/>
          <a:p>
            <a:fld id="{E17EFF84-F54C-4D42-B226-EE3C27E5E129}" type="slidenum">
              <a:rPr lang="en-US" smtClean="0"/>
              <a:t>‹#›</a:t>
            </a:fld>
            <a:endParaRPr lang="en-US"/>
          </a:p>
        </p:txBody>
      </p:sp>
    </p:spTree>
    <p:extLst>
      <p:ext uri="{BB962C8B-B14F-4D97-AF65-F5344CB8AC3E}">
        <p14:creationId xmlns:p14="http://schemas.microsoft.com/office/powerpoint/2010/main" val="33267334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781E16-6D16-544F-B5AC-D4E3F582178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D05BB13-D0EB-E843-AF0F-F628B7F4E0B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8B0847-8ABD-E24B-A679-AF0019F70654}"/>
              </a:ext>
            </a:extLst>
          </p:cNvPr>
          <p:cNvSpPr>
            <a:spLocks noGrp="1"/>
          </p:cNvSpPr>
          <p:nvPr>
            <p:ph type="dt" sz="half" idx="10"/>
          </p:nvPr>
        </p:nvSpPr>
        <p:spPr/>
        <p:txBody>
          <a:bodyPr/>
          <a:lstStyle/>
          <a:p>
            <a:fld id="{DC29FDDB-F380-1645-BCF0-3B9F951C627C}" type="datetimeFigureOut">
              <a:rPr lang="en-US" smtClean="0"/>
              <a:t>7/28/22</a:t>
            </a:fld>
            <a:endParaRPr lang="en-US"/>
          </a:p>
        </p:txBody>
      </p:sp>
      <p:sp>
        <p:nvSpPr>
          <p:cNvPr id="5" name="Footer Placeholder 4">
            <a:extLst>
              <a:ext uri="{FF2B5EF4-FFF2-40B4-BE49-F238E27FC236}">
                <a16:creationId xmlns:a16="http://schemas.microsoft.com/office/drawing/2014/main" id="{3C4C5CB3-40FF-1B44-8DBF-1B0A075637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5BA0F8-864F-6540-8BE9-014DFE1D6A65}"/>
              </a:ext>
            </a:extLst>
          </p:cNvPr>
          <p:cNvSpPr>
            <a:spLocks noGrp="1"/>
          </p:cNvSpPr>
          <p:nvPr>
            <p:ph type="sldNum" sz="quarter" idx="12"/>
          </p:nvPr>
        </p:nvSpPr>
        <p:spPr/>
        <p:txBody>
          <a:bodyPr/>
          <a:lstStyle/>
          <a:p>
            <a:fld id="{E17EFF84-F54C-4D42-B226-EE3C27E5E129}" type="slidenum">
              <a:rPr lang="en-US" smtClean="0"/>
              <a:t>‹#›</a:t>
            </a:fld>
            <a:endParaRPr lang="en-US"/>
          </a:p>
        </p:txBody>
      </p:sp>
    </p:spTree>
    <p:extLst>
      <p:ext uri="{BB962C8B-B14F-4D97-AF65-F5344CB8AC3E}">
        <p14:creationId xmlns:p14="http://schemas.microsoft.com/office/powerpoint/2010/main" val="6343883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84CE1-0CD5-BC41-9686-05908E3F645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06830B1-29BB-204D-9956-DB0F5C11830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52AA3D8-5D98-784F-97A6-C80C2F962B4A}"/>
              </a:ext>
            </a:extLst>
          </p:cNvPr>
          <p:cNvSpPr>
            <a:spLocks noGrp="1"/>
          </p:cNvSpPr>
          <p:nvPr>
            <p:ph type="dt" sz="half" idx="10"/>
          </p:nvPr>
        </p:nvSpPr>
        <p:spPr/>
        <p:txBody>
          <a:bodyPr/>
          <a:lstStyle/>
          <a:p>
            <a:fld id="{DC29FDDB-F380-1645-BCF0-3B9F951C627C}" type="datetimeFigureOut">
              <a:rPr lang="en-US" smtClean="0"/>
              <a:t>7/28/22</a:t>
            </a:fld>
            <a:endParaRPr lang="en-US"/>
          </a:p>
        </p:txBody>
      </p:sp>
      <p:sp>
        <p:nvSpPr>
          <p:cNvPr id="5" name="Footer Placeholder 4">
            <a:extLst>
              <a:ext uri="{FF2B5EF4-FFF2-40B4-BE49-F238E27FC236}">
                <a16:creationId xmlns:a16="http://schemas.microsoft.com/office/drawing/2014/main" id="{40687DBE-0963-D746-B859-5E03F6320E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F29748-0073-AF49-9E08-1B8190277EF8}"/>
              </a:ext>
            </a:extLst>
          </p:cNvPr>
          <p:cNvSpPr>
            <a:spLocks noGrp="1"/>
          </p:cNvSpPr>
          <p:nvPr>
            <p:ph type="sldNum" sz="quarter" idx="12"/>
          </p:nvPr>
        </p:nvSpPr>
        <p:spPr/>
        <p:txBody>
          <a:bodyPr/>
          <a:lstStyle/>
          <a:p>
            <a:fld id="{E17EFF84-F54C-4D42-B226-EE3C27E5E129}" type="slidenum">
              <a:rPr lang="en-US" smtClean="0"/>
              <a:t>‹#›</a:t>
            </a:fld>
            <a:endParaRPr lang="en-US"/>
          </a:p>
        </p:txBody>
      </p:sp>
    </p:spTree>
    <p:extLst>
      <p:ext uri="{BB962C8B-B14F-4D97-AF65-F5344CB8AC3E}">
        <p14:creationId xmlns:p14="http://schemas.microsoft.com/office/powerpoint/2010/main" val="13623008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FE474D-BE66-E14B-958C-55D60DC2945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1E0ECB1-D29D-7D41-A47A-721FD1E97DC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C77E422-943B-BB4C-BDAF-2AB9D8EF0B4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587FCBE-7CB7-6147-8E98-502BDAD01B23}"/>
              </a:ext>
            </a:extLst>
          </p:cNvPr>
          <p:cNvSpPr>
            <a:spLocks noGrp="1"/>
          </p:cNvSpPr>
          <p:nvPr>
            <p:ph type="dt" sz="half" idx="10"/>
          </p:nvPr>
        </p:nvSpPr>
        <p:spPr/>
        <p:txBody>
          <a:bodyPr/>
          <a:lstStyle/>
          <a:p>
            <a:fld id="{DC29FDDB-F380-1645-BCF0-3B9F951C627C}" type="datetimeFigureOut">
              <a:rPr lang="en-US" smtClean="0"/>
              <a:t>7/28/22</a:t>
            </a:fld>
            <a:endParaRPr lang="en-US"/>
          </a:p>
        </p:txBody>
      </p:sp>
      <p:sp>
        <p:nvSpPr>
          <p:cNvPr id="6" name="Footer Placeholder 5">
            <a:extLst>
              <a:ext uri="{FF2B5EF4-FFF2-40B4-BE49-F238E27FC236}">
                <a16:creationId xmlns:a16="http://schemas.microsoft.com/office/drawing/2014/main" id="{32BD43E0-DD9B-C94B-A14C-A475A8B2590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65F755A-90E8-8D45-8494-DFA792E13F9E}"/>
              </a:ext>
            </a:extLst>
          </p:cNvPr>
          <p:cNvSpPr>
            <a:spLocks noGrp="1"/>
          </p:cNvSpPr>
          <p:nvPr>
            <p:ph type="sldNum" sz="quarter" idx="12"/>
          </p:nvPr>
        </p:nvSpPr>
        <p:spPr/>
        <p:txBody>
          <a:bodyPr/>
          <a:lstStyle/>
          <a:p>
            <a:fld id="{E17EFF84-F54C-4D42-B226-EE3C27E5E129}" type="slidenum">
              <a:rPr lang="en-US" smtClean="0"/>
              <a:t>‹#›</a:t>
            </a:fld>
            <a:endParaRPr lang="en-US"/>
          </a:p>
        </p:txBody>
      </p:sp>
    </p:spTree>
    <p:extLst>
      <p:ext uri="{BB962C8B-B14F-4D97-AF65-F5344CB8AC3E}">
        <p14:creationId xmlns:p14="http://schemas.microsoft.com/office/powerpoint/2010/main" val="4588859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703A80-AF8F-5743-9B8E-DD15ACC70DB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872F4C1-6BE0-054F-B2D1-94DAF36BEE0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2D6448F-19DB-8C4E-9617-E140A45A8B1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9952790-D426-3D43-9A30-41AF86B94D0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BD0D404-2A36-D940-AFBC-5335E24572E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8C8BFC5-5DCC-B242-AE62-54A8B44B880B}"/>
              </a:ext>
            </a:extLst>
          </p:cNvPr>
          <p:cNvSpPr>
            <a:spLocks noGrp="1"/>
          </p:cNvSpPr>
          <p:nvPr>
            <p:ph type="dt" sz="half" idx="10"/>
          </p:nvPr>
        </p:nvSpPr>
        <p:spPr/>
        <p:txBody>
          <a:bodyPr/>
          <a:lstStyle/>
          <a:p>
            <a:fld id="{DC29FDDB-F380-1645-BCF0-3B9F951C627C}" type="datetimeFigureOut">
              <a:rPr lang="en-US" smtClean="0"/>
              <a:t>7/28/22</a:t>
            </a:fld>
            <a:endParaRPr lang="en-US"/>
          </a:p>
        </p:txBody>
      </p:sp>
      <p:sp>
        <p:nvSpPr>
          <p:cNvPr id="8" name="Footer Placeholder 7">
            <a:extLst>
              <a:ext uri="{FF2B5EF4-FFF2-40B4-BE49-F238E27FC236}">
                <a16:creationId xmlns:a16="http://schemas.microsoft.com/office/drawing/2014/main" id="{2373FEBB-57C2-B947-B478-C8AB7103E86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E81CF55-7748-BE46-8D67-F06C7B963891}"/>
              </a:ext>
            </a:extLst>
          </p:cNvPr>
          <p:cNvSpPr>
            <a:spLocks noGrp="1"/>
          </p:cNvSpPr>
          <p:nvPr>
            <p:ph type="sldNum" sz="quarter" idx="12"/>
          </p:nvPr>
        </p:nvSpPr>
        <p:spPr/>
        <p:txBody>
          <a:bodyPr/>
          <a:lstStyle/>
          <a:p>
            <a:fld id="{E17EFF84-F54C-4D42-B226-EE3C27E5E129}" type="slidenum">
              <a:rPr lang="en-US" smtClean="0"/>
              <a:t>‹#›</a:t>
            </a:fld>
            <a:endParaRPr lang="en-US"/>
          </a:p>
        </p:txBody>
      </p:sp>
    </p:spTree>
    <p:extLst>
      <p:ext uri="{BB962C8B-B14F-4D97-AF65-F5344CB8AC3E}">
        <p14:creationId xmlns:p14="http://schemas.microsoft.com/office/powerpoint/2010/main" val="13488930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13372C-DBC8-D34F-ABBE-F4D4D6240C1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32F6F08-505D-2948-B394-EB623DC0A85D}"/>
              </a:ext>
            </a:extLst>
          </p:cNvPr>
          <p:cNvSpPr>
            <a:spLocks noGrp="1"/>
          </p:cNvSpPr>
          <p:nvPr>
            <p:ph type="dt" sz="half" idx="10"/>
          </p:nvPr>
        </p:nvSpPr>
        <p:spPr/>
        <p:txBody>
          <a:bodyPr/>
          <a:lstStyle/>
          <a:p>
            <a:fld id="{DC29FDDB-F380-1645-BCF0-3B9F951C627C}" type="datetimeFigureOut">
              <a:rPr lang="en-US" smtClean="0"/>
              <a:t>7/28/22</a:t>
            </a:fld>
            <a:endParaRPr lang="en-US"/>
          </a:p>
        </p:txBody>
      </p:sp>
      <p:sp>
        <p:nvSpPr>
          <p:cNvPr id="4" name="Footer Placeholder 3">
            <a:extLst>
              <a:ext uri="{FF2B5EF4-FFF2-40B4-BE49-F238E27FC236}">
                <a16:creationId xmlns:a16="http://schemas.microsoft.com/office/drawing/2014/main" id="{8A663F3E-1FFD-C94E-90E7-A8097D76B0B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32C3DE4-3132-1A4D-B5CC-C85270A8B9DE}"/>
              </a:ext>
            </a:extLst>
          </p:cNvPr>
          <p:cNvSpPr>
            <a:spLocks noGrp="1"/>
          </p:cNvSpPr>
          <p:nvPr>
            <p:ph type="sldNum" sz="quarter" idx="12"/>
          </p:nvPr>
        </p:nvSpPr>
        <p:spPr/>
        <p:txBody>
          <a:bodyPr/>
          <a:lstStyle/>
          <a:p>
            <a:fld id="{E17EFF84-F54C-4D42-B226-EE3C27E5E129}" type="slidenum">
              <a:rPr lang="en-US" smtClean="0"/>
              <a:t>‹#›</a:t>
            </a:fld>
            <a:endParaRPr lang="en-US"/>
          </a:p>
        </p:txBody>
      </p:sp>
    </p:spTree>
    <p:extLst>
      <p:ext uri="{BB962C8B-B14F-4D97-AF65-F5344CB8AC3E}">
        <p14:creationId xmlns:p14="http://schemas.microsoft.com/office/powerpoint/2010/main" val="35570915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0B96FC7-6ACD-C644-B17A-AF315EEE31A0}"/>
              </a:ext>
            </a:extLst>
          </p:cNvPr>
          <p:cNvSpPr>
            <a:spLocks noGrp="1"/>
          </p:cNvSpPr>
          <p:nvPr>
            <p:ph type="dt" sz="half" idx="10"/>
          </p:nvPr>
        </p:nvSpPr>
        <p:spPr/>
        <p:txBody>
          <a:bodyPr/>
          <a:lstStyle/>
          <a:p>
            <a:fld id="{DC29FDDB-F380-1645-BCF0-3B9F951C627C}" type="datetimeFigureOut">
              <a:rPr lang="en-US" smtClean="0"/>
              <a:t>7/28/22</a:t>
            </a:fld>
            <a:endParaRPr lang="en-US"/>
          </a:p>
        </p:txBody>
      </p:sp>
      <p:sp>
        <p:nvSpPr>
          <p:cNvPr id="3" name="Footer Placeholder 2">
            <a:extLst>
              <a:ext uri="{FF2B5EF4-FFF2-40B4-BE49-F238E27FC236}">
                <a16:creationId xmlns:a16="http://schemas.microsoft.com/office/drawing/2014/main" id="{998B0FA9-0FC5-784A-9253-DE0519A2CC9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E2EEFE9-AE21-094B-B2D3-E8374CC9B650}"/>
              </a:ext>
            </a:extLst>
          </p:cNvPr>
          <p:cNvSpPr>
            <a:spLocks noGrp="1"/>
          </p:cNvSpPr>
          <p:nvPr>
            <p:ph type="sldNum" sz="quarter" idx="12"/>
          </p:nvPr>
        </p:nvSpPr>
        <p:spPr/>
        <p:txBody>
          <a:bodyPr/>
          <a:lstStyle/>
          <a:p>
            <a:fld id="{E17EFF84-F54C-4D42-B226-EE3C27E5E129}" type="slidenum">
              <a:rPr lang="en-US" smtClean="0"/>
              <a:t>‹#›</a:t>
            </a:fld>
            <a:endParaRPr lang="en-US"/>
          </a:p>
        </p:txBody>
      </p:sp>
    </p:spTree>
    <p:extLst>
      <p:ext uri="{BB962C8B-B14F-4D97-AF65-F5344CB8AC3E}">
        <p14:creationId xmlns:p14="http://schemas.microsoft.com/office/powerpoint/2010/main" val="3045877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932DB-6EC1-EF4D-8C22-38CD1A6A54B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C7C6501-669E-4F40-A58C-80C53F8D8F3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7A1422A-4825-8744-86B8-18C403C515B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2CE8553-EF6B-CB4A-9C55-5C23BED5FEA2}"/>
              </a:ext>
            </a:extLst>
          </p:cNvPr>
          <p:cNvSpPr>
            <a:spLocks noGrp="1"/>
          </p:cNvSpPr>
          <p:nvPr>
            <p:ph type="dt" sz="half" idx="10"/>
          </p:nvPr>
        </p:nvSpPr>
        <p:spPr/>
        <p:txBody>
          <a:bodyPr/>
          <a:lstStyle/>
          <a:p>
            <a:fld id="{DC29FDDB-F380-1645-BCF0-3B9F951C627C}" type="datetimeFigureOut">
              <a:rPr lang="en-US" smtClean="0"/>
              <a:t>7/28/22</a:t>
            </a:fld>
            <a:endParaRPr lang="en-US"/>
          </a:p>
        </p:txBody>
      </p:sp>
      <p:sp>
        <p:nvSpPr>
          <p:cNvPr id="6" name="Footer Placeholder 5">
            <a:extLst>
              <a:ext uri="{FF2B5EF4-FFF2-40B4-BE49-F238E27FC236}">
                <a16:creationId xmlns:a16="http://schemas.microsoft.com/office/drawing/2014/main" id="{94D65DFA-7A44-3E4A-84E4-BEE249032E8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51DBD6-A1D5-254C-9B9F-D344DE0DB928}"/>
              </a:ext>
            </a:extLst>
          </p:cNvPr>
          <p:cNvSpPr>
            <a:spLocks noGrp="1"/>
          </p:cNvSpPr>
          <p:nvPr>
            <p:ph type="sldNum" sz="quarter" idx="12"/>
          </p:nvPr>
        </p:nvSpPr>
        <p:spPr/>
        <p:txBody>
          <a:bodyPr/>
          <a:lstStyle/>
          <a:p>
            <a:fld id="{E17EFF84-F54C-4D42-B226-EE3C27E5E129}" type="slidenum">
              <a:rPr lang="en-US" smtClean="0"/>
              <a:t>‹#›</a:t>
            </a:fld>
            <a:endParaRPr lang="en-US"/>
          </a:p>
        </p:txBody>
      </p:sp>
    </p:spTree>
    <p:extLst>
      <p:ext uri="{BB962C8B-B14F-4D97-AF65-F5344CB8AC3E}">
        <p14:creationId xmlns:p14="http://schemas.microsoft.com/office/powerpoint/2010/main" val="8710686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94F355-EAE7-9C42-AC85-7821C7A9B4B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3BF9FF5-8A31-1547-A7D6-9F0BA3DF3FD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C9CA2A3-CD1D-3E46-807A-082AF196516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6692A1-15F9-E441-8EA6-6D777361DDD9}"/>
              </a:ext>
            </a:extLst>
          </p:cNvPr>
          <p:cNvSpPr>
            <a:spLocks noGrp="1"/>
          </p:cNvSpPr>
          <p:nvPr>
            <p:ph type="dt" sz="half" idx="10"/>
          </p:nvPr>
        </p:nvSpPr>
        <p:spPr/>
        <p:txBody>
          <a:bodyPr/>
          <a:lstStyle/>
          <a:p>
            <a:fld id="{DC29FDDB-F380-1645-BCF0-3B9F951C627C}" type="datetimeFigureOut">
              <a:rPr lang="en-US" smtClean="0"/>
              <a:t>7/28/22</a:t>
            </a:fld>
            <a:endParaRPr lang="en-US"/>
          </a:p>
        </p:txBody>
      </p:sp>
      <p:sp>
        <p:nvSpPr>
          <p:cNvPr id="6" name="Footer Placeholder 5">
            <a:extLst>
              <a:ext uri="{FF2B5EF4-FFF2-40B4-BE49-F238E27FC236}">
                <a16:creationId xmlns:a16="http://schemas.microsoft.com/office/drawing/2014/main" id="{4D6A2E36-A55E-8C4D-9A33-83A1B229AA4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ECCC50-20B1-054C-B13F-2CE79D467F96}"/>
              </a:ext>
            </a:extLst>
          </p:cNvPr>
          <p:cNvSpPr>
            <a:spLocks noGrp="1"/>
          </p:cNvSpPr>
          <p:nvPr>
            <p:ph type="sldNum" sz="quarter" idx="12"/>
          </p:nvPr>
        </p:nvSpPr>
        <p:spPr/>
        <p:txBody>
          <a:bodyPr/>
          <a:lstStyle/>
          <a:p>
            <a:fld id="{E17EFF84-F54C-4D42-B226-EE3C27E5E129}" type="slidenum">
              <a:rPr lang="en-US" smtClean="0"/>
              <a:t>‹#›</a:t>
            </a:fld>
            <a:endParaRPr lang="en-US"/>
          </a:p>
        </p:txBody>
      </p:sp>
    </p:spTree>
    <p:extLst>
      <p:ext uri="{BB962C8B-B14F-4D97-AF65-F5344CB8AC3E}">
        <p14:creationId xmlns:p14="http://schemas.microsoft.com/office/powerpoint/2010/main" val="23130274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577317C-3A63-E44D-9F98-7C6F3463344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CF968AE-0EF4-8A4E-9AE7-B8DEE3B3044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AD3369-859E-1642-88F0-429BF173713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29FDDB-F380-1645-BCF0-3B9F951C627C}" type="datetimeFigureOut">
              <a:rPr lang="en-US" smtClean="0"/>
              <a:t>7/28/22</a:t>
            </a:fld>
            <a:endParaRPr lang="en-US"/>
          </a:p>
        </p:txBody>
      </p:sp>
      <p:sp>
        <p:nvSpPr>
          <p:cNvPr id="5" name="Footer Placeholder 4">
            <a:extLst>
              <a:ext uri="{FF2B5EF4-FFF2-40B4-BE49-F238E27FC236}">
                <a16:creationId xmlns:a16="http://schemas.microsoft.com/office/drawing/2014/main" id="{D4ACBC22-0987-EE42-A78C-820665329DF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9A96738-9280-1C43-9B59-EE270FDAC5E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7EFF84-F54C-4D42-B226-EE3C27E5E129}" type="slidenum">
              <a:rPr lang="en-US" smtClean="0"/>
              <a:t>‹#›</a:t>
            </a:fld>
            <a:endParaRPr lang="en-US"/>
          </a:p>
        </p:txBody>
      </p:sp>
    </p:spTree>
    <p:extLst>
      <p:ext uri="{BB962C8B-B14F-4D97-AF65-F5344CB8AC3E}">
        <p14:creationId xmlns:p14="http://schemas.microsoft.com/office/powerpoint/2010/main" val="34136074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7" name="Rectangle 6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picture containing text&#10;&#10;Description automatically generated">
            <a:extLst>
              <a:ext uri="{FF2B5EF4-FFF2-40B4-BE49-F238E27FC236}">
                <a16:creationId xmlns:a16="http://schemas.microsoft.com/office/drawing/2014/main" id="{78B199BA-FE43-FAB9-1140-6571D67D1C77}"/>
              </a:ext>
            </a:extLst>
          </p:cNvPr>
          <p:cNvPicPr>
            <a:picLocks noChangeAspect="1"/>
          </p:cNvPicPr>
          <p:nvPr/>
        </p:nvPicPr>
        <p:blipFill rotWithShape="1">
          <a:blip r:embed="rId3"/>
          <a:srcRect t="19"/>
          <a:stretch/>
        </p:blipFill>
        <p:spPr>
          <a:xfrm>
            <a:off x="0" y="0"/>
            <a:ext cx="12192000" cy="6858000"/>
          </a:xfrm>
          <a:prstGeom prst="rect">
            <a:avLst/>
          </a:prstGeom>
        </p:spPr>
      </p:pic>
    </p:spTree>
    <p:extLst>
      <p:ext uri="{BB962C8B-B14F-4D97-AF65-F5344CB8AC3E}">
        <p14:creationId xmlns:p14="http://schemas.microsoft.com/office/powerpoint/2010/main" val="158070080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A picture containing timeline&#10;&#10;Description automatically generated">
            <a:extLst>
              <a:ext uri="{FF2B5EF4-FFF2-40B4-BE49-F238E27FC236}">
                <a16:creationId xmlns:a16="http://schemas.microsoft.com/office/drawing/2014/main" id="{CFDFE211-F576-46A1-A194-174FBFAB1E55}"/>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95522736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CFC741C8-34AC-0B94-4B31-C37AAFA46A8A}"/>
              </a:ext>
            </a:extLst>
          </p:cNvPr>
          <p:cNvPicPr>
            <a:picLocks noChangeAspect="1"/>
          </p:cNvPicPr>
          <p:nvPr/>
        </p:nvPicPr>
        <p:blipFill>
          <a:blip r:embed="rId3"/>
          <a:stretch>
            <a:fillRect/>
          </a:stretch>
        </p:blipFill>
        <p:spPr>
          <a:xfrm>
            <a:off x="3451225" y="136749"/>
            <a:ext cx="5289550" cy="6584502"/>
          </a:xfrm>
          <a:prstGeom prst="rect">
            <a:avLst/>
          </a:prstGeom>
        </p:spPr>
      </p:pic>
      <p:sp>
        <p:nvSpPr>
          <p:cNvPr id="4" name="TextBox 3">
            <a:extLst>
              <a:ext uri="{FF2B5EF4-FFF2-40B4-BE49-F238E27FC236}">
                <a16:creationId xmlns:a16="http://schemas.microsoft.com/office/drawing/2014/main" id="{171965B4-045D-29F4-D239-FEEB675F4407}"/>
              </a:ext>
            </a:extLst>
          </p:cNvPr>
          <p:cNvSpPr txBox="1"/>
          <p:nvPr/>
        </p:nvSpPr>
        <p:spPr>
          <a:xfrm>
            <a:off x="9062720" y="5336256"/>
            <a:ext cx="2560320" cy="1384995"/>
          </a:xfrm>
          <a:prstGeom prst="rect">
            <a:avLst/>
          </a:prstGeom>
          <a:noFill/>
        </p:spPr>
        <p:txBody>
          <a:bodyPr wrap="square" rtlCol="0">
            <a:spAutoFit/>
          </a:bodyPr>
          <a:lstStyle/>
          <a:p>
            <a:r>
              <a:rPr lang="en-US" sz="2800" b="1" dirty="0">
                <a:solidFill>
                  <a:schemeClr val="bg1"/>
                </a:solidFill>
              </a:rPr>
              <a:t>The Trinity</a:t>
            </a:r>
          </a:p>
          <a:p>
            <a:r>
              <a:rPr lang="en-US" sz="2800" dirty="0">
                <a:solidFill>
                  <a:schemeClr val="bg1"/>
                </a:solidFill>
              </a:rPr>
              <a:t>Andrei Rublev</a:t>
            </a:r>
          </a:p>
          <a:p>
            <a:r>
              <a:rPr lang="en-US" sz="2800" i="1" dirty="0">
                <a:solidFill>
                  <a:schemeClr val="bg1"/>
                </a:solidFill>
              </a:rPr>
              <a:t>15th century </a:t>
            </a:r>
          </a:p>
        </p:txBody>
      </p:sp>
    </p:spTree>
    <p:extLst>
      <p:ext uri="{BB962C8B-B14F-4D97-AF65-F5344CB8AC3E}">
        <p14:creationId xmlns:p14="http://schemas.microsoft.com/office/powerpoint/2010/main" val="169330663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A picture containing timeline&#10;&#10;Description automatically generated">
            <a:extLst>
              <a:ext uri="{FF2B5EF4-FFF2-40B4-BE49-F238E27FC236}">
                <a16:creationId xmlns:a16="http://schemas.microsoft.com/office/drawing/2014/main" id="{CFDFE211-F576-46A1-A194-174FBFAB1E55}"/>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55364554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A picture containing timeline&#10;&#10;Description automatically generated">
            <a:extLst>
              <a:ext uri="{FF2B5EF4-FFF2-40B4-BE49-F238E27FC236}">
                <a16:creationId xmlns:a16="http://schemas.microsoft.com/office/drawing/2014/main" id="{63611239-52DF-F996-2A6C-8E91E8E99F18}"/>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25812702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7" name="Picture 6" descr="A picture containing text, indoor, red&#10;&#10;Description automatically generated">
            <a:extLst>
              <a:ext uri="{FF2B5EF4-FFF2-40B4-BE49-F238E27FC236}">
                <a16:creationId xmlns:a16="http://schemas.microsoft.com/office/drawing/2014/main" id="{7FF0ED37-935C-3A9F-D5DF-CF5E89C493C6}"/>
              </a:ext>
            </a:extLst>
          </p:cNvPr>
          <p:cNvPicPr>
            <a:picLocks noChangeAspect="1"/>
          </p:cNvPicPr>
          <p:nvPr/>
        </p:nvPicPr>
        <p:blipFill rotWithShape="1">
          <a:blip r:embed="rId3"/>
          <a:srcRect r="25"/>
          <a:stretch/>
        </p:blipFill>
        <p:spPr>
          <a:xfrm>
            <a:off x="20" y="10"/>
            <a:ext cx="12188932" cy="6857990"/>
          </a:xfrm>
          <a:prstGeom prst="rect">
            <a:avLst/>
          </a:prstGeom>
        </p:spPr>
      </p:pic>
      <p:sp>
        <p:nvSpPr>
          <p:cNvPr id="15" name="Freeform: Shape 14">
            <a:extLst>
              <a:ext uri="{FF2B5EF4-FFF2-40B4-BE49-F238E27FC236}">
                <a16:creationId xmlns:a16="http://schemas.microsoft.com/office/drawing/2014/main" id="{5E8D2E83-FB3A-40E7-A9E5-7AB389D612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23809"/>
            <a:ext cx="11016943" cy="2262375"/>
          </a:xfrm>
          <a:custGeom>
            <a:avLst/>
            <a:gdLst>
              <a:gd name="connsiteX0" fmla="*/ 0 w 11016943"/>
              <a:gd name="connsiteY0" fmla="*/ 0 h 2262375"/>
              <a:gd name="connsiteX1" fmla="*/ 9969166 w 11016943"/>
              <a:gd name="connsiteY1" fmla="*/ 0 h 2262375"/>
              <a:gd name="connsiteX2" fmla="*/ 11016943 w 11016943"/>
              <a:gd name="connsiteY2" fmla="*/ 2262375 h 2262375"/>
              <a:gd name="connsiteX3" fmla="*/ 4942050 w 11016943"/>
              <a:gd name="connsiteY3" fmla="*/ 2262375 h 2262375"/>
              <a:gd name="connsiteX4" fmla="*/ 4582160 w 11016943"/>
              <a:gd name="connsiteY4" fmla="*/ 2262375 h 2262375"/>
              <a:gd name="connsiteX5" fmla="*/ 0 w 11016943"/>
              <a:gd name="connsiteY5" fmla="*/ 2262375 h 226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16943" h="2262375">
                <a:moveTo>
                  <a:pt x="0" y="0"/>
                </a:moveTo>
                <a:lnTo>
                  <a:pt x="9969166" y="0"/>
                </a:lnTo>
                <a:lnTo>
                  <a:pt x="11016943" y="2262375"/>
                </a:lnTo>
                <a:lnTo>
                  <a:pt x="4942050" y="2262375"/>
                </a:lnTo>
                <a:lnTo>
                  <a:pt x="4582160" y="2262375"/>
                </a:lnTo>
                <a:lnTo>
                  <a:pt x="0" y="2262375"/>
                </a:lnTo>
                <a:close/>
              </a:path>
            </a:pathLst>
          </a:custGeom>
          <a:solidFill>
            <a:schemeClr val="bg1">
              <a:lumMod val="85000"/>
              <a:lumOff val="1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D0ACCA6E-FB41-5CB0-0CBE-DC0733808FA1}"/>
              </a:ext>
            </a:extLst>
          </p:cNvPr>
          <p:cNvSpPr>
            <a:spLocks noGrp="1"/>
          </p:cNvSpPr>
          <p:nvPr>
            <p:ph idx="1"/>
          </p:nvPr>
        </p:nvSpPr>
        <p:spPr>
          <a:xfrm>
            <a:off x="284480" y="4226560"/>
            <a:ext cx="10160000" cy="1879601"/>
          </a:xfrm>
        </p:spPr>
        <p:txBody>
          <a:bodyPr>
            <a:noAutofit/>
          </a:bodyPr>
          <a:lstStyle/>
          <a:p>
            <a:pPr marL="0" indent="0">
              <a:buNone/>
            </a:pPr>
            <a:r>
              <a:rPr lang="en-US" sz="3200" b="1" dirty="0"/>
              <a:t>Questions for reflection and response:</a:t>
            </a:r>
          </a:p>
        </p:txBody>
      </p:sp>
    </p:spTree>
    <p:extLst>
      <p:ext uri="{BB962C8B-B14F-4D97-AF65-F5344CB8AC3E}">
        <p14:creationId xmlns:p14="http://schemas.microsoft.com/office/powerpoint/2010/main" val="415840535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7" name="Picture 6" descr="A picture containing text, indoor, red&#10;&#10;Description automatically generated">
            <a:extLst>
              <a:ext uri="{FF2B5EF4-FFF2-40B4-BE49-F238E27FC236}">
                <a16:creationId xmlns:a16="http://schemas.microsoft.com/office/drawing/2014/main" id="{7FF0ED37-935C-3A9F-D5DF-CF5E89C493C6}"/>
              </a:ext>
            </a:extLst>
          </p:cNvPr>
          <p:cNvPicPr>
            <a:picLocks noChangeAspect="1"/>
          </p:cNvPicPr>
          <p:nvPr/>
        </p:nvPicPr>
        <p:blipFill rotWithShape="1">
          <a:blip r:embed="rId3"/>
          <a:srcRect r="25"/>
          <a:stretch/>
        </p:blipFill>
        <p:spPr>
          <a:xfrm>
            <a:off x="20" y="10"/>
            <a:ext cx="12188932" cy="6857990"/>
          </a:xfrm>
          <a:prstGeom prst="rect">
            <a:avLst/>
          </a:prstGeom>
        </p:spPr>
      </p:pic>
      <p:sp>
        <p:nvSpPr>
          <p:cNvPr id="15" name="Freeform: Shape 14">
            <a:extLst>
              <a:ext uri="{FF2B5EF4-FFF2-40B4-BE49-F238E27FC236}">
                <a16:creationId xmlns:a16="http://schemas.microsoft.com/office/drawing/2014/main" id="{5E8D2E83-FB3A-40E7-A9E5-7AB389D612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23809"/>
            <a:ext cx="11016943" cy="2262375"/>
          </a:xfrm>
          <a:custGeom>
            <a:avLst/>
            <a:gdLst>
              <a:gd name="connsiteX0" fmla="*/ 0 w 11016943"/>
              <a:gd name="connsiteY0" fmla="*/ 0 h 2262375"/>
              <a:gd name="connsiteX1" fmla="*/ 9969166 w 11016943"/>
              <a:gd name="connsiteY1" fmla="*/ 0 h 2262375"/>
              <a:gd name="connsiteX2" fmla="*/ 11016943 w 11016943"/>
              <a:gd name="connsiteY2" fmla="*/ 2262375 h 2262375"/>
              <a:gd name="connsiteX3" fmla="*/ 4942050 w 11016943"/>
              <a:gd name="connsiteY3" fmla="*/ 2262375 h 2262375"/>
              <a:gd name="connsiteX4" fmla="*/ 4582160 w 11016943"/>
              <a:gd name="connsiteY4" fmla="*/ 2262375 h 2262375"/>
              <a:gd name="connsiteX5" fmla="*/ 0 w 11016943"/>
              <a:gd name="connsiteY5" fmla="*/ 2262375 h 226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16943" h="2262375">
                <a:moveTo>
                  <a:pt x="0" y="0"/>
                </a:moveTo>
                <a:lnTo>
                  <a:pt x="9969166" y="0"/>
                </a:lnTo>
                <a:lnTo>
                  <a:pt x="11016943" y="2262375"/>
                </a:lnTo>
                <a:lnTo>
                  <a:pt x="4942050" y="2262375"/>
                </a:lnTo>
                <a:lnTo>
                  <a:pt x="4582160" y="2262375"/>
                </a:lnTo>
                <a:lnTo>
                  <a:pt x="0" y="2262375"/>
                </a:lnTo>
                <a:close/>
              </a:path>
            </a:pathLst>
          </a:custGeom>
          <a:solidFill>
            <a:schemeClr val="bg1">
              <a:lumMod val="85000"/>
              <a:lumOff val="1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D0ACCA6E-FB41-5CB0-0CBE-DC0733808FA1}"/>
              </a:ext>
            </a:extLst>
          </p:cNvPr>
          <p:cNvSpPr>
            <a:spLocks noGrp="1"/>
          </p:cNvSpPr>
          <p:nvPr>
            <p:ph idx="1"/>
          </p:nvPr>
        </p:nvSpPr>
        <p:spPr>
          <a:xfrm>
            <a:off x="284480" y="4226560"/>
            <a:ext cx="10160000" cy="1879601"/>
          </a:xfrm>
        </p:spPr>
        <p:txBody>
          <a:bodyPr>
            <a:noAutofit/>
          </a:bodyPr>
          <a:lstStyle/>
          <a:p>
            <a:pPr marL="0" indent="0">
              <a:buNone/>
            </a:pPr>
            <a:r>
              <a:rPr lang="en-US" sz="3200" b="1" dirty="0"/>
              <a:t>Questions for reflection and response:</a:t>
            </a:r>
          </a:p>
          <a:p>
            <a:pPr marL="514350" indent="-514350">
              <a:buFont typeface="+mj-lt"/>
              <a:buAutoNum type="arabicPeriod"/>
            </a:pPr>
            <a:r>
              <a:rPr lang="en-US" sz="3200" dirty="0"/>
              <a:t>How does the table story in Luke 7:36-50 speak to you?</a:t>
            </a:r>
          </a:p>
        </p:txBody>
      </p:sp>
    </p:spTree>
    <p:extLst>
      <p:ext uri="{BB962C8B-B14F-4D97-AF65-F5344CB8AC3E}">
        <p14:creationId xmlns:p14="http://schemas.microsoft.com/office/powerpoint/2010/main" val="178515755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7" name="Picture 6" descr="A picture containing text, indoor, red&#10;&#10;Description automatically generated">
            <a:extLst>
              <a:ext uri="{FF2B5EF4-FFF2-40B4-BE49-F238E27FC236}">
                <a16:creationId xmlns:a16="http://schemas.microsoft.com/office/drawing/2014/main" id="{7FF0ED37-935C-3A9F-D5DF-CF5E89C493C6}"/>
              </a:ext>
            </a:extLst>
          </p:cNvPr>
          <p:cNvPicPr>
            <a:picLocks noChangeAspect="1"/>
          </p:cNvPicPr>
          <p:nvPr/>
        </p:nvPicPr>
        <p:blipFill rotWithShape="1">
          <a:blip r:embed="rId3"/>
          <a:srcRect r="25"/>
          <a:stretch/>
        </p:blipFill>
        <p:spPr>
          <a:xfrm>
            <a:off x="20" y="10"/>
            <a:ext cx="12188932" cy="6857990"/>
          </a:xfrm>
          <a:prstGeom prst="rect">
            <a:avLst/>
          </a:prstGeom>
        </p:spPr>
      </p:pic>
      <p:sp>
        <p:nvSpPr>
          <p:cNvPr id="15" name="Freeform: Shape 14">
            <a:extLst>
              <a:ext uri="{FF2B5EF4-FFF2-40B4-BE49-F238E27FC236}">
                <a16:creationId xmlns:a16="http://schemas.microsoft.com/office/drawing/2014/main" id="{5E8D2E83-FB3A-40E7-A9E5-7AB389D612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23809"/>
            <a:ext cx="11016943" cy="2262375"/>
          </a:xfrm>
          <a:custGeom>
            <a:avLst/>
            <a:gdLst>
              <a:gd name="connsiteX0" fmla="*/ 0 w 11016943"/>
              <a:gd name="connsiteY0" fmla="*/ 0 h 2262375"/>
              <a:gd name="connsiteX1" fmla="*/ 9969166 w 11016943"/>
              <a:gd name="connsiteY1" fmla="*/ 0 h 2262375"/>
              <a:gd name="connsiteX2" fmla="*/ 11016943 w 11016943"/>
              <a:gd name="connsiteY2" fmla="*/ 2262375 h 2262375"/>
              <a:gd name="connsiteX3" fmla="*/ 4942050 w 11016943"/>
              <a:gd name="connsiteY3" fmla="*/ 2262375 h 2262375"/>
              <a:gd name="connsiteX4" fmla="*/ 4582160 w 11016943"/>
              <a:gd name="connsiteY4" fmla="*/ 2262375 h 2262375"/>
              <a:gd name="connsiteX5" fmla="*/ 0 w 11016943"/>
              <a:gd name="connsiteY5" fmla="*/ 2262375 h 226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16943" h="2262375">
                <a:moveTo>
                  <a:pt x="0" y="0"/>
                </a:moveTo>
                <a:lnTo>
                  <a:pt x="9969166" y="0"/>
                </a:lnTo>
                <a:lnTo>
                  <a:pt x="11016943" y="2262375"/>
                </a:lnTo>
                <a:lnTo>
                  <a:pt x="4942050" y="2262375"/>
                </a:lnTo>
                <a:lnTo>
                  <a:pt x="4582160" y="2262375"/>
                </a:lnTo>
                <a:lnTo>
                  <a:pt x="0" y="2262375"/>
                </a:lnTo>
                <a:close/>
              </a:path>
            </a:pathLst>
          </a:custGeom>
          <a:solidFill>
            <a:schemeClr val="bg1">
              <a:lumMod val="85000"/>
              <a:lumOff val="1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D0ACCA6E-FB41-5CB0-0CBE-DC0733808FA1}"/>
              </a:ext>
            </a:extLst>
          </p:cNvPr>
          <p:cNvSpPr>
            <a:spLocks noGrp="1"/>
          </p:cNvSpPr>
          <p:nvPr>
            <p:ph idx="1"/>
          </p:nvPr>
        </p:nvSpPr>
        <p:spPr>
          <a:xfrm>
            <a:off x="284480" y="4226560"/>
            <a:ext cx="10160000" cy="1879601"/>
          </a:xfrm>
        </p:spPr>
        <p:txBody>
          <a:bodyPr>
            <a:noAutofit/>
          </a:bodyPr>
          <a:lstStyle/>
          <a:p>
            <a:pPr marL="0" indent="0">
              <a:buNone/>
            </a:pPr>
            <a:r>
              <a:rPr lang="en-US" sz="3200" b="1" dirty="0"/>
              <a:t>Questions for reflection and response:</a:t>
            </a:r>
          </a:p>
          <a:p>
            <a:pPr marL="514350" indent="-514350">
              <a:buFont typeface="+mj-lt"/>
              <a:buAutoNum type="arabicPeriod"/>
            </a:pPr>
            <a:r>
              <a:rPr lang="en-US" sz="3200" dirty="0"/>
              <a:t>How does the table story in Luke 7:36-50 speak to you?</a:t>
            </a:r>
          </a:p>
          <a:p>
            <a:pPr marL="514350" indent="-514350">
              <a:buFont typeface="+mj-lt"/>
              <a:buAutoNum type="arabicPeriod"/>
            </a:pPr>
            <a:r>
              <a:rPr lang="en-US" sz="3200" dirty="0"/>
              <a:t>How is the Spirit inviting you to respond to this message?</a:t>
            </a:r>
          </a:p>
        </p:txBody>
      </p:sp>
    </p:spTree>
    <p:extLst>
      <p:ext uri="{BB962C8B-B14F-4D97-AF65-F5344CB8AC3E}">
        <p14:creationId xmlns:p14="http://schemas.microsoft.com/office/powerpoint/2010/main" val="298974482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7" name="Rectangle 6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picture containing text&#10;&#10;Description automatically generated">
            <a:extLst>
              <a:ext uri="{FF2B5EF4-FFF2-40B4-BE49-F238E27FC236}">
                <a16:creationId xmlns:a16="http://schemas.microsoft.com/office/drawing/2014/main" id="{68A32B0C-B35C-8536-AE2A-0E964474BE43}"/>
              </a:ext>
            </a:extLst>
          </p:cNvPr>
          <p:cNvPicPr>
            <a:picLocks noChangeAspect="1"/>
          </p:cNvPicPr>
          <p:nvPr/>
        </p:nvPicPr>
        <p:blipFill rotWithShape="1">
          <a:blip r:embed="rId3"/>
          <a:srcRect t="19"/>
          <a:stretch/>
        </p:blipFill>
        <p:spPr>
          <a:xfrm>
            <a:off x="0" y="0"/>
            <a:ext cx="12192000" cy="6858000"/>
          </a:xfrm>
          <a:prstGeom prst="rect">
            <a:avLst/>
          </a:prstGeom>
        </p:spPr>
      </p:pic>
    </p:spTree>
    <p:extLst>
      <p:ext uri="{BB962C8B-B14F-4D97-AF65-F5344CB8AC3E}">
        <p14:creationId xmlns:p14="http://schemas.microsoft.com/office/powerpoint/2010/main" val="2000518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Picture 5" descr="A close-up of a package&#10;&#10;Description automatically generated with low confidence">
            <a:extLst>
              <a:ext uri="{FF2B5EF4-FFF2-40B4-BE49-F238E27FC236}">
                <a16:creationId xmlns:a16="http://schemas.microsoft.com/office/drawing/2014/main" id="{903C9B13-F371-24F6-441A-2E753A6E5953}"/>
              </a:ext>
            </a:extLst>
          </p:cNvPr>
          <p:cNvPicPr>
            <a:picLocks noChangeAspect="1"/>
          </p:cNvPicPr>
          <p:nvPr/>
        </p:nvPicPr>
        <p:blipFill rotWithShape="1">
          <a:blip r:embed="rId3"/>
          <a:srcRect b="19"/>
          <a:stretch/>
        </p:blipFill>
        <p:spPr>
          <a:xfrm>
            <a:off x="0" y="0"/>
            <a:ext cx="12192000" cy="6858000"/>
          </a:xfrm>
          <a:prstGeom prst="rect">
            <a:avLst/>
          </a:prstGeom>
        </p:spPr>
      </p:pic>
    </p:spTree>
    <p:extLst>
      <p:ext uri="{BB962C8B-B14F-4D97-AF65-F5344CB8AC3E}">
        <p14:creationId xmlns:p14="http://schemas.microsoft.com/office/powerpoint/2010/main" val="1812186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icture containing text, plate, indoor, white&#10;&#10;Description automatically generated">
            <a:extLst>
              <a:ext uri="{FF2B5EF4-FFF2-40B4-BE49-F238E27FC236}">
                <a16:creationId xmlns:a16="http://schemas.microsoft.com/office/drawing/2014/main" id="{33B43C43-B94D-9A7A-5DFC-A0B71D7752F4}"/>
              </a:ext>
            </a:extLst>
          </p:cNvPr>
          <p:cNvPicPr>
            <a:picLocks noChangeAspect="1"/>
          </p:cNvPicPr>
          <p:nvPr/>
        </p:nvPicPr>
        <p:blipFill rotWithShape="1">
          <a:blip r:embed="rId3"/>
          <a:srcRect b="19"/>
          <a:stretch/>
        </p:blipFill>
        <p:spPr>
          <a:xfrm>
            <a:off x="0" y="0"/>
            <a:ext cx="12192000" cy="6858000"/>
          </a:xfrm>
          <a:prstGeom prst="rect">
            <a:avLst/>
          </a:prstGeom>
        </p:spPr>
      </p:pic>
    </p:spTree>
    <p:extLst>
      <p:ext uri="{BB962C8B-B14F-4D97-AF65-F5344CB8AC3E}">
        <p14:creationId xmlns:p14="http://schemas.microsoft.com/office/powerpoint/2010/main" val="1746621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A picture containing text, crowd&#10;&#10;Description automatically generated">
            <a:extLst>
              <a:ext uri="{FF2B5EF4-FFF2-40B4-BE49-F238E27FC236}">
                <a16:creationId xmlns:a16="http://schemas.microsoft.com/office/drawing/2014/main" id="{4D5D3254-E5FD-7DB3-83B6-3500032F45D7}"/>
              </a:ext>
            </a:extLst>
          </p:cNvPr>
          <p:cNvPicPr>
            <a:picLocks noChangeAspect="1"/>
          </p:cNvPicPr>
          <p:nvPr/>
        </p:nvPicPr>
        <p:blipFill>
          <a:blip r:embed="rId3"/>
          <a:stretch>
            <a:fillRect/>
          </a:stretch>
        </p:blipFill>
        <p:spPr>
          <a:xfrm>
            <a:off x="1524000" y="0"/>
            <a:ext cx="9144000" cy="6858000"/>
          </a:xfrm>
          <a:prstGeom prst="rect">
            <a:avLst/>
          </a:prstGeom>
        </p:spPr>
      </p:pic>
    </p:spTree>
    <p:extLst>
      <p:ext uri="{BB962C8B-B14F-4D97-AF65-F5344CB8AC3E}">
        <p14:creationId xmlns:p14="http://schemas.microsoft.com/office/powerpoint/2010/main" val="172194632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 name="Picture 8" descr="A picture containing text, plate, indoor, white&#10;&#10;Description automatically generated">
            <a:extLst>
              <a:ext uri="{FF2B5EF4-FFF2-40B4-BE49-F238E27FC236}">
                <a16:creationId xmlns:a16="http://schemas.microsoft.com/office/drawing/2014/main" id="{7CEE04C1-61E3-4452-7491-8B08A33233C2}"/>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99962007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A picture containing text, white, dishware&#10;&#10;Description automatically generated">
            <a:extLst>
              <a:ext uri="{FF2B5EF4-FFF2-40B4-BE49-F238E27FC236}">
                <a16:creationId xmlns:a16="http://schemas.microsoft.com/office/drawing/2014/main" id="{9A676495-6237-BC66-0442-940B06F4AABB}"/>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41371061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erson standing in front of a table with people sitting around it&#10;&#10;Description automatically generated with medium confidence">
            <a:extLst>
              <a:ext uri="{FF2B5EF4-FFF2-40B4-BE49-F238E27FC236}">
                <a16:creationId xmlns:a16="http://schemas.microsoft.com/office/drawing/2014/main" id="{07F413AD-BE82-4CEB-037A-3469BAE9EB3B}"/>
              </a:ext>
            </a:extLst>
          </p:cNvPr>
          <p:cNvPicPr>
            <a:picLocks noChangeAspect="1"/>
          </p:cNvPicPr>
          <p:nvPr/>
        </p:nvPicPr>
        <p:blipFill>
          <a:blip r:embed="rId3"/>
          <a:stretch>
            <a:fillRect/>
          </a:stretch>
        </p:blipFill>
        <p:spPr>
          <a:xfrm>
            <a:off x="713327" y="643466"/>
            <a:ext cx="10765346" cy="5571067"/>
          </a:xfrm>
          <a:prstGeom prst="rect">
            <a:avLst/>
          </a:prstGeom>
        </p:spPr>
      </p:pic>
    </p:spTree>
    <p:extLst>
      <p:ext uri="{BB962C8B-B14F-4D97-AF65-F5344CB8AC3E}">
        <p14:creationId xmlns:p14="http://schemas.microsoft.com/office/powerpoint/2010/main" val="341958157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A close-up of a label&#10;&#10;Description automatically generated with medium confidence">
            <a:extLst>
              <a:ext uri="{FF2B5EF4-FFF2-40B4-BE49-F238E27FC236}">
                <a16:creationId xmlns:a16="http://schemas.microsoft.com/office/drawing/2014/main" id="{39B46E3D-4310-204F-91FA-431DEEBBF3DF}"/>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28235082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Timeline&#10;&#10;Description automatically generated with medium confidence">
            <a:extLst>
              <a:ext uri="{FF2B5EF4-FFF2-40B4-BE49-F238E27FC236}">
                <a16:creationId xmlns:a16="http://schemas.microsoft.com/office/drawing/2014/main" id="{3D9EFD93-C26B-B519-F8F9-3E9BF79380D5}"/>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27624698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107517</TotalTime>
  <Words>999</Words>
  <Application>Microsoft Macintosh PowerPoint</Application>
  <PresentationFormat>Widescreen</PresentationFormat>
  <Paragraphs>96</Paragraphs>
  <Slides>17</Slides>
  <Notes>15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17</vt:i4>
      </vt:variant>
    </vt:vector>
  </HeadingPairs>
  <TitlesOfParts>
    <vt:vector size="21"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Flowers, David</dc:creator>
  <cp:lastModifiedBy>Flowers, David</cp:lastModifiedBy>
  <cp:revision>975</cp:revision>
  <cp:lastPrinted>2022-07-03T12:36:53Z</cp:lastPrinted>
  <dcterms:created xsi:type="dcterms:W3CDTF">2021-09-07T17:36:39Z</dcterms:created>
  <dcterms:modified xsi:type="dcterms:W3CDTF">2022-07-29T17:45:50Z</dcterms:modified>
</cp:coreProperties>
</file>