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405" r:id="rId4"/>
    <p:sldId id="350" r:id="rId5"/>
    <p:sldId id="389" r:id="rId6"/>
    <p:sldId id="392" r:id="rId7"/>
    <p:sldId id="396" r:id="rId8"/>
    <p:sldId id="390" r:id="rId9"/>
    <p:sldId id="363" r:id="rId10"/>
    <p:sldId id="400" r:id="rId11"/>
    <p:sldId id="4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3758"/>
  </p:normalViewPr>
  <p:slideViewPr>
    <p:cSldViewPr snapToGrid="0" snapToObjects="1">
      <p:cViewPr varScale="1">
        <p:scale>
          <a:sx n="80" d="100"/>
          <a:sy n="80" d="100"/>
        </p:scale>
        <p:origin x="816" y="184"/>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2</a:t>
            </a:r>
            <a:r>
              <a:rPr lang="en-US" baseline="30000" dirty="0"/>
              <a:t>nd</a:t>
            </a:r>
            <a:r>
              <a:rPr lang="en-US" dirty="0"/>
              <a:t> Sunday of our winter series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Foundations</a:t>
            </a:r>
            <a:r>
              <a:rPr lang="en-US" sz="1200" kern="1200" dirty="0">
                <a:solidFill>
                  <a:schemeClr val="tx1"/>
                </a:solidFill>
                <a:effectLst/>
                <a:latin typeface="+mn-lt"/>
                <a:ea typeface="+mn-ea"/>
                <a:cs typeface="+mn-cs"/>
              </a:rPr>
              <a:t> is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4-week sermon series that calls us to address the spiritual foundations of our life in Christ. We are looking at how the gospel challenges us to commit to following Jesus together, which involves regular rhythms of prayer, reading and reflecting on the Scripture, and deepening relationships.</a:t>
            </a:r>
            <a:r>
              <a:rPr lang="en-US" dirty="0">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Last Sunday Pastor Melissa began our </a:t>
            </a:r>
            <a:r>
              <a:rPr lang="en-US" sz="1200" b="0" i="1" u="none" strike="noStrike" kern="1200" dirty="0">
                <a:solidFill>
                  <a:schemeClr val="tx1"/>
                </a:solidFill>
                <a:effectLst/>
                <a:latin typeface="+mn-lt"/>
                <a:ea typeface="+mn-ea"/>
                <a:cs typeface="+mn-cs"/>
              </a:rPr>
              <a:t>Foundations</a:t>
            </a:r>
            <a:r>
              <a:rPr lang="en-US" sz="1200" b="0" i="0" u="none" strike="noStrike" kern="1200" dirty="0">
                <a:solidFill>
                  <a:schemeClr val="tx1"/>
                </a:solidFill>
                <a:effectLst/>
                <a:latin typeface="+mn-lt"/>
                <a:ea typeface="+mn-ea"/>
                <a:cs typeface="+mn-cs"/>
              </a:rPr>
              <a:t> series with an excellent message, </a:t>
            </a:r>
            <a:r>
              <a:rPr lang="en-US" sz="1200" b="0" i="1" u="none" strike="noStrike" kern="1200" dirty="0">
                <a:solidFill>
                  <a:schemeClr val="tx1"/>
                </a:solidFill>
                <a:effectLst/>
                <a:latin typeface="+mn-lt"/>
                <a:ea typeface="+mn-ea"/>
                <a:cs typeface="+mn-cs"/>
              </a:rPr>
              <a:t>The Call to Discipleship</a:t>
            </a:r>
            <a:r>
              <a:rPr lang="en-US" sz="1200" b="0" i="0" u="none" strike="noStrike" kern="1200" dirty="0">
                <a:solidFill>
                  <a:schemeClr val="tx1"/>
                </a:solidFill>
                <a:effectLst/>
                <a:latin typeface="+mn-lt"/>
                <a:ea typeface="+mn-ea"/>
                <a:cs typeface="+mn-cs"/>
              </a:rPr>
              <a:t>. As Melissa shared, if we’re going to live into God’s best for us and apply the gospel to our lives, then we must place Jesus at the center, prioritize our faith over idols, and take up our cross and follow him. She said that the grace God gives us to follow Jesus as committed disciples isn’t an “add-on” to our lives, it’s the main thing. And while this calling isn’t easy, it is the surest way to know God’s peace, freedom, mercy, grace, and love—</a:t>
            </a:r>
            <a:r>
              <a:rPr lang="en-US" sz="1200" b="0" i="1" u="none" strike="noStrike" kern="1200" dirty="0">
                <a:solidFill>
                  <a:schemeClr val="tx1"/>
                </a:solidFill>
                <a:effectLst/>
                <a:latin typeface="+mn-lt"/>
                <a:ea typeface="+mn-ea"/>
                <a:cs typeface="+mn-cs"/>
              </a:rPr>
              <a:t>life to the fullest </a:t>
            </a:r>
            <a:r>
              <a:rPr lang="en-US" sz="1200" b="0" i="0" u="none" strike="noStrike" kern="1200" dirty="0">
                <a:solidFill>
                  <a:schemeClr val="tx1"/>
                </a:solidFill>
                <a:effectLst/>
                <a:latin typeface="+mn-lt"/>
                <a:ea typeface="+mn-ea"/>
                <a:cs typeface="+mn-cs"/>
              </a:rPr>
              <a:t>(Jesus said)—it’s what we were created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And so, when we answer the call to discipleship, we commit to some basic spiritual practices and religious routines that help orient our hearts to God and allow us to hear his voice. Prayer is the primary way by which we abide in the Lord, experience his presence and power, discern his will, and stay rooted in his love. Therefore, this morning I’ll be challenging us to honestly examine the state of our praying life, and I’ll be specifically inviting us to develop a </a:t>
            </a:r>
            <a:r>
              <a:rPr lang="en-US" sz="1200" i="1" kern="1200" dirty="0">
                <a:solidFill>
                  <a:schemeClr val="tx1"/>
                </a:solidFill>
                <a:effectLst/>
                <a:latin typeface="+mn-lt"/>
                <a:ea typeface="+mn-ea"/>
                <a:cs typeface="+mn-cs"/>
              </a:rPr>
              <a:t>conversational</a:t>
            </a:r>
            <a:r>
              <a:rPr lang="en-US" sz="1200" kern="1200" dirty="0">
                <a:solidFill>
                  <a:schemeClr val="tx1"/>
                </a:solidFill>
                <a:effectLst/>
                <a:latin typeface="+mn-lt"/>
                <a:ea typeface="+mn-ea"/>
                <a:cs typeface="+mn-cs"/>
              </a:rPr>
              <a:t> relationship with God.</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Would you grab a Bible and turn to…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More recently, here are a few tools that I have found helpful in creating regular quiet times for being still, reaching out to God (spirit to Spirit), and opening myself up to hearing from him.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64321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3042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1 SAMUEL 3:1-10 &amp; MATTHEW 6:5-13 NLT]</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INTRO TO BOOK]</a:t>
            </a:r>
          </a:p>
          <a:p>
            <a:endParaRPr lang="en-US" dirty="0"/>
          </a:p>
          <a:p>
            <a:r>
              <a:rPr lang="en-US" dirty="0"/>
              <a:t>And that is why we must start with </a:t>
            </a:r>
            <a:r>
              <a:rPr lang="en-US" i="1" dirty="0"/>
              <a:t>the call to prayer</a:t>
            </a:r>
            <a:r>
              <a:rPr lang="en-US" i="0" dirty="0"/>
              <a: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54183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And I think whether you believe we can hear from God (and know the shepherd’s voice) or not, is really all about your worldview. Let’s think about this for a moment…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But we should recognize that prayer encompasses more than simply “communicating” with God. It is also about </a:t>
            </a:r>
            <a:r>
              <a:rPr lang="en-US" i="1" dirty="0"/>
              <a:t>communing</a:t>
            </a:r>
            <a:r>
              <a:rPr lang="en-US" dirty="0"/>
              <a:t> and relating to a loving God—who the Bible says is the divine Creator that has a will and a purpose for the world, including your own life. </a:t>
            </a:r>
          </a:p>
          <a:p>
            <a:endParaRPr lang="en-US" dirty="0"/>
          </a:p>
          <a:p>
            <a:r>
              <a:rPr lang="en-US" dirty="0"/>
              <a:t>As the prophet Samuel discovered when he was a boy.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235282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&amp; CONTEXT OF 1 SAMUEL 3:1-10]</a:t>
            </a:r>
            <a:br>
              <a:rPr lang="en-US" dirty="0"/>
            </a:br>
            <a:r>
              <a:rPr lang="en-US" dirty="0"/>
              <a:t>At the end of the period of the Judges (before Israel had her first king)…</a:t>
            </a:r>
          </a:p>
          <a:p>
            <a:pPr marL="171450" indent="-171450">
              <a:buFont typeface="Arial" panose="020B0604020202020204" pitchFamily="34" charset="0"/>
              <a:buChar char="•"/>
            </a:pPr>
            <a:r>
              <a:rPr lang="en-US" dirty="0"/>
              <a:t>Samuel was dedicated to God and his service in the tabernacle by his mother, Hannah.</a:t>
            </a:r>
          </a:p>
          <a:p>
            <a:pPr marL="171450" indent="-171450">
              <a:buFont typeface="Arial" panose="020B0604020202020204" pitchFamily="34" charset="0"/>
              <a:buChar char="•"/>
            </a:pPr>
            <a:r>
              <a:rPr lang="en-US" dirty="0"/>
              <a:t>The Bible says that hearing a word from God was rare at that time, yet Samuel hears</a:t>
            </a:r>
          </a:p>
          <a:p>
            <a:pPr marL="171450" indent="-171450">
              <a:buFont typeface="Arial" panose="020B0604020202020204" pitchFamily="34" charset="0"/>
              <a:buChar char="•"/>
            </a:pPr>
            <a:r>
              <a:rPr lang="en-US" dirty="0"/>
              <a:t>Samuel thinks the priest Eli is calling him, but they both discover it’s God</a:t>
            </a:r>
          </a:p>
          <a:p>
            <a:pPr marL="171450" indent="-171450">
              <a:buFont typeface="Arial" panose="020B0604020202020204" pitchFamily="34" charset="0"/>
              <a:buChar char="•"/>
            </a:pPr>
            <a:r>
              <a:rPr lang="en-US" dirty="0"/>
              <a:t>After the third time, Eli tells Samuel… “Oh, you’re hearing from God” and Eli guides him</a:t>
            </a:r>
          </a:p>
          <a:p>
            <a:pPr marL="171450" indent="-171450">
              <a:buFont typeface="Arial" panose="020B0604020202020204" pitchFamily="34" charset="0"/>
              <a:buChar char="•"/>
            </a:pPr>
            <a:r>
              <a:rPr lang="en-US" dirty="0"/>
              <a:t>Eli helps Samuel in how to hear and respond to God in conversation: ”Speak, Lord…”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Was this voice audible? Possibly. And while it’s certainly possible for God to speak to us audibly, or speak to us through dreams and visions…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7837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So… at this point, let me ask you a few questions…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393692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And if you’re not, or you’re unsure about where to start, I’d like to suggest slowing down and intentionally creating some space for the Lord to speak to you. As the psalmist wrote…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374026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Certainly, God can break through our busy lives and all of the noise. He can appear in a burning bush, as he did with Moses, he can knock us off of our horse, as he did Saul of Tarsus. But I have found that isn’t normally how God speaks. Instead, it’s (as the Scriptures say) through a still small voice, that God comes to us. It’s with a divine whisper through our own thoughts that the Spirit of God most often speaks to us. And being alone and embracing solitude (even boredom) helps us to do that.</a:t>
            </a:r>
          </a:p>
          <a:p>
            <a:endParaRPr lang="en-US" dirty="0"/>
          </a:p>
          <a:p>
            <a:r>
              <a:rPr lang="en-US" dirty="0"/>
              <a:t>I recently experienced this on a hike…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103382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1/23/22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1/23/22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een sign with white text&#10;&#10;Description automatically generated with low confidence">
            <a:extLst>
              <a:ext uri="{FF2B5EF4-FFF2-40B4-BE49-F238E27FC236}">
                <a16:creationId xmlns:a16="http://schemas.microsoft.com/office/drawing/2014/main" id="{30453020-8811-B948-9AEF-8E6760E9FCFC}"/>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0660-1719-1542-B83B-4A0DDD329BC7}"/>
              </a:ext>
            </a:extLst>
          </p:cNvPr>
          <p:cNvSpPr>
            <a:spLocks noGrp="1"/>
          </p:cNvSpPr>
          <p:nvPr>
            <p:ph type="title"/>
          </p:nvPr>
        </p:nvSpPr>
        <p:spPr/>
        <p:txBody>
          <a:bodyPr/>
          <a:lstStyle/>
          <a:p>
            <a:pPr algn="ctr"/>
            <a:r>
              <a:rPr lang="en-US" dirty="0">
                <a:solidFill>
                  <a:schemeClr val="bg1"/>
                </a:solidFill>
              </a:rPr>
              <a:t>The Posture of a Listening Servant</a:t>
            </a:r>
          </a:p>
        </p:txBody>
      </p:sp>
      <p:sp>
        <p:nvSpPr>
          <p:cNvPr id="3" name="Content Placeholder 2">
            <a:extLst>
              <a:ext uri="{FF2B5EF4-FFF2-40B4-BE49-F238E27FC236}">
                <a16:creationId xmlns:a16="http://schemas.microsoft.com/office/drawing/2014/main" id="{B5DBE091-C2B5-2E4C-BE85-1322999A282C}"/>
              </a:ext>
            </a:extLst>
          </p:cNvPr>
          <p:cNvSpPr>
            <a:spLocks noGrp="1"/>
          </p:cNvSpPr>
          <p:nvPr>
            <p:ph idx="1"/>
          </p:nvPr>
        </p:nvSpPr>
        <p:spPr>
          <a:xfrm>
            <a:off x="838200" y="1690688"/>
            <a:ext cx="10515600" cy="4523845"/>
          </a:xfrm>
        </p:spPr>
        <p:txBody>
          <a:bodyPr>
            <a:noAutofit/>
          </a:bodyPr>
          <a:lstStyle/>
          <a:p>
            <a:pPr marL="0" indent="0">
              <a:buNone/>
            </a:pPr>
            <a:r>
              <a:rPr lang="en-US" sz="3200" b="1" i="1" dirty="0">
                <a:solidFill>
                  <a:schemeClr val="bg1"/>
                </a:solidFill>
              </a:rPr>
              <a:t>If we want to hear God speak, we must be listening. What is the posture of a listening disciple of Jesus?</a:t>
            </a:r>
          </a:p>
          <a:p>
            <a:pPr marL="0" indent="0">
              <a:buNone/>
            </a:pPr>
            <a:endParaRPr lang="en-US" sz="1000" b="1" i="1" dirty="0">
              <a:solidFill>
                <a:schemeClr val="bg1"/>
              </a:solidFill>
            </a:endParaRPr>
          </a:p>
          <a:p>
            <a:r>
              <a:rPr lang="en-US" sz="3200" dirty="0">
                <a:solidFill>
                  <a:schemeClr val="bg1"/>
                </a:solidFill>
              </a:rPr>
              <a:t>Our heart and mind must be open to hearing from God </a:t>
            </a:r>
          </a:p>
          <a:p>
            <a:r>
              <a:rPr lang="en-US" sz="3200" dirty="0">
                <a:solidFill>
                  <a:schemeClr val="bg1"/>
                </a:solidFill>
              </a:rPr>
              <a:t>We need to be humble, believing, dependent &amp; surrendered </a:t>
            </a:r>
          </a:p>
          <a:p>
            <a:r>
              <a:rPr lang="en-US" sz="3200" dirty="0">
                <a:solidFill>
                  <a:schemeClr val="bg1"/>
                </a:solidFill>
              </a:rPr>
              <a:t>It requires </a:t>
            </a:r>
            <a:r>
              <a:rPr lang="en-US" sz="3200" i="1" dirty="0">
                <a:solidFill>
                  <a:schemeClr val="bg1"/>
                </a:solidFill>
              </a:rPr>
              <a:t>cultivating </a:t>
            </a:r>
            <a:r>
              <a:rPr lang="en-US" sz="3200" dirty="0">
                <a:solidFill>
                  <a:schemeClr val="bg1"/>
                </a:solidFill>
              </a:rPr>
              <a:t>your spiritual capacity to hear God’s voice in solitude, </a:t>
            </a:r>
            <a:r>
              <a:rPr lang="en-US" sz="3200" i="1" dirty="0">
                <a:solidFill>
                  <a:schemeClr val="bg1"/>
                </a:solidFill>
              </a:rPr>
              <a:t>and</a:t>
            </a:r>
            <a:r>
              <a:rPr lang="en-US" sz="3200" dirty="0">
                <a:solidFill>
                  <a:schemeClr val="bg1"/>
                </a:solidFill>
              </a:rPr>
              <a:t> in your everyday activities </a:t>
            </a:r>
          </a:p>
          <a:p>
            <a:r>
              <a:rPr lang="en-US" sz="3200" dirty="0">
                <a:solidFill>
                  <a:schemeClr val="bg1"/>
                </a:solidFill>
              </a:rPr>
              <a:t>We allow </a:t>
            </a:r>
            <a:r>
              <a:rPr lang="en-US" sz="3200" i="1" dirty="0">
                <a:solidFill>
                  <a:schemeClr val="bg1"/>
                </a:solidFill>
              </a:rPr>
              <a:t>space</a:t>
            </a:r>
            <a:r>
              <a:rPr lang="en-US" sz="3200" dirty="0">
                <a:solidFill>
                  <a:schemeClr val="bg1"/>
                </a:solidFill>
              </a:rPr>
              <a:t> for God to speak to us when we pray</a:t>
            </a:r>
          </a:p>
        </p:txBody>
      </p:sp>
    </p:spTree>
    <p:extLst>
      <p:ext uri="{BB962C8B-B14F-4D97-AF65-F5344CB8AC3E}">
        <p14:creationId xmlns:p14="http://schemas.microsoft.com/office/powerpoint/2010/main" val="38874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green sign on a tree&#10;&#10;Description automatically generated with medium confidence">
            <a:extLst>
              <a:ext uri="{FF2B5EF4-FFF2-40B4-BE49-F238E27FC236}">
                <a16:creationId xmlns:a16="http://schemas.microsoft.com/office/drawing/2014/main" id="{72377DC5-F0D9-024A-BE22-40690625E553}"/>
              </a:ext>
            </a:extLst>
          </p:cNvPr>
          <p:cNvPicPr>
            <a:picLocks noChangeAspect="1"/>
          </p:cNvPicPr>
          <p:nvPr/>
        </p:nvPicPr>
        <p:blipFill rotWithShape="1">
          <a:blip r:embed="rId3"/>
          <a:srcRect t="24438" b="2145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414866" y="4177807"/>
            <a:ext cx="11362267" cy="2404533"/>
          </a:xfrm>
        </p:spPr>
        <p:txBody>
          <a:bodyPr anchor="t">
            <a:normAutofit/>
          </a:bodyPr>
          <a:lstStyle/>
          <a:p>
            <a:pPr marL="0" indent="0">
              <a:buNone/>
            </a:pPr>
            <a:r>
              <a:rPr lang="en-US" sz="3200" b="1" dirty="0"/>
              <a:t>Questions for reflection and response:</a:t>
            </a:r>
          </a:p>
          <a:p>
            <a:pPr marL="514350" indent="-514350">
              <a:buAutoNum type="arabicPeriod"/>
            </a:pPr>
            <a:r>
              <a:rPr lang="en-US" sz="3200" dirty="0">
                <a:latin typeface="+mj-lt"/>
              </a:rPr>
              <a:t>How is your prayer life? Do you have set times that you pray?</a:t>
            </a:r>
          </a:p>
          <a:p>
            <a:pPr marL="514350" indent="-514350">
              <a:buAutoNum type="arabicPeriod"/>
            </a:pPr>
            <a:r>
              <a:rPr lang="en-US" sz="3200" dirty="0">
                <a:latin typeface="+mj-lt"/>
              </a:rPr>
              <a:t>When you pray, are you allowing space for God to speak to you?</a:t>
            </a:r>
          </a:p>
          <a:p>
            <a:pPr marL="514350" indent="-514350">
              <a:buAutoNum type="arabicPeriod"/>
            </a:pPr>
            <a:r>
              <a:rPr lang="en-US" sz="3200" dirty="0">
                <a:latin typeface="+mj-lt"/>
              </a:rPr>
              <a:t>How is the Spirit prompting you to respond to this message?</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345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7C2719-1AAE-AA40-8A69-399C7A71215F}"/>
              </a:ext>
            </a:extLst>
          </p:cNvPr>
          <p:cNvSpPr txBox="1"/>
          <p:nvPr/>
        </p:nvSpPr>
        <p:spPr>
          <a:xfrm>
            <a:off x="1524000" y="1978740"/>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effectLst>
                  <a:outerShdw blurRad="50800" dist="38100" dir="2700000" algn="tl" rotWithShape="0">
                    <a:schemeClr val="bg1">
                      <a:alpha val="40000"/>
                    </a:schemeClr>
                  </a:outerShdw>
                </a:effectLst>
                <a:ea typeface="+mj-ea"/>
                <a:cs typeface="+mj-cs"/>
              </a:rPr>
              <a:t>Scripture Reading</a:t>
            </a:r>
          </a:p>
          <a:p>
            <a:pPr algn="ctr">
              <a:lnSpc>
                <a:spcPct val="90000"/>
              </a:lnSpc>
              <a:spcBef>
                <a:spcPct val="0"/>
              </a:spcBef>
              <a:spcAft>
                <a:spcPts val="600"/>
              </a:spcAft>
            </a:pPr>
            <a:r>
              <a:rPr lang="en-US" sz="6000" dirty="0">
                <a:solidFill>
                  <a:srgbClr val="FFFFFF"/>
                </a:solidFill>
                <a:effectLst>
                  <a:outerShdw blurRad="50800" dist="38100" dir="2700000" algn="tl" rotWithShape="0">
                    <a:schemeClr val="bg1">
                      <a:alpha val="40000"/>
                    </a:schemeClr>
                  </a:outerShdw>
                </a:effectLst>
                <a:latin typeface="+mj-lt"/>
                <a:ea typeface="+mj-ea"/>
                <a:cs typeface="+mj-cs"/>
              </a:rPr>
              <a:t>1 Samuel 3:1-10 NLT</a:t>
            </a:r>
          </a:p>
          <a:p>
            <a:pPr algn="ctr">
              <a:lnSpc>
                <a:spcPct val="90000"/>
              </a:lnSpc>
              <a:spcBef>
                <a:spcPct val="0"/>
              </a:spcBef>
              <a:spcAft>
                <a:spcPts val="600"/>
              </a:spcAft>
            </a:pPr>
            <a:r>
              <a:rPr lang="en-US" sz="6000" dirty="0">
                <a:solidFill>
                  <a:srgbClr val="FFFFFF"/>
                </a:solidFill>
                <a:effectLst>
                  <a:outerShdw blurRad="50800" dist="38100" dir="2700000" algn="tl" rotWithShape="0">
                    <a:schemeClr val="bg1">
                      <a:alpha val="40000"/>
                    </a:schemeClr>
                  </a:outerShdw>
                </a:effectLst>
                <a:latin typeface="+mj-lt"/>
                <a:ea typeface="+mj-ea"/>
                <a:cs typeface="+mj-cs"/>
              </a:rPr>
              <a:t>Matthew 6:5-13 NLT</a:t>
            </a:r>
          </a:p>
        </p:txBody>
      </p:sp>
    </p:spTree>
    <p:extLst>
      <p:ext uri="{BB962C8B-B14F-4D97-AF65-F5344CB8AC3E}">
        <p14:creationId xmlns:p14="http://schemas.microsoft.com/office/powerpoint/2010/main" val="2286684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8948DE9-7AF9-C049-ABAC-6C8FBDFC06B6}"/>
              </a:ext>
            </a:extLst>
          </p:cNvPr>
          <p:cNvPicPr>
            <a:picLocks noChangeAspect="1"/>
          </p:cNvPicPr>
          <p:nvPr/>
        </p:nvPicPr>
        <p:blipFill>
          <a:blip r:embed="rId3"/>
          <a:stretch>
            <a:fillRect/>
          </a:stretch>
        </p:blipFill>
        <p:spPr>
          <a:xfrm>
            <a:off x="3919156" y="457200"/>
            <a:ext cx="4353687" cy="5943600"/>
          </a:xfrm>
          <a:prstGeom prst="rect">
            <a:avLst/>
          </a:prstGeom>
        </p:spPr>
      </p:pic>
    </p:spTree>
    <p:extLst>
      <p:ext uri="{BB962C8B-B14F-4D97-AF65-F5344CB8AC3E}">
        <p14:creationId xmlns:p14="http://schemas.microsoft.com/office/powerpoint/2010/main" val="32608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627489" y="2335180"/>
            <a:ext cx="8937022" cy="2187639"/>
          </a:xfrm>
        </p:spPr>
        <p:txBody>
          <a:bodyPr>
            <a:noAutofit/>
          </a:bodyPr>
          <a:lstStyle/>
          <a:p>
            <a:pPr marL="0" indent="0" algn="r">
              <a:buNone/>
            </a:pPr>
            <a:r>
              <a:rPr lang="en-US" sz="3600" dirty="0">
                <a:solidFill>
                  <a:srgbClr val="FF0000"/>
                </a:solidFill>
              </a:rPr>
              <a:t>“I am the good shepherd; I know my sheep and my sheep know me... My sheep listen to my voice; I know them, and they follow me.” </a:t>
            </a:r>
          </a:p>
          <a:p>
            <a:pPr marL="0" indent="0" algn="r">
              <a:buNone/>
            </a:pPr>
            <a:r>
              <a:rPr lang="en-US" sz="3600" b="1" dirty="0"/>
              <a:t>John 10:14, 27 NIV</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73B6-7897-D348-BF07-74FFB4ECAA39}"/>
              </a:ext>
            </a:extLst>
          </p:cNvPr>
          <p:cNvSpPr>
            <a:spLocks noGrp="1"/>
          </p:cNvSpPr>
          <p:nvPr>
            <p:ph type="title"/>
          </p:nvPr>
        </p:nvSpPr>
        <p:spPr/>
        <p:txBody>
          <a:bodyPr>
            <a:normAutofit fontScale="90000"/>
          </a:bodyPr>
          <a:lstStyle/>
          <a:p>
            <a:pPr algn="ctr"/>
            <a:r>
              <a:rPr lang="en-US" dirty="0">
                <a:solidFill>
                  <a:schemeClr val="bg1"/>
                </a:solidFill>
              </a:rPr>
              <a:t>Your Theological Worldview </a:t>
            </a:r>
            <a:br>
              <a:rPr lang="en-US" dirty="0">
                <a:solidFill>
                  <a:schemeClr val="bg1"/>
                </a:solidFill>
              </a:rPr>
            </a:br>
            <a:r>
              <a:rPr lang="en-US" dirty="0">
                <a:solidFill>
                  <a:schemeClr val="bg1"/>
                </a:solidFill>
              </a:rPr>
              <a:t>Impacts Your Idea of “Relationship” and Prayer</a:t>
            </a:r>
            <a:endParaRPr lang="en-US" dirty="0"/>
          </a:p>
        </p:txBody>
      </p:sp>
      <p:sp>
        <p:nvSpPr>
          <p:cNvPr id="3" name="Content Placeholder 2">
            <a:extLst>
              <a:ext uri="{FF2B5EF4-FFF2-40B4-BE49-F238E27FC236}">
                <a16:creationId xmlns:a16="http://schemas.microsoft.com/office/drawing/2014/main" id="{29444B45-FE59-8745-ACE7-05690101F0D0}"/>
              </a:ext>
            </a:extLst>
          </p:cNvPr>
          <p:cNvSpPr>
            <a:spLocks noGrp="1"/>
          </p:cNvSpPr>
          <p:nvPr>
            <p:ph idx="1"/>
          </p:nvPr>
        </p:nvSpPr>
        <p:spPr>
          <a:xfrm>
            <a:off x="450849" y="1825625"/>
            <a:ext cx="11290301" cy="4667250"/>
          </a:xfrm>
        </p:spPr>
        <p:txBody>
          <a:bodyPr>
            <a:noAutofit/>
          </a:bodyPr>
          <a:lstStyle/>
          <a:p>
            <a:pPr marL="0" indent="0">
              <a:buNone/>
            </a:pPr>
            <a:r>
              <a:rPr lang="en-US" sz="3000" b="1" i="1" dirty="0">
                <a:solidFill>
                  <a:schemeClr val="bg1"/>
                </a:solidFill>
              </a:rPr>
              <a:t>Who is God? Where is God? And what difference does it make? </a:t>
            </a:r>
          </a:p>
          <a:p>
            <a:pPr marL="0" indent="0">
              <a:buNone/>
            </a:pPr>
            <a:r>
              <a:rPr lang="en-US" sz="3000" b="1" dirty="0">
                <a:solidFill>
                  <a:schemeClr val="bg1"/>
                </a:solidFill>
              </a:rPr>
              <a:t>Pantheism – “</a:t>
            </a:r>
            <a:r>
              <a:rPr lang="en-US" sz="3000" dirty="0">
                <a:solidFill>
                  <a:schemeClr val="bg1"/>
                </a:solidFill>
              </a:rPr>
              <a:t>God is everything, everything is God”; prayer is about getting in tune with self and nature – being “</a:t>
            </a:r>
            <a:r>
              <a:rPr lang="en-US" sz="3000" i="1" dirty="0">
                <a:solidFill>
                  <a:schemeClr val="bg1"/>
                </a:solidFill>
              </a:rPr>
              <a:t>one</a:t>
            </a:r>
            <a:r>
              <a:rPr lang="en-US" sz="3000" dirty="0">
                <a:solidFill>
                  <a:schemeClr val="bg1"/>
                </a:solidFill>
              </a:rPr>
              <a:t> with the Universe” (e.g., Greek mythology, Native American religions, etc. ) </a:t>
            </a:r>
          </a:p>
          <a:p>
            <a:pPr marL="0" indent="0">
              <a:buNone/>
            </a:pPr>
            <a:r>
              <a:rPr lang="en-US" sz="3000" b="1" dirty="0">
                <a:solidFill>
                  <a:schemeClr val="bg1"/>
                </a:solidFill>
              </a:rPr>
              <a:t>Deism – </a:t>
            </a:r>
            <a:r>
              <a:rPr lang="en-US" sz="3000" dirty="0">
                <a:solidFill>
                  <a:schemeClr val="bg1"/>
                </a:solidFill>
              </a:rPr>
              <a:t>God is a distant deity who created and then stepped away; therefore, prayer calls across a void in times of need/trouble and for national or tribal blessings (e.g., the US Founding Fathers, etc.) </a:t>
            </a:r>
          </a:p>
          <a:p>
            <a:pPr marL="0" indent="0">
              <a:buNone/>
            </a:pPr>
            <a:r>
              <a:rPr lang="en-US" sz="3000" b="1" dirty="0">
                <a:solidFill>
                  <a:schemeClr val="bg1"/>
                </a:solidFill>
              </a:rPr>
              <a:t>Christian Theism – </a:t>
            </a:r>
            <a:r>
              <a:rPr lang="en-US" sz="3000" dirty="0">
                <a:solidFill>
                  <a:schemeClr val="bg1"/>
                </a:solidFill>
              </a:rPr>
              <a:t>God is transcendent, but also present in his creation (heaven &amp; earth); God is knowable </a:t>
            </a:r>
            <a:r>
              <a:rPr lang="en-US" sz="3000" i="1" dirty="0">
                <a:solidFill>
                  <a:schemeClr val="bg1"/>
                </a:solidFill>
              </a:rPr>
              <a:t>and is revealed in Jesus</a:t>
            </a:r>
            <a:r>
              <a:rPr lang="en-US" sz="3000" dirty="0">
                <a:solidFill>
                  <a:schemeClr val="bg1"/>
                </a:solidFill>
              </a:rPr>
              <a:t>; therefore, prayer is “spiritual” communication, were God (Spirit) touches our spirit</a:t>
            </a:r>
          </a:p>
        </p:txBody>
      </p:sp>
    </p:spTree>
    <p:extLst>
      <p:ext uri="{BB962C8B-B14F-4D97-AF65-F5344CB8AC3E}">
        <p14:creationId xmlns:p14="http://schemas.microsoft.com/office/powerpoint/2010/main" val="114697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indoor, curtain&#10;&#10;Description automatically generated">
            <a:extLst>
              <a:ext uri="{FF2B5EF4-FFF2-40B4-BE49-F238E27FC236}">
                <a16:creationId xmlns:a16="http://schemas.microsoft.com/office/drawing/2014/main" id="{6440781F-5135-1148-96AB-017688DF4A3F}"/>
              </a:ext>
            </a:extLst>
          </p:cNvPr>
          <p:cNvPicPr>
            <a:picLocks noChangeAspect="1"/>
          </p:cNvPicPr>
          <p:nvPr/>
        </p:nvPicPr>
        <p:blipFill rotWithShape="1">
          <a:blip r:embed="rId3"/>
          <a:srcRect r="11096"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B353524-3C18-D440-AE83-1105E6566FB1}"/>
              </a:ext>
            </a:extLst>
          </p:cNvPr>
          <p:cNvSpPr txBox="1"/>
          <p:nvPr/>
        </p:nvSpPr>
        <p:spPr>
          <a:xfrm>
            <a:off x="3403600" y="5842000"/>
            <a:ext cx="8786876" cy="584775"/>
          </a:xfrm>
          <a:prstGeom prst="rect">
            <a:avLst/>
          </a:prstGeom>
          <a:solidFill>
            <a:schemeClr val="tx1">
              <a:alpha val="67046"/>
            </a:schemeClr>
          </a:solidFill>
        </p:spPr>
        <p:txBody>
          <a:bodyPr wrap="square" rtlCol="0">
            <a:spAutoFit/>
          </a:bodyPr>
          <a:lstStyle/>
          <a:p>
            <a:r>
              <a:rPr lang="en-US" sz="3200" dirty="0">
                <a:solidFill>
                  <a:schemeClr val="bg1"/>
                </a:solidFill>
              </a:rPr>
              <a:t>1 Samuel 3:1-10 – Samuel learns to hear from God</a:t>
            </a:r>
          </a:p>
        </p:txBody>
      </p:sp>
    </p:spTree>
    <p:extLst>
      <p:ext uri="{BB962C8B-B14F-4D97-AF65-F5344CB8AC3E}">
        <p14:creationId xmlns:p14="http://schemas.microsoft.com/office/powerpoint/2010/main" val="315110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2806-DE49-6143-B631-C8F089C2EC08}"/>
              </a:ext>
            </a:extLst>
          </p:cNvPr>
          <p:cNvSpPr>
            <a:spLocks noGrp="1"/>
          </p:cNvSpPr>
          <p:nvPr>
            <p:ph type="title"/>
          </p:nvPr>
        </p:nvSpPr>
        <p:spPr/>
        <p:txBody>
          <a:bodyPr/>
          <a:lstStyle/>
          <a:p>
            <a:pPr algn="ctr"/>
            <a:r>
              <a:rPr lang="en-US" dirty="0">
                <a:solidFill>
                  <a:schemeClr val="bg1"/>
                </a:solidFill>
                <a:latin typeface="+mn-lt"/>
              </a:rPr>
              <a:t>Biblical Ways God Can Speak to Us</a:t>
            </a:r>
          </a:p>
        </p:txBody>
      </p:sp>
      <p:sp>
        <p:nvSpPr>
          <p:cNvPr id="3" name="Content Placeholder 2">
            <a:extLst>
              <a:ext uri="{FF2B5EF4-FFF2-40B4-BE49-F238E27FC236}">
                <a16:creationId xmlns:a16="http://schemas.microsoft.com/office/drawing/2014/main" id="{BBA8F52B-5F4C-1F49-8A59-F7279560C363}"/>
              </a:ext>
            </a:extLst>
          </p:cNvPr>
          <p:cNvSpPr>
            <a:spLocks noGrp="1"/>
          </p:cNvSpPr>
          <p:nvPr>
            <p:ph idx="1"/>
          </p:nvPr>
        </p:nvSpPr>
        <p:spPr>
          <a:xfrm>
            <a:off x="609600" y="1825625"/>
            <a:ext cx="10972800" cy="4667250"/>
          </a:xfrm>
        </p:spPr>
        <p:txBody>
          <a:bodyPr>
            <a:normAutofit/>
          </a:bodyPr>
          <a:lstStyle/>
          <a:p>
            <a:pPr marL="0" indent="0">
              <a:buNone/>
            </a:pPr>
            <a:r>
              <a:rPr lang="en-US" sz="3200" dirty="0">
                <a:solidFill>
                  <a:schemeClr val="bg1"/>
                </a:solidFill>
              </a:rPr>
              <a:t>According to the Bible, here are </a:t>
            </a:r>
            <a:r>
              <a:rPr lang="en-US" sz="3200" i="1" dirty="0">
                <a:solidFill>
                  <a:schemeClr val="bg1"/>
                </a:solidFill>
              </a:rPr>
              <a:t>common</a:t>
            </a:r>
            <a:r>
              <a:rPr lang="en-US" sz="3200" dirty="0">
                <a:solidFill>
                  <a:schemeClr val="bg1"/>
                </a:solidFill>
              </a:rPr>
              <a:t> ways that God speaks: </a:t>
            </a:r>
          </a:p>
          <a:p>
            <a:pPr marL="514350" indent="-514350">
              <a:buFont typeface="+mj-lt"/>
              <a:buAutoNum type="arabicPeriod"/>
            </a:pPr>
            <a:r>
              <a:rPr lang="en-US" sz="3200" b="1" dirty="0">
                <a:solidFill>
                  <a:schemeClr val="bg1"/>
                </a:solidFill>
              </a:rPr>
              <a:t>God speaks to us directly in an inward way. </a:t>
            </a:r>
          </a:p>
          <a:p>
            <a:pPr marL="0" indent="0">
              <a:buNone/>
            </a:pPr>
            <a:r>
              <a:rPr lang="en-US" sz="3200" dirty="0">
                <a:solidFill>
                  <a:schemeClr val="bg1"/>
                </a:solidFill>
              </a:rPr>
              <a:t>     (e.g., Abraham, Moses, the Prophets, Jesus, Paul, etc.) </a:t>
            </a:r>
          </a:p>
          <a:p>
            <a:pPr marL="0" indent="0">
              <a:buNone/>
            </a:pPr>
            <a:r>
              <a:rPr lang="en-US" sz="3200" b="1" dirty="0">
                <a:solidFill>
                  <a:schemeClr val="bg1"/>
                </a:solidFill>
              </a:rPr>
              <a:t>2.  God speaks to us through the Holy Scriptures. </a:t>
            </a:r>
          </a:p>
          <a:p>
            <a:pPr marL="0" indent="0">
              <a:buNone/>
            </a:pPr>
            <a:r>
              <a:rPr lang="en-US" sz="3200" dirty="0">
                <a:solidFill>
                  <a:schemeClr val="bg1"/>
                </a:solidFill>
              </a:rPr>
              <a:t>     (e.g., Josiah, Jesus, Peter, Paul, Ethiopian Eunuch, etc.) </a:t>
            </a:r>
          </a:p>
          <a:p>
            <a:pPr marL="0" indent="0">
              <a:buNone/>
            </a:pPr>
            <a:r>
              <a:rPr lang="en-US" sz="3200" b="1" dirty="0">
                <a:solidFill>
                  <a:schemeClr val="bg1"/>
                </a:solidFill>
              </a:rPr>
              <a:t>3.  God speaks to us through other people.</a:t>
            </a:r>
            <a:br>
              <a:rPr lang="en-US" sz="3200" b="1" dirty="0">
                <a:solidFill>
                  <a:schemeClr val="bg1"/>
                </a:solidFill>
              </a:rPr>
            </a:br>
            <a:r>
              <a:rPr lang="en-US" sz="3200" b="1" dirty="0">
                <a:solidFill>
                  <a:schemeClr val="bg1"/>
                </a:solidFill>
              </a:rPr>
              <a:t>     </a:t>
            </a:r>
            <a:r>
              <a:rPr lang="en-US" sz="3200" dirty="0">
                <a:solidFill>
                  <a:schemeClr val="bg1"/>
                </a:solidFill>
              </a:rPr>
              <a:t>(e.g., Nathan to David, Ananias to Saul (Paul), Peter to</a:t>
            </a:r>
            <a:br>
              <a:rPr lang="en-US" sz="3200" dirty="0">
                <a:solidFill>
                  <a:schemeClr val="bg1"/>
                </a:solidFill>
              </a:rPr>
            </a:br>
            <a:r>
              <a:rPr lang="en-US" sz="3200" dirty="0">
                <a:solidFill>
                  <a:schemeClr val="bg1"/>
                </a:solidFill>
              </a:rPr>
              <a:t>     Cornelius, Paul to the Athenian philosophers, etc.) </a:t>
            </a:r>
          </a:p>
        </p:txBody>
      </p:sp>
    </p:spTree>
    <p:extLst>
      <p:ext uri="{BB962C8B-B14F-4D97-AF65-F5344CB8AC3E}">
        <p14:creationId xmlns:p14="http://schemas.microsoft.com/office/powerpoint/2010/main" val="41884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6FAE1-6CF3-E64E-A17C-07880E40A805}"/>
              </a:ext>
            </a:extLst>
          </p:cNvPr>
          <p:cNvSpPr>
            <a:spLocks noGrp="1"/>
          </p:cNvSpPr>
          <p:nvPr>
            <p:ph idx="1"/>
          </p:nvPr>
        </p:nvSpPr>
        <p:spPr>
          <a:xfrm>
            <a:off x="838200" y="2370667"/>
            <a:ext cx="10515600" cy="2116666"/>
          </a:xfrm>
        </p:spPr>
        <p:txBody>
          <a:bodyPr>
            <a:normAutofit/>
          </a:bodyPr>
          <a:lstStyle/>
          <a:p>
            <a:pPr marL="0" indent="0" algn="ctr">
              <a:buNone/>
            </a:pPr>
            <a:r>
              <a:rPr lang="en-US" sz="4000" dirty="0">
                <a:solidFill>
                  <a:schemeClr val="bg1"/>
                </a:solidFill>
                <a:latin typeface="+mj-lt"/>
              </a:rPr>
              <a:t>Are you listening for God’s voice?</a:t>
            </a:r>
          </a:p>
          <a:p>
            <a:pPr marL="0" indent="0" algn="ctr">
              <a:buNone/>
            </a:pPr>
            <a:r>
              <a:rPr lang="en-US" sz="4000" dirty="0">
                <a:solidFill>
                  <a:schemeClr val="bg1"/>
                </a:solidFill>
                <a:latin typeface="+mj-lt"/>
              </a:rPr>
              <a:t>Are you awake to what He’s doing around you? </a:t>
            </a:r>
          </a:p>
          <a:p>
            <a:pPr marL="0" indent="0" algn="ctr">
              <a:buNone/>
            </a:pPr>
            <a:r>
              <a:rPr lang="en-US" sz="4000" dirty="0">
                <a:solidFill>
                  <a:schemeClr val="bg1"/>
                </a:solidFill>
                <a:latin typeface="+mj-lt"/>
              </a:rPr>
              <a:t>Are </a:t>
            </a:r>
            <a:r>
              <a:rPr lang="en-US" sz="4000" i="1" dirty="0">
                <a:solidFill>
                  <a:schemeClr val="bg1"/>
                </a:solidFill>
                <a:latin typeface="+mj-lt"/>
              </a:rPr>
              <a:t>you</a:t>
            </a:r>
            <a:r>
              <a:rPr lang="en-US" sz="4000" dirty="0">
                <a:solidFill>
                  <a:schemeClr val="bg1"/>
                </a:solidFill>
                <a:latin typeface="+mj-lt"/>
              </a:rPr>
              <a:t> able to hear his voice within you?</a:t>
            </a:r>
          </a:p>
          <a:p>
            <a:endParaRPr lang="en-US" dirty="0"/>
          </a:p>
        </p:txBody>
      </p:sp>
    </p:spTree>
    <p:extLst>
      <p:ext uri="{BB962C8B-B14F-4D97-AF65-F5344CB8AC3E}">
        <p14:creationId xmlns:p14="http://schemas.microsoft.com/office/powerpoint/2010/main" val="27436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2411281" y="2778672"/>
            <a:ext cx="7369437" cy="1300656"/>
          </a:xfrm>
        </p:spPr>
        <p:txBody>
          <a:bodyPr>
            <a:noAutofit/>
          </a:bodyPr>
          <a:lstStyle/>
          <a:p>
            <a:pPr marL="0" indent="0">
              <a:buNone/>
            </a:pPr>
            <a:r>
              <a:rPr lang="en-US" sz="4000" dirty="0">
                <a:latin typeface="+mj-lt"/>
              </a:rPr>
              <a:t>“Be still, and know that I am God.”</a:t>
            </a:r>
          </a:p>
          <a:p>
            <a:pPr marL="0" indent="0">
              <a:buNone/>
            </a:pPr>
            <a:r>
              <a:rPr lang="en-US" sz="4000" b="1" dirty="0">
                <a:solidFill>
                  <a:srgbClr val="FFFFFF"/>
                </a:solidFill>
              </a:rPr>
              <a:t>			    Psalm 46:10 NIV</a:t>
            </a:r>
          </a:p>
        </p:txBody>
      </p:sp>
    </p:spTree>
    <p:extLst>
      <p:ext uri="{BB962C8B-B14F-4D97-AF65-F5344CB8AC3E}">
        <p14:creationId xmlns:p14="http://schemas.microsoft.com/office/powerpoint/2010/main" val="4263684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46222</TotalTime>
  <Words>1428</Words>
  <Application>Microsoft Macintosh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Your Theological Worldview  Impacts Your Idea of “Relationship” and Prayer</vt:lpstr>
      <vt:lpstr>PowerPoint Presentation</vt:lpstr>
      <vt:lpstr>Biblical Ways God Can Speak to Us</vt:lpstr>
      <vt:lpstr>PowerPoint Presentation</vt:lpstr>
      <vt:lpstr>PowerPoint Presentation</vt:lpstr>
      <vt:lpstr>The Posture of a Listening Servant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406</cp:revision>
  <cp:lastPrinted>2022-01-23T13:43:28Z</cp:lastPrinted>
  <dcterms:created xsi:type="dcterms:W3CDTF">2021-09-07T17:36:39Z</dcterms:created>
  <dcterms:modified xsi:type="dcterms:W3CDTF">2022-01-23T22:17:54Z</dcterms:modified>
</cp:coreProperties>
</file>