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406" r:id="rId4"/>
    <p:sldId id="412" r:id="rId5"/>
    <p:sldId id="270" r:id="rId6"/>
    <p:sldId id="413" r:id="rId7"/>
    <p:sldId id="404" r:id="rId8"/>
    <p:sldId id="411" r:id="rId9"/>
    <p:sldId id="415" r:id="rId10"/>
    <p:sldId id="416" r:id="rId11"/>
    <p:sldId id="405" r:id="rId12"/>
    <p:sldId id="350" r:id="rId13"/>
    <p:sldId id="363" r:id="rId14"/>
    <p:sldId id="407" r:id="rId15"/>
    <p:sldId id="403" r:id="rId16"/>
    <p:sldId id="408" r:id="rId17"/>
    <p:sldId id="409" r:id="rId18"/>
    <p:sldId id="41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CD89"/>
    <a:srgbClr val="E7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490"/>
    <p:restoredTop sz="73802"/>
  </p:normalViewPr>
  <p:slideViewPr>
    <p:cSldViewPr snapToGrid="0" snapToObjects="1">
      <p:cViewPr varScale="1">
        <p:scale>
          <a:sx n="64" d="100"/>
          <a:sy n="64" d="100"/>
        </p:scale>
        <p:origin x="200" y="528"/>
      </p:cViewPr>
      <p:guideLst/>
    </p:cSldViewPr>
  </p:slideViewPr>
  <p:notesTextViewPr>
    <p:cViewPr>
      <p:scale>
        <a:sx n="120" d="100"/>
        <a:sy n="1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3F5B-4EF6-4247-9468-CC88CE65B783}" type="datetimeFigureOut">
              <a:rPr lang="en-US" smtClean="0"/>
              <a:t>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D5411-BD8E-3D4F-A24B-44BD8A652888}" type="slidenum">
              <a:rPr lang="en-US" smtClean="0"/>
              <a:t>‹#›</a:t>
            </a:fld>
            <a:endParaRPr lang="en-US"/>
          </a:p>
        </p:txBody>
      </p:sp>
    </p:spTree>
    <p:extLst>
      <p:ext uri="{BB962C8B-B14F-4D97-AF65-F5344CB8AC3E}">
        <p14:creationId xmlns:p14="http://schemas.microsoft.com/office/powerpoint/2010/main" val="285106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a:t>
            </a:r>
          </a:p>
          <a:p>
            <a:pPr marL="171450" indent="-171450">
              <a:buFont typeface="Arial" panose="020B0604020202020204" pitchFamily="34" charset="0"/>
              <a:buChar char="•"/>
            </a:pPr>
            <a:r>
              <a:rPr lang="en-US" dirty="0"/>
              <a:t>Greetings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Passing the Test – </a:t>
            </a:r>
            <a:r>
              <a:rPr lang="en-US" sz="1200" kern="1200" dirty="0">
                <a:solidFill>
                  <a:schemeClr val="tx1"/>
                </a:solidFill>
                <a:effectLst/>
                <a:latin typeface="+mn-lt"/>
                <a:ea typeface="+mn-ea"/>
                <a:cs typeface="+mn-cs"/>
              </a:rPr>
              <a:t>Life is full of trials that test our faith. We live in a broken world and not everything is as God intends. Bad things happen and challenges come. But ultimately, God wants to bring good out of our trials and for us to see them as opportunities to deepen our faith in him. Therefore, I want to encourage us this morning to view our trials as tests that God uses to increase our awareness of his love, faithfulness, and provision, which will then lead us to live into the fullness of life and freedom that Jesus offers us in the gospel.</a:t>
            </a:r>
            <a:endParaRPr lang="en-US" dirty="0"/>
          </a:p>
          <a:p>
            <a:pPr marL="0" indent="0">
              <a:buFont typeface="Arial" panose="020B0604020202020204" pitchFamily="34" charset="0"/>
              <a:buNone/>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dirty="0">
                <a:solidFill>
                  <a:schemeClr val="tx1"/>
                </a:solidFill>
                <a:effectLst/>
                <a:latin typeface="+mn-lt"/>
                <a:ea typeface="+mn-ea"/>
                <a:cs typeface="+mn-cs"/>
              </a:rPr>
              <a:t>Would you please grab a Bible and turn to…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a:t>
            </a:fld>
            <a:endParaRPr lang="en-US"/>
          </a:p>
        </p:txBody>
      </p:sp>
    </p:spTree>
    <p:extLst>
      <p:ext uri="{BB962C8B-B14F-4D97-AF65-F5344CB8AC3E}">
        <p14:creationId xmlns:p14="http://schemas.microsoft.com/office/powerpoint/2010/main" val="401930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And so, this test of Abraham, it wasn’t just to see if he would obey God and be faithful to his commands. It goes much deeper than that, just as it does with us all. More than simply obeying his word and passing the test, God wants to correct our misconceptions of him… away from the God who looks like the gods of our own making; away from the God we want to hide from, or the God who might “take” our loved ones, or the God who is out to get us or bring evil upon us… away from the God who can’t be trusted in the dark times.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Church, this is how God reconciles us to himself. Jesus on the cross is the quintessential expression of God’s love for you and the world. And as you come to this God who looks like Jesus, and receive his love and forgiveness (over and over again in your life), you will be reconciled. You will be free.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And ultimately, this is what is behind every test that we’re facing. Do we believe that God loves us, and will we trust him to see us through? Because he wants to make himself known, deepen our faith in him, and see us pass the test. He wants this for us because it leads to a greater awareness of his love and frees us from our bondage to the hell that lingers in our lives—irregardless if it’s something of our own doing or something beyond our control.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dirty="0"/>
              <a:t>So, consider these things when you hear these words from James…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10</a:t>
            </a:fld>
            <a:endParaRPr lang="en-US"/>
          </a:p>
        </p:txBody>
      </p:sp>
    </p:spTree>
    <p:extLst>
      <p:ext uri="{BB962C8B-B14F-4D97-AF65-F5344CB8AC3E}">
        <p14:creationId xmlns:p14="http://schemas.microsoft.com/office/powerpoint/2010/main" val="336223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ON PASSAGE]</a:t>
            </a:r>
          </a:p>
          <a:p>
            <a:endParaRPr lang="en-US" dirty="0"/>
          </a:p>
          <a:p>
            <a:r>
              <a:rPr lang="en-US" dirty="0"/>
              <a:t>And don’t forget, that Jesus was also tested and showed us what submission to the Father looks like as he prayed in the garden before his arrest…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11</a:t>
            </a:fld>
            <a:endParaRPr lang="en-US"/>
          </a:p>
        </p:txBody>
      </p:sp>
    </p:spTree>
    <p:extLst>
      <p:ext uri="{BB962C8B-B14F-4D97-AF65-F5344CB8AC3E}">
        <p14:creationId xmlns:p14="http://schemas.microsoft.com/office/powerpoint/2010/main" val="164477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endParaRPr lang="en-US" dirty="0"/>
          </a:p>
          <a:p>
            <a:r>
              <a:rPr lang="en-US" dirty="0"/>
              <a:t>Look and learn from Jesus. Jesus submitted to God in his greatest test and believed that he would be vindicated and ultimately raised. Because God always brings good out of evil. I think that’s what the Apostle Paul had in mind in Romans 8 when he wrote…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12</a:t>
            </a:fld>
            <a:endParaRPr lang="en-US"/>
          </a:p>
        </p:txBody>
      </p:sp>
    </p:spTree>
    <p:extLst>
      <p:ext uri="{BB962C8B-B14F-4D97-AF65-F5344CB8AC3E}">
        <p14:creationId xmlns:p14="http://schemas.microsoft.com/office/powerpoint/2010/main" val="1397111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PASSAGE]</a:t>
            </a:r>
          </a:p>
          <a:p>
            <a:r>
              <a:rPr lang="en-US" dirty="0"/>
              <a:t>Folks, this is the good news, the gospel of God. The invitation is to believe it and live it today.</a:t>
            </a:r>
          </a:p>
          <a:p>
            <a:endParaRPr lang="en-US" dirty="0"/>
          </a:p>
          <a:p>
            <a:r>
              <a:rPr lang="en-US" dirty="0"/>
              <a:t>Before we close with some questions for reflection and response, let’s watch this short video from the </a:t>
            </a:r>
            <a:r>
              <a:rPr lang="en-US" dirty="0" err="1"/>
              <a:t>BibleProject</a:t>
            </a:r>
            <a:r>
              <a:rPr lang="en-US" dirty="0"/>
              <a:t>, as I think it will help you to put your test (whatever you’re going through right now) into perspective. And maybe… just maybe… you will hear the Lord speak to you.</a:t>
            </a:r>
          </a:p>
          <a:p>
            <a:endParaRPr lang="en-US" dirty="0"/>
          </a:p>
          <a:p>
            <a:r>
              <a:rPr lang="en-US" dirty="0"/>
              <a:t>Let’s watch this together…. [GO TO VIDEO]</a:t>
            </a:r>
          </a:p>
        </p:txBody>
      </p:sp>
      <p:sp>
        <p:nvSpPr>
          <p:cNvPr id="4" name="Slide Number Placeholder 3"/>
          <p:cNvSpPr>
            <a:spLocks noGrp="1"/>
          </p:cNvSpPr>
          <p:nvPr>
            <p:ph type="sldNum" sz="quarter" idx="5"/>
          </p:nvPr>
        </p:nvSpPr>
        <p:spPr/>
        <p:txBody>
          <a:bodyPr/>
          <a:lstStyle/>
          <a:p>
            <a:fld id="{900D5411-BD8E-3D4F-A24B-44BD8A652888}" type="slidenum">
              <a:rPr lang="en-US" smtClean="0"/>
              <a:t>13</a:t>
            </a:fld>
            <a:endParaRPr lang="en-US"/>
          </a:p>
        </p:txBody>
      </p:sp>
    </p:spTree>
    <p:extLst>
      <p:ext uri="{BB962C8B-B14F-4D97-AF65-F5344CB8AC3E}">
        <p14:creationId xmlns:p14="http://schemas.microsoft.com/office/powerpoint/2010/main" val="1033824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VIDEO – 6 min]</a:t>
            </a:r>
          </a:p>
          <a:p>
            <a:endParaRPr lang="en-US" dirty="0"/>
          </a:p>
          <a:p>
            <a:r>
              <a:rPr lang="en-US" dirty="0"/>
              <a:t>[GO IMMEDIATELY TO NEXT SLIDE AFTER VIDEO]</a:t>
            </a:r>
          </a:p>
        </p:txBody>
      </p:sp>
      <p:sp>
        <p:nvSpPr>
          <p:cNvPr id="4" name="Slide Number Placeholder 3"/>
          <p:cNvSpPr>
            <a:spLocks noGrp="1"/>
          </p:cNvSpPr>
          <p:nvPr>
            <p:ph type="sldNum" sz="quarter" idx="5"/>
          </p:nvPr>
        </p:nvSpPr>
        <p:spPr/>
        <p:txBody>
          <a:bodyPr/>
          <a:lstStyle/>
          <a:p>
            <a:fld id="{900D5411-BD8E-3D4F-A24B-44BD8A652888}" type="slidenum">
              <a:rPr lang="en-US" smtClean="0"/>
              <a:t>14</a:t>
            </a:fld>
            <a:endParaRPr lang="en-US"/>
          </a:p>
        </p:txBody>
      </p:sp>
    </p:spTree>
    <p:extLst>
      <p:ext uri="{BB962C8B-B14F-4D97-AF65-F5344CB8AC3E}">
        <p14:creationId xmlns:p14="http://schemas.microsoft.com/office/powerpoint/2010/main" val="418809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15</a:t>
            </a:fld>
            <a:endParaRPr lang="en-US"/>
          </a:p>
        </p:txBody>
      </p:sp>
    </p:spTree>
    <p:extLst>
      <p:ext uri="{BB962C8B-B14F-4D97-AF65-F5344CB8AC3E}">
        <p14:creationId xmlns:p14="http://schemas.microsoft.com/office/powerpoint/2010/main" val="304241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16</a:t>
            </a:fld>
            <a:endParaRPr lang="en-US"/>
          </a:p>
        </p:txBody>
      </p:sp>
    </p:spTree>
    <p:extLst>
      <p:ext uri="{BB962C8B-B14F-4D97-AF65-F5344CB8AC3E}">
        <p14:creationId xmlns:p14="http://schemas.microsoft.com/office/powerpoint/2010/main" val="4105008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a:t>
            </a:r>
          </a:p>
        </p:txBody>
      </p:sp>
      <p:sp>
        <p:nvSpPr>
          <p:cNvPr id="4" name="Slide Number Placeholder 3"/>
          <p:cNvSpPr>
            <a:spLocks noGrp="1"/>
          </p:cNvSpPr>
          <p:nvPr>
            <p:ph type="sldNum" sz="quarter" idx="5"/>
          </p:nvPr>
        </p:nvSpPr>
        <p:spPr/>
        <p:txBody>
          <a:bodyPr/>
          <a:lstStyle/>
          <a:p>
            <a:fld id="{900D5411-BD8E-3D4F-A24B-44BD8A652888}" type="slidenum">
              <a:rPr lang="en-US" smtClean="0"/>
              <a:t>17</a:t>
            </a:fld>
            <a:endParaRPr lang="en-US"/>
          </a:p>
        </p:txBody>
      </p:sp>
    </p:spTree>
    <p:extLst>
      <p:ext uri="{BB962C8B-B14F-4D97-AF65-F5344CB8AC3E}">
        <p14:creationId xmlns:p14="http://schemas.microsoft.com/office/powerpoint/2010/main" val="201726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 ON EACH]</a:t>
            </a:r>
          </a:p>
          <a:p>
            <a:endParaRPr lang="en-US" dirty="0"/>
          </a:p>
          <a:p>
            <a:r>
              <a:rPr lang="en-US" dirty="0"/>
              <a:t>[CLOSING WORDS]</a:t>
            </a:r>
          </a:p>
          <a:p>
            <a:endParaRPr lang="en-US" dirty="0"/>
          </a:p>
          <a:p>
            <a:r>
              <a:rPr lang="en-US" dirty="0"/>
              <a:t>[CLOSING PRAYER] – “Lord, we need you…”</a:t>
            </a:r>
          </a:p>
        </p:txBody>
      </p:sp>
      <p:sp>
        <p:nvSpPr>
          <p:cNvPr id="4" name="Slide Number Placeholder 3"/>
          <p:cNvSpPr>
            <a:spLocks noGrp="1"/>
          </p:cNvSpPr>
          <p:nvPr>
            <p:ph type="sldNum" sz="quarter" idx="5"/>
          </p:nvPr>
        </p:nvSpPr>
        <p:spPr/>
        <p:txBody>
          <a:bodyPr/>
          <a:lstStyle/>
          <a:p>
            <a:fld id="{900D5411-BD8E-3D4F-A24B-44BD8A652888}" type="slidenum">
              <a:rPr lang="en-US" smtClean="0"/>
              <a:t>18</a:t>
            </a:fld>
            <a:endParaRPr lang="en-US"/>
          </a:p>
        </p:txBody>
      </p:sp>
    </p:spTree>
    <p:extLst>
      <p:ext uri="{BB962C8B-B14F-4D97-AF65-F5344CB8AC3E}">
        <p14:creationId xmlns:p14="http://schemas.microsoft.com/office/powerpoint/2010/main" val="226643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[INVITATION TO STAND FOR SCRIPTURE READING]</a:t>
            </a:r>
          </a:p>
          <a:p>
            <a:endParaRPr lang="en-US" dirty="0"/>
          </a:p>
          <a:p>
            <a:r>
              <a:rPr lang="en-US" dirty="0"/>
              <a:t>[READ GENESIS 22:1-18 NLT]</a:t>
            </a:r>
          </a:p>
          <a:p>
            <a:endParaRPr lang="en-US" dirty="0"/>
          </a:p>
          <a:p>
            <a:r>
              <a:rPr lang="en-US" dirty="0"/>
              <a:t>This is the word of the Lord. Thanks be to God</a:t>
            </a:r>
          </a:p>
          <a:p>
            <a:endParaRPr lang="en-US" dirty="0"/>
          </a:p>
          <a:p>
            <a:r>
              <a:rPr lang="en-US" dirty="0"/>
              <a:t>You may be seated.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2</a:t>
            </a:fld>
            <a:endParaRPr lang="en-US"/>
          </a:p>
        </p:txBody>
      </p:sp>
    </p:spTree>
    <p:extLst>
      <p:ext uri="{BB962C8B-B14F-4D97-AF65-F5344CB8AC3E}">
        <p14:creationId xmlns:p14="http://schemas.microsoft.com/office/powerpoint/2010/main" val="1627074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 FEW WORDS ABOUT THE PASSAGE]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 troubling text to be sure, especially a cursory reading of it</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ANE context is important–God meets people where they are</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The larger biblical story is important (progressive revelation)—Jesus reveals God—and it’s important to read the OT through a Christocentric or “</a:t>
            </a:r>
            <a:r>
              <a:rPr lang="en-US" sz="1200" b="0" i="0" u="none" strike="noStrike" kern="1200" dirty="0" err="1">
                <a:solidFill>
                  <a:schemeClr val="tx1"/>
                </a:solidFill>
                <a:effectLst/>
                <a:latin typeface="+mn-lt"/>
                <a:ea typeface="+mn-ea"/>
                <a:cs typeface="+mn-cs"/>
              </a:rPr>
              <a:t>cruciformed</a:t>
            </a:r>
            <a:r>
              <a:rPr lang="en-US" sz="1200" b="0" i="0" u="none" strike="noStrike" kern="1200" dirty="0">
                <a:solidFill>
                  <a:schemeClr val="tx1"/>
                </a:solidFill>
                <a:effectLst/>
                <a:latin typeface="+mn-lt"/>
                <a:ea typeface="+mn-ea"/>
                <a:cs typeface="+mn-cs"/>
              </a:rPr>
              <a:t>” lens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of course, paying attention to the immediate context helps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pPr marL="0" indent="0">
              <a:buFont typeface="Arial" panose="020B0604020202020204" pitchFamily="34" charset="0"/>
              <a:buNone/>
            </a:pPr>
            <a:r>
              <a:rPr lang="en-US" sz="1200" b="0" i="0" u="none" strike="noStrike" kern="1200" dirty="0">
                <a:solidFill>
                  <a:schemeClr val="tx1"/>
                </a:solidFill>
                <a:effectLst/>
                <a:latin typeface="+mn-lt"/>
                <a:ea typeface="+mn-ea"/>
                <a:cs typeface="+mn-cs"/>
              </a:rPr>
              <a:t>So, let’s begin by looking more closely at our main Scripture reading…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3</a:t>
            </a:fld>
            <a:endParaRPr lang="en-US"/>
          </a:p>
        </p:txBody>
      </p:sp>
    </p:spTree>
    <p:extLst>
      <p:ext uri="{BB962C8B-B14F-4D97-AF65-F5344CB8AC3E}">
        <p14:creationId xmlns:p14="http://schemas.microsoft.com/office/powerpoint/2010/main" val="282437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COMMENTS VERSE-BY-VERSE]</a:t>
            </a:r>
          </a:p>
          <a:p>
            <a:r>
              <a:rPr lang="en-US" dirty="0"/>
              <a:t>v. 1 – In Gen 12 God called Abram to leave his land, his family, and his religion; he shows great faith throughout his life, but was by no means perfect (e.g., twice claims Sara is his sister, he sleeps with his wife’s servant Hagar, etc.); in their old age, Isaac is born—a fulfillment of God’s promise to Abraham that he would grow his family into a nation.</a:t>
            </a:r>
          </a:p>
          <a:p>
            <a:r>
              <a:rPr lang="en-US" dirty="0"/>
              <a:t>v. 2 – Isaac is a young boy (under the age of 12); Mt. Moriah, believed to be where the temple in Jerusalem was later built, but at this time is in the land of the Canaanites</a:t>
            </a:r>
            <a:br>
              <a:rPr lang="en-US" dirty="0"/>
            </a:br>
            <a:br>
              <a:rPr lang="en-US" dirty="0"/>
            </a:br>
            <a:r>
              <a:rPr lang="en-US" dirty="0"/>
              <a:t>Why is that important to know? Because child sacrifice (particularly the firstborn) would have been fairly common at that time, and so it </a:t>
            </a:r>
            <a:r>
              <a:rPr lang="en-US" i="1" dirty="0"/>
              <a:t>seems</a:t>
            </a:r>
            <a:r>
              <a:rPr lang="en-US" dirty="0"/>
              <a:t> (at first) that Yahweh may be like other Canaanite gods </a:t>
            </a:r>
            <a:r>
              <a:rPr lang="en-US" dirty="0" err="1"/>
              <a:t>afterall</a:t>
            </a:r>
            <a:r>
              <a:rPr lang="en-US" dirty="0"/>
              <a:t>. Of course, we can’t help but wonder, how Abraham received this message. Did he hear correctly? Was this the voice of God? The text certainly reads that way.</a:t>
            </a:r>
          </a:p>
          <a:p>
            <a:endParaRPr lang="en-US" dirty="0"/>
          </a:p>
          <a:p>
            <a:r>
              <a:rPr lang="en-US" dirty="0"/>
              <a:t>Verse 3…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4</a:t>
            </a:fld>
            <a:endParaRPr lang="en-US"/>
          </a:p>
        </p:txBody>
      </p:sp>
    </p:spTree>
    <p:extLst>
      <p:ext uri="{BB962C8B-B14F-4D97-AF65-F5344CB8AC3E}">
        <p14:creationId xmlns:p14="http://schemas.microsoft.com/office/powerpoint/2010/main" val="3078656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3 – Where is Sara? Does she know what’s going on? And imagine what is going through Abraham’s mind as he chops wood, unaware that God is testing him.</a:t>
            </a:r>
          </a:p>
          <a:p>
            <a:r>
              <a:rPr lang="en-US" dirty="0"/>
              <a:t>v. 4 – Three days to wrestle with what he believes God has said to him!</a:t>
            </a:r>
          </a:p>
          <a:p>
            <a:r>
              <a:rPr lang="en-US" dirty="0"/>
              <a:t>v. 5 – Is he lying so as not to alarm anyone (he has certainly lied before), or does Abraham believe deep down that God is not like other pagan deities and therefore wouldn’t possibly have him go through with the nightmarish act of sacrificing his little boy?</a:t>
            </a:r>
          </a:p>
          <a:p>
            <a:endParaRPr lang="en-US" dirty="0"/>
          </a:p>
          <a:p>
            <a:r>
              <a:rPr lang="en-US" dirty="0"/>
              <a:t>Verse 6…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5</a:t>
            </a:fld>
            <a:endParaRPr lang="en-US"/>
          </a:p>
        </p:txBody>
      </p:sp>
    </p:spTree>
    <p:extLst>
      <p:ext uri="{BB962C8B-B14F-4D97-AF65-F5344CB8AC3E}">
        <p14:creationId xmlns:p14="http://schemas.microsoft.com/office/powerpoint/2010/main" val="403771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 6 – we shouldn’t miss the parallel here of the son carrying wood for the offering up a hill to be a sacrifice for sins as a show of faithfulness to God on the altar</a:t>
            </a:r>
          </a:p>
          <a:p>
            <a:r>
              <a:rPr lang="en-US" dirty="0"/>
              <a:t>v. 7 – folks, this is just gut-wrenching</a:t>
            </a:r>
          </a:p>
          <a:p>
            <a:r>
              <a:rPr lang="en-US" dirty="0"/>
              <a:t>v. 8 – if it was unclear in verse 5, surely, we can see that Abraham in verse 8 sounds like a man that believes it is inconsistent with God’s character and contrary to his covenant that he would command and then expect this to play out. But doubts must be there, or this wouldn’t be a real test.</a:t>
            </a:r>
          </a:p>
          <a:p>
            <a:endParaRPr lang="en-US" dirty="0"/>
          </a:p>
          <a:p>
            <a:r>
              <a:rPr lang="en-US" dirty="0"/>
              <a:t>Now simply listen as I continue to read verses 9-12… [NEXT SLIDE]</a:t>
            </a:r>
          </a:p>
        </p:txBody>
      </p:sp>
      <p:sp>
        <p:nvSpPr>
          <p:cNvPr id="4" name="Slide Number Placeholder 3"/>
          <p:cNvSpPr>
            <a:spLocks noGrp="1"/>
          </p:cNvSpPr>
          <p:nvPr>
            <p:ph type="sldNum" sz="quarter" idx="5"/>
          </p:nvPr>
        </p:nvSpPr>
        <p:spPr/>
        <p:txBody>
          <a:bodyPr/>
          <a:lstStyle/>
          <a:p>
            <a:fld id="{4FB50B3E-8DA7-9641-9A98-812B07F9CB26}" type="slidenum">
              <a:rPr lang="en-US" smtClean="0"/>
              <a:t>6</a:t>
            </a:fld>
            <a:endParaRPr lang="en-US"/>
          </a:p>
        </p:txBody>
      </p:sp>
    </p:spTree>
    <p:extLst>
      <p:ext uri="{BB962C8B-B14F-4D97-AF65-F5344CB8AC3E}">
        <p14:creationId xmlns:p14="http://schemas.microsoft.com/office/powerpoint/2010/main" val="997868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9 </a:t>
            </a:r>
            <a:r>
              <a:rPr lang="en-US" dirty="0"/>
              <a:t>When they reached the place God had told him about, Abraham built an altar there and arranged the wood on it. He bound his son Isaac and laid him on the altar, on top of the wood. </a:t>
            </a:r>
            <a:r>
              <a:rPr lang="en-US" sz="1200" b="1" kern="1200" baseline="30000" dirty="0">
                <a:solidFill>
                  <a:schemeClr val="tx1"/>
                </a:solidFill>
                <a:effectLst/>
                <a:latin typeface="+mn-lt"/>
                <a:ea typeface="+mn-ea"/>
                <a:cs typeface="+mn-cs"/>
              </a:rPr>
              <a:t>10 </a:t>
            </a:r>
            <a:r>
              <a:rPr lang="en-US" dirty="0"/>
              <a:t>Then he reached out his hand and took the knife to slay his 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300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30000" dirty="0">
                <a:solidFill>
                  <a:schemeClr val="tx1"/>
                </a:solidFill>
                <a:effectLst/>
                <a:latin typeface="+mn-lt"/>
                <a:ea typeface="+mn-ea"/>
                <a:cs typeface="+mn-cs"/>
              </a:rPr>
              <a:t>11 </a:t>
            </a:r>
            <a:r>
              <a:rPr lang="en-US" dirty="0"/>
              <a:t>But the angel of the </a:t>
            </a:r>
            <a:r>
              <a:rPr lang="en-US" dirty="0">
                <a:effectLst/>
              </a:rPr>
              <a:t>Lord</a:t>
            </a:r>
            <a:r>
              <a:rPr lang="en-US" dirty="0"/>
              <a:t> called out to him from heaven, “Abraham! Abraham!” </a:t>
            </a:r>
            <a:r>
              <a:rPr lang="en-US" sz="1200" kern="1200" dirty="0">
                <a:solidFill>
                  <a:schemeClr val="tx1"/>
                </a:solidFill>
                <a:effectLst/>
                <a:latin typeface="+mn-lt"/>
                <a:ea typeface="+mn-ea"/>
                <a:cs typeface="+mn-cs"/>
              </a:rPr>
              <a:t>“Here I am,” he replied. </a:t>
            </a:r>
            <a:r>
              <a:rPr lang="en-US" sz="1200" b="1" kern="1200" baseline="30000" dirty="0">
                <a:solidFill>
                  <a:schemeClr val="tx1"/>
                </a:solidFill>
                <a:effectLst/>
                <a:latin typeface="+mn-lt"/>
                <a:ea typeface="+mn-ea"/>
                <a:cs typeface="+mn-cs"/>
              </a:rPr>
              <a:t>12 </a:t>
            </a:r>
            <a:r>
              <a:rPr lang="en-US" sz="1200" kern="1200" dirty="0">
                <a:solidFill>
                  <a:schemeClr val="tx1"/>
                </a:solidFill>
                <a:effectLst/>
                <a:latin typeface="+mn-lt"/>
                <a:ea typeface="+mn-ea"/>
                <a:cs typeface="+mn-cs"/>
              </a:rPr>
              <a:t>“Do not lay a hand on the boy,” he said. “Do not do anything to him. </a:t>
            </a:r>
            <a:r>
              <a:rPr lang="en-US" sz="1200" i="1" kern="1200" dirty="0">
                <a:solidFill>
                  <a:schemeClr val="tx1"/>
                </a:solidFill>
                <a:effectLst/>
                <a:latin typeface="+mn-lt"/>
                <a:ea typeface="+mn-ea"/>
                <a:cs typeface="+mn-cs"/>
              </a:rPr>
              <a:t>Now I know </a:t>
            </a:r>
            <a:r>
              <a:rPr lang="en-US" sz="1200" kern="1200" dirty="0">
                <a:solidFill>
                  <a:schemeClr val="tx1"/>
                </a:solidFill>
                <a:effectLst/>
                <a:latin typeface="+mn-lt"/>
                <a:ea typeface="+mn-ea"/>
                <a:cs typeface="+mn-cs"/>
              </a:rPr>
              <a:t>that you fear God, because you have not withheld from me your son, your only son.”</a:t>
            </a:r>
          </a:p>
          <a:p>
            <a:endParaRPr lang="en-US" dirty="0"/>
          </a:p>
          <a:p>
            <a:r>
              <a:rPr lang="en-US" dirty="0"/>
              <a:t>My friends, as a father myself, I can think of no greater </a:t>
            </a:r>
            <a:r>
              <a:rPr lang="en-US" i="1" dirty="0"/>
              <a:t>test</a:t>
            </a:r>
            <a:r>
              <a:rPr lang="en-US" dirty="0"/>
              <a:t> than this. But before we think more deeply about this as a “test of faith” and the tests that are before </a:t>
            </a:r>
            <a:r>
              <a:rPr lang="en-US" i="1" dirty="0"/>
              <a:t>us</a:t>
            </a:r>
            <a:r>
              <a:rPr lang="en-US" dirty="0"/>
              <a:t> this morning, I want to try and help us see what I believe is really going on in Genesis 22 (that we can accept this as inspired Scripture) and why God has stooped so low in this story, even taking on the appearance of a monstrous deity putting Abraham through a horrific ordeal.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7</a:t>
            </a:fld>
            <a:endParaRPr lang="en-US"/>
          </a:p>
        </p:txBody>
      </p:sp>
    </p:spTree>
    <p:extLst>
      <p:ext uri="{BB962C8B-B14F-4D97-AF65-F5344CB8AC3E}">
        <p14:creationId xmlns:p14="http://schemas.microsoft.com/office/powerpoint/2010/main" val="236628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[BRIEF COMMENTS]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Did you notice that Abraham wasn’t surprised or shocked at God’s command? Why would he not object? He objected to the judgment coming to Sodom and Gomorrah.</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Again, child sacrifice was common. Abraham saw it in Ur and in the land of Canaan. Maybe God would eventually ask that of him. This likely was a fear of Abraham’s.</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And I believe that God knew the fear that lingered within Abraham: “What if God is like the other gods?” Remember, Abraham is still getting to know Yahweh. And he is doubting God’s character and covenant. Therefore, the Lord’s strategy is to have him face his fear and overcome it, much like “flooding” or “implosion” therapy.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Therefore, in dramatic fashion, God does something in this test that will no doubt create a theological and emotional imprint on Abraham’s soul and increase his faith in Yahweh. After this test, Abraham’s view of Yahweh will be forever changed, and he will be set free from his fallen projections and misconceptions of God. Listen what Greg Boyd says about God’s strategy in his book, Crucifixion of the Warrior God…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8</a:t>
            </a:fld>
            <a:endParaRPr lang="en-US"/>
          </a:p>
        </p:txBody>
      </p:sp>
    </p:spTree>
    <p:extLst>
      <p:ext uri="{BB962C8B-B14F-4D97-AF65-F5344CB8AC3E}">
        <p14:creationId xmlns:p14="http://schemas.microsoft.com/office/powerpoint/2010/main" val="2054244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[BRIEF COMMENTS]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For Abraham, this is an emotional purging of any lingering remnants of a pagan portrait of God, something he would never forget, nor would his descendants.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This brings about a major paradigm shift not only in Abraham’s understanding about God, this is also a new revelation to humanity about who God is and what he is like. The true God does not require child sacrifice, for he himself provides the sacrifice.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And of course, we see God stooping to this same level when the Father sends the Son in the likeness of sinful humanity, taking on the appearance of a criminal and dying a criminal’s death on a cross, so that he might be the perfect lamb of God who takes away the sins of the world.  [NEXT SLIDE]</a:t>
            </a:r>
          </a:p>
        </p:txBody>
      </p:sp>
      <p:sp>
        <p:nvSpPr>
          <p:cNvPr id="4" name="Slide Number Placeholder 3"/>
          <p:cNvSpPr>
            <a:spLocks noGrp="1"/>
          </p:cNvSpPr>
          <p:nvPr>
            <p:ph type="sldNum" sz="quarter" idx="5"/>
          </p:nvPr>
        </p:nvSpPr>
        <p:spPr/>
        <p:txBody>
          <a:bodyPr/>
          <a:lstStyle/>
          <a:p>
            <a:fld id="{900D5411-BD8E-3D4F-A24B-44BD8A652888}" type="slidenum">
              <a:rPr lang="en-US" smtClean="0"/>
              <a:t>9</a:t>
            </a:fld>
            <a:endParaRPr lang="en-US"/>
          </a:p>
        </p:txBody>
      </p:sp>
    </p:spTree>
    <p:extLst>
      <p:ext uri="{BB962C8B-B14F-4D97-AF65-F5344CB8AC3E}">
        <p14:creationId xmlns:p14="http://schemas.microsoft.com/office/powerpoint/2010/main" val="697089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8A3C-2CD3-084E-BA10-57B5D5702F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256837-439D-C04F-8434-4F87BF174D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810CEA-2C8E-984D-B310-B4BA9DE57FD8}"/>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9E6A97E9-EE81-C249-A12D-47D9290F0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586BE-578A-A74B-BBCB-6E355125DD97}"/>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59044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CA4E4-29FF-B741-A146-2441B07F1C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9A8398-EF15-0841-BDE0-A186208C4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10CDB-E77D-C54C-B38A-280350EE1C9C}"/>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7B32F88E-5D14-6143-87DF-8E3DB876F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5DB1F-328D-964D-B915-52F765A08C8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53443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3F2E51-3416-764D-A887-816818048C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8E2BC-0257-3C4A-BECA-EFDAA5BDA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3BC372-002F-C643-9A0E-1B9D2E46CB6D}"/>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84E76B3B-AD47-1C40-B427-2306F7864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604A36-7323-B148-A08C-4F31E43B9B79}"/>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32673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1E16-6D16-544F-B5AC-D4E3F58217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05BB13-D0EB-E843-AF0F-F628B7F4E0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B0847-8ABD-E24B-A679-AF0019F70654}"/>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3C4C5CB3-40FF-1B44-8DBF-1B0A07563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BA0F8-864F-6540-8BE9-014DFE1D6A65}"/>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634388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4CE1-0CD5-BC41-9686-05908E3F64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06830B1-29BB-204D-9956-DB0F5C1183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2AA3D8-5D98-784F-97A6-C80C2F962B4A}"/>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40687DBE-0963-D746-B859-5E03F632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29748-0073-AF49-9E08-1B8190277EF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6230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474D-BE66-E14B-958C-55D60DC2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0ECB1-D29D-7D41-A47A-721FD1E97D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77E422-943B-BB4C-BDAF-2AB9D8EF0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87FCBE-7CB7-6147-8E98-502BDAD01B23}"/>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6" name="Footer Placeholder 5">
            <a:extLst>
              <a:ext uri="{FF2B5EF4-FFF2-40B4-BE49-F238E27FC236}">
                <a16:creationId xmlns:a16="http://schemas.microsoft.com/office/drawing/2014/main" id="{32BD43E0-DD9B-C94B-A14C-A475A8B25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F755A-90E8-8D45-8494-DFA792E13F9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45888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3A80-AF8F-5743-9B8E-DD15ACC70D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72F4C1-6BE0-054F-B2D1-94DAF36B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6448F-19DB-8C4E-9617-E140A45A8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952790-D426-3D43-9A30-41AF86B94D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D0D404-2A36-D940-AFBC-5335E24572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8BFC5-5DCC-B242-AE62-54A8B44B880B}"/>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8" name="Footer Placeholder 7">
            <a:extLst>
              <a:ext uri="{FF2B5EF4-FFF2-40B4-BE49-F238E27FC236}">
                <a16:creationId xmlns:a16="http://schemas.microsoft.com/office/drawing/2014/main" id="{2373FEBB-57C2-B947-B478-C8AB7103E8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81CF55-7748-BE46-8D67-F06C7B963891}"/>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1348893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372C-DBC8-D34F-ABBE-F4D4D6240C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F6F08-505D-2948-B394-EB623DC0A85D}"/>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4" name="Footer Placeholder 3">
            <a:extLst>
              <a:ext uri="{FF2B5EF4-FFF2-40B4-BE49-F238E27FC236}">
                <a16:creationId xmlns:a16="http://schemas.microsoft.com/office/drawing/2014/main" id="{8A663F3E-1FFD-C94E-90E7-A8097D76B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C3DE4-3132-1A4D-B5CC-C85270A8B9DE}"/>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55709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96FC7-6ACD-C644-B17A-AF315EEE31A0}"/>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3" name="Footer Placeholder 2">
            <a:extLst>
              <a:ext uri="{FF2B5EF4-FFF2-40B4-BE49-F238E27FC236}">
                <a16:creationId xmlns:a16="http://schemas.microsoft.com/office/drawing/2014/main" id="{998B0FA9-0FC5-784A-9253-DE0519A2CC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2EEFE9-AE21-094B-B2D3-E8374CC9B650}"/>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30458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32DB-6EC1-EF4D-8C22-38CD1A6A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7C6501-669E-4F40-A58C-80C53F8D8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A1422A-4825-8744-86B8-18C403C51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E8553-EF6B-CB4A-9C55-5C23BED5FEA2}"/>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6" name="Footer Placeholder 5">
            <a:extLst>
              <a:ext uri="{FF2B5EF4-FFF2-40B4-BE49-F238E27FC236}">
                <a16:creationId xmlns:a16="http://schemas.microsoft.com/office/drawing/2014/main" id="{94D65DFA-7A44-3E4A-84E4-BEE249032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1DBD6-A1D5-254C-9B9F-D344DE0DB928}"/>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87106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F355-EAE7-9C42-AC85-7821C7A9B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BF9FF5-8A31-1547-A7D6-9F0BA3DF3F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CA2A3-CD1D-3E46-807A-082AF1965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6692A1-15F9-E441-8EA6-6D777361DDD9}"/>
              </a:ext>
            </a:extLst>
          </p:cNvPr>
          <p:cNvSpPr>
            <a:spLocks noGrp="1"/>
          </p:cNvSpPr>
          <p:nvPr>
            <p:ph type="dt" sz="half" idx="10"/>
          </p:nvPr>
        </p:nvSpPr>
        <p:spPr/>
        <p:txBody>
          <a:bodyPr/>
          <a:lstStyle/>
          <a:p>
            <a:fld id="{DC29FDDB-F380-1645-BCF0-3B9F951C627C}" type="datetimeFigureOut">
              <a:rPr lang="en-US" smtClean="0"/>
              <a:t>2/8/22</a:t>
            </a:fld>
            <a:endParaRPr lang="en-US"/>
          </a:p>
        </p:txBody>
      </p:sp>
      <p:sp>
        <p:nvSpPr>
          <p:cNvPr id="6" name="Footer Placeholder 5">
            <a:extLst>
              <a:ext uri="{FF2B5EF4-FFF2-40B4-BE49-F238E27FC236}">
                <a16:creationId xmlns:a16="http://schemas.microsoft.com/office/drawing/2014/main" id="{4D6A2E36-A55E-8C4D-9A33-83A1B229AA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ECCC50-20B1-054C-B13F-2CE79D467F96}"/>
              </a:ext>
            </a:extLst>
          </p:cNvPr>
          <p:cNvSpPr>
            <a:spLocks noGrp="1"/>
          </p:cNvSpPr>
          <p:nvPr>
            <p:ph type="sldNum" sz="quarter" idx="12"/>
          </p:nvPr>
        </p:nvSpPr>
        <p:spPr/>
        <p:txBody>
          <a:bodyPr/>
          <a:lstStyle/>
          <a:p>
            <a:fld id="{E17EFF84-F54C-4D42-B226-EE3C27E5E129}" type="slidenum">
              <a:rPr lang="en-US" smtClean="0"/>
              <a:t>‹#›</a:t>
            </a:fld>
            <a:endParaRPr lang="en-US"/>
          </a:p>
        </p:txBody>
      </p:sp>
    </p:spTree>
    <p:extLst>
      <p:ext uri="{BB962C8B-B14F-4D97-AF65-F5344CB8AC3E}">
        <p14:creationId xmlns:p14="http://schemas.microsoft.com/office/powerpoint/2010/main" val="231302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7317C-3A63-E44D-9F98-7C6F346334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F968AE-0EF4-8A4E-9AE7-B8DEE3B304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AD3369-859E-1642-88F0-429BF1737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9FDDB-F380-1645-BCF0-3B9F951C627C}" type="datetimeFigureOut">
              <a:rPr lang="en-US" smtClean="0"/>
              <a:t>2/8/22</a:t>
            </a:fld>
            <a:endParaRPr lang="en-US"/>
          </a:p>
        </p:txBody>
      </p:sp>
      <p:sp>
        <p:nvSpPr>
          <p:cNvPr id="5" name="Footer Placeholder 4">
            <a:extLst>
              <a:ext uri="{FF2B5EF4-FFF2-40B4-BE49-F238E27FC236}">
                <a16:creationId xmlns:a16="http://schemas.microsoft.com/office/drawing/2014/main" id="{D4ACBC22-0987-EE42-A78C-820665329D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A96738-9280-1C43-9B59-EE270FDAC5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7EFF84-F54C-4D42-B226-EE3C27E5E129}" type="slidenum">
              <a:rPr lang="en-US" smtClean="0"/>
              <a:t>‹#›</a:t>
            </a:fld>
            <a:endParaRPr lang="en-US"/>
          </a:p>
        </p:txBody>
      </p:sp>
    </p:spTree>
    <p:extLst>
      <p:ext uri="{BB962C8B-B14F-4D97-AF65-F5344CB8AC3E}">
        <p14:creationId xmlns:p14="http://schemas.microsoft.com/office/powerpoint/2010/main" val="3413607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4EB0B759-3939-684C-AAF1-927F8B806FF3}"/>
              </a:ext>
            </a:extLst>
          </p:cNvPr>
          <p:cNvPicPr>
            <a:picLocks noChangeAspect="1"/>
          </p:cNvPicPr>
          <p:nvPr/>
        </p:nvPicPr>
        <p:blipFill rotWithShape="1">
          <a:blip r:embed="rId3"/>
          <a:srcRect t="19"/>
          <a:stretch/>
        </p:blipFill>
        <p:spPr>
          <a:xfrm>
            <a:off x="0" y="0"/>
            <a:ext cx="12192000" cy="6858000"/>
          </a:xfrm>
          <a:prstGeom prst="rect">
            <a:avLst/>
          </a:prstGeom>
          <a:solidFill>
            <a:schemeClr val="tx1"/>
          </a:solidFill>
        </p:spPr>
      </p:pic>
    </p:spTree>
    <p:extLst>
      <p:ext uri="{BB962C8B-B14F-4D97-AF65-F5344CB8AC3E}">
        <p14:creationId xmlns:p14="http://schemas.microsoft.com/office/powerpoint/2010/main" val="18121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4EB0B759-3939-684C-AAF1-927F8B806FF3}"/>
              </a:ext>
            </a:extLst>
          </p:cNvPr>
          <p:cNvPicPr>
            <a:picLocks noChangeAspect="1"/>
          </p:cNvPicPr>
          <p:nvPr/>
        </p:nvPicPr>
        <p:blipFill rotWithShape="1">
          <a:blip r:embed="rId3"/>
          <a:srcRect t="19"/>
          <a:stretch/>
        </p:blipFill>
        <p:spPr>
          <a:xfrm>
            <a:off x="0" y="0"/>
            <a:ext cx="12192000" cy="6858000"/>
          </a:xfrm>
          <a:prstGeom prst="rect">
            <a:avLst/>
          </a:prstGeom>
          <a:solidFill>
            <a:schemeClr val="tx1"/>
          </a:solidFill>
        </p:spPr>
      </p:pic>
    </p:spTree>
    <p:extLst>
      <p:ext uri="{BB962C8B-B14F-4D97-AF65-F5344CB8AC3E}">
        <p14:creationId xmlns:p14="http://schemas.microsoft.com/office/powerpoint/2010/main" val="24284842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419B5A-0C8B-CC45-816B-DD6B766A3647}"/>
              </a:ext>
            </a:extLst>
          </p:cNvPr>
          <p:cNvSpPr>
            <a:spLocks noGrp="1"/>
          </p:cNvSpPr>
          <p:nvPr>
            <p:ph idx="1"/>
          </p:nvPr>
        </p:nvSpPr>
        <p:spPr>
          <a:xfrm>
            <a:off x="838200" y="854766"/>
            <a:ext cx="10515600" cy="5322198"/>
          </a:xfrm>
        </p:spPr>
        <p:txBody>
          <a:bodyPr>
            <a:noAutofit/>
          </a:bodyPr>
          <a:lstStyle/>
          <a:p>
            <a:pPr marL="0" indent="0">
              <a:buNone/>
            </a:pPr>
            <a:r>
              <a:rPr lang="en-US" sz="3600" b="1" dirty="0"/>
              <a:t>James 1:2-4, 12 NLT</a:t>
            </a:r>
            <a:endParaRPr lang="en-US" sz="3600" b="1" baseline="30000" dirty="0"/>
          </a:p>
          <a:p>
            <a:pPr marL="0" indent="0">
              <a:buNone/>
            </a:pPr>
            <a:r>
              <a:rPr lang="en-US" sz="3600" b="1" baseline="30000" dirty="0"/>
              <a:t>2 </a:t>
            </a:r>
            <a:r>
              <a:rPr lang="en-US" sz="3600" dirty="0"/>
              <a:t>Dear brothers and sisters,</a:t>
            </a:r>
            <a:r>
              <a:rPr lang="en-US" sz="3600" baseline="30000" dirty="0"/>
              <a:t> </a:t>
            </a:r>
            <a:r>
              <a:rPr lang="en-US" sz="3600" dirty="0"/>
              <a:t>when troubles of any kind come your way, </a:t>
            </a:r>
            <a:r>
              <a:rPr lang="en-US" sz="3600" dirty="0">
                <a:solidFill>
                  <a:srgbClr val="FFFF00"/>
                </a:solidFill>
              </a:rPr>
              <a:t>consider it an opportunity</a:t>
            </a:r>
            <a:r>
              <a:rPr lang="en-US" sz="3600" dirty="0"/>
              <a:t> for great joy. </a:t>
            </a:r>
            <a:r>
              <a:rPr lang="en-US" sz="3600" b="1" baseline="30000" dirty="0"/>
              <a:t>3 </a:t>
            </a:r>
            <a:r>
              <a:rPr lang="en-US" sz="3600" dirty="0"/>
              <a:t>For you know that when your faith is tested, your endurance has a chance to grow. </a:t>
            </a:r>
            <a:r>
              <a:rPr lang="en-US" sz="3600" b="1" baseline="30000" dirty="0"/>
              <a:t>4 </a:t>
            </a:r>
            <a:r>
              <a:rPr lang="en-US" sz="3600" dirty="0"/>
              <a:t>So let it grow, for when your endurance is fully developed, you will be perfect and complete, needing nothing. </a:t>
            </a:r>
          </a:p>
          <a:p>
            <a:pPr marL="0" indent="0">
              <a:buNone/>
            </a:pPr>
            <a:r>
              <a:rPr lang="en-US" sz="3600" b="1" baseline="30000" dirty="0"/>
              <a:t>12 </a:t>
            </a:r>
            <a:r>
              <a:rPr lang="en-US" sz="3600" dirty="0"/>
              <a:t>God blesses those who patiently endure testing and temptation. Afterward they will receive the crown of life that God has promised to those who love him.</a:t>
            </a:r>
          </a:p>
        </p:txBody>
      </p:sp>
    </p:spTree>
    <p:extLst>
      <p:ext uri="{BB962C8B-B14F-4D97-AF65-F5344CB8AC3E}">
        <p14:creationId xmlns:p14="http://schemas.microsoft.com/office/powerpoint/2010/main" val="922625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627489" y="2539190"/>
            <a:ext cx="8937022" cy="1779620"/>
          </a:xfrm>
        </p:spPr>
        <p:txBody>
          <a:bodyPr>
            <a:noAutofit/>
          </a:bodyPr>
          <a:lstStyle/>
          <a:p>
            <a:pPr marL="0" indent="0" algn="r">
              <a:buNone/>
            </a:pPr>
            <a:r>
              <a:rPr lang="en-US" sz="3600" dirty="0">
                <a:solidFill>
                  <a:srgbClr val="FF0000"/>
                </a:solidFill>
              </a:rPr>
              <a:t>“My Father! If this cup cannot be taken away unless I drink it, your will be done.”</a:t>
            </a:r>
          </a:p>
          <a:p>
            <a:pPr marL="0" indent="0" algn="r">
              <a:buNone/>
            </a:pPr>
            <a:r>
              <a:rPr lang="en-US" sz="3600" b="1" dirty="0"/>
              <a:t>Matthew 26:42 NLT</a:t>
            </a:r>
          </a:p>
        </p:txBody>
      </p:sp>
    </p:spTree>
    <p:extLst>
      <p:ext uri="{BB962C8B-B14F-4D97-AF65-F5344CB8AC3E}">
        <p14:creationId xmlns:p14="http://schemas.microsoft.com/office/powerpoint/2010/main" val="41888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CE188BDA-1B29-CA42-97A2-EAD69CEBB1CC}"/>
              </a:ext>
            </a:extLst>
          </p:cNvPr>
          <p:cNvSpPr>
            <a:spLocks noGrp="1"/>
          </p:cNvSpPr>
          <p:nvPr>
            <p:ph idx="1"/>
          </p:nvPr>
        </p:nvSpPr>
        <p:spPr>
          <a:xfrm>
            <a:off x="1355034" y="1987826"/>
            <a:ext cx="9481931" cy="2882348"/>
          </a:xfrm>
        </p:spPr>
        <p:txBody>
          <a:bodyPr>
            <a:noAutofit/>
          </a:bodyPr>
          <a:lstStyle/>
          <a:p>
            <a:pPr marL="0" indent="0" algn="r">
              <a:buNone/>
            </a:pPr>
            <a:r>
              <a:rPr lang="en-US" sz="3600" dirty="0">
                <a:latin typeface="+mj-lt"/>
              </a:rPr>
              <a:t>“We are confident that God is able to orchestrate everything to work toward something good </a:t>
            </a:r>
            <a:r>
              <a:rPr lang="en-US" sz="3600" i="1" dirty="0">
                <a:latin typeface="+mj-lt"/>
              </a:rPr>
              <a:t>and beautiful</a:t>
            </a:r>
            <a:r>
              <a:rPr lang="en-US" sz="3600" dirty="0">
                <a:latin typeface="+mj-lt"/>
              </a:rPr>
              <a:t> when we love Him and accept His invitation to live according to His plan.”</a:t>
            </a:r>
          </a:p>
          <a:p>
            <a:pPr marL="0" indent="0" algn="r">
              <a:buNone/>
            </a:pPr>
            <a:r>
              <a:rPr lang="en-US" sz="3600" b="1" dirty="0">
                <a:solidFill>
                  <a:srgbClr val="FFFFFF"/>
                </a:solidFill>
              </a:rPr>
              <a:t>Paul, Romans 8:28 (VOICE)</a:t>
            </a:r>
          </a:p>
        </p:txBody>
      </p:sp>
    </p:spTree>
    <p:extLst>
      <p:ext uri="{BB962C8B-B14F-4D97-AF65-F5344CB8AC3E}">
        <p14:creationId xmlns:p14="http://schemas.microsoft.com/office/powerpoint/2010/main" val="42636842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319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357809" y="1108594"/>
            <a:ext cx="6440556" cy="4640812"/>
          </a:xfrm>
        </p:spPr>
        <p:txBody>
          <a:bodyPr>
            <a:noAutofit/>
          </a:bodyPr>
          <a:lstStyle/>
          <a:p>
            <a:pPr marL="0" indent="0">
              <a:buNone/>
            </a:pPr>
            <a:r>
              <a:rPr lang="en-US" sz="4000" b="1" dirty="0"/>
              <a:t>Reflection &amp; Response</a:t>
            </a:r>
          </a:p>
        </p:txBody>
      </p:sp>
      <p:pic>
        <p:nvPicPr>
          <p:cNvPr id="4" name="Picture 3" descr="A picture containing text, indoor&#10;&#10;Description automatically generated">
            <a:extLst>
              <a:ext uri="{FF2B5EF4-FFF2-40B4-BE49-F238E27FC236}">
                <a16:creationId xmlns:a16="http://schemas.microsoft.com/office/drawing/2014/main" id="{C78B3E67-0A97-7849-A30F-B786763885D5}"/>
              </a:ext>
            </a:extLst>
          </p:cNvPr>
          <p:cNvPicPr>
            <a:picLocks noChangeAspect="1"/>
          </p:cNvPicPr>
          <p:nvPr/>
        </p:nvPicPr>
        <p:blipFill rotWithShape="1">
          <a:blip r:embed="rId3"/>
          <a:srcRect l="25151" r="259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345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357809" y="1108594"/>
            <a:ext cx="6440556" cy="4640812"/>
          </a:xfrm>
        </p:spPr>
        <p:txBody>
          <a:bodyPr>
            <a:noAutofit/>
          </a:bodyPr>
          <a:lstStyle/>
          <a:p>
            <a:pPr marL="0" indent="0">
              <a:buNone/>
            </a:pPr>
            <a:r>
              <a:rPr lang="en-US" sz="4000" b="1" dirty="0"/>
              <a:t>Reflection &amp; Response</a:t>
            </a:r>
          </a:p>
          <a:p>
            <a:pPr marL="514350" indent="-514350">
              <a:buAutoNum type="arabicPeriod"/>
            </a:pPr>
            <a:r>
              <a:rPr lang="en-US" sz="3200" dirty="0">
                <a:latin typeface="+mj-lt"/>
              </a:rPr>
              <a:t>What trials are you experiencing </a:t>
            </a:r>
            <a:br>
              <a:rPr lang="en-US" sz="3200" dirty="0">
                <a:latin typeface="+mj-lt"/>
              </a:rPr>
            </a:br>
            <a:r>
              <a:rPr lang="en-US" sz="3200" dirty="0">
                <a:latin typeface="+mj-lt"/>
              </a:rPr>
              <a:t>in this season of your life?</a:t>
            </a:r>
          </a:p>
        </p:txBody>
      </p:sp>
      <p:pic>
        <p:nvPicPr>
          <p:cNvPr id="4" name="Picture 3" descr="A picture containing text, indoor&#10;&#10;Description automatically generated">
            <a:extLst>
              <a:ext uri="{FF2B5EF4-FFF2-40B4-BE49-F238E27FC236}">
                <a16:creationId xmlns:a16="http://schemas.microsoft.com/office/drawing/2014/main" id="{C78B3E67-0A97-7849-A30F-B786763885D5}"/>
              </a:ext>
            </a:extLst>
          </p:cNvPr>
          <p:cNvPicPr>
            <a:picLocks noChangeAspect="1"/>
          </p:cNvPicPr>
          <p:nvPr/>
        </p:nvPicPr>
        <p:blipFill rotWithShape="1">
          <a:blip r:embed="rId3"/>
          <a:srcRect l="25151" r="259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53108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357809" y="1108594"/>
            <a:ext cx="6440556" cy="4640812"/>
          </a:xfrm>
        </p:spPr>
        <p:txBody>
          <a:bodyPr>
            <a:noAutofit/>
          </a:bodyPr>
          <a:lstStyle/>
          <a:p>
            <a:pPr marL="0" indent="0">
              <a:buNone/>
            </a:pPr>
            <a:r>
              <a:rPr lang="en-US" sz="4000" b="1" dirty="0"/>
              <a:t>Reflection &amp; Response</a:t>
            </a:r>
          </a:p>
          <a:p>
            <a:pPr marL="514350" indent="-514350">
              <a:buAutoNum type="arabicPeriod"/>
            </a:pPr>
            <a:r>
              <a:rPr lang="en-US" sz="3200" dirty="0">
                <a:latin typeface="+mj-lt"/>
              </a:rPr>
              <a:t>What trials are you experiencing </a:t>
            </a:r>
            <a:br>
              <a:rPr lang="en-US" sz="3200" dirty="0">
                <a:latin typeface="+mj-lt"/>
              </a:rPr>
            </a:br>
            <a:r>
              <a:rPr lang="en-US" sz="3200" dirty="0">
                <a:latin typeface="+mj-lt"/>
              </a:rPr>
              <a:t>in this season of your life?</a:t>
            </a:r>
          </a:p>
          <a:p>
            <a:pPr marL="514350" indent="-514350">
              <a:buAutoNum type="arabicPeriod"/>
            </a:pPr>
            <a:r>
              <a:rPr lang="en-US" sz="3200" dirty="0">
                <a:latin typeface="+mj-lt"/>
              </a:rPr>
              <a:t>Have you been viewing your </a:t>
            </a:r>
            <a:br>
              <a:rPr lang="en-US" sz="3200" dirty="0">
                <a:latin typeface="+mj-lt"/>
              </a:rPr>
            </a:br>
            <a:r>
              <a:rPr lang="en-US" sz="3200" dirty="0">
                <a:latin typeface="+mj-lt"/>
              </a:rPr>
              <a:t>challenges as a test, as an opportunity to grow your faith? </a:t>
            </a:r>
          </a:p>
        </p:txBody>
      </p:sp>
      <p:pic>
        <p:nvPicPr>
          <p:cNvPr id="4" name="Picture 3" descr="A picture containing text, indoor&#10;&#10;Description automatically generated">
            <a:extLst>
              <a:ext uri="{FF2B5EF4-FFF2-40B4-BE49-F238E27FC236}">
                <a16:creationId xmlns:a16="http://schemas.microsoft.com/office/drawing/2014/main" id="{C78B3E67-0A97-7849-A30F-B786763885D5}"/>
              </a:ext>
            </a:extLst>
          </p:cNvPr>
          <p:cNvPicPr>
            <a:picLocks noChangeAspect="1"/>
          </p:cNvPicPr>
          <p:nvPr/>
        </p:nvPicPr>
        <p:blipFill rotWithShape="1">
          <a:blip r:embed="rId3"/>
          <a:srcRect l="25151" r="259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81550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CE9903-FF68-524A-930B-9CEF7E562907}"/>
              </a:ext>
            </a:extLst>
          </p:cNvPr>
          <p:cNvSpPr>
            <a:spLocks noGrp="1"/>
          </p:cNvSpPr>
          <p:nvPr>
            <p:ph idx="1"/>
          </p:nvPr>
        </p:nvSpPr>
        <p:spPr>
          <a:xfrm>
            <a:off x="357809" y="1108594"/>
            <a:ext cx="6440556" cy="4640812"/>
          </a:xfrm>
        </p:spPr>
        <p:txBody>
          <a:bodyPr>
            <a:noAutofit/>
          </a:bodyPr>
          <a:lstStyle/>
          <a:p>
            <a:pPr marL="0" indent="0">
              <a:buNone/>
            </a:pPr>
            <a:r>
              <a:rPr lang="en-US" sz="4000" b="1" dirty="0"/>
              <a:t>Reflection &amp; Response</a:t>
            </a:r>
          </a:p>
          <a:p>
            <a:pPr marL="514350" indent="-514350">
              <a:buAutoNum type="arabicPeriod"/>
            </a:pPr>
            <a:r>
              <a:rPr lang="en-US" sz="3200" dirty="0">
                <a:latin typeface="+mj-lt"/>
              </a:rPr>
              <a:t>What trials are you experiencing </a:t>
            </a:r>
            <a:br>
              <a:rPr lang="en-US" sz="3200" dirty="0">
                <a:latin typeface="+mj-lt"/>
              </a:rPr>
            </a:br>
            <a:r>
              <a:rPr lang="en-US" sz="3200" dirty="0">
                <a:latin typeface="+mj-lt"/>
              </a:rPr>
              <a:t>in this season of your life?</a:t>
            </a:r>
          </a:p>
          <a:p>
            <a:pPr marL="514350" indent="-514350">
              <a:buAutoNum type="arabicPeriod"/>
            </a:pPr>
            <a:r>
              <a:rPr lang="en-US" sz="3200" dirty="0">
                <a:latin typeface="+mj-lt"/>
              </a:rPr>
              <a:t>Have you been viewing your </a:t>
            </a:r>
            <a:br>
              <a:rPr lang="en-US" sz="3200" dirty="0">
                <a:latin typeface="+mj-lt"/>
              </a:rPr>
            </a:br>
            <a:r>
              <a:rPr lang="en-US" sz="3200" dirty="0">
                <a:latin typeface="+mj-lt"/>
              </a:rPr>
              <a:t>challenges as a test, as an opportunity to grow your faith? </a:t>
            </a:r>
          </a:p>
          <a:p>
            <a:pPr marL="514350" indent="-514350">
              <a:buAutoNum type="arabicPeriod"/>
            </a:pPr>
            <a:r>
              <a:rPr lang="en-US" sz="3200" dirty="0">
                <a:latin typeface="+mj-lt"/>
              </a:rPr>
              <a:t>How is the Spirit inviting you to </a:t>
            </a:r>
            <a:br>
              <a:rPr lang="en-US" sz="3200" dirty="0">
                <a:latin typeface="+mj-lt"/>
              </a:rPr>
            </a:br>
            <a:r>
              <a:rPr lang="en-US" sz="3200" dirty="0">
                <a:latin typeface="+mj-lt"/>
              </a:rPr>
              <a:t>see God differently, to trust him, </a:t>
            </a:r>
            <a:br>
              <a:rPr lang="en-US" sz="3200" dirty="0">
                <a:latin typeface="+mj-lt"/>
              </a:rPr>
            </a:br>
            <a:r>
              <a:rPr lang="en-US" sz="3200" dirty="0">
                <a:latin typeface="+mj-lt"/>
              </a:rPr>
              <a:t>and respond in faith to his voice?</a:t>
            </a:r>
          </a:p>
        </p:txBody>
      </p:sp>
      <p:pic>
        <p:nvPicPr>
          <p:cNvPr id="4" name="Picture 3" descr="A picture containing text, indoor&#10;&#10;Description automatically generated">
            <a:extLst>
              <a:ext uri="{FF2B5EF4-FFF2-40B4-BE49-F238E27FC236}">
                <a16:creationId xmlns:a16="http://schemas.microsoft.com/office/drawing/2014/main" id="{C78B3E67-0A97-7849-A30F-B786763885D5}"/>
              </a:ext>
            </a:extLst>
          </p:cNvPr>
          <p:cNvPicPr>
            <a:picLocks noChangeAspect="1"/>
          </p:cNvPicPr>
          <p:nvPr/>
        </p:nvPicPr>
        <p:blipFill rotWithShape="1">
          <a:blip r:embed="rId3"/>
          <a:srcRect l="25151" r="2594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5207B7BF-72D1-4949-B46A-E582891B404C}"/>
              </a:ext>
            </a:extLst>
          </p:cNvPr>
          <p:cNvSpPr txBox="1"/>
          <p:nvPr/>
        </p:nvSpPr>
        <p:spPr>
          <a:xfrm>
            <a:off x="4338084" y="5380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61605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84678C-AF89-424F-841B-C14552BC019D}"/>
              </a:ext>
            </a:extLst>
          </p:cNvPr>
          <p:cNvPicPr>
            <a:picLocks noChangeAspect="1"/>
          </p:cNvPicPr>
          <p:nvPr/>
        </p:nvPicPr>
        <p:blipFill rotWithShape="1">
          <a:blip r:embed="rId3">
            <a:alphaModFix amt="50000"/>
          </a:blip>
          <a:src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D7C2719-1AAE-AA40-8A69-399C7A71215F}"/>
              </a:ext>
            </a:extLst>
          </p:cNvPr>
          <p:cNvSpPr txBox="1"/>
          <p:nvPr/>
        </p:nvSpPr>
        <p:spPr>
          <a:xfrm>
            <a:off x="1524000" y="2262385"/>
            <a:ext cx="9144000" cy="19356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b="1" dirty="0">
                <a:solidFill>
                  <a:srgbClr val="FFFFFF"/>
                </a:solidFill>
                <a:effectLst>
                  <a:outerShdw blurRad="50800" dist="38100" dir="2700000" algn="tl" rotWithShape="0">
                    <a:schemeClr val="bg1">
                      <a:alpha val="40000"/>
                    </a:schemeClr>
                  </a:outerShdw>
                </a:effectLst>
                <a:ea typeface="+mj-ea"/>
                <a:cs typeface="+mj-cs"/>
              </a:rPr>
              <a:t>Scripture Reading</a:t>
            </a:r>
          </a:p>
          <a:p>
            <a:pPr algn="ctr">
              <a:lnSpc>
                <a:spcPct val="90000"/>
              </a:lnSpc>
              <a:spcBef>
                <a:spcPct val="0"/>
              </a:spcBef>
              <a:spcAft>
                <a:spcPts val="600"/>
              </a:spcAft>
            </a:pPr>
            <a:r>
              <a:rPr lang="en-US" sz="6000" dirty="0">
                <a:solidFill>
                  <a:srgbClr val="FFFFFF"/>
                </a:solidFill>
                <a:effectLst>
                  <a:outerShdw blurRad="50800" dist="38100" dir="2700000" algn="tl" rotWithShape="0">
                    <a:schemeClr val="bg1">
                      <a:alpha val="40000"/>
                    </a:schemeClr>
                  </a:outerShdw>
                </a:effectLst>
                <a:latin typeface="+mj-lt"/>
                <a:ea typeface="+mj-ea"/>
                <a:cs typeface="+mj-cs"/>
              </a:rPr>
              <a:t>Genesis 22:1-18 NLT</a:t>
            </a:r>
          </a:p>
        </p:txBody>
      </p:sp>
    </p:spTree>
    <p:extLst>
      <p:ext uri="{BB962C8B-B14F-4D97-AF65-F5344CB8AC3E}">
        <p14:creationId xmlns:p14="http://schemas.microsoft.com/office/powerpoint/2010/main" val="2286684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4EB0B759-3939-684C-AAF1-927F8B806FF3}"/>
              </a:ext>
            </a:extLst>
          </p:cNvPr>
          <p:cNvPicPr>
            <a:picLocks noChangeAspect="1"/>
          </p:cNvPicPr>
          <p:nvPr/>
        </p:nvPicPr>
        <p:blipFill rotWithShape="1">
          <a:blip r:embed="rId3"/>
          <a:srcRect t="19"/>
          <a:stretch/>
        </p:blipFill>
        <p:spPr>
          <a:xfrm>
            <a:off x="0" y="0"/>
            <a:ext cx="12192000" cy="6858000"/>
          </a:xfrm>
          <a:prstGeom prst="rect">
            <a:avLst/>
          </a:prstGeom>
          <a:solidFill>
            <a:schemeClr val="tx1"/>
          </a:solidFill>
        </p:spPr>
      </p:pic>
    </p:spTree>
    <p:extLst>
      <p:ext uri="{BB962C8B-B14F-4D97-AF65-F5344CB8AC3E}">
        <p14:creationId xmlns:p14="http://schemas.microsoft.com/office/powerpoint/2010/main" val="31605201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38200" y="1093304"/>
            <a:ext cx="10515600" cy="4671391"/>
          </a:xfrm>
        </p:spPr>
        <p:txBody>
          <a:bodyPr>
            <a:normAutofit/>
          </a:bodyPr>
          <a:lstStyle/>
          <a:p>
            <a:pPr marL="0" indent="0">
              <a:buNone/>
            </a:pPr>
            <a:r>
              <a:rPr lang="en-US" sz="3600" b="1" dirty="0">
                <a:solidFill>
                  <a:schemeClr val="bg1"/>
                </a:solidFill>
              </a:rPr>
              <a:t>Genesis 22:1-2 NLT</a:t>
            </a:r>
            <a:endParaRPr lang="en-US" sz="3600" dirty="0"/>
          </a:p>
          <a:p>
            <a:pPr marL="0" indent="0">
              <a:buNone/>
            </a:pPr>
            <a:r>
              <a:rPr lang="en-US" sz="3600" b="1" baseline="30000" dirty="0">
                <a:solidFill>
                  <a:schemeClr val="bg1"/>
                </a:solidFill>
              </a:rPr>
              <a:t>1 </a:t>
            </a:r>
            <a:r>
              <a:rPr lang="en-US" sz="3600" dirty="0">
                <a:solidFill>
                  <a:schemeClr val="bg1"/>
                </a:solidFill>
              </a:rPr>
              <a:t>Some time later, God tested Abraham’s faith. “Abraham!” God called.</a:t>
            </a:r>
          </a:p>
          <a:p>
            <a:pPr marL="0" indent="0">
              <a:buNone/>
            </a:pPr>
            <a:r>
              <a:rPr lang="en-US" sz="3600" dirty="0">
                <a:solidFill>
                  <a:schemeClr val="bg1"/>
                </a:solidFill>
              </a:rPr>
              <a:t>“Yes,” he replied. “Here I am.”</a:t>
            </a:r>
          </a:p>
          <a:p>
            <a:pPr marL="0" indent="0">
              <a:buNone/>
            </a:pPr>
            <a:r>
              <a:rPr lang="en-US" sz="3600" b="1" baseline="30000" dirty="0">
                <a:solidFill>
                  <a:schemeClr val="bg1"/>
                </a:solidFill>
              </a:rPr>
              <a:t>2 </a:t>
            </a:r>
            <a:r>
              <a:rPr lang="en-US" sz="3600" dirty="0">
                <a:solidFill>
                  <a:schemeClr val="bg1"/>
                </a:solidFill>
              </a:rPr>
              <a:t>“Take your son, your only son—yes, Isaac, whom you love so much—and go to the land of Moriah. Go and sacrifice him as a burnt offering on one of the mountains, which I will show you.”</a:t>
            </a:r>
          </a:p>
          <a:p>
            <a:pPr marL="0" indent="0">
              <a:buNone/>
            </a:pPr>
            <a:endParaRPr lang="en-US" sz="3400" b="1" dirty="0">
              <a:solidFill>
                <a:schemeClr val="bg1"/>
              </a:solidFill>
            </a:endParaRPr>
          </a:p>
        </p:txBody>
      </p:sp>
    </p:spTree>
    <p:extLst>
      <p:ext uri="{BB962C8B-B14F-4D97-AF65-F5344CB8AC3E}">
        <p14:creationId xmlns:p14="http://schemas.microsoft.com/office/powerpoint/2010/main" val="1268708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867102" y="1073426"/>
            <a:ext cx="10515600" cy="4711148"/>
          </a:xfrm>
        </p:spPr>
        <p:txBody>
          <a:bodyPr>
            <a:normAutofit/>
          </a:bodyPr>
          <a:lstStyle/>
          <a:p>
            <a:pPr marL="0" indent="0">
              <a:buNone/>
            </a:pPr>
            <a:r>
              <a:rPr lang="en-US" sz="3600" b="1" baseline="30000" dirty="0">
                <a:solidFill>
                  <a:schemeClr val="bg1"/>
                </a:solidFill>
              </a:rPr>
              <a:t>3 </a:t>
            </a:r>
            <a:r>
              <a:rPr lang="en-US" sz="3600" dirty="0">
                <a:solidFill>
                  <a:schemeClr val="bg1"/>
                </a:solidFill>
              </a:rPr>
              <a:t>The next morning Abraham got up early. He saddled his donkey and took two of his servants with him, along with his son, Isaac. Then he chopped wood for a fire for a burnt offering and set out for the place God had told him about. </a:t>
            </a:r>
            <a:r>
              <a:rPr lang="en-US" sz="3600" b="1" baseline="30000" dirty="0">
                <a:solidFill>
                  <a:schemeClr val="bg1"/>
                </a:solidFill>
              </a:rPr>
              <a:t>4 </a:t>
            </a:r>
            <a:r>
              <a:rPr lang="en-US" sz="3600" dirty="0">
                <a:solidFill>
                  <a:schemeClr val="bg1"/>
                </a:solidFill>
              </a:rPr>
              <a:t>On the third day of their journey, Abraham looked up and saw the place in the distance. </a:t>
            </a:r>
            <a:r>
              <a:rPr lang="en-US" sz="3600" b="1" baseline="30000" dirty="0">
                <a:solidFill>
                  <a:schemeClr val="bg1"/>
                </a:solidFill>
              </a:rPr>
              <a:t>5 </a:t>
            </a:r>
            <a:r>
              <a:rPr lang="en-US" sz="3600" dirty="0">
                <a:solidFill>
                  <a:schemeClr val="bg1"/>
                </a:solidFill>
              </a:rPr>
              <a:t>“Stay here with the donkey,” Abraham told the servants. “The boy and I will travel a little farther. We will worship there, and then we will come right back.”</a:t>
            </a:r>
            <a:endParaRPr lang="en-US" sz="3600" b="1" dirty="0">
              <a:solidFill>
                <a:schemeClr val="bg1"/>
              </a:solidFill>
            </a:endParaRPr>
          </a:p>
        </p:txBody>
      </p:sp>
    </p:spTree>
    <p:extLst>
      <p:ext uri="{BB962C8B-B14F-4D97-AF65-F5344CB8AC3E}">
        <p14:creationId xmlns:p14="http://schemas.microsoft.com/office/powerpoint/2010/main" val="220047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B1C806-2BE7-F84F-80C4-EB8A3590DFB4}"/>
              </a:ext>
            </a:extLst>
          </p:cNvPr>
          <p:cNvSpPr txBox="1"/>
          <p:nvPr/>
        </p:nvSpPr>
        <p:spPr>
          <a:xfrm>
            <a:off x="57806" y="0"/>
            <a:ext cx="12134193" cy="6858000"/>
          </a:xfrm>
          <a:prstGeom prst="rect">
            <a:avLst/>
          </a:prstGeom>
          <a:solidFill>
            <a:schemeClr val="tx1"/>
          </a:solidFill>
        </p:spPr>
        <p:txBody>
          <a:bodyPr wrap="square" rtlCol="0">
            <a:spAutoFit/>
          </a:bodyPr>
          <a:lstStyle/>
          <a:p>
            <a:endParaRPr lang="en-US" dirty="0"/>
          </a:p>
        </p:txBody>
      </p:sp>
      <p:sp>
        <p:nvSpPr>
          <p:cNvPr id="5" name="Content Placeholder 4">
            <a:extLst>
              <a:ext uri="{FF2B5EF4-FFF2-40B4-BE49-F238E27FC236}">
                <a16:creationId xmlns:a16="http://schemas.microsoft.com/office/drawing/2014/main" id="{6E6E2061-74BE-334E-8F7A-77647E858BC7}"/>
              </a:ext>
            </a:extLst>
          </p:cNvPr>
          <p:cNvSpPr>
            <a:spLocks noGrp="1"/>
          </p:cNvSpPr>
          <p:nvPr>
            <p:ph idx="1"/>
          </p:nvPr>
        </p:nvSpPr>
        <p:spPr>
          <a:xfrm>
            <a:off x="546194" y="904461"/>
            <a:ext cx="11099611" cy="5049078"/>
          </a:xfrm>
        </p:spPr>
        <p:txBody>
          <a:bodyPr>
            <a:noAutofit/>
          </a:bodyPr>
          <a:lstStyle/>
          <a:p>
            <a:pPr marL="0" indent="0">
              <a:buNone/>
            </a:pPr>
            <a:r>
              <a:rPr lang="en-US" sz="3600" b="1" baseline="30000" dirty="0">
                <a:solidFill>
                  <a:schemeClr val="bg1"/>
                </a:solidFill>
              </a:rPr>
              <a:t>6 </a:t>
            </a:r>
            <a:r>
              <a:rPr lang="en-US" sz="3600" dirty="0">
                <a:solidFill>
                  <a:schemeClr val="bg1"/>
                </a:solidFill>
              </a:rPr>
              <a:t>So Abraham placed the wood for the burnt offering on Isaac’s shoulders, while he himself carried the fire and the knife. As the two of them walked on together, </a:t>
            </a:r>
            <a:r>
              <a:rPr lang="en-US" sz="3600" b="1" baseline="30000" dirty="0">
                <a:solidFill>
                  <a:schemeClr val="bg1"/>
                </a:solidFill>
              </a:rPr>
              <a:t>7 </a:t>
            </a:r>
            <a:r>
              <a:rPr lang="en-US" sz="3600" dirty="0">
                <a:solidFill>
                  <a:schemeClr val="bg1"/>
                </a:solidFill>
              </a:rPr>
              <a:t>Isaac turned to Abraham and said, “Father?”</a:t>
            </a:r>
          </a:p>
          <a:p>
            <a:pPr marL="0" indent="0">
              <a:buNone/>
            </a:pPr>
            <a:r>
              <a:rPr lang="en-US" sz="3600" dirty="0">
                <a:solidFill>
                  <a:schemeClr val="bg1"/>
                </a:solidFill>
              </a:rPr>
              <a:t>“Yes, my son?” Abraham replied.</a:t>
            </a:r>
          </a:p>
          <a:p>
            <a:pPr marL="0" indent="0">
              <a:buNone/>
            </a:pPr>
            <a:r>
              <a:rPr lang="en-US" sz="3600" dirty="0">
                <a:solidFill>
                  <a:schemeClr val="bg1"/>
                </a:solidFill>
              </a:rPr>
              <a:t>“We have the fire and the wood,” the boy said, “but where is the sheep for the burnt offering?”</a:t>
            </a:r>
          </a:p>
          <a:p>
            <a:pPr marL="0" indent="0">
              <a:buNone/>
            </a:pPr>
            <a:r>
              <a:rPr lang="en-US" sz="3600" b="1" baseline="30000" dirty="0">
                <a:solidFill>
                  <a:schemeClr val="bg1"/>
                </a:solidFill>
              </a:rPr>
              <a:t>8 </a:t>
            </a:r>
            <a:r>
              <a:rPr lang="en-US" sz="3600" dirty="0">
                <a:solidFill>
                  <a:schemeClr val="bg1"/>
                </a:solidFill>
              </a:rPr>
              <a:t>“God will provide a sheep for the burnt offering, my son,” Abraham answered. And they both walked on together.</a:t>
            </a:r>
          </a:p>
        </p:txBody>
      </p:sp>
    </p:spTree>
    <p:extLst>
      <p:ext uri="{BB962C8B-B14F-4D97-AF65-F5344CB8AC3E}">
        <p14:creationId xmlns:p14="http://schemas.microsoft.com/office/powerpoint/2010/main" val="2478633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erson sitting on a rock&#10;&#10;Description automatically generated with medium confidence">
            <a:extLst>
              <a:ext uri="{FF2B5EF4-FFF2-40B4-BE49-F238E27FC236}">
                <a16:creationId xmlns:a16="http://schemas.microsoft.com/office/drawing/2014/main" id="{A81E7D79-4867-D942-B055-3797DDDFA1E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22804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text, indoor&#10;&#10;Description automatically generated">
            <a:extLst>
              <a:ext uri="{FF2B5EF4-FFF2-40B4-BE49-F238E27FC236}">
                <a16:creationId xmlns:a16="http://schemas.microsoft.com/office/drawing/2014/main" id="{4EB0B759-3939-684C-AAF1-927F8B806FF3}"/>
              </a:ext>
            </a:extLst>
          </p:cNvPr>
          <p:cNvPicPr>
            <a:picLocks noChangeAspect="1"/>
          </p:cNvPicPr>
          <p:nvPr/>
        </p:nvPicPr>
        <p:blipFill rotWithShape="1">
          <a:blip r:embed="rId3"/>
          <a:srcRect t="19"/>
          <a:stretch/>
        </p:blipFill>
        <p:spPr>
          <a:xfrm>
            <a:off x="0" y="0"/>
            <a:ext cx="12192000" cy="6858000"/>
          </a:xfrm>
          <a:prstGeom prst="rect">
            <a:avLst/>
          </a:prstGeom>
          <a:solidFill>
            <a:schemeClr val="tx1"/>
          </a:solidFill>
        </p:spPr>
      </p:pic>
    </p:spTree>
    <p:extLst>
      <p:ext uri="{BB962C8B-B14F-4D97-AF65-F5344CB8AC3E}">
        <p14:creationId xmlns:p14="http://schemas.microsoft.com/office/powerpoint/2010/main" val="1354917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3EC558-DC63-6640-80BB-BCBC6D20C3E8}"/>
              </a:ext>
            </a:extLst>
          </p:cNvPr>
          <p:cNvSpPr>
            <a:spLocks noGrp="1"/>
          </p:cNvSpPr>
          <p:nvPr>
            <p:ph idx="1"/>
          </p:nvPr>
        </p:nvSpPr>
        <p:spPr>
          <a:xfrm>
            <a:off x="359563" y="238539"/>
            <a:ext cx="6480313" cy="6380922"/>
          </a:xfrm>
        </p:spPr>
        <p:txBody>
          <a:bodyPr>
            <a:noAutofit/>
          </a:bodyPr>
          <a:lstStyle/>
          <a:p>
            <a:pPr marL="0" indent="0">
              <a:buNone/>
            </a:pPr>
            <a:r>
              <a:rPr lang="en-US" dirty="0">
                <a:latin typeface="+mj-lt"/>
              </a:rPr>
              <a:t>“I submit that as a means of finally freeing Abraham from every remnant of this cursed ANE view of divinity and to convince Abraham that he is a God who would never demand child sacrifices, God stooped to temporarily bear Abraham’s sinful and culturally conditioned suspicions about his character and to therefore momentarily take on an appearance that seemed to confirm these suspicions. And he did this precisely so he could finally free Abraham from every last vestige of his pagan view of divinity while at the same time discerning the depth of his commitment to him.”</a:t>
            </a:r>
          </a:p>
          <a:p>
            <a:pPr marL="0" indent="0">
              <a:buNone/>
            </a:pPr>
            <a:r>
              <a:rPr lang="en-US" b="1" dirty="0"/>
              <a:t>Greg Boyd</a:t>
            </a:r>
            <a:r>
              <a:rPr lang="en-US" dirty="0"/>
              <a:t>, </a:t>
            </a:r>
            <a:r>
              <a:rPr lang="en-US" i="1" dirty="0"/>
              <a:t>Crucifixion of the Warrior God </a:t>
            </a:r>
            <a:r>
              <a:rPr lang="en-US" dirty="0"/>
              <a:t>(Vol. 2: The Cruciform Thesis), pg.1292</a:t>
            </a:r>
          </a:p>
        </p:txBody>
      </p:sp>
      <p:pic>
        <p:nvPicPr>
          <p:cNvPr id="5" name="Picture 4" descr="A picture containing text, book&#10;&#10;Description automatically generated">
            <a:extLst>
              <a:ext uri="{FF2B5EF4-FFF2-40B4-BE49-F238E27FC236}">
                <a16:creationId xmlns:a16="http://schemas.microsoft.com/office/drawing/2014/main" id="{A85CB53F-262E-5D46-9F7F-5967AECD2592}"/>
              </a:ext>
            </a:extLst>
          </p:cNvPr>
          <p:cNvPicPr>
            <a:picLocks noChangeAspect="1"/>
          </p:cNvPicPr>
          <p:nvPr/>
        </p:nvPicPr>
        <p:blipFill rotWithShape="1">
          <a:blip r:embed="rId3"/>
          <a:srcRect l="5267" r="1877"/>
          <a:stretch/>
        </p:blipFill>
        <p:spPr>
          <a:xfrm>
            <a:off x="7199440" y="10"/>
            <a:ext cx="4992560" cy="6857990"/>
          </a:xfrm>
          <a:prstGeom prst="rect">
            <a:avLst/>
          </a:prstGeom>
          <a:effectLst/>
        </p:spPr>
      </p:pic>
    </p:spTree>
    <p:extLst>
      <p:ext uri="{BB962C8B-B14F-4D97-AF65-F5344CB8AC3E}">
        <p14:creationId xmlns:p14="http://schemas.microsoft.com/office/powerpoint/2010/main" val="33317985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50246</TotalTime>
  <Words>2607</Words>
  <Application>Microsoft Macintosh PowerPoint</Application>
  <PresentationFormat>Widescreen</PresentationFormat>
  <Paragraphs>138</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Flowers, David</dc:creator>
  <cp:lastModifiedBy>Flowers, David</cp:lastModifiedBy>
  <cp:revision>448</cp:revision>
  <cp:lastPrinted>2022-01-23T13:43:28Z</cp:lastPrinted>
  <dcterms:created xsi:type="dcterms:W3CDTF">2021-09-07T17:36:39Z</dcterms:created>
  <dcterms:modified xsi:type="dcterms:W3CDTF">2022-02-11T15:30:23Z</dcterms:modified>
</cp:coreProperties>
</file>