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87" r:id="rId3"/>
    <p:sldId id="288" r:id="rId4"/>
    <p:sldId id="292" r:id="rId5"/>
    <p:sldId id="290" r:id="rId6"/>
    <p:sldId id="276" r:id="rId7"/>
    <p:sldId id="282" r:id="rId8"/>
    <p:sldId id="289" r:id="rId9"/>
    <p:sldId id="291" r:id="rId10"/>
    <p:sldId id="279" r:id="rId11"/>
    <p:sldId id="293" r:id="rId12"/>
    <p:sldId id="294" r:id="rId13"/>
    <p:sldId id="283" r:id="rId14"/>
    <p:sldId id="295" r:id="rId15"/>
    <p:sldId id="285" r:id="rId16"/>
    <p:sldId id="296" r:id="rId17"/>
    <p:sldId id="297" r:id="rId18"/>
    <p:sldId id="29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989992-6763-324F-9D16-0D702B29628C}" type="datetimeFigureOut">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1255586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989992-6763-324F-9D16-0D702B29628C}" type="datetimeFigureOut">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55068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989992-6763-324F-9D16-0D702B29628C}" type="datetimeFigureOut">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95460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989992-6763-324F-9D16-0D702B29628C}" type="datetimeFigureOut">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377885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989992-6763-324F-9D16-0D702B29628C}" type="datetimeFigureOut">
              <a:rPr lang="en-US" smtClean="0"/>
              <a:t>7/29/24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3207866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989992-6763-324F-9D16-0D702B29628C}" type="datetimeFigureOut">
              <a:rPr lang="en-US" smtClean="0"/>
              <a:t>7/29/24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3691067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989992-6763-324F-9D16-0D702B29628C}" type="datetimeFigureOut">
              <a:rPr lang="en-US" smtClean="0"/>
              <a:t>7/29/24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66319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989992-6763-324F-9D16-0D702B29628C}" type="datetimeFigureOut">
              <a:rPr lang="en-US" smtClean="0"/>
              <a:t>7/29/24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1136752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989992-6763-324F-9D16-0D702B29628C}" type="datetimeFigureOut">
              <a:rPr lang="en-US" smtClean="0"/>
              <a:t>7/29/24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3142772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989992-6763-324F-9D16-0D702B29628C}" type="datetimeFigureOut">
              <a:rPr lang="en-US" smtClean="0"/>
              <a:t>7/29/24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418724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989992-6763-324F-9D16-0D702B29628C}" type="datetimeFigureOut">
              <a:rPr lang="en-US" smtClean="0"/>
              <a:t>7/29/24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F51D32-DB97-B14D-99B6-2EC9EAF65097}" type="slidenum">
              <a:rPr lang="en-US" smtClean="0"/>
              <a:t>‹#›</a:t>
            </a:fld>
            <a:endParaRPr lang="en-US"/>
          </a:p>
        </p:txBody>
      </p:sp>
    </p:spTree>
    <p:extLst>
      <p:ext uri="{BB962C8B-B14F-4D97-AF65-F5344CB8AC3E}">
        <p14:creationId xmlns:p14="http://schemas.microsoft.com/office/powerpoint/2010/main" val="68692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CC989992-6763-324F-9D16-0D702B29628C}" type="datetimeFigureOut">
              <a:rPr lang="en-US" smtClean="0"/>
              <a:t>7/29/24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4DF51D32-DB97-B14D-99B6-2EC9EAF65097}" type="slidenum">
              <a:rPr lang="en-US" smtClean="0"/>
              <a:t>‹#›</a:t>
            </a:fld>
            <a:endParaRPr lang="en-US"/>
          </a:p>
        </p:txBody>
      </p:sp>
    </p:spTree>
    <p:extLst>
      <p:ext uri="{BB962C8B-B14F-4D97-AF65-F5344CB8AC3E}">
        <p14:creationId xmlns:p14="http://schemas.microsoft.com/office/powerpoint/2010/main" val="26695215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descr="A person holding a bunch of grapes&#10;&#10;Description automatically generated">
            <a:extLst>
              <a:ext uri="{FF2B5EF4-FFF2-40B4-BE49-F238E27FC236}">
                <a16:creationId xmlns:a16="http://schemas.microsoft.com/office/drawing/2014/main" id="{D5438937-2BCA-AC0F-8980-A78B6A9EF4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7095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992459" y="843677"/>
            <a:ext cx="10207082" cy="3970318"/>
          </a:xfrm>
          <a:prstGeom prst="rect">
            <a:avLst/>
          </a:prstGeom>
          <a:noFill/>
        </p:spPr>
        <p:txBody>
          <a:bodyPr wrap="square" rtlCol="0">
            <a:spAutoFit/>
          </a:bodyPr>
          <a:lstStyle/>
          <a:p>
            <a:r>
              <a:rPr lang="en-US" sz="3600" b="1" dirty="0"/>
              <a:t>GALATIANS 5:25</a:t>
            </a:r>
          </a:p>
          <a:p>
            <a:endParaRPr lang="en-US" sz="3600" dirty="0">
              <a:effectLst/>
              <a:ea typeface="Aptos" panose="020B0004020202020204" pitchFamily="34" charset="0"/>
              <a:cs typeface="Times New Roman" panose="02020603050405020304" pitchFamily="18" charset="0"/>
            </a:endParaRPr>
          </a:p>
          <a:p>
            <a:r>
              <a:rPr lang="en-US" sz="3600" dirty="0">
                <a:effectLst/>
                <a:ea typeface="Aptos" panose="020B0004020202020204" pitchFamily="34" charset="0"/>
                <a:cs typeface="Times New Roman" panose="02020603050405020304" pitchFamily="18" charset="0"/>
              </a:rPr>
              <a:t>Since we live by the Spirit, let us keep in step with the Spirit</a:t>
            </a:r>
            <a:r>
              <a:rPr lang="en-US" sz="3600" dirty="0">
                <a:ea typeface="Aptos" panose="020B0004020202020204" pitchFamily="34" charset="0"/>
                <a:cs typeface="Times New Roman" panose="02020603050405020304" pitchFamily="18" charset="0"/>
              </a:rPr>
              <a:t>. (NIV)</a:t>
            </a:r>
          </a:p>
          <a:p>
            <a:endParaRPr lang="en-US" sz="3600" dirty="0">
              <a:cs typeface="Times New Roman" panose="02020603050405020304" pitchFamily="18" charset="0"/>
            </a:endParaRPr>
          </a:p>
          <a:p>
            <a:r>
              <a:rPr lang="en-US" sz="3600" dirty="0"/>
              <a:t>If the Spirit is the source of our life, let the Spirit also direct our course. (NEB)</a:t>
            </a:r>
          </a:p>
        </p:txBody>
      </p:sp>
    </p:spTree>
    <p:extLst>
      <p:ext uri="{BB962C8B-B14F-4D97-AF65-F5344CB8AC3E}">
        <p14:creationId xmlns:p14="http://schemas.microsoft.com/office/powerpoint/2010/main" val="866888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679087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531277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992459" y="632252"/>
            <a:ext cx="10207082" cy="5755422"/>
          </a:xfrm>
          <a:prstGeom prst="rect">
            <a:avLst/>
          </a:prstGeom>
          <a:noFill/>
        </p:spPr>
        <p:txBody>
          <a:bodyPr wrap="square" rtlCol="0">
            <a:spAutoFit/>
          </a:bodyPr>
          <a:lstStyle/>
          <a:p>
            <a:r>
              <a:rPr lang="en-US" sz="3200" b="1" baseline="30000" dirty="0">
                <a:effectLst/>
                <a:ea typeface="Aptos" panose="020B0004020202020204" pitchFamily="34" charset="0"/>
                <a:cs typeface="Times New Roman" panose="02020603050405020304" pitchFamily="18" charset="0"/>
              </a:rPr>
              <a:t>24 </a:t>
            </a:r>
            <a:r>
              <a:rPr lang="en-US" sz="3200" dirty="0">
                <a:effectLst/>
                <a:ea typeface="Aptos" panose="020B0004020202020204" pitchFamily="34" charset="0"/>
                <a:cs typeface="Times New Roman" panose="02020603050405020304" pitchFamily="18" charset="0"/>
              </a:rPr>
              <a:t>Do you not know that in a race all the runners run, but only one gets the prize? Run in such a way as to get the prize. </a:t>
            </a:r>
            <a:r>
              <a:rPr lang="en-US" sz="3200" b="1" baseline="30000" dirty="0">
                <a:effectLst/>
                <a:ea typeface="Aptos" panose="020B0004020202020204" pitchFamily="34" charset="0"/>
                <a:cs typeface="Times New Roman" panose="02020603050405020304" pitchFamily="18" charset="0"/>
              </a:rPr>
              <a:t>25 </a:t>
            </a:r>
            <a:r>
              <a:rPr lang="en-US" sz="3200" dirty="0">
                <a:effectLst/>
                <a:ea typeface="Aptos" panose="020B0004020202020204" pitchFamily="34" charset="0"/>
                <a:cs typeface="Times New Roman" panose="02020603050405020304" pitchFamily="18" charset="0"/>
              </a:rPr>
              <a:t>Everyone who competes in the games goes into strict training. They do it to get a crown that will not last, but we do it to get a crown that will last forever. </a:t>
            </a:r>
            <a:endParaRPr lang="en-US" sz="3200" dirty="0">
              <a:ea typeface="Aptos" panose="020B0004020202020204" pitchFamily="34" charset="0"/>
              <a:cs typeface="Times New Roman" panose="02020603050405020304" pitchFamily="18" charset="0"/>
            </a:endParaRPr>
          </a:p>
          <a:p>
            <a:r>
              <a:rPr lang="en-US" sz="3200" b="1" baseline="30000" dirty="0">
                <a:effectLst/>
                <a:ea typeface="Aptos" panose="020B0004020202020204" pitchFamily="34" charset="0"/>
                <a:cs typeface="Times New Roman" panose="02020603050405020304" pitchFamily="18" charset="0"/>
              </a:rPr>
              <a:t>26 </a:t>
            </a:r>
            <a:r>
              <a:rPr lang="en-US" sz="3200" dirty="0">
                <a:effectLst/>
                <a:ea typeface="Aptos" panose="020B0004020202020204" pitchFamily="34" charset="0"/>
                <a:cs typeface="Times New Roman" panose="02020603050405020304" pitchFamily="18" charset="0"/>
              </a:rPr>
              <a:t>Therefore I do not run like someone running aimlessly; I do not fight like a boxer beating the air. </a:t>
            </a:r>
            <a:r>
              <a:rPr lang="en-US" sz="3200" b="1" baseline="30000" dirty="0">
                <a:effectLst/>
                <a:ea typeface="Aptos" panose="020B0004020202020204" pitchFamily="34" charset="0"/>
                <a:cs typeface="Times New Roman" panose="02020603050405020304" pitchFamily="18" charset="0"/>
              </a:rPr>
              <a:t>27 </a:t>
            </a:r>
            <a:r>
              <a:rPr lang="en-US" sz="3200" dirty="0">
                <a:effectLst/>
                <a:ea typeface="Aptos" panose="020B0004020202020204" pitchFamily="34" charset="0"/>
                <a:cs typeface="Times New Roman" panose="02020603050405020304" pitchFamily="18" charset="0"/>
              </a:rPr>
              <a:t>No, I strike a blow to my body and make it my slave so that after I have preached to others, I myself will not be disqualified for the prize</a:t>
            </a:r>
            <a:r>
              <a:rPr lang="en-US" sz="2800" dirty="0">
                <a:effectLst/>
                <a:ea typeface="Aptos" panose="020B0004020202020204" pitchFamily="34" charset="0"/>
                <a:cs typeface="Times New Roman" panose="02020603050405020304" pitchFamily="18" charset="0"/>
              </a:rPr>
              <a:t>.</a:t>
            </a:r>
            <a:r>
              <a:rPr lang="en-US" sz="2800" dirty="0">
                <a:effectLst/>
              </a:rPr>
              <a:t> </a:t>
            </a:r>
          </a:p>
          <a:p>
            <a:endParaRPr lang="en-US" sz="1200" dirty="0"/>
          </a:p>
          <a:p>
            <a:pPr algn="r"/>
            <a:r>
              <a:rPr lang="en-US" sz="3600" b="1" dirty="0"/>
              <a:t>1 CORINTHIANS 9:24-27</a:t>
            </a:r>
          </a:p>
        </p:txBody>
      </p:sp>
    </p:spTree>
    <p:extLst>
      <p:ext uri="{BB962C8B-B14F-4D97-AF65-F5344CB8AC3E}">
        <p14:creationId xmlns:p14="http://schemas.microsoft.com/office/powerpoint/2010/main" val="3513772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47938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992459" y="632252"/>
            <a:ext cx="10207082" cy="5755422"/>
          </a:xfrm>
          <a:prstGeom prst="rect">
            <a:avLst/>
          </a:prstGeom>
          <a:noFill/>
        </p:spPr>
        <p:txBody>
          <a:bodyPr wrap="square" rtlCol="0">
            <a:spAutoFit/>
          </a:bodyPr>
          <a:lstStyle/>
          <a:p>
            <a:r>
              <a:rPr lang="en-US" sz="3200" b="1" baseline="30000" dirty="0">
                <a:effectLst/>
                <a:ea typeface="Aptos" panose="020B0004020202020204" pitchFamily="34" charset="0"/>
                <a:cs typeface="Times New Roman" panose="02020603050405020304" pitchFamily="18" charset="0"/>
              </a:rPr>
              <a:t>14 </a:t>
            </a:r>
            <a:r>
              <a:rPr lang="en-US" sz="3200" dirty="0">
                <a:effectLst/>
                <a:ea typeface="Aptos" panose="020B0004020202020204" pitchFamily="34" charset="0"/>
                <a:cs typeface="Times New Roman" panose="02020603050405020304" pitchFamily="18" charset="0"/>
              </a:rPr>
              <a:t>For those who are led by the Spirit of God are the children of God. </a:t>
            </a:r>
            <a:r>
              <a:rPr lang="en-US" sz="3200" b="1" baseline="30000" dirty="0">
                <a:effectLst/>
                <a:ea typeface="Aptos" panose="020B0004020202020204" pitchFamily="34" charset="0"/>
                <a:cs typeface="Times New Roman" panose="02020603050405020304" pitchFamily="18" charset="0"/>
              </a:rPr>
              <a:t>15 </a:t>
            </a:r>
            <a:r>
              <a:rPr lang="en-US" sz="3200" dirty="0">
                <a:effectLst/>
                <a:ea typeface="Aptos" panose="020B0004020202020204" pitchFamily="34" charset="0"/>
                <a:cs typeface="Times New Roman" panose="02020603050405020304" pitchFamily="18" charset="0"/>
              </a:rPr>
              <a:t>The Spirit you received does not make you slaves, so that you live in fear again; rather, the Spirit you received brought about your adoption to sonship. And by him we cry, </a:t>
            </a:r>
            <a:r>
              <a:rPr lang="en-US" sz="3200" i="1" dirty="0">
                <a:effectLst/>
                <a:ea typeface="Aptos" panose="020B0004020202020204" pitchFamily="34" charset="0"/>
                <a:cs typeface="Times New Roman" panose="02020603050405020304" pitchFamily="18" charset="0"/>
              </a:rPr>
              <a:t>“Abba,</a:t>
            </a:r>
            <a:r>
              <a:rPr lang="en-US" sz="3200" dirty="0">
                <a:effectLst/>
                <a:ea typeface="Aptos" panose="020B0004020202020204" pitchFamily="34" charset="0"/>
                <a:cs typeface="Times New Roman" panose="02020603050405020304" pitchFamily="18" charset="0"/>
              </a:rPr>
              <a:t> Father.” </a:t>
            </a:r>
            <a:r>
              <a:rPr lang="en-US" sz="3200" b="1" baseline="30000" dirty="0">
                <a:effectLst/>
                <a:ea typeface="Aptos" panose="020B0004020202020204" pitchFamily="34" charset="0"/>
                <a:cs typeface="Times New Roman" panose="02020603050405020304" pitchFamily="18" charset="0"/>
              </a:rPr>
              <a:t>16 </a:t>
            </a:r>
            <a:r>
              <a:rPr lang="en-US" sz="3200" dirty="0">
                <a:effectLst/>
                <a:ea typeface="Aptos" panose="020B0004020202020204" pitchFamily="34" charset="0"/>
                <a:cs typeface="Times New Roman" panose="02020603050405020304" pitchFamily="18" charset="0"/>
              </a:rPr>
              <a:t>The Spirit himself testifies with our spirit that we are God’s children. </a:t>
            </a:r>
            <a:r>
              <a:rPr lang="en-US" sz="3200" b="1" baseline="30000" dirty="0">
                <a:effectLst/>
                <a:ea typeface="Aptos" panose="020B0004020202020204" pitchFamily="34" charset="0"/>
                <a:cs typeface="Times New Roman" panose="02020603050405020304" pitchFamily="18" charset="0"/>
              </a:rPr>
              <a:t>17 </a:t>
            </a:r>
            <a:r>
              <a:rPr lang="en-US" sz="3200" dirty="0">
                <a:effectLst/>
                <a:ea typeface="Aptos" panose="020B0004020202020204" pitchFamily="34" charset="0"/>
                <a:cs typeface="Times New Roman" panose="02020603050405020304" pitchFamily="18" charset="0"/>
              </a:rPr>
              <a:t>Now if we are children, then we are heirs—heirs of God and co-heirs with Christ, if indeed we share in his sufferings in order that we may also share in his glory</a:t>
            </a:r>
            <a:r>
              <a:rPr lang="en-US" sz="2800" dirty="0">
                <a:effectLst/>
                <a:ea typeface="Aptos" panose="020B0004020202020204" pitchFamily="34" charset="0"/>
                <a:cs typeface="Times New Roman" panose="02020603050405020304" pitchFamily="18" charset="0"/>
              </a:rPr>
              <a:t>.</a:t>
            </a:r>
            <a:r>
              <a:rPr lang="en-US" sz="2800" dirty="0">
                <a:effectLst/>
              </a:rPr>
              <a:t> </a:t>
            </a:r>
          </a:p>
          <a:p>
            <a:endParaRPr lang="en-US" sz="1200" dirty="0"/>
          </a:p>
          <a:p>
            <a:pPr algn="r"/>
            <a:r>
              <a:rPr lang="en-US" sz="3600" b="1" dirty="0"/>
              <a:t>ROMANS 8:14-17</a:t>
            </a:r>
          </a:p>
        </p:txBody>
      </p:sp>
    </p:spTree>
    <p:extLst>
      <p:ext uri="{BB962C8B-B14F-4D97-AF65-F5344CB8AC3E}">
        <p14:creationId xmlns:p14="http://schemas.microsoft.com/office/powerpoint/2010/main" val="3934599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44301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16071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792701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89869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31532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221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7832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211872" y="149492"/>
            <a:ext cx="11731083" cy="6617196"/>
          </a:xfrm>
          <a:prstGeom prst="rect">
            <a:avLst/>
          </a:prstGeom>
          <a:noFill/>
        </p:spPr>
        <p:txBody>
          <a:bodyPr wrap="square" rtlCol="0">
            <a:spAutoFit/>
          </a:bodyPr>
          <a:lstStyle/>
          <a:p>
            <a:r>
              <a:rPr lang="en-US" sz="2800" baseline="30000" dirty="0">
                <a:effectLst/>
                <a:ea typeface="Aptos" panose="020B0004020202020204" pitchFamily="34" charset="0"/>
                <a:cs typeface="Times New Roman" panose="02020603050405020304" pitchFamily="18" charset="0"/>
              </a:rPr>
              <a:t>6</a:t>
            </a:r>
            <a:r>
              <a:rPr lang="en-US" sz="2800" dirty="0">
                <a:effectLst/>
                <a:ea typeface="Aptos" panose="020B0004020202020204" pitchFamily="34" charset="0"/>
                <a:cs typeface="Times New Roman" panose="02020603050405020304" pitchFamily="18" charset="0"/>
              </a:rPr>
              <a:t> Now Joseph was well-built and handsome </a:t>
            </a:r>
            <a:r>
              <a:rPr lang="en-US" sz="2800" baseline="30000" dirty="0">
                <a:effectLst/>
                <a:ea typeface="Aptos" panose="020B0004020202020204" pitchFamily="34" charset="0"/>
                <a:cs typeface="Times New Roman" panose="02020603050405020304" pitchFamily="18" charset="0"/>
              </a:rPr>
              <a:t>7 </a:t>
            </a:r>
            <a:r>
              <a:rPr lang="en-US" sz="2800" dirty="0">
                <a:effectLst/>
                <a:ea typeface="Aptos" panose="020B0004020202020204" pitchFamily="34" charset="0"/>
                <a:cs typeface="Times New Roman" panose="02020603050405020304" pitchFamily="18" charset="0"/>
              </a:rPr>
              <a:t>and after a while his master’s wife took notice of Joseph and said, “Come to bed with me!”</a:t>
            </a:r>
          </a:p>
          <a:p>
            <a:endParaRPr lang="en-US" sz="1200" dirty="0">
              <a:effectLst/>
              <a:ea typeface="Aptos" panose="020B0004020202020204" pitchFamily="34" charset="0"/>
              <a:cs typeface="Times New Roman" panose="02020603050405020304" pitchFamily="18" charset="0"/>
            </a:endParaRPr>
          </a:p>
          <a:p>
            <a:r>
              <a:rPr lang="en-US" sz="2800" baseline="30000" dirty="0">
                <a:effectLst/>
                <a:ea typeface="Aptos" panose="020B0004020202020204" pitchFamily="34" charset="0"/>
                <a:cs typeface="Times New Roman" panose="02020603050405020304" pitchFamily="18" charset="0"/>
              </a:rPr>
              <a:t>8</a:t>
            </a:r>
            <a:r>
              <a:rPr lang="en-US" sz="2800" dirty="0">
                <a:effectLst/>
                <a:ea typeface="Aptos" panose="020B0004020202020204" pitchFamily="34" charset="0"/>
                <a:cs typeface="Times New Roman" panose="02020603050405020304" pitchFamily="18" charset="0"/>
              </a:rPr>
              <a:t> But he refused. “With me in charge,” he told her, “my master does not concern himself with anything in the house; everything he owns he has entrusted to my care. </a:t>
            </a:r>
            <a:r>
              <a:rPr lang="en-US" sz="2800" baseline="30000" dirty="0">
                <a:effectLst/>
                <a:ea typeface="Aptos" panose="020B0004020202020204" pitchFamily="34" charset="0"/>
                <a:cs typeface="Times New Roman" panose="02020603050405020304" pitchFamily="18" charset="0"/>
              </a:rPr>
              <a:t>9</a:t>
            </a:r>
            <a:r>
              <a:rPr lang="en-US" sz="2800" dirty="0">
                <a:effectLst/>
                <a:ea typeface="Aptos" panose="020B0004020202020204" pitchFamily="34" charset="0"/>
                <a:cs typeface="Times New Roman" panose="02020603050405020304" pitchFamily="18" charset="0"/>
              </a:rPr>
              <a:t> No one is greater in this house than I am. My master has withheld nothing from me except you, because you are his wife. How then could I do such a wicked thing and sin against God?” </a:t>
            </a:r>
            <a:r>
              <a:rPr lang="en-US" sz="2800" baseline="30000" dirty="0">
                <a:effectLst/>
                <a:ea typeface="Aptos" panose="020B0004020202020204" pitchFamily="34" charset="0"/>
                <a:cs typeface="Times New Roman" panose="02020603050405020304" pitchFamily="18" charset="0"/>
              </a:rPr>
              <a:t>10</a:t>
            </a:r>
            <a:r>
              <a:rPr lang="en-US" sz="2800" dirty="0">
                <a:effectLst/>
                <a:ea typeface="Aptos" panose="020B0004020202020204" pitchFamily="34" charset="0"/>
                <a:cs typeface="Times New Roman" panose="02020603050405020304" pitchFamily="18" charset="0"/>
              </a:rPr>
              <a:t> And though she spoke to Joseph day after day, he refused to go to bed with her or even be with her.</a:t>
            </a:r>
          </a:p>
          <a:p>
            <a:endParaRPr lang="en-US" sz="1200" dirty="0">
              <a:effectLst/>
              <a:ea typeface="Aptos" panose="020B0004020202020204" pitchFamily="34" charset="0"/>
              <a:cs typeface="Times New Roman" panose="02020603050405020304" pitchFamily="18" charset="0"/>
            </a:endParaRPr>
          </a:p>
          <a:p>
            <a:r>
              <a:rPr lang="en-US" sz="2800" baseline="30000" dirty="0">
                <a:effectLst/>
                <a:ea typeface="Aptos" panose="020B0004020202020204" pitchFamily="34" charset="0"/>
                <a:cs typeface="Times New Roman" panose="02020603050405020304" pitchFamily="18" charset="0"/>
              </a:rPr>
              <a:t>11</a:t>
            </a:r>
            <a:r>
              <a:rPr lang="en-US" sz="2800" dirty="0">
                <a:effectLst/>
                <a:ea typeface="Aptos" panose="020B0004020202020204" pitchFamily="34" charset="0"/>
                <a:cs typeface="Times New Roman" panose="02020603050405020304" pitchFamily="18" charset="0"/>
              </a:rPr>
              <a:t> One day he went into the house to attend to his duties, and none of the household servants was inside. </a:t>
            </a:r>
            <a:r>
              <a:rPr lang="en-US" sz="2800" baseline="30000" dirty="0">
                <a:effectLst/>
                <a:ea typeface="Aptos" panose="020B0004020202020204" pitchFamily="34" charset="0"/>
                <a:cs typeface="Times New Roman" panose="02020603050405020304" pitchFamily="18" charset="0"/>
              </a:rPr>
              <a:t>12</a:t>
            </a:r>
            <a:r>
              <a:rPr lang="en-US" sz="2800" dirty="0">
                <a:effectLst/>
                <a:ea typeface="Aptos" panose="020B0004020202020204" pitchFamily="34" charset="0"/>
                <a:cs typeface="Times New Roman" panose="02020603050405020304" pitchFamily="18" charset="0"/>
              </a:rPr>
              <a:t> She caught him by his cloak and said, “Come to bed with me!” But he left his cloak in her hand and ran out of the house.</a:t>
            </a:r>
            <a:r>
              <a:rPr lang="en-US" sz="2800" dirty="0">
                <a:effectLst/>
              </a:rPr>
              <a:t> </a:t>
            </a:r>
            <a:endParaRPr lang="en-US" sz="2800" dirty="0"/>
          </a:p>
          <a:p>
            <a:pPr algn="r"/>
            <a:r>
              <a:rPr lang="en-US" sz="3600" b="1" dirty="0"/>
              <a:t>GENESIS 39:6-12</a:t>
            </a:r>
          </a:p>
        </p:txBody>
      </p:sp>
    </p:spTree>
    <p:extLst>
      <p:ext uri="{BB962C8B-B14F-4D97-AF65-F5344CB8AC3E}">
        <p14:creationId xmlns:p14="http://schemas.microsoft.com/office/powerpoint/2010/main" val="126764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992459" y="859065"/>
            <a:ext cx="10207082" cy="5324535"/>
          </a:xfrm>
          <a:prstGeom prst="rect">
            <a:avLst/>
          </a:prstGeom>
          <a:noFill/>
        </p:spPr>
        <p:txBody>
          <a:bodyPr wrap="square" rtlCol="0">
            <a:spAutoFit/>
          </a:bodyPr>
          <a:lstStyle/>
          <a:p>
            <a:r>
              <a:rPr lang="en-US" sz="2800" baseline="30000" dirty="0">
                <a:effectLst/>
                <a:ea typeface="Aptos" panose="020B0004020202020204" pitchFamily="34" charset="0"/>
                <a:cs typeface="Times New Roman" panose="02020603050405020304" pitchFamily="18" charset="0"/>
              </a:rPr>
              <a:t>1</a:t>
            </a:r>
            <a:r>
              <a:rPr lang="en-US" sz="2800" dirty="0">
                <a:effectLst/>
                <a:ea typeface="Aptos" panose="020B0004020202020204" pitchFamily="34" charset="0"/>
                <a:cs typeface="Times New Roman" panose="02020603050405020304" pitchFamily="18" charset="0"/>
              </a:rPr>
              <a:t> In the spring, at the time when kings go off to war, David sent Joab out with the king’s men and the whole Israelite army. They destroyed the Ammonites and besieged Rabbah. But David remained in Jerusalem.</a:t>
            </a:r>
          </a:p>
          <a:p>
            <a:endParaRPr lang="en-US" sz="1200" dirty="0">
              <a:effectLst/>
              <a:ea typeface="Aptos" panose="020B0004020202020204" pitchFamily="34" charset="0"/>
              <a:cs typeface="Times New Roman" panose="02020603050405020304" pitchFamily="18" charset="0"/>
            </a:endParaRPr>
          </a:p>
          <a:p>
            <a:r>
              <a:rPr lang="en-US" sz="2800" baseline="30000" dirty="0">
                <a:effectLst/>
                <a:ea typeface="Aptos" panose="020B0004020202020204" pitchFamily="34" charset="0"/>
                <a:cs typeface="Times New Roman" panose="02020603050405020304" pitchFamily="18" charset="0"/>
              </a:rPr>
              <a:t>2</a:t>
            </a:r>
            <a:r>
              <a:rPr lang="en-US" sz="2800" dirty="0">
                <a:effectLst/>
                <a:ea typeface="Aptos" panose="020B0004020202020204" pitchFamily="34" charset="0"/>
                <a:cs typeface="Times New Roman" panose="02020603050405020304" pitchFamily="18" charset="0"/>
              </a:rPr>
              <a:t> One evening David got up from his bed and walked around on the roof of the palace. From the roof he saw a woman bathing. The woman was very beautiful, </a:t>
            </a:r>
            <a:r>
              <a:rPr lang="en-US" sz="2800" baseline="30000" dirty="0">
                <a:effectLst/>
                <a:ea typeface="Aptos" panose="020B0004020202020204" pitchFamily="34" charset="0"/>
                <a:cs typeface="Times New Roman" panose="02020603050405020304" pitchFamily="18" charset="0"/>
              </a:rPr>
              <a:t>3</a:t>
            </a:r>
            <a:r>
              <a:rPr lang="en-US" sz="2800" dirty="0">
                <a:effectLst/>
                <a:ea typeface="Aptos" panose="020B0004020202020204" pitchFamily="34" charset="0"/>
                <a:cs typeface="Times New Roman" panose="02020603050405020304" pitchFamily="18" charset="0"/>
              </a:rPr>
              <a:t> and David sent someone to find out about her. The man said, “She is Bathsheba, the daughter of </a:t>
            </a:r>
            <a:r>
              <a:rPr lang="en-US" sz="2800" dirty="0" err="1">
                <a:effectLst/>
                <a:ea typeface="Aptos" panose="020B0004020202020204" pitchFamily="34" charset="0"/>
                <a:cs typeface="Times New Roman" panose="02020603050405020304" pitchFamily="18" charset="0"/>
              </a:rPr>
              <a:t>Eliam</a:t>
            </a:r>
            <a:r>
              <a:rPr lang="en-US" sz="2800" dirty="0">
                <a:effectLst/>
                <a:ea typeface="Aptos" panose="020B0004020202020204" pitchFamily="34" charset="0"/>
                <a:cs typeface="Times New Roman" panose="02020603050405020304" pitchFamily="18" charset="0"/>
              </a:rPr>
              <a:t> and the wife of Uriah the Hittite.” </a:t>
            </a:r>
            <a:r>
              <a:rPr lang="en-US" sz="2800" baseline="30000" dirty="0">
                <a:effectLst/>
                <a:ea typeface="Aptos" panose="020B0004020202020204" pitchFamily="34" charset="0"/>
                <a:cs typeface="Times New Roman" panose="02020603050405020304" pitchFamily="18" charset="0"/>
              </a:rPr>
              <a:t>4</a:t>
            </a:r>
            <a:r>
              <a:rPr lang="en-US" sz="2800" dirty="0">
                <a:effectLst/>
                <a:ea typeface="Aptos" panose="020B0004020202020204" pitchFamily="34" charset="0"/>
                <a:cs typeface="Times New Roman" panose="02020603050405020304" pitchFamily="18" charset="0"/>
              </a:rPr>
              <a:t> Then David sent messengers to get her. She came to him, and he slept with her.</a:t>
            </a:r>
            <a:r>
              <a:rPr lang="en-US" sz="2800" dirty="0">
                <a:effectLst/>
              </a:rPr>
              <a:t> </a:t>
            </a:r>
          </a:p>
          <a:p>
            <a:endParaRPr lang="en-US" sz="1200" dirty="0"/>
          </a:p>
          <a:p>
            <a:pPr algn="r"/>
            <a:r>
              <a:rPr lang="en-US" sz="3600" b="1" dirty="0"/>
              <a:t>2 SAMUEL 11:1-4</a:t>
            </a:r>
          </a:p>
        </p:txBody>
      </p:sp>
    </p:spTree>
    <p:extLst>
      <p:ext uri="{BB962C8B-B14F-4D97-AF65-F5344CB8AC3E}">
        <p14:creationId xmlns:p14="http://schemas.microsoft.com/office/powerpoint/2010/main" val="1386627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650700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1A4D-C05E-EDCC-33F7-00EE8E78EF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D71E09E-6571-EAFC-D254-47BE48C6959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D5438937-2BCA-AC0F-8980-A78B6A9EF41D}"/>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544218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emplate>Office Theme</Template>
  <TotalTime>54</TotalTime>
  <Words>607</Words>
  <Application>Microsoft Macintosh PowerPoint</Application>
  <PresentationFormat>Widescreen</PresentationFormat>
  <Paragraphs>23</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Lowther, Melissa</dc:creator>
  <cp:lastModifiedBy>Grantham Church - Office</cp:lastModifiedBy>
  <cp:revision>5</cp:revision>
  <dcterms:created xsi:type="dcterms:W3CDTF">2024-06-29T02:58:53Z</dcterms:created>
  <dcterms:modified xsi:type="dcterms:W3CDTF">2024-07-29T12:33:34Z</dcterms:modified>
</cp:coreProperties>
</file>