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336" r:id="rId3"/>
    <p:sldId id="257" r:id="rId4"/>
    <p:sldId id="376" r:id="rId5"/>
    <p:sldId id="378" r:id="rId6"/>
    <p:sldId id="379" r:id="rId7"/>
    <p:sldId id="380" r:id="rId8"/>
    <p:sldId id="381" r:id="rId9"/>
    <p:sldId id="382" r:id="rId10"/>
    <p:sldId id="383" r:id="rId11"/>
    <p:sldId id="366" r:id="rId12"/>
    <p:sldId id="3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3692"/>
  </p:normalViewPr>
  <p:slideViewPr>
    <p:cSldViewPr snapToGrid="0" snapToObjects="1">
      <p:cViewPr varScale="1">
        <p:scale>
          <a:sx n="81" d="100"/>
          <a:sy n="81" d="100"/>
        </p:scale>
        <p:origin x="648" y="176"/>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12/13/21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131711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371777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268844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11678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298909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131698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213372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398165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19889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D5411-BD8E-3D4F-A24B-44BD8A652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145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12/13/21</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12/13/21</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4BBA1660-B2B2-5D4A-BDD1-A55E36775625}"/>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1" y="10"/>
            <a:ext cx="12191999" cy="6857990"/>
          </a:xfrm>
          <a:prstGeom prst="rect">
            <a:avLst/>
          </a:prstGeom>
        </p:spPr>
      </p:pic>
    </p:spTree>
    <p:extLst>
      <p:ext uri="{BB962C8B-B14F-4D97-AF65-F5344CB8AC3E}">
        <p14:creationId xmlns:p14="http://schemas.microsoft.com/office/powerpoint/2010/main" val="207623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AEBE70-910E-7444-9C6C-D591DF18B346}"/>
              </a:ext>
            </a:extLst>
          </p:cNvPr>
          <p:cNvSpPr>
            <a:spLocks noGrp="1"/>
          </p:cNvSpPr>
          <p:nvPr>
            <p:ph idx="1"/>
          </p:nvPr>
        </p:nvSpPr>
        <p:spPr>
          <a:xfrm>
            <a:off x="457200" y="335130"/>
            <a:ext cx="6809874" cy="6187715"/>
          </a:xfrm>
        </p:spPr>
        <p:txBody>
          <a:bodyPr anchor="t">
            <a:noAutofit/>
          </a:bodyPr>
          <a:lstStyle/>
          <a:p>
            <a:pPr marL="0" indent="0">
              <a:lnSpc>
                <a:spcPct val="100000"/>
              </a:lnSpc>
              <a:spcBef>
                <a:spcPts val="0"/>
              </a:spcBef>
              <a:spcAft>
                <a:spcPts val="600"/>
              </a:spcAft>
              <a:buNone/>
            </a:pPr>
            <a:r>
              <a:rPr lang="en-US" b="1" dirty="0"/>
              <a:t>The Work of Christmas</a:t>
            </a:r>
          </a:p>
          <a:p>
            <a:pPr marL="0" indent="0">
              <a:lnSpc>
                <a:spcPct val="100000"/>
              </a:lnSpc>
              <a:spcBef>
                <a:spcPts val="0"/>
              </a:spcBef>
              <a:buNone/>
            </a:pPr>
            <a:r>
              <a:rPr lang="en-US" dirty="0"/>
              <a:t>When the song of the angels is stilled,</a:t>
            </a:r>
          </a:p>
          <a:p>
            <a:pPr marL="0" indent="0">
              <a:lnSpc>
                <a:spcPct val="100000"/>
              </a:lnSpc>
              <a:spcBef>
                <a:spcPts val="0"/>
              </a:spcBef>
              <a:buNone/>
            </a:pPr>
            <a:r>
              <a:rPr lang="en-US" dirty="0"/>
              <a:t>When the star in the sky is gone,</a:t>
            </a:r>
          </a:p>
          <a:p>
            <a:pPr marL="0" indent="0">
              <a:lnSpc>
                <a:spcPct val="100000"/>
              </a:lnSpc>
              <a:spcBef>
                <a:spcPts val="0"/>
              </a:spcBef>
              <a:buNone/>
            </a:pPr>
            <a:r>
              <a:rPr lang="en-US" dirty="0"/>
              <a:t>When the kings and princes are home,</a:t>
            </a:r>
          </a:p>
          <a:p>
            <a:pPr marL="0" indent="0">
              <a:lnSpc>
                <a:spcPct val="100000"/>
              </a:lnSpc>
              <a:spcBef>
                <a:spcPts val="0"/>
              </a:spcBef>
              <a:buNone/>
            </a:pPr>
            <a:r>
              <a:rPr lang="en-US" dirty="0"/>
              <a:t>When the shepherds are back with their flock,</a:t>
            </a:r>
          </a:p>
          <a:p>
            <a:pPr marL="0" indent="0">
              <a:lnSpc>
                <a:spcPct val="100000"/>
              </a:lnSpc>
              <a:spcBef>
                <a:spcPts val="0"/>
              </a:spcBef>
              <a:buNone/>
            </a:pPr>
            <a:r>
              <a:rPr lang="en-US" dirty="0"/>
              <a:t>The work of Christmas begins:</a:t>
            </a:r>
          </a:p>
          <a:p>
            <a:pPr marL="0" indent="0">
              <a:lnSpc>
                <a:spcPct val="100000"/>
              </a:lnSpc>
              <a:spcBef>
                <a:spcPts val="0"/>
              </a:spcBef>
              <a:buNone/>
            </a:pPr>
            <a:r>
              <a:rPr lang="en-US" dirty="0"/>
              <a:t>To find the lost,</a:t>
            </a:r>
          </a:p>
          <a:p>
            <a:pPr marL="0" indent="0">
              <a:lnSpc>
                <a:spcPct val="100000"/>
              </a:lnSpc>
              <a:spcBef>
                <a:spcPts val="0"/>
              </a:spcBef>
              <a:buNone/>
            </a:pPr>
            <a:r>
              <a:rPr lang="en-US" dirty="0"/>
              <a:t>To heal the broken,</a:t>
            </a:r>
          </a:p>
          <a:p>
            <a:pPr marL="0" indent="0">
              <a:lnSpc>
                <a:spcPct val="100000"/>
              </a:lnSpc>
              <a:spcBef>
                <a:spcPts val="0"/>
              </a:spcBef>
              <a:buNone/>
            </a:pPr>
            <a:r>
              <a:rPr lang="en-US" dirty="0"/>
              <a:t>To feed the hungry,</a:t>
            </a:r>
          </a:p>
          <a:p>
            <a:pPr marL="0" indent="0">
              <a:lnSpc>
                <a:spcPct val="100000"/>
              </a:lnSpc>
              <a:spcBef>
                <a:spcPts val="0"/>
              </a:spcBef>
              <a:buNone/>
            </a:pPr>
            <a:r>
              <a:rPr lang="en-US" dirty="0"/>
              <a:t>To release the prisoner,</a:t>
            </a:r>
          </a:p>
          <a:p>
            <a:pPr marL="0" indent="0">
              <a:lnSpc>
                <a:spcPct val="100000"/>
              </a:lnSpc>
              <a:spcBef>
                <a:spcPts val="0"/>
              </a:spcBef>
              <a:buNone/>
            </a:pPr>
            <a:r>
              <a:rPr lang="en-US" dirty="0"/>
              <a:t>To rebuild the nations,</a:t>
            </a:r>
          </a:p>
          <a:p>
            <a:pPr marL="0" indent="0">
              <a:lnSpc>
                <a:spcPct val="100000"/>
              </a:lnSpc>
              <a:spcBef>
                <a:spcPts val="0"/>
              </a:spcBef>
              <a:buNone/>
            </a:pPr>
            <a:r>
              <a:rPr lang="en-US" dirty="0"/>
              <a:t>To bring peace among others,</a:t>
            </a:r>
          </a:p>
          <a:p>
            <a:pPr marL="0" indent="0">
              <a:lnSpc>
                <a:spcPct val="100000"/>
              </a:lnSpc>
              <a:spcBef>
                <a:spcPts val="0"/>
              </a:spcBef>
              <a:buNone/>
            </a:pPr>
            <a:r>
              <a:rPr lang="en-US" dirty="0"/>
              <a:t>To make music in the heart.</a:t>
            </a:r>
          </a:p>
        </p:txBody>
      </p:sp>
      <p:sp>
        <p:nvSpPr>
          <p:cNvPr id="25" name="Rectangle 2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oward Thurman">
            <a:extLst>
              <a:ext uri="{FF2B5EF4-FFF2-40B4-BE49-F238E27FC236}">
                <a16:creationId xmlns:a16="http://schemas.microsoft.com/office/drawing/2014/main" id="{7D7F965C-2C66-6941-9B3F-17BBEBDF4B7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267074" y="1584716"/>
            <a:ext cx="2538407" cy="3673074"/>
          </a:xfrm>
          <a:prstGeom prst="rect">
            <a:avLst/>
          </a:prstGeom>
        </p:spPr>
      </p:pic>
      <p:sp>
        <p:nvSpPr>
          <p:cNvPr id="6" name="TextBox 5">
            <a:extLst>
              <a:ext uri="{FF2B5EF4-FFF2-40B4-BE49-F238E27FC236}">
                <a16:creationId xmlns:a16="http://schemas.microsoft.com/office/drawing/2014/main" id="{E9553A8D-073C-A844-81F1-60CAAB8795E8}"/>
              </a:ext>
            </a:extLst>
          </p:cNvPr>
          <p:cNvSpPr txBox="1"/>
          <p:nvPr/>
        </p:nvSpPr>
        <p:spPr>
          <a:xfrm>
            <a:off x="7150342" y="5362087"/>
            <a:ext cx="2674594" cy="461665"/>
          </a:xfrm>
          <a:prstGeom prst="rect">
            <a:avLst/>
          </a:prstGeom>
          <a:noFill/>
        </p:spPr>
        <p:txBody>
          <a:bodyPr wrap="square" rtlCol="0">
            <a:spAutoFit/>
          </a:bodyPr>
          <a:lstStyle/>
          <a:p>
            <a:pPr algn="ctr"/>
            <a:r>
              <a:rPr lang="en-US" sz="2400" dirty="0"/>
              <a:t>Howa</a:t>
            </a:r>
            <a:r>
              <a:rPr lang="en-US" sz="2400" dirty="0">
                <a:solidFill>
                  <a:schemeClr val="bg1"/>
                </a:solidFill>
              </a:rPr>
              <a:t>rd Thurman</a:t>
            </a:r>
          </a:p>
        </p:txBody>
      </p:sp>
    </p:spTree>
    <p:extLst>
      <p:ext uri="{BB962C8B-B14F-4D97-AF65-F5344CB8AC3E}">
        <p14:creationId xmlns:p14="http://schemas.microsoft.com/office/powerpoint/2010/main" val="61289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4BBA1660-B2B2-5D4A-BDD1-A55E36775625}"/>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00144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DC304A6-B95B-4245-99F2-8433DD1F2A78}"/>
              </a:ext>
            </a:extLst>
          </p:cNvPr>
          <p:cNvPicPr>
            <a:picLocks noChangeAspect="1"/>
          </p:cNvPicPr>
          <p:nvPr/>
        </p:nvPicPr>
        <p:blipFill>
          <a:blip r:embed="rId3"/>
          <a:srcRect/>
          <a:stretch/>
        </p:blipFill>
        <p:spPr>
          <a:xfrm>
            <a:off x="0" y="1673"/>
            <a:ext cx="12192000" cy="6854653"/>
          </a:xfrm>
          <a:prstGeom prst="rect">
            <a:avLst/>
          </a:prstGeom>
        </p:spPr>
      </p:pic>
    </p:spTree>
    <p:extLst>
      <p:ext uri="{BB962C8B-B14F-4D97-AF65-F5344CB8AC3E}">
        <p14:creationId xmlns:p14="http://schemas.microsoft.com/office/powerpoint/2010/main" val="30371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3047" y="10"/>
            <a:ext cx="12191999" cy="6857990"/>
          </a:xfrm>
          <a:prstGeom prst="rect">
            <a:avLst/>
          </a:prstGeom>
        </p:spPr>
      </p:pic>
      <p:sp>
        <p:nvSpPr>
          <p:cNvPr id="20"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7C2719-1AAE-AA40-8A69-399C7A71215F}"/>
              </a:ext>
            </a:extLst>
          </p:cNvPr>
          <p:cNvSpPr txBox="1"/>
          <p:nvPr/>
        </p:nvSpPr>
        <p:spPr>
          <a:xfrm>
            <a:off x="1063752" y="2407539"/>
            <a:ext cx="10058400" cy="1692726"/>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schemeClr val="tx1">
                      <a:alpha val="40000"/>
                    </a:schemeClr>
                  </a:outerShdw>
                </a:effectLst>
                <a:latin typeface="+mj-lt"/>
                <a:ea typeface="+mj-ea"/>
                <a:cs typeface="+mj-cs"/>
              </a:rPr>
              <a:t>Scripture Reading</a:t>
            </a: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Luke 3:1-18 NIV</a:t>
            </a:r>
          </a:p>
        </p:txBody>
      </p:sp>
    </p:spTree>
    <p:extLst>
      <p:ext uri="{BB962C8B-B14F-4D97-AF65-F5344CB8AC3E}">
        <p14:creationId xmlns:p14="http://schemas.microsoft.com/office/powerpoint/2010/main" val="22866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3047" y="10"/>
            <a:ext cx="12191999" cy="6857990"/>
          </a:xfrm>
          <a:prstGeom prst="rect">
            <a:avLst/>
          </a:prstGeom>
        </p:spPr>
      </p:pic>
      <p:sp>
        <p:nvSpPr>
          <p:cNvPr id="6" name="TextBox 5">
            <a:extLst>
              <a:ext uri="{FF2B5EF4-FFF2-40B4-BE49-F238E27FC236}">
                <a16:creationId xmlns:a16="http://schemas.microsoft.com/office/drawing/2014/main" id="{6D7C2719-1AAE-AA40-8A69-399C7A71215F}"/>
              </a:ext>
            </a:extLst>
          </p:cNvPr>
          <p:cNvSpPr txBox="1"/>
          <p:nvPr/>
        </p:nvSpPr>
        <p:spPr>
          <a:xfrm>
            <a:off x="1063752" y="1011620"/>
            <a:ext cx="10058400" cy="222282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lnSpcReduction="10000"/>
          </a:bodyPr>
          <a:lstStyle/>
          <a:p>
            <a:pPr algn="ctr">
              <a:lnSpc>
                <a:spcPct val="160000"/>
              </a:lnSpc>
              <a:spcBef>
                <a:spcPct val="0"/>
              </a:spcBef>
              <a:spcAft>
                <a:spcPts val="600"/>
              </a:spcAft>
            </a:pPr>
            <a:r>
              <a:rPr lang="en-US" sz="6000" b="1" dirty="0">
                <a:solidFill>
                  <a:srgbClr val="FFFFFF"/>
                </a:solidFill>
                <a:effectLst>
                  <a:outerShdw blurRad="50800" dist="38100" dir="2700000" algn="tl" rotWithShape="0">
                    <a:schemeClr val="tx1">
                      <a:alpha val="40000"/>
                    </a:schemeClr>
                  </a:outerShdw>
                </a:effectLst>
                <a:latin typeface="+mj-lt"/>
                <a:ea typeface="+mj-ea"/>
                <a:cs typeface="+mj-cs"/>
              </a:rPr>
              <a:t>Preparing the Way Requires</a:t>
            </a: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Repentance</a:t>
            </a:r>
          </a:p>
        </p:txBody>
      </p:sp>
    </p:spTree>
    <p:extLst>
      <p:ext uri="{BB962C8B-B14F-4D97-AF65-F5344CB8AC3E}">
        <p14:creationId xmlns:p14="http://schemas.microsoft.com/office/powerpoint/2010/main" val="106061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1" y="10"/>
            <a:ext cx="12191999" cy="6857990"/>
          </a:xfrm>
          <a:prstGeom prst="rect">
            <a:avLst/>
          </a:prstGeom>
        </p:spPr>
      </p:pic>
      <p:sp>
        <p:nvSpPr>
          <p:cNvPr id="6" name="TextBox 5">
            <a:extLst>
              <a:ext uri="{FF2B5EF4-FFF2-40B4-BE49-F238E27FC236}">
                <a16:creationId xmlns:a16="http://schemas.microsoft.com/office/drawing/2014/main" id="{6D7C2719-1AAE-AA40-8A69-399C7A71215F}"/>
              </a:ext>
            </a:extLst>
          </p:cNvPr>
          <p:cNvSpPr txBox="1"/>
          <p:nvPr/>
        </p:nvSpPr>
        <p:spPr>
          <a:xfrm>
            <a:off x="1066800" y="987300"/>
            <a:ext cx="10058400" cy="438236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150000"/>
              </a:lnSpc>
              <a:spcBef>
                <a:spcPct val="0"/>
              </a:spcBef>
              <a:spcAft>
                <a:spcPts val="600"/>
              </a:spcAft>
            </a:pPr>
            <a:r>
              <a:rPr lang="en-US" sz="6000" b="1" dirty="0">
                <a:solidFill>
                  <a:srgbClr val="FFFFFF"/>
                </a:solidFill>
                <a:effectLst>
                  <a:outerShdw blurRad="50800" dist="38100" dir="2700000" algn="tl" rotWithShape="0">
                    <a:schemeClr val="tx1">
                      <a:alpha val="40000"/>
                    </a:schemeClr>
                  </a:outerShdw>
                </a:effectLst>
                <a:latin typeface="+mj-lt"/>
                <a:ea typeface="+mj-ea"/>
                <a:cs typeface="+mj-cs"/>
              </a:rPr>
              <a:t>Good News!</a:t>
            </a:r>
            <a:endParaRPr lang="en-US" sz="6000" dirty="0">
              <a:solidFill>
                <a:srgbClr val="FFFFFF"/>
              </a:solidFill>
              <a:effectLst>
                <a:outerShdw blurRad="50800" dist="38100" dir="2700000" algn="tl" rotWithShape="0">
                  <a:prstClr val="black">
                    <a:alpha val="40000"/>
                  </a:prstClr>
                </a:outerShdw>
              </a:effectLst>
              <a:latin typeface="+mj-lt"/>
              <a:ea typeface="+mj-ea"/>
              <a:cs typeface="+mj-cs"/>
            </a:endParaRP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You are more sinful and broken than you ever dared believe…</a:t>
            </a:r>
          </a:p>
          <a:p>
            <a:pPr algn="ctr">
              <a:lnSpc>
                <a:spcPct val="90000"/>
              </a:lnSpc>
              <a:spcBef>
                <a:spcPct val="0"/>
              </a:spcBef>
              <a:spcAft>
                <a:spcPts val="600"/>
              </a:spcAft>
            </a:pPr>
            <a:endParaRPr lang="en-US" sz="5200" dirty="0">
              <a:solidFill>
                <a:srgbClr val="FFFFFF"/>
              </a:solidFill>
              <a:effectLst>
                <a:outerShdw blurRad="50800" dist="38100" dir="2700000" algn="tl" rotWithShape="0">
                  <a:prstClr val="black">
                    <a:alpha val="40000"/>
                  </a:prstClr>
                </a:outerShdw>
              </a:effectLst>
              <a:latin typeface="+mj-lt"/>
              <a:ea typeface="+mj-ea"/>
              <a:cs typeface="+mj-cs"/>
            </a:endParaRPr>
          </a:p>
          <a:p>
            <a:pPr algn="ctr">
              <a:lnSpc>
                <a:spcPct val="90000"/>
              </a:lnSpc>
              <a:spcBef>
                <a:spcPct val="0"/>
              </a:spcBef>
              <a:spcAft>
                <a:spcPts val="600"/>
              </a:spcAft>
            </a:pPr>
            <a:endParaRPr lang="en-US" sz="5200" dirty="0">
              <a:solidFill>
                <a:srgbClr val="FFFFFF"/>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67882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1" y="10"/>
            <a:ext cx="12191999" cy="6857990"/>
          </a:xfrm>
          <a:prstGeom prst="rect">
            <a:avLst/>
          </a:prstGeom>
        </p:spPr>
      </p:pic>
      <p:sp>
        <p:nvSpPr>
          <p:cNvPr id="6" name="TextBox 5">
            <a:extLst>
              <a:ext uri="{FF2B5EF4-FFF2-40B4-BE49-F238E27FC236}">
                <a16:creationId xmlns:a16="http://schemas.microsoft.com/office/drawing/2014/main" id="{6D7C2719-1AAE-AA40-8A69-399C7A71215F}"/>
              </a:ext>
            </a:extLst>
          </p:cNvPr>
          <p:cNvSpPr txBox="1"/>
          <p:nvPr/>
        </p:nvSpPr>
        <p:spPr>
          <a:xfrm>
            <a:off x="1063752" y="734381"/>
            <a:ext cx="10058400" cy="438236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lnSpcReduction="10000"/>
          </a:bodyPr>
          <a:lstStyle/>
          <a:p>
            <a:pPr algn="ctr">
              <a:lnSpc>
                <a:spcPct val="150000"/>
              </a:lnSpc>
              <a:spcBef>
                <a:spcPct val="0"/>
              </a:spcBef>
              <a:spcAft>
                <a:spcPts val="600"/>
              </a:spcAft>
            </a:pPr>
            <a:r>
              <a:rPr lang="en-US" sz="6000" b="1" dirty="0">
                <a:solidFill>
                  <a:srgbClr val="FFFFFF"/>
                </a:solidFill>
                <a:effectLst>
                  <a:outerShdw blurRad="50800" dist="38100" dir="2700000" algn="tl" rotWithShape="0">
                    <a:schemeClr val="tx1">
                      <a:alpha val="40000"/>
                    </a:schemeClr>
                  </a:outerShdw>
                </a:effectLst>
                <a:latin typeface="+mj-lt"/>
                <a:ea typeface="+mj-ea"/>
                <a:cs typeface="+mj-cs"/>
              </a:rPr>
              <a:t>Good News!</a:t>
            </a:r>
            <a:endParaRPr lang="en-US" sz="6000" dirty="0">
              <a:solidFill>
                <a:srgbClr val="FFFFFF"/>
              </a:solidFill>
              <a:effectLst>
                <a:outerShdw blurRad="50800" dist="38100" dir="2700000" algn="tl" rotWithShape="0">
                  <a:prstClr val="black">
                    <a:alpha val="40000"/>
                  </a:prstClr>
                </a:outerShdw>
              </a:effectLst>
              <a:latin typeface="+mj-lt"/>
              <a:ea typeface="+mj-ea"/>
              <a:cs typeface="+mj-cs"/>
            </a:endParaRP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You are more sinful and broken than you ever dared believe…</a:t>
            </a: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but you are more deeply loved than you ever dared imagine.</a:t>
            </a:r>
          </a:p>
        </p:txBody>
      </p:sp>
    </p:spTree>
    <p:extLst>
      <p:ext uri="{BB962C8B-B14F-4D97-AF65-F5344CB8AC3E}">
        <p14:creationId xmlns:p14="http://schemas.microsoft.com/office/powerpoint/2010/main" val="287897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1" y="10"/>
            <a:ext cx="12191999" cy="6857990"/>
          </a:xfrm>
          <a:prstGeom prst="rect">
            <a:avLst/>
          </a:prstGeom>
        </p:spPr>
      </p:pic>
    </p:spTree>
    <p:extLst>
      <p:ext uri="{BB962C8B-B14F-4D97-AF65-F5344CB8AC3E}">
        <p14:creationId xmlns:p14="http://schemas.microsoft.com/office/powerpoint/2010/main" val="18697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3047" y="10"/>
            <a:ext cx="12191999" cy="6857990"/>
          </a:xfrm>
          <a:prstGeom prst="rect">
            <a:avLst/>
          </a:prstGeom>
        </p:spPr>
      </p:pic>
      <p:sp>
        <p:nvSpPr>
          <p:cNvPr id="6" name="TextBox 5">
            <a:extLst>
              <a:ext uri="{FF2B5EF4-FFF2-40B4-BE49-F238E27FC236}">
                <a16:creationId xmlns:a16="http://schemas.microsoft.com/office/drawing/2014/main" id="{6D7C2719-1AAE-AA40-8A69-399C7A71215F}"/>
              </a:ext>
            </a:extLst>
          </p:cNvPr>
          <p:cNvSpPr txBox="1"/>
          <p:nvPr/>
        </p:nvSpPr>
        <p:spPr>
          <a:xfrm>
            <a:off x="1063752" y="734381"/>
            <a:ext cx="10058400" cy="329287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160000"/>
              </a:lnSpc>
              <a:spcBef>
                <a:spcPct val="0"/>
              </a:spcBef>
              <a:spcAft>
                <a:spcPts val="600"/>
              </a:spcAft>
            </a:pPr>
            <a:r>
              <a:rPr lang="en-US" sz="6000" b="1" dirty="0">
                <a:solidFill>
                  <a:srgbClr val="FFFFFF"/>
                </a:solidFill>
                <a:effectLst>
                  <a:outerShdw blurRad="50800" dist="38100" dir="2700000" algn="tl" rotWithShape="0">
                    <a:schemeClr val="tx1">
                      <a:alpha val="40000"/>
                    </a:schemeClr>
                  </a:outerShdw>
                </a:effectLst>
                <a:latin typeface="+mj-lt"/>
                <a:ea typeface="+mj-ea"/>
                <a:cs typeface="+mj-cs"/>
              </a:rPr>
              <a:t>Preparing the Way Requires</a:t>
            </a: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Repentance</a:t>
            </a: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Reform</a:t>
            </a:r>
          </a:p>
        </p:txBody>
      </p:sp>
    </p:spTree>
    <p:extLst>
      <p:ext uri="{BB962C8B-B14F-4D97-AF65-F5344CB8AC3E}">
        <p14:creationId xmlns:p14="http://schemas.microsoft.com/office/powerpoint/2010/main" val="181074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2AEBE70-910E-7444-9C6C-D591DF18B346}"/>
              </a:ext>
            </a:extLst>
          </p:cNvPr>
          <p:cNvSpPr>
            <a:spLocks noGrp="1"/>
          </p:cNvSpPr>
          <p:nvPr>
            <p:ph idx="1"/>
          </p:nvPr>
        </p:nvSpPr>
        <p:spPr>
          <a:xfrm>
            <a:off x="457200" y="335130"/>
            <a:ext cx="6809874" cy="6187715"/>
          </a:xfrm>
        </p:spPr>
        <p:txBody>
          <a:bodyPr anchor="t">
            <a:noAutofit/>
          </a:bodyPr>
          <a:lstStyle/>
          <a:p>
            <a:pPr marL="0" indent="0">
              <a:lnSpc>
                <a:spcPct val="100000"/>
              </a:lnSpc>
              <a:spcBef>
                <a:spcPts val="0"/>
              </a:spcBef>
              <a:spcAft>
                <a:spcPts val="600"/>
              </a:spcAft>
              <a:buNone/>
            </a:pPr>
            <a:r>
              <a:rPr lang="en-US" dirty="0"/>
              <a:t>“If you know God offers you his salvation freely, and that there is nothing to do but to accept the perfect righteousness of his Son, then you can feed the hungry and clothe the naked just for the love of God and for the love of people. But if you think you are getting salvation in return for these deeds, then it is yourselves you are feeding, yourselves you are clothing.”</a:t>
            </a:r>
          </a:p>
          <a:p>
            <a:pPr marL="0" indent="0">
              <a:lnSpc>
                <a:spcPct val="100000"/>
              </a:lnSpc>
              <a:spcBef>
                <a:spcPts val="0"/>
              </a:spcBef>
              <a:buNone/>
            </a:pPr>
            <a:r>
              <a:rPr lang="en-US" dirty="0"/>
              <a:t>- Charles Spurgeon</a:t>
            </a:r>
          </a:p>
        </p:txBody>
      </p:sp>
      <p:sp>
        <p:nvSpPr>
          <p:cNvPr id="25" name="Rectangle 2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D7F965C-2C66-6941-9B3F-17BBEBDF4B7B}"/>
              </a:ext>
              <a:ext uri="{C183D7F6-B498-43B3-948B-1728B52AA6E4}">
                <adec:decorative xmlns:adec="http://schemas.microsoft.com/office/drawing/2017/decorative" val="0"/>
              </a:ext>
            </a:extLst>
          </p:cNvPr>
          <p:cNvPicPr>
            <a:picLocks noChangeAspect="1"/>
          </p:cNvPicPr>
          <p:nvPr/>
        </p:nvPicPr>
        <p:blipFill rotWithShape="1">
          <a:blip r:embed="rId3"/>
          <a:srcRect l="10327" t="6741" r="9197" b="12133"/>
          <a:stretch/>
        </p:blipFill>
        <p:spPr>
          <a:xfrm>
            <a:off x="7380420" y="2890319"/>
            <a:ext cx="2548646" cy="3179740"/>
          </a:xfrm>
          <a:prstGeom prst="rect">
            <a:avLst/>
          </a:prstGeom>
        </p:spPr>
      </p:pic>
    </p:spTree>
    <p:extLst>
      <p:ext uri="{BB962C8B-B14F-4D97-AF65-F5344CB8AC3E}">
        <p14:creationId xmlns:p14="http://schemas.microsoft.com/office/powerpoint/2010/main" val="198432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41571</TotalTime>
  <Words>236</Words>
  <Application>Microsoft Macintosh PowerPoint</Application>
  <PresentationFormat>Widescreen</PresentationFormat>
  <Paragraphs>40</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346</cp:revision>
  <cp:lastPrinted>2021-11-29T16:27:19Z</cp:lastPrinted>
  <dcterms:created xsi:type="dcterms:W3CDTF">2021-09-07T17:36:39Z</dcterms:created>
  <dcterms:modified xsi:type="dcterms:W3CDTF">2021-12-13T16:59:08Z</dcterms:modified>
</cp:coreProperties>
</file>