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401" r:id="rId3"/>
    <p:sldId id="263" r:id="rId4"/>
    <p:sldId id="404" r:id="rId5"/>
    <p:sldId id="403" r:id="rId6"/>
    <p:sldId id="406" r:id="rId7"/>
    <p:sldId id="407" r:id="rId8"/>
    <p:sldId id="408" r:id="rId9"/>
    <p:sldId id="410" r:id="rId10"/>
    <p:sldId id="411" r:id="rId11"/>
    <p:sldId id="412" r:id="rId12"/>
    <p:sldId id="409" r:id="rId13"/>
    <p:sldId id="413" r:id="rId14"/>
    <p:sldId id="415" r:id="rId15"/>
    <p:sldId id="422" r:id="rId16"/>
    <p:sldId id="421" r:id="rId17"/>
    <p:sldId id="420" r:id="rId18"/>
    <p:sldId id="419" r:id="rId19"/>
    <p:sldId id="418" r:id="rId20"/>
    <p:sldId id="417" r:id="rId21"/>
    <p:sldId id="416" r:id="rId22"/>
    <p:sldId id="405" r:id="rId23"/>
    <p:sldId id="295" r:id="rId24"/>
    <p:sldId id="400" r:id="rId25"/>
    <p:sldId id="423" r:id="rId26"/>
    <p:sldId id="424" r:id="rId27"/>
    <p:sldId id="425" r:id="rId28"/>
    <p:sldId id="4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98"/>
    <p:restoredTop sz="73957"/>
  </p:normalViewPr>
  <p:slideViewPr>
    <p:cSldViewPr snapToGrid="0" snapToObjects="1">
      <p:cViewPr varScale="1">
        <p:scale>
          <a:sx n="81" d="100"/>
          <a:sy n="81" d="100"/>
        </p:scale>
        <p:origin x="712" y="176"/>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7/1/22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endParaRPr lang="en-US" b="0" dirty="0"/>
          </a:p>
          <a:p>
            <a:r>
              <a:rPr lang="en-US" b="0" dirty="0"/>
              <a:t>Sermon Title: </a:t>
            </a:r>
            <a:r>
              <a:rPr lang="en-US" b="1" dirty="0"/>
              <a:t>The Peace of God for the People of God</a:t>
            </a:r>
          </a:p>
          <a:p>
            <a:endParaRPr lang="en-US" b="1" dirty="0"/>
          </a:p>
          <a:p>
            <a:r>
              <a:rPr lang="en-US" b="0" dirty="0"/>
              <a:t>Please open your Bibles to the NT book of Philippians…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293880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2426967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a:p>
            <a:endParaRPr lang="en-US" dirty="0"/>
          </a:p>
          <a:p>
            <a:r>
              <a:rPr lang="en-US" dirty="0"/>
              <a:t>Let’s hear Paul again in Philippians 4:6-9, this time from the Message….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20907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BRIEFLY]</a:t>
            </a:r>
          </a:p>
          <a:p>
            <a:r>
              <a:rPr lang="en-US" dirty="0"/>
              <a:t>v. 6 – Paul knows we will worry, so we must be intentional with our thoughts – “take them captive” (2 Cor. 10:5)</a:t>
            </a:r>
          </a:p>
          <a:p>
            <a:r>
              <a:rPr lang="en-US" dirty="0"/>
              <a:t>v. 7 – “a sense of God’s wholeness” – the idea of “Shalom” (Hb-peace) – complete or whole stone with no cracks, or a wall with no gaps; the core idea: life is complex, full of moving parts, relationships, etc., so any misalignment leads to a lack of shalom/peace.</a:t>
            </a:r>
          </a:p>
          <a:p>
            <a:endParaRPr lang="en-US" dirty="0"/>
          </a:p>
          <a:p>
            <a:r>
              <a:rPr lang="en-US" dirty="0"/>
              <a:t>Verse 8…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422573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 COMMENTS]</a:t>
            </a:r>
          </a:p>
          <a:p>
            <a:r>
              <a:rPr lang="en-US" dirty="0"/>
              <a:t>v. 8 – What are you focused on? Through what lens are you seeing the world?</a:t>
            </a:r>
          </a:p>
          <a:p>
            <a:r>
              <a:rPr lang="en-US" dirty="0"/>
              <a:t>v. 9 –  What have they learned from Paul? The dude is writing from prison!</a:t>
            </a:r>
          </a:p>
          <a:p>
            <a:r>
              <a:rPr lang="en-US" dirty="0"/>
              <a:t>“who makes everything work together” is getting at this idea of God’s peace</a:t>
            </a:r>
          </a:p>
          <a:p>
            <a:endParaRPr lang="en-US" dirty="0"/>
          </a:p>
          <a:p>
            <a:r>
              <a:rPr lang="en-US" dirty="0"/>
              <a:t>OK. So, you may be thinking… “I get it. We’re supposed to be at peace. God wants </a:t>
            </a:r>
            <a:r>
              <a:rPr lang="en-US" i="1" dirty="0"/>
              <a:t>me</a:t>
            </a:r>
            <a:r>
              <a:rPr lang="en-US" dirty="0"/>
              <a:t> to know his peace, the peace that Jesus gives and the way that Jesus gives it.” And Pastor David, “I hear Paul saying that we need to get control of our thoughts. But how do I do that? How can I access God’s peace this way? Can you give me some practical steps or ideas?” </a:t>
            </a:r>
          </a:p>
          <a:p>
            <a:endParaRPr lang="en-US" dirty="0"/>
          </a:p>
          <a:p>
            <a:r>
              <a:rPr lang="en-US" dirty="0"/>
              <a:t>Yes, I can. I’m really glad that you asked. Here are some ways we can… [NEXT SLIDE] </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23465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365760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3398723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750402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18</a:t>
            </a:fld>
            <a:endParaRPr lang="en-US"/>
          </a:p>
        </p:txBody>
      </p:sp>
    </p:spTree>
    <p:extLst>
      <p:ext uri="{BB962C8B-B14F-4D97-AF65-F5344CB8AC3E}">
        <p14:creationId xmlns:p14="http://schemas.microsoft.com/office/powerpoint/2010/main" val="2317364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19</a:t>
            </a:fld>
            <a:endParaRPr lang="en-US"/>
          </a:p>
        </p:txBody>
      </p:sp>
    </p:spTree>
    <p:extLst>
      <p:ext uri="{BB962C8B-B14F-4D97-AF65-F5344CB8AC3E}">
        <p14:creationId xmlns:p14="http://schemas.microsoft.com/office/powerpoint/2010/main" val="254323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CONGREGATION TO STAND FOR READING]</a:t>
            </a:r>
          </a:p>
          <a:p>
            <a:endParaRPr lang="en-US" dirty="0"/>
          </a:p>
          <a:p>
            <a:r>
              <a:rPr lang="en-US" dirty="0"/>
              <a:t>[READ THE  PASSAGE] </a:t>
            </a:r>
          </a:p>
          <a:p>
            <a:endParaRPr lang="en-US" dirty="0"/>
          </a:p>
          <a:p>
            <a:r>
              <a:rPr lang="en-US" dirty="0"/>
              <a:t>Quick search on the internet…</a:t>
            </a:r>
          </a:p>
          <a:p>
            <a:pPr marL="171450" indent="-171450">
              <a:buFont typeface="Arial" panose="020B0604020202020204" pitchFamily="34" charset="0"/>
              <a:buChar char="•"/>
            </a:pPr>
            <a:r>
              <a:rPr lang="en-US" dirty="0"/>
              <a:t>Nearly 50 million Americans are living with a serious mental disorder today, anxiety disorders are the most common. </a:t>
            </a:r>
          </a:p>
          <a:p>
            <a:pPr marL="171450" indent="-171450">
              <a:buFont typeface="Arial" panose="020B0604020202020204" pitchFamily="34" charset="0"/>
              <a:buChar char="•"/>
            </a:pPr>
            <a:r>
              <a:rPr lang="en-US" dirty="0"/>
              <a:t>These numbers have risen dramatically in the past 2 years with no signs of slowing</a:t>
            </a:r>
          </a:p>
          <a:p>
            <a:pPr marL="171450" indent="-171450">
              <a:buFont typeface="Arial" panose="020B0604020202020204" pitchFamily="34" charset="0"/>
              <a:buChar char="•"/>
            </a:pPr>
            <a:r>
              <a:rPr lang="en-US" dirty="0"/>
              <a:t>Recent statistical reporting is showing record levels of stress and anxiety due to the pandemic, inflation, shipping delays, gun violence, the war in Ukraine, the January 6</a:t>
            </a:r>
            <a:r>
              <a:rPr lang="en-US" baseline="30000" dirty="0"/>
              <a:t>th</a:t>
            </a:r>
            <a:r>
              <a:rPr lang="en-US" dirty="0"/>
              <a:t> hearing, Supreme Court decisions, ongoing culture wars, for Christians—the acceleration of secularism. Then there are rapid changes to societal norms, technology, climate change, increasing political polarization, global uncertainty… and the list goes on! If you weren’t stressed already, you probably are now, right?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That’s why I believe the Spirit wanted me to remind us this morning of the peace we have in Christ…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232749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20</a:t>
            </a:fld>
            <a:endParaRPr lang="en-US"/>
          </a:p>
        </p:txBody>
      </p:sp>
    </p:spTree>
    <p:extLst>
      <p:ext uri="{BB962C8B-B14F-4D97-AF65-F5344CB8AC3E}">
        <p14:creationId xmlns:p14="http://schemas.microsoft.com/office/powerpoint/2010/main" val="2938245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21</a:t>
            </a:fld>
            <a:endParaRPr lang="en-US"/>
          </a:p>
        </p:txBody>
      </p:sp>
    </p:spTree>
    <p:extLst>
      <p:ext uri="{BB962C8B-B14F-4D97-AF65-F5344CB8AC3E}">
        <p14:creationId xmlns:p14="http://schemas.microsoft.com/office/powerpoint/2010/main" val="3521941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a:p>
            <a:endParaRPr lang="en-US" dirty="0"/>
          </a:p>
          <a:p>
            <a:r>
              <a:rPr lang="en-US" dirty="0"/>
              <a:t>Brothers and sisters, we can do this. Through the Spirit that raised Jesus from the dead, we can win over worry. We can experience God’s peace no matter our circumstances. It’s all a matter of our lenses and our willingness to discover and express the fruit of peace in our lives as growing disciples. Let us do what is within our own power, and then trust God with that which is beyond our control. Only then can we know the peace of God that transcends all understanding and show others the way of real peace in the world.</a:t>
            </a:r>
          </a:p>
          <a:p>
            <a:endParaRPr lang="en-US" dirty="0"/>
          </a:p>
          <a:p>
            <a:r>
              <a:rPr lang="en-US" dirty="0"/>
              <a:t>Finally, listen to what Paul says toward the end of his letter to the Philippians, a passage that will be familiar to many of you…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22</a:t>
            </a:fld>
            <a:endParaRPr lang="en-US"/>
          </a:p>
        </p:txBody>
      </p:sp>
    </p:spTree>
    <p:extLst>
      <p:ext uri="{BB962C8B-B14F-4D97-AF65-F5344CB8AC3E}">
        <p14:creationId xmlns:p14="http://schemas.microsoft.com/office/powerpoint/2010/main" val="2252854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BRIEFLY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12 – Notice, Paul’s contentment reveals a deep level of peace that is available to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13 – “all this” or “all things” is specifically referring to our ability to do the things that God has called us to do, no matter the situation and circumstance. It is only through Christ that we can be who he has called us to be and overcome life’s hardships, come what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Like the apostle Paul, may we believe this so that we might be comforted and encouraged until Christ comes again to set establish his Kingdom forever, to right the wrongs, to heal what is broken, and to make all things new. Amen?  To help us reflect and respond to what the Spirit is saying to us through this message, here are a few guiding questions…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23</a:t>
            </a:fld>
            <a:endParaRPr lang="en-US"/>
          </a:p>
        </p:txBody>
      </p:sp>
    </p:spTree>
    <p:extLst>
      <p:ext uri="{BB962C8B-B14F-4D97-AF65-F5344CB8AC3E}">
        <p14:creationId xmlns:p14="http://schemas.microsoft.com/office/powerpoint/2010/main" val="1332861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24</a:t>
            </a:fld>
            <a:endParaRPr lang="en-US"/>
          </a:p>
        </p:txBody>
      </p:sp>
    </p:spTree>
    <p:extLst>
      <p:ext uri="{BB962C8B-B14F-4D97-AF65-F5344CB8AC3E}">
        <p14:creationId xmlns:p14="http://schemas.microsoft.com/office/powerpoint/2010/main" val="322300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25</a:t>
            </a:fld>
            <a:endParaRPr lang="en-US"/>
          </a:p>
        </p:txBody>
      </p:sp>
    </p:spTree>
    <p:extLst>
      <p:ext uri="{BB962C8B-B14F-4D97-AF65-F5344CB8AC3E}">
        <p14:creationId xmlns:p14="http://schemas.microsoft.com/office/powerpoint/2010/main" val="127411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26</a:t>
            </a:fld>
            <a:endParaRPr lang="en-US"/>
          </a:p>
        </p:txBody>
      </p:sp>
    </p:spTree>
    <p:extLst>
      <p:ext uri="{BB962C8B-B14F-4D97-AF65-F5344CB8AC3E}">
        <p14:creationId xmlns:p14="http://schemas.microsoft.com/office/powerpoint/2010/main" val="881780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COMMENT ON EACH QUESTION]</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[CLOSING WORDS]</a:t>
            </a:r>
          </a:p>
          <a:p>
            <a:endParaRPr lang="en-US" dirty="0">
              <a:solidFill>
                <a:schemeClr val="tx1"/>
              </a:solidFill>
            </a:endParaRPr>
          </a:p>
          <a:p>
            <a:r>
              <a:rPr lang="en-US" dirty="0">
                <a:solidFill>
                  <a:schemeClr val="tx1"/>
                </a:solidFill>
              </a:rPr>
              <a:t>[NEXT SLIDE FOR CLOSING PRAYER]</a:t>
            </a:r>
          </a:p>
        </p:txBody>
      </p:sp>
      <p:sp>
        <p:nvSpPr>
          <p:cNvPr id="4" name="Slide Number Placeholder 3"/>
          <p:cNvSpPr>
            <a:spLocks noGrp="1"/>
          </p:cNvSpPr>
          <p:nvPr>
            <p:ph type="sldNum" sz="quarter" idx="5"/>
          </p:nvPr>
        </p:nvSpPr>
        <p:spPr/>
        <p:txBody>
          <a:bodyPr/>
          <a:lstStyle/>
          <a:p>
            <a:fld id="{900D5411-BD8E-3D4F-A24B-44BD8A652888}" type="slidenum">
              <a:rPr lang="en-US" smtClean="0"/>
              <a:t>27</a:t>
            </a:fld>
            <a:endParaRPr lang="en-US"/>
          </a:p>
        </p:txBody>
      </p:sp>
    </p:spTree>
    <p:extLst>
      <p:ext uri="{BB962C8B-B14F-4D97-AF65-F5344CB8AC3E}">
        <p14:creationId xmlns:p14="http://schemas.microsoft.com/office/powerpoint/2010/main" val="19437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00D5411-BD8E-3D4F-A24B-44BD8A652888}" type="slidenum">
              <a:rPr lang="en-US" smtClean="0"/>
              <a:t>28</a:t>
            </a:fld>
            <a:endParaRPr lang="en-US"/>
          </a:p>
        </p:txBody>
      </p:sp>
    </p:spTree>
    <p:extLst>
      <p:ext uri="{BB962C8B-B14F-4D97-AF65-F5344CB8AC3E}">
        <p14:creationId xmlns:p14="http://schemas.microsoft.com/office/powerpoint/2010/main" val="173684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verse in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 think it’s fair to say that most folks want peace today. Lots of folks want peace, but on their terms.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Even the evil emperor in Star Wars believed in peace: “Once more the Sith will rule the galaxy and we shall have peace.”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Clearly, how we seek to achieve peace varies (e.g., money, materialism, sex, status, power, or force lightening,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But Jesus’ peace comes to us and is made known on the earth much differently; it doesn’t come by giving in to our flesh, always getting what we want, or acting out of our hate and anger, using force (even violence) to get at peace. It does not and will not ever come about by living out of our amygdala (fight or flight). No, it doesn’t come through fear!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Remember what the Bible says in </a:t>
            </a:r>
            <a:r>
              <a:rPr lang="en-US" dirty="0">
                <a:solidFill>
                  <a:schemeClr val="tx1"/>
                </a:solidFill>
              </a:rPr>
              <a:t>1 John 4:18: </a:t>
            </a:r>
            <a:r>
              <a:rPr lang="en-US" sz="1200" b="0" i="0" u="none" strike="noStrike" kern="1200" dirty="0">
                <a:solidFill>
                  <a:schemeClr val="tx1"/>
                </a:solidFill>
                <a:effectLst/>
                <a:latin typeface="+mn-lt"/>
                <a:ea typeface="+mn-ea"/>
                <a:cs typeface="+mn-cs"/>
              </a:rPr>
              <a:t>“Where God’s love is, there is no fear, because God’s perfect love drives out fear.” And so, we want to know the God who is love and experience this love that drives out fear and enables us to access God’s peace.  For it’s this peace that God wants to give us, not only for our own health and flourishing, but also so that we might be makers and givers of his peace in the world. It’s one way we are to be salt and light in the world, as Jesus said in Matthew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so, as we consider where we are as followers of Jesus today, living in an American empire—a modern-day Babylon or Rome—I believe we can find words of challenge and of comfort to us through Paul’s letter to the Philippians.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3</a:t>
            </a:fld>
            <a:endParaRPr lang="en-US"/>
          </a:p>
        </p:txBody>
      </p:sp>
    </p:spTree>
    <p:extLst>
      <p:ext uri="{BB962C8B-B14F-4D97-AF65-F5344CB8AC3E}">
        <p14:creationId xmlns:p14="http://schemas.microsoft.com/office/powerpoint/2010/main" val="301862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PHILIPPIANS]</a:t>
            </a:r>
          </a:p>
          <a:p>
            <a:pPr marL="171450" indent="-171450">
              <a:buFont typeface="Arial" panose="020B0604020202020204" pitchFamily="34" charset="0"/>
              <a:buChar char="•"/>
            </a:pPr>
            <a:r>
              <a:rPr lang="en-US" dirty="0"/>
              <a:t>Philippi was a Roman colony in ancient Macedonia – 10,000 people</a:t>
            </a:r>
          </a:p>
          <a:p>
            <a:pPr marL="171450" indent="-171450">
              <a:buFont typeface="Arial" panose="020B0604020202020204" pitchFamily="34" charset="0"/>
              <a:buChar char="•"/>
            </a:pPr>
            <a:r>
              <a:rPr lang="en-US" dirty="0"/>
              <a:t>Largely inhabited by retired Roman soldiers and other Roman nationalists</a:t>
            </a:r>
          </a:p>
          <a:p>
            <a:pPr marL="171450" indent="-171450">
              <a:buFont typeface="Arial" panose="020B0604020202020204" pitchFamily="34" charset="0"/>
              <a:buChar char="•"/>
            </a:pPr>
            <a:r>
              <a:rPr lang="en-US" dirty="0"/>
              <a:t>There were about 35 pagan deities worshipped there, including the cult of the divine Augustus</a:t>
            </a:r>
          </a:p>
          <a:p>
            <a:pPr marL="171450" indent="-171450">
              <a:buFont typeface="Arial" panose="020B0604020202020204" pitchFamily="34" charset="0"/>
              <a:buChar char="•"/>
            </a:pPr>
            <a:r>
              <a:rPr lang="en-US" dirty="0"/>
              <a:t>Paul had been in Philippi before with Silas – Acts 16 (Lydia, the slave girl, Paul is beaten, thrown in jail)</a:t>
            </a:r>
          </a:p>
          <a:p>
            <a:pPr marL="171450" indent="-171450">
              <a:buFont typeface="Arial" panose="020B0604020202020204" pitchFamily="34" charset="0"/>
              <a:buChar char="•"/>
            </a:pPr>
            <a:r>
              <a:rPr lang="en-US" dirty="0"/>
              <a:t>So, Paul was aware of the political nature of the city – which shows in his letter, as it’s full of politically subversive language (e.g., Christ, savior, gospel, civic life (</a:t>
            </a:r>
            <a:r>
              <a:rPr lang="en-US" i="1" dirty="0" err="1"/>
              <a:t>politeuesthe</a:t>
            </a:r>
            <a:r>
              <a:rPr lang="en-US" dirty="0"/>
              <a:t>), citizenship (</a:t>
            </a:r>
            <a:r>
              <a:rPr lang="en-US" i="1" dirty="0" err="1"/>
              <a:t>politeuma</a:t>
            </a:r>
            <a:r>
              <a:rPr lang="en-US" dirty="0"/>
              <a:t>) and using the phrase “Jesus is Lord” – every knee will bow!</a:t>
            </a:r>
          </a:p>
          <a:p>
            <a:pPr marL="171450" indent="-171450">
              <a:buFont typeface="Arial" panose="020B0604020202020204" pitchFamily="34" charset="0"/>
              <a:buChar char="•"/>
            </a:pPr>
            <a:r>
              <a:rPr lang="en-US" dirty="0"/>
              <a:t>And of course, Paul will say a few things about the “peace” of God in juxtaposition to the Pax Romana</a:t>
            </a:r>
          </a:p>
          <a:p>
            <a:pPr marL="171450" indent="-171450">
              <a:buFont typeface="Arial" panose="020B0604020202020204" pitchFamily="34" charset="0"/>
              <a:buChar char="•"/>
            </a:pPr>
            <a:r>
              <a:rPr lang="en-US" dirty="0"/>
              <a:t>The Philippian church is a healthy congregation (they recently gave a financial gift to help Paul in prison, likely in Ephesus where he was writing from), but they are facing hardships and experiencing anxiety because of their faith in Jesus, who they said is a rival king with a rival kingdom. Therefore, the Roman nationalists in Philippi are hostile toward them, and so Paul writes to thank them for their financial gift and then encourage them to persevere in following the example of Jesus.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Here are some specific ways that Paul encourages them, as he wants them to know the peace of God in Christ…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114871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71377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279879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427178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61591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97950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7/1/22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7/1/22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a:extLst>
              <a:ext uri="{FF2B5EF4-FFF2-40B4-BE49-F238E27FC236}">
                <a16:creationId xmlns:a16="http://schemas.microsoft.com/office/drawing/2014/main" id="{159A2933-B8CC-D022-F82D-86E3B1F0315D}"/>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60B4D587-7058-5ED9-5A20-725F0A7FEAC3}"/>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8061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creen with white text&#10;&#10;Description automatically generated with medium confidence">
            <a:extLst>
              <a:ext uri="{FF2B5EF4-FFF2-40B4-BE49-F238E27FC236}">
                <a16:creationId xmlns:a16="http://schemas.microsoft.com/office/drawing/2014/main" id="{B3DA4ECD-8F99-EFFE-43D9-F83664FA7ED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762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creen with white text&#10;&#10;Description automatically generated with medium confidence">
            <a:extLst>
              <a:ext uri="{FF2B5EF4-FFF2-40B4-BE49-F238E27FC236}">
                <a16:creationId xmlns:a16="http://schemas.microsoft.com/office/drawing/2014/main" id="{B76F2359-111D-885E-52DA-067F254EAB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332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3B5BE-06EE-8E47-4F42-FDAEC7D3454E}"/>
              </a:ext>
            </a:extLst>
          </p:cNvPr>
          <p:cNvSpPr>
            <a:spLocks noGrp="1"/>
          </p:cNvSpPr>
          <p:nvPr>
            <p:ph idx="1"/>
          </p:nvPr>
        </p:nvSpPr>
        <p:spPr>
          <a:xfrm>
            <a:off x="1068114" y="1308538"/>
            <a:ext cx="10055772" cy="4240924"/>
          </a:xfrm>
        </p:spPr>
        <p:txBody>
          <a:bodyPr/>
          <a:lstStyle/>
          <a:p>
            <a:pPr marL="0" indent="0">
              <a:buNone/>
            </a:pPr>
            <a:r>
              <a:rPr lang="en-US" sz="3600" b="1" dirty="0">
                <a:solidFill>
                  <a:schemeClr val="bg1"/>
                </a:solidFill>
              </a:rPr>
              <a:t>Paul, Philippians 4:6-9 MSG</a:t>
            </a:r>
          </a:p>
          <a:p>
            <a:pPr marL="0" indent="0">
              <a:buNone/>
            </a:pPr>
            <a:r>
              <a:rPr lang="en-US" sz="3600" b="1" baseline="30000" dirty="0">
                <a:solidFill>
                  <a:schemeClr val="bg1"/>
                </a:solidFill>
              </a:rPr>
              <a:t>6 </a:t>
            </a:r>
            <a:r>
              <a:rPr lang="en-US" sz="3600" dirty="0">
                <a:solidFill>
                  <a:schemeClr val="bg1"/>
                </a:solidFill>
              </a:rPr>
              <a:t>Don’t fret or worry. Instead of worrying, pray. Let petitions and praises shape your worries into prayers, letting God know your concerns. </a:t>
            </a:r>
            <a:r>
              <a:rPr lang="en-US" sz="3600" b="1" baseline="30000" dirty="0">
                <a:solidFill>
                  <a:schemeClr val="bg1"/>
                </a:solidFill>
              </a:rPr>
              <a:t>7 </a:t>
            </a:r>
            <a:r>
              <a:rPr lang="en-US" sz="3600" dirty="0">
                <a:solidFill>
                  <a:schemeClr val="bg1"/>
                </a:solidFill>
              </a:rPr>
              <a:t>Before you know it, </a:t>
            </a:r>
            <a:r>
              <a:rPr lang="en-US" sz="3600" dirty="0">
                <a:solidFill>
                  <a:srgbClr val="FFFF00"/>
                </a:solidFill>
              </a:rPr>
              <a:t>a sense of God’s wholeness</a:t>
            </a:r>
            <a:r>
              <a:rPr lang="en-US" sz="3600" dirty="0">
                <a:solidFill>
                  <a:schemeClr val="bg1"/>
                </a:solidFill>
              </a:rPr>
              <a:t>, everything coming together for good, will come and settle you down. It’s wonderful what happens when Christ displaces worry at the center of your life.</a:t>
            </a:r>
          </a:p>
          <a:p>
            <a:endParaRPr lang="en-US" dirty="0"/>
          </a:p>
        </p:txBody>
      </p:sp>
    </p:spTree>
    <p:extLst>
      <p:ext uri="{BB962C8B-B14F-4D97-AF65-F5344CB8AC3E}">
        <p14:creationId xmlns:p14="http://schemas.microsoft.com/office/powerpoint/2010/main" val="1954026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3B5BE-06EE-8E47-4F42-FDAEC7D3454E}"/>
              </a:ext>
            </a:extLst>
          </p:cNvPr>
          <p:cNvSpPr>
            <a:spLocks noGrp="1"/>
          </p:cNvSpPr>
          <p:nvPr>
            <p:ph idx="1"/>
          </p:nvPr>
        </p:nvSpPr>
        <p:spPr>
          <a:xfrm>
            <a:off x="768569" y="1379483"/>
            <a:ext cx="10654862" cy="4099034"/>
          </a:xfrm>
        </p:spPr>
        <p:txBody>
          <a:bodyPr>
            <a:normAutofit/>
          </a:bodyPr>
          <a:lstStyle/>
          <a:p>
            <a:pPr marL="0" indent="0">
              <a:buNone/>
            </a:pPr>
            <a:r>
              <a:rPr lang="en-US" sz="3600" b="1" baseline="30000" dirty="0">
                <a:solidFill>
                  <a:schemeClr val="bg1"/>
                </a:solidFill>
              </a:rPr>
              <a:t>8 </a:t>
            </a:r>
            <a:r>
              <a:rPr lang="en-US" sz="3600" dirty="0">
                <a:solidFill>
                  <a:schemeClr val="bg1"/>
                </a:solidFill>
              </a:rPr>
              <a:t>Summing it all up, friends, I’d say you’ll do best by filling your minds and meditating on things true, noble, reputable, authentic, compelling, gracious—the best, not the worst; the beautiful, not the ugly; things to praise, not things to curse. </a:t>
            </a:r>
            <a:r>
              <a:rPr lang="en-US" sz="3600" b="1" baseline="30000" dirty="0">
                <a:solidFill>
                  <a:schemeClr val="bg1"/>
                </a:solidFill>
              </a:rPr>
              <a:t>9 </a:t>
            </a:r>
            <a:r>
              <a:rPr lang="en-US" sz="3600" dirty="0">
                <a:solidFill>
                  <a:schemeClr val="bg1"/>
                </a:solidFill>
              </a:rPr>
              <a:t>Put into practice what you learned from me, what you heard and saw and realized. Do that, and God, </a:t>
            </a:r>
            <a:r>
              <a:rPr lang="en-US" sz="3600" dirty="0">
                <a:solidFill>
                  <a:srgbClr val="FFFF00"/>
                </a:solidFill>
              </a:rPr>
              <a:t>who makes everything work together</a:t>
            </a:r>
            <a:r>
              <a:rPr lang="en-US" sz="3600" dirty="0">
                <a:solidFill>
                  <a:schemeClr val="bg1"/>
                </a:solidFill>
              </a:rPr>
              <a:t>, will work you into his most excellent harmonies.</a:t>
            </a:r>
          </a:p>
          <a:p>
            <a:endParaRPr lang="en-US" dirty="0"/>
          </a:p>
        </p:txBody>
      </p:sp>
    </p:spTree>
    <p:extLst>
      <p:ext uri="{BB962C8B-B14F-4D97-AF65-F5344CB8AC3E}">
        <p14:creationId xmlns:p14="http://schemas.microsoft.com/office/powerpoint/2010/main" val="1841714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AEB4DC8A-E01C-58F2-D05C-F7CD3FD92278}"/>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177043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58125693-DBD4-1630-8F88-44C9ED6BD564}"/>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3079550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B117FD2A-AE3E-59DC-9988-DD9479F6E4E3}"/>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1530976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6520C49E-A845-AAE5-92A4-FC46347871E7}"/>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968235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91111941-6F42-21F8-65EA-152806A35D09}"/>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2582355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Graphical user interface&#10;&#10;Description automatically generated with medium confidence">
            <a:extLst>
              <a:ext uri="{FF2B5EF4-FFF2-40B4-BE49-F238E27FC236}">
                <a16:creationId xmlns:a16="http://schemas.microsoft.com/office/drawing/2014/main" id="{639134F1-AF77-C63E-AD63-802699A9D921}"/>
              </a:ext>
            </a:extLst>
          </p:cNvPr>
          <p:cNvPicPr>
            <a:picLocks noChangeAspect="1"/>
          </p:cNvPicPr>
          <p:nvPr/>
        </p:nvPicPr>
        <p:blipFill rotWithShape="1">
          <a:blip r:embed="rId3"/>
          <a:srcRect t="1865" r="1" b="1"/>
          <a:stretch/>
        </p:blipFill>
        <p:spPr>
          <a:xfrm>
            <a:off x="196850" y="173518"/>
            <a:ext cx="11798300" cy="6512763"/>
          </a:xfrm>
          <a:prstGeom prst="rect">
            <a:avLst/>
          </a:prstGeom>
        </p:spPr>
      </p:pic>
    </p:spTree>
    <p:extLst>
      <p:ext uri="{BB962C8B-B14F-4D97-AF65-F5344CB8AC3E}">
        <p14:creationId xmlns:p14="http://schemas.microsoft.com/office/powerpoint/2010/main" val="17466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239B8025-F888-17D6-B62E-1FDF87F109BA}"/>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15949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80FFD534-1DA3-0295-3E93-1C2E49871F3E}"/>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3617330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een screen with white text&#10;&#10;Description automatically generated with medium confidence">
            <a:extLst>
              <a:ext uri="{FF2B5EF4-FFF2-40B4-BE49-F238E27FC236}">
                <a16:creationId xmlns:a16="http://schemas.microsoft.com/office/drawing/2014/main" id="{A7D98725-6073-E3F9-5C8A-BCC6225A6A4F}"/>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2779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025205" y="1671145"/>
            <a:ext cx="10141590" cy="3397469"/>
          </a:xfrm>
        </p:spPr>
        <p:txBody>
          <a:bodyPr>
            <a:noAutofit/>
          </a:bodyPr>
          <a:lstStyle/>
          <a:p>
            <a:pPr marL="0" indent="0">
              <a:buNone/>
            </a:pPr>
            <a:r>
              <a:rPr lang="en-US" sz="3600" b="1" dirty="0">
                <a:solidFill>
                  <a:schemeClr val="bg1"/>
                </a:solidFill>
              </a:rPr>
              <a:t>Paul, Philippians 4:12-13 NIV</a:t>
            </a:r>
          </a:p>
          <a:p>
            <a:pPr marL="0" indent="0">
              <a:buNone/>
            </a:pPr>
            <a:r>
              <a:rPr lang="en-US" sz="3600" b="1" baseline="30000" dirty="0">
                <a:solidFill>
                  <a:schemeClr val="bg1"/>
                </a:solidFill>
              </a:rPr>
              <a:t>12 </a:t>
            </a:r>
            <a:r>
              <a:rPr lang="en-US" sz="3600" dirty="0">
                <a:solidFill>
                  <a:schemeClr val="bg1"/>
                </a:solidFill>
              </a:rPr>
              <a:t>I know what it is to be in need, and I know what it is to have plenty. I have learned the secret of being content in any and every situation, whether well fed or hungry, whether living in plenty or in want. </a:t>
            </a:r>
          </a:p>
          <a:p>
            <a:pPr marL="0" indent="0">
              <a:buNone/>
            </a:pPr>
            <a:r>
              <a:rPr lang="en-US" sz="3600" b="1" baseline="30000" dirty="0">
                <a:solidFill>
                  <a:schemeClr val="bg1"/>
                </a:solidFill>
              </a:rPr>
              <a:t>13 </a:t>
            </a:r>
            <a:r>
              <a:rPr lang="en-US" sz="3600" dirty="0">
                <a:solidFill>
                  <a:schemeClr val="bg1"/>
                </a:solidFill>
              </a:rPr>
              <a:t>I can do </a:t>
            </a:r>
            <a:r>
              <a:rPr lang="en-US" sz="3600" dirty="0">
                <a:solidFill>
                  <a:srgbClr val="FFFF00"/>
                </a:solidFill>
              </a:rPr>
              <a:t>all this </a:t>
            </a:r>
            <a:r>
              <a:rPr lang="en-US" sz="3600" dirty="0">
                <a:solidFill>
                  <a:schemeClr val="bg1"/>
                </a:solidFill>
              </a:rPr>
              <a:t>through him who gives me strength.</a:t>
            </a:r>
            <a:endParaRPr lang="en-US" sz="3600" b="1" dirty="0">
              <a:solidFill>
                <a:schemeClr val="bg1"/>
              </a:solidFill>
            </a:endParaRPr>
          </a:p>
          <a:p>
            <a:pPr marL="0" indent="0">
              <a:buNone/>
            </a:pPr>
            <a:endParaRPr lang="en-US" sz="3600" b="1" dirty="0">
              <a:solidFill>
                <a:schemeClr val="bg1"/>
              </a:solidFill>
            </a:endParaRPr>
          </a:p>
        </p:txBody>
      </p:sp>
    </p:spTree>
    <p:extLst>
      <p:ext uri="{BB962C8B-B14F-4D97-AF65-F5344CB8AC3E}">
        <p14:creationId xmlns:p14="http://schemas.microsoft.com/office/powerpoint/2010/main" val="25778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hands holding each other&#10;&#10;Description automatically generated with low confidence">
            <a:extLst>
              <a:ext uri="{FF2B5EF4-FFF2-40B4-BE49-F238E27FC236}">
                <a16:creationId xmlns:a16="http://schemas.microsoft.com/office/drawing/2014/main" id="{3E0F306E-D7C5-68B5-E28C-1F6728483BBF}"/>
              </a:ext>
            </a:extLst>
          </p:cNvPr>
          <p:cNvPicPr>
            <a:picLocks noChangeAspect="1"/>
          </p:cNvPicPr>
          <p:nvPr/>
        </p:nvPicPr>
        <p:blipFill rotWithShape="1">
          <a:blip r:embed="rId3"/>
          <a:srcRect/>
          <a:stretch/>
        </p:blipFill>
        <p:spPr>
          <a:xfrm>
            <a:off x="0" y="0"/>
            <a:ext cx="12192000" cy="6858000"/>
          </a:xfrm>
          <a:prstGeom prst="rect">
            <a:avLst/>
          </a:prstGeom>
        </p:spPr>
      </p:pic>
      <p:sp>
        <p:nvSpPr>
          <p:cNvPr id="34" name="Freeform: Shape 33">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57E3BB-B821-E969-9F10-CB51F2FEAA90}"/>
              </a:ext>
            </a:extLst>
          </p:cNvPr>
          <p:cNvSpPr>
            <a:spLocks noGrp="1"/>
          </p:cNvSpPr>
          <p:nvPr>
            <p:ph idx="1"/>
          </p:nvPr>
        </p:nvSpPr>
        <p:spPr>
          <a:xfrm>
            <a:off x="993228" y="1014258"/>
            <a:ext cx="6321972" cy="4642739"/>
          </a:xfrm>
        </p:spPr>
        <p:txBody>
          <a:bodyPr anchor="t">
            <a:noAutofit/>
          </a:bodyPr>
          <a:lstStyle/>
          <a:p>
            <a:pPr marL="0" indent="0">
              <a:buNone/>
            </a:pPr>
            <a:r>
              <a:rPr lang="en-US" b="1" dirty="0"/>
              <a:t>Questions for reflection and response:</a:t>
            </a:r>
          </a:p>
        </p:txBody>
      </p:sp>
    </p:spTree>
    <p:extLst>
      <p:ext uri="{BB962C8B-B14F-4D97-AF65-F5344CB8AC3E}">
        <p14:creationId xmlns:p14="http://schemas.microsoft.com/office/powerpoint/2010/main" val="104393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hands holding each other&#10;&#10;Description automatically generated with low confidence">
            <a:extLst>
              <a:ext uri="{FF2B5EF4-FFF2-40B4-BE49-F238E27FC236}">
                <a16:creationId xmlns:a16="http://schemas.microsoft.com/office/drawing/2014/main" id="{3E0F306E-D7C5-68B5-E28C-1F6728483BBF}"/>
              </a:ext>
            </a:extLst>
          </p:cNvPr>
          <p:cNvPicPr>
            <a:picLocks noChangeAspect="1"/>
          </p:cNvPicPr>
          <p:nvPr/>
        </p:nvPicPr>
        <p:blipFill rotWithShape="1">
          <a:blip r:embed="rId3"/>
          <a:srcRect/>
          <a:stretch/>
        </p:blipFill>
        <p:spPr>
          <a:xfrm>
            <a:off x="0" y="0"/>
            <a:ext cx="12192000" cy="6858000"/>
          </a:xfrm>
          <a:prstGeom prst="rect">
            <a:avLst/>
          </a:prstGeom>
        </p:spPr>
      </p:pic>
      <p:sp>
        <p:nvSpPr>
          <p:cNvPr id="34" name="Freeform: Shape 33">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57E3BB-B821-E969-9F10-CB51F2FEAA90}"/>
              </a:ext>
            </a:extLst>
          </p:cNvPr>
          <p:cNvSpPr>
            <a:spLocks noGrp="1"/>
          </p:cNvSpPr>
          <p:nvPr>
            <p:ph idx="1"/>
          </p:nvPr>
        </p:nvSpPr>
        <p:spPr>
          <a:xfrm>
            <a:off x="993228" y="1014258"/>
            <a:ext cx="6321972" cy="4642739"/>
          </a:xfrm>
        </p:spPr>
        <p:txBody>
          <a:bodyPr anchor="t">
            <a:noAutofit/>
          </a:bodyPr>
          <a:lstStyle/>
          <a:p>
            <a:pPr marL="0" indent="0">
              <a:buNone/>
            </a:pPr>
            <a:r>
              <a:rPr lang="en-US" b="1" dirty="0"/>
              <a:t>Questions for reflection and response:</a:t>
            </a:r>
          </a:p>
          <a:p>
            <a:pPr marL="514350" indent="-514350">
              <a:buFont typeface="+mj-lt"/>
              <a:buAutoNum type="arabicPeriod"/>
            </a:pPr>
            <a:r>
              <a:rPr lang="en-US" dirty="0">
                <a:latin typeface="+mj-lt"/>
              </a:rPr>
              <a:t>Where are you lacking the peace of God in your life? How are you feeling anxious, stressed, fearful, etc.?</a:t>
            </a:r>
          </a:p>
        </p:txBody>
      </p:sp>
    </p:spTree>
    <p:extLst>
      <p:ext uri="{BB962C8B-B14F-4D97-AF65-F5344CB8AC3E}">
        <p14:creationId xmlns:p14="http://schemas.microsoft.com/office/powerpoint/2010/main" val="1123404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hands holding each other&#10;&#10;Description automatically generated with low confidence">
            <a:extLst>
              <a:ext uri="{FF2B5EF4-FFF2-40B4-BE49-F238E27FC236}">
                <a16:creationId xmlns:a16="http://schemas.microsoft.com/office/drawing/2014/main" id="{3E0F306E-D7C5-68B5-E28C-1F6728483BBF}"/>
              </a:ext>
            </a:extLst>
          </p:cNvPr>
          <p:cNvPicPr>
            <a:picLocks noChangeAspect="1"/>
          </p:cNvPicPr>
          <p:nvPr/>
        </p:nvPicPr>
        <p:blipFill rotWithShape="1">
          <a:blip r:embed="rId3"/>
          <a:srcRect/>
          <a:stretch/>
        </p:blipFill>
        <p:spPr>
          <a:xfrm>
            <a:off x="0" y="0"/>
            <a:ext cx="12192000" cy="6858000"/>
          </a:xfrm>
          <a:prstGeom prst="rect">
            <a:avLst/>
          </a:prstGeom>
        </p:spPr>
      </p:pic>
      <p:sp>
        <p:nvSpPr>
          <p:cNvPr id="34" name="Freeform: Shape 33">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57E3BB-B821-E969-9F10-CB51F2FEAA90}"/>
              </a:ext>
            </a:extLst>
          </p:cNvPr>
          <p:cNvSpPr>
            <a:spLocks noGrp="1"/>
          </p:cNvSpPr>
          <p:nvPr>
            <p:ph idx="1"/>
          </p:nvPr>
        </p:nvSpPr>
        <p:spPr>
          <a:xfrm>
            <a:off x="993228" y="1014258"/>
            <a:ext cx="6321972" cy="4642739"/>
          </a:xfrm>
        </p:spPr>
        <p:txBody>
          <a:bodyPr anchor="t">
            <a:noAutofit/>
          </a:bodyPr>
          <a:lstStyle/>
          <a:p>
            <a:pPr marL="0" indent="0">
              <a:buNone/>
            </a:pPr>
            <a:r>
              <a:rPr lang="en-US" b="1" dirty="0"/>
              <a:t>Questions for reflection and response:</a:t>
            </a:r>
          </a:p>
          <a:p>
            <a:pPr marL="514350" indent="-514350">
              <a:buFont typeface="+mj-lt"/>
              <a:buAutoNum type="arabicPeriod"/>
            </a:pPr>
            <a:r>
              <a:rPr lang="en-US" dirty="0">
                <a:latin typeface="+mj-lt"/>
              </a:rPr>
              <a:t>Where are you lacking the peace of God in your life? How are you feeling anxious, stressed, fearful, etc.?</a:t>
            </a:r>
          </a:p>
          <a:p>
            <a:pPr marL="514350" indent="-514350">
              <a:buFont typeface="+mj-lt"/>
              <a:buAutoNum type="arabicPeriod"/>
            </a:pPr>
            <a:r>
              <a:rPr lang="en-US" dirty="0">
                <a:latin typeface="+mj-lt"/>
              </a:rPr>
              <a:t>Instead of dwelling on the trouble in your heart and mind, and in the world today, how can you be intentional in giving your worries and fears to God?</a:t>
            </a:r>
          </a:p>
        </p:txBody>
      </p:sp>
    </p:spTree>
    <p:extLst>
      <p:ext uri="{BB962C8B-B14F-4D97-AF65-F5344CB8AC3E}">
        <p14:creationId xmlns:p14="http://schemas.microsoft.com/office/powerpoint/2010/main" val="1110946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hands holding each other&#10;&#10;Description automatically generated with low confidence">
            <a:extLst>
              <a:ext uri="{FF2B5EF4-FFF2-40B4-BE49-F238E27FC236}">
                <a16:creationId xmlns:a16="http://schemas.microsoft.com/office/drawing/2014/main" id="{3E0F306E-D7C5-68B5-E28C-1F6728483BBF}"/>
              </a:ext>
            </a:extLst>
          </p:cNvPr>
          <p:cNvPicPr>
            <a:picLocks noChangeAspect="1"/>
          </p:cNvPicPr>
          <p:nvPr/>
        </p:nvPicPr>
        <p:blipFill rotWithShape="1">
          <a:blip r:embed="rId3"/>
          <a:srcRect/>
          <a:stretch/>
        </p:blipFill>
        <p:spPr>
          <a:xfrm>
            <a:off x="0" y="0"/>
            <a:ext cx="12192000" cy="6858000"/>
          </a:xfrm>
          <a:prstGeom prst="rect">
            <a:avLst/>
          </a:prstGeom>
        </p:spPr>
      </p:pic>
      <p:sp>
        <p:nvSpPr>
          <p:cNvPr id="34" name="Freeform: Shape 33">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57E3BB-B821-E969-9F10-CB51F2FEAA90}"/>
              </a:ext>
            </a:extLst>
          </p:cNvPr>
          <p:cNvSpPr>
            <a:spLocks noGrp="1"/>
          </p:cNvSpPr>
          <p:nvPr>
            <p:ph idx="1"/>
          </p:nvPr>
        </p:nvSpPr>
        <p:spPr>
          <a:xfrm>
            <a:off x="993228" y="1014258"/>
            <a:ext cx="6321972" cy="4642739"/>
          </a:xfrm>
        </p:spPr>
        <p:txBody>
          <a:bodyPr anchor="t">
            <a:noAutofit/>
          </a:bodyPr>
          <a:lstStyle/>
          <a:p>
            <a:pPr marL="0" indent="0">
              <a:buNone/>
            </a:pPr>
            <a:r>
              <a:rPr lang="en-US" b="1" dirty="0"/>
              <a:t>Questions for reflection and response:</a:t>
            </a:r>
          </a:p>
          <a:p>
            <a:pPr marL="514350" indent="-514350">
              <a:buFont typeface="+mj-lt"/>
              <a:buAutoNum type="arabicPeriod"/>
            </a:pPr>
            <a:r>
              <a:rPr lang="en-US" dirty="0">
                <a:latin typeface="+mj-lt"/>
              </a:rPr>
              <a:t>Where are you lacking the peace of God in your life? How are you feeling anxious, stressed, fearful, etc.?</a:t>
            </a:r>
          </a:p>
          <a:p>
            <a:pPr marL="514350" indent="-514350">
              <a:buFont typeface="+mj-lt"/>
              <a:buAutoNum type="arabicPeriod"/>
            </a:pPr>
            <a:r>
              <a:rPr lang="en-US" dirty="0">
                <a:latin typeface="+mj-lt"/>
              </a:rPr>
              <a:t>Instead of dwelling on the trouble in your heart and mind, and in the world today, how can you be intentional in giving your worries and fears to God?</a:t>
            </a:r>
          </a:p>
          <a:p>
            <a:pPr marL="514350" indent="-514350">
              <a:buFont typeface="+mj-lt"/>
              <a:buAutoNum type="arabicPeriod"/>
            </a:pPr>
            <a:r>
              <a:rPr lang="en-US" dirty="0">
                <a:latin typeface="+mj-lt"/>
              </a:rPr>
              <a:t>How is the Spirit inviting you to access God’s peace, protect your mind, and fill your heart and mind with his love?</a:t>
            </a:r>
          </a:p>
        </p:txBody>
      </p:sp>
    </p:spTree>
    <p:extLst>
      <p:ext uri="{BB962C8B-B14F-4D97-AF65-F5344CB8AC3E}">
        <p14:creationId xmlns:p14="http://schemas.microsoft.com/office/powerpoint/2010/main" val="547573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a:extLst>
              <a:ext uri="{FF2B5EF4-FFF2-40B4-BE49-F238E27FC236}">
                <a16:creationId xmlns:a16="http://schemas.microsoft.com/office/drawing/2014/main" id="{159A2933-B8CC-D022-F82D-86E3B1F0315D}"/>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00051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390796" y="2160530"/>
            <a:ext cx="9410407" cy="2301111"/>
          </a:xfrm>
        </p:spPr>
        <p:txBody>
          <a:bodyPr>
            <a:normAutofit/>
          </a:bodyPr>
          <a:lstStyle/>
          <a:p>
            <a:pPr marL="0" indent="0">
              <a:buNone/>
            </a:pPr>
            <a:r>
              <a:rPr lang="en-US" sz="3600" b="1" dirty="0"/>
              <a:t>John 14:27 NIV</a:t>
            </a:r>
          </a:p>
          <a:p>
            <a:pPr marL="0" indent="0">
              <a:buNone/>
            </a:pPr>
            <a:r>
              <a:rPr lang="en-US" sz="3600" dirty="0">
                <a:solidFill>
                  <a:srgbClr val="FF0000"/>
                </a:solidFill>
              </a:rPr>
              <a:t>“Peace I leave with you; my peace I give you. I do not give to you as the world gives. Do not let your hearts be troubled and do not be afraid.”</a:t>
            </a:r>
            <a:endParaRPr lang="en-US" sz="3600" b="1" dirty="0">
              <a:solidFill>
                <a:srgbClr val="FF0000"/>
              </a:solidFill>
            </a:endParaRPr>
          </a:p>
        </p:txBody>
      </p:sp>
    </p:spTree>
    <p:extLst>
      <p:ext uri="{BB962C8B-B14F-4D97-AF65-F5344CB8AC3E}">
        <p14:creationId xmlns:p14="http://schemas.microsoft.com/office/powerpoint/2010/main" val="40649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uilding under construction&#10;&#10;Description automatically generated with low confidence">
            <a:extLst>
              <a:ext uri="{FF2B5EF4-FFF2-40B4-BE49-F238E27FC236}">
                <a16:creationId xmlns:a16="http://schemas.microsoft.com/office/drawing/2014/main" id="{DA6DBA6D-45DD-6AB4-530A-2D9C2C8958EB}"/>
              </a:ext>
            </a:extLst>
          </p:cNvPr>
          <p:cNvPicPr>
            <a:picLocks noChangeAspect="1"/>
          </p:cNvPicPr>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229028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screen with white text&#10;&#10;Description automatically generated with medium confidence">
            <a:extLst>
              <a:ext uri="{FF2B5EF4-FFF2-40B4-BE49-F238E27FC236}">
                <a16:creationId xmlns:a16="http://schemas.microsoft.com/office/drawing/2014/main" id="{FD142CB5-A1D3-5FBB-7714-2189A41CC5C3}"/>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66210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B4A9B0BE-32BB-938F-5CC1-1BBF6BEE818A}"/>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8024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9D77F6D0-F688-5CA0-96FA-13889622058B}"/>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7426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Description automatically generated with medium confidence">
            <a:extLst>
              <a:ext uri="{FF2B5EF4-FFF2-40B4-BE49-F238E27FC236}">
                <a16:creationId xmlns:a16="http://schemas.microsoft.com/office/drawing/2014/main" id="{679B4436-041C-59C1-824E-7DDAB2CC9782}"/>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1120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screen with white text&#10;&#10;Description automatically generated with medium confidence">
            <a:extLst>
              <a:ext uri="{FF2B5EF4-FFF2-40B4-BE49-F238E27FC236}">
                <a16:creationId xmlns:a16="http://schemas.microsoft.com/office/drawing/2014/main" id="{DDC9C5C9-7BF2-14E3-E1A2-66F556DA7637}"/>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4964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103497</TotalTime>
  <Words>1923</Words>
  <Application>Microsoft Macintosh PowerPoint</Application>
  <PresentationFormat>Widescreen</PresentationFormat>
  <Paragraphs>113</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949</cp:revision>
  <cp:lastPrinted>2022-07-01T19:56:54Z</cp:lastPrinted>
  <dcterms:created xsi:type="dcterms:W3CDTF">2021-09-07T17:36:39Z</dcterms:created>
  <dcterms:modified xsi:type="dcterms:W3CDTF">2022-07-01T20:44:31Z</dcterms:modified>
</cp:coreProperties>
</file>