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348" r:id="rId3"/>
    <p:sldId id="340" r:id="rId4"/>
    <p:sldId id="336" r:id="rId5"/>
    <p:sldId id="257" r:id="rId6"/>
    <p:sldId id="351" r:id="rId7"/>
    <p:sldId id="352" r:id="rId8"/>
    <p:sldId id="356" r:id="rId9"/>
    <p:sldId id="350" r:id="rId10"/>
    <p:sldId id="357" r:id="rId11"/>
    <p:sldId id="346" r:id="rId12"/>
    <p:sldId id="354" r:id="rId13"/>
    <p:sldId id="355" r:id="rId14"/>
    <p:sldId id="25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D866"/>
    <a:srgbClr val="E3CD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17"/>
    <p:restoredTop sz="73648"/>
  </p:normalViewPr>
  <p:slideViewPr>
    <p:cSldViewPr snapToGrid="0" snapToObjects="1">
      <p:cViewPr varScale="1">
        <p:scale>
          <a:sx n="80" d="100"/>
          <a:sy n="80" d="100"/>
        </p:scale>
        <p:origin x="1264" y="192"/>
      </p:cViewPr>
      <p:guideLst/>
    </p:cSldViewPr>
  </p:slideViewPr>
  <p:notesTextViewPr>
    <p:cViewPr>
      <p:scale>
        <a:sx n="120" d="100"/>
        <a:sy n="12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673F5B-4EF6-4247-9468-CC88CE65B783}" type="datetimeFigureOut">
              <a:rPr lang="en-US" smtClean="0"/>
              <a:t>9/19/21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0D5411-BD8E-3D4F-A24B-44BD8A652888}" type="slidenum">
              <a:rPr lang="en-US" smtClean="0"/>
              <a:t>‹#›</a:t>
            </a:fld>
            <a:endParaRPr lang="en-US"/>
          </a:p>
        </p:txBody>
      </p:sp>
    </p:spTree>
    <p:extLst>
      <p:ext uri="{BB962C8B-B14F-4D97-AF65-F5344CB8AC3E}">
        <p14:creationId xmlns:p14="http://schemas.microsoft.com/office/powerpoint/2010/main" val="2851067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INTRO]</a:t>
            </a:r>
          </a:p>
          <a:p>
            <a:pPr marL="171450" indent="-171450">
              <a:buFont typeface="Arial" panose="020B0604020202020204" pitchFamily="34" charset="0"/>
              <a:buChar char="•"/>
            </a:pPr>
            <a:r>
              <a:rPr lang="en-US" dirty="0"/>
              <a:t>Welcome</a:t>
            </a:r>
          </a:p>
          <a:p>
            <a:pPr marL="171450" indent="-171450">
              <a:buFont typeface="Arial" panose="020B0604020202020204" pitchFamily="34" charset="0"/>
              <a:buChar char="•"/>
            </a:pPr>
            <a:r>
              <a:rPr lang="en-US" dirty="0"/>
              <a:t>Week 2 in a 7-week fall sermon series – The Gospel of the Kingdom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Jesus said, “The kingdom of God has come near. Repent and believe the good news!” But what is this </a:t>
            </a:r>
            <a:r>
              <a:rPr lang="en-US" sz="1200" i="1" kern="1200" dirty="0">
                <a:solidFill>
                  <a:schemeClr val="tx1"/>
                </a:solidFill>
                <a:effectLst/>
                <a:latin typeface="+mn-lt"/>
                <a:ea typeface="+mn-ea"/>
                <a:cs typeface="+mn-cs"/>
              </a:rPr>
              <a:t>gospel</a:t>
            </a:r>
            <a:r>
              <a:rPr lang="en-US" sz="1200" kern="1200" dirty="0">
                <a:solidFill>
                  <a:schemeClr val="tx1"/>
                </a:solidFill>
                <a:effectLst/>
                <a:latin typeface="+mn-lt"/>
                <a:ea typeface="+mn-ea"/>
                <a:cs typeface="+mn-cs"/>
              </a:rPr>
              <a:t> of the kingdom? And how do we partner with God as believers and carriers of his good news? In this series we are exploring the redemptive story of God and what it looks like when we encounter the original good news of Jesus, and then how it ought to impact the world around us when we are living out the gospel through the local church.</a:t>
            </a:r>
          </a:p>
          <a:p>
            <a:endParaRPr lang="en-US" dirty="0"/>
          </a:p>
          <a:p>
            <a:r>
              <a:rPr lang="en-US" dirty="0"/>
              <a:t>Last Sunday I defined “good news” and “kingdom of God” this way: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1</a:t>
            </a:fld>
            <a:endParaRPr lang="en-US"/>
          </a:p>
        </p:txBody>
      </p:sp>
    </p:spTree>
    <p:extLst>
      <p:ext uri="{BB962C8B-B14F-4D97-AF65-F5344CB8AC3E}">
        <p14:creationId xmlns:p14="http://schemas.microsoft.com/office/powerpoint/2010/main" val="401930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&amp; BRIEF COMMENTS]</a:t>
            </a:r>
          </a:p>
          <a:p>
            <a:endParaRPr lang="en-US" dirty="0"/>
          </a:p>
          <a:p>
            <a:r>
              <a:rPr lang="en-US" dirty="0"/>
              <a:t>Finally, let’s reflect on what we’ve heard this morning and respond as the Spirit leads…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10</a:t>
            </a:fld>
            <a:endParaRPr lang="en-US"/>
          </a:p>
        </p:txBody>
      </p:sp>
    </p:spTree>
    <p:extLst>
      <p:ext uri="{BB962C8B-B14F-4D97-AF65-F5344CB8AC3E}">
        <p14:creationId xmlns:p14="http://schemas.microsoft.com/office/powerpoint/2010/main" val="1138136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0D5411-BD8E-3D4F-A24B-44BD8A652888}" type="slidenum">
              <a:rPr lang="en-US" smtClean="0"/>
              <a:t>11</a:t>
            </a:fld>
            <a:endParaRPr lang="en-US"/>
          </a:p>
        </p:txBody>
      </p:sp>
    </p:spTree>
    <p:extLst>
      <p:ext uri="{BB962C8B-B14F-4D97-AF65-F5344CB8AC3E}">
        <p14:creationId xmlns:p14="http://schemas.microsoft.com/office/powerpoint/2010/main" val="3599762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0D5411-BD8E-3D4F-A24B-44BD8A652888}" type="slidenum">
              <a:rPr lang="en-US" smtClean="0"/>
              <a:t>12</a:t>
            </a:fld>
            <a:endParaRPr lang="en-US"/>
          </a:p>
        </p:txBody>
      </p:sp>
    </p:spTree>
    <p:extLst>
      <p:ext uri="{BB962C8B-B14F-4D97-AF65-F5344CB8AC3E}">
        <p14:creationId xmlns:p14="http://schemas.microsoft.com/office/powerpoint/2010/main" val="506577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EACH]</a:t>
            </a:r>
          </a:p>
          <a:p>
            <a:endParaRPr lang="en-US" dirty="0"/>
          </a:p>
          <a:p>
            <a:r>
              <a:rPr lang="en-US" dirty="0"/>
              <a:t>[CLOSING WORDS]</a:t>
            </a:r>
          </a:p>
          <a:p>
            <a:endParaRPr lang="en-US" dirty="0"/>
          </a:p>
          <a:p>
            <a:r>
              <a:rPr lang="en-US" dirty="0"/>
              <a:t>[CLOSING PRAYER –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13</a:t>
            </a:fld>
            <a:endParaRPr lang="en-US"/>
          </a:p>
        </p:txBody>
      </p:sp>
    </p:spTree>
    <p:extLst>
      <p:ext uri="{BB962C8B-B14F-4D97-AF65-F5344CB8AC3E}">
        <p14:creationId xmlns:p14="http://schemas.microsoft.com/office/powerpoint/2010/main" val="1330162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0D5411-BD8E-3D4F-A24B-44BD8A652888}" type="slidenum">
              <a:rPr lang="en-US" smtClean="0"/>
              <a:t>14</a:t>
            </a:fld>
            <a:endParaRPr lang="en-US"/>
          </a:p>
        </p:txBody>
      </p:sp>
    </p:spTree>
    <p:extLst>
      <p:ext uri="{BB962C8B-B14F-4D97-AF65-F5344CB8AC3E}">
        <p14:creationId xmlns:p14="http://schemas.microsoft.com/office/powerpoint/2010/main" val="1948887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GOOD NEWS DEFINITION]</a:t>
            </a:r>
          </a:p>
          <a:p>
            <a:r>
              <a:rPr lang="en-US" dirty="0"/>
              <a:t>To be even more specific, it encompasses…</a:t>
            </a:r>
          </a:p>
          <a:p>
            <a:pPr marL="171450" indent="-171450">
              <a:buFont typeface="Arial" panose="020B0604020202020204" pitchFamily="34" charset="0"/>
              <a:buChar char="•"/>
            </a:pPr>
            <a:r>
              <a:rPr lang="en-US" dirty="0"/>
              <a:t>The story of Israel—the OT (the larger biblical story)</a:t>
            </a:r>
          </a:p>
          <a:p>
            <a:pPr marL="171450" indent="-171450">
              <a:buFont typeface="Arial" panose="020B0604020202020204" pitchFamily="34" charset="0"/>
              <a:buChar char="•"/>
            </a:pPr>
            <a:r>
              <a:rPr lang="en-US" dirty="0"/>
              <a:t>The story of Jesus the Messiah (his life, teachings, death, resurrection &amp; ascension)</a:t>
            </a:r>
          </a:p>
          <a:p>
            <a:pPr marL="171450" indent="-171450">
              <a:buFont typeface="Arial" panose="020B0604020202020204" pitchFamily="34" charset="0"/>
              <a:buChar char="•"/>
            </a:pPr>
            <a:r>
              <a:rPr lang="en-US" dirty="0"/>
              <a:t>The story of what Jesus continues to do through his Church (as we anticipate his return)</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[READ KINGDOM OF GOD DEFINITION]</a:t>
            </a:r>
          </a:p>
          <a:p>
            <a:pPr marL="171450" indent="-171450">
              <a:buFont typeface="Arial" panose="020B0604020202020204" pitchFamily="34" charset="0"/>
              <a:buChar char="•"/>
            </a:pPr>
            <a:r>
              <a:rPr lang="en-US" dirty="0"/>
              <a:t>The kingdom is already, but not yet—we live in the overlap of the ages</a:t>
            </a:r>
          </a:p>
          <a:p>
            <a:pPr marL="171450" indent="-171450">
              <a:buFont typeface="Arial" panose="020B0604020202020204" pitchFamily="34" charset="0"/>
              <a:buChar char="•"/>
            </a:pPr>
            <a:r>
              <a:rPr lang="en-US" dirty="0"/>
              <a:t>Heaven is coming to earth; God’s space and our space will be joined in Christ’ return</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Last week I illustrated the larger good news story this way…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2</a:t>
            </a:fld>
            <a:endParaRPr lang="en-US"/>
          </a:p>
        </p:txBody>
      </p:sp>
    </p:spTree>
    <p:extLst>
      <p:ext uri="{BB962C8B-B14F-4D97-AF65-F5344CB8AC3E}">
        <p14:creationId xmlns:p14="http://schemas.microsoft.com/office/powerpoint/2010/main" val="2441960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COMMENTS ON IMAGE]</a:t>
            </a:r>
          </a:p>
          <a:p>
            <a:pPr marL="171450" indent="-171450">
              <a:buFont typeface="Arial" panose="020B0604020202020204" pitchFamily="34" charset="0"/>
              <a:buChar char="•"/>
            </a:pPr>
            <a:r>
              <a:rPr lang="en-US" dirty="0"/>
              <a:t>TOP: The popular modern version of the story is full of partial truths and distortions</a:t>
            </a:r>
          </a:p>
          <a:p>
            <a:pPr marL="171450" indent="-171450">
              <a:buFont typeface="Arial" panose="020B0604020202020204" pitchFamily="34" charset="0"/>
              <a:buChar char="•"/>
            </a:pPr>
            <a:r>
              <a:rPr lang="en-US" dirty="0"/>
              <a:t>BOTTOM: God intends to consummate heaven and earth, and rid the cosmos of hell (sin &amp; death)</a:t>
            </a:r>
          </a:p>
          <a:p>
            <a:pPr marL="171450" indent="-171450">
              <a:buFont typeface="Arial" panose="020B0604020202020204" pitchFamily="34" charset="0"/>
              <a:buChar char="•"/>
            </a:pPr>
            <a:r>
              <a:rPr lang="en-US" dirty="0"/>
              <a:t>Getting this story right matters!</a:t>
            </a:r>
            <a:br>
              <a:rPr lang="en-US" dirty="0"/>
            </a:br>
            <a:r>
              <a:rPr lang="en-US" dirty="0"/>
              <a:t>- it’s true to the original good news and Christian hope</a:t>
            </a:r>
            <a:br>
              <a:rPr lang="en-US" dirty="0"/>
            </a:br>
            <a:r>
              <a:rPr lang="en-US" dirty="0"/>
              <a:t>- our portrait of God is shaped by the story we tell</a:t>
            </a:r>
            <a:br>
              <a:rPr lang="en-US" dirty="0"/>
            </a:br>
            <a:r>
              <a:rPr lang="en-US" dirty="0"/>
              <a:t>- a reductionist gospel doesn’t lead to disciples</a:t>
            </a:r>
            <a:br>
              <a:rPr lang="en-US" dirty="0"/>
            </a:br>
            <a:r>
              <a:rPr lang="en-US" dirty="0"/>
              <a:t>- our beliefs about the future impacts the present </a:t>
            </a:r>
          </a:p>
          <a:p>
            <a:endParaRPr lang="en-US" dirty="0"/>
          </a:p>
          <a:p>
            <a:r>
              <a:rPr lang="en-US" dirty="0"/>
              <a:t>So, the things we believe matter because those beliefs are connected to action (or inaction) and to discipleship. We should desire that our actions and our beliefs align because that is biblical faith—faith that saves. Amen?</a:t>
            </a:r>
          </a:p>
          <a:p>
            <a:endParaRPr lang="en-US" dirty="0"/>
          </a:p>
          <a:p>
            <a:r>
              <a:rPr lang="en-US" dirty="0"/>
              <a:t>And that brings us to today’s message…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3</a:t>
            </a:fld>
            <a:endParaRPr lang="en-US"/>
          </a:p>
        </p:txBody>
      </p:sp>
    </p:spTree>
    <p:extLst>
      <p:ext uri="{BB962C8B-B14F-4D97-AF65-F5344CB8AC3E}">
        <p14:creationId xmlns:p14="http://schemas.microsoft.com/office/powerpoint/2010/main" val="1218195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COMMENTS]</a:t>
            </a:r>
          </a:p>
          <a:p>
            <a:r>
              <a:rPr lang="en-US" sz="1200" kern="1200" dirty="0">
                <a:solidFill>
                  <a:schemeClr val="tx1"/>
                </a:solidFill>
                <a:effectLst/>
                <a:latin typeface="+mn-lt"/>
                <a:ea typeface="+mn-ea"/>
                <a:cs typeface="+mn-cs"/>
              </a:rPr>
              <a:t>It’s critical that we understand the gospel as story and </a:t>
            </a:r>
            <a:r>
              <a:rPr lang="en-US" sz="1200" i="1" kern="1200" dirty="0">
                <a:solidFill>
                  <a:schemeClr val="tx1"/>
                </a:solidFill>
                <a:effectLst/>
                <a:latin typeface="+mn-lt"/>
                <a:ea typeface="+mn-ea"/>
                <a:cs typeface="+mn-cs"/>
              </a:rPr>
              <a:t>then</a:t>
            </a:r>
            <a:r>
              <a:rPr lang="en-US" sz="1200" kern="1200" dirty="0">
                <a:solidFill>
                  <a:schemeClr val="tx1"/>
                </a:solidFill>
                <a:effectLst/>
                <a:latin typeface="+mn-lt"/>
                <a:ea typeface="+mn-ea"/>
                <a:cs typeface="+mn-cs"/>
              </a:rPr>
              <a:t> embrace historic Christian beliefs about Jesus. These beliefs not only ensure that we are faithful to the original good news, but (as I said) they impact the way we live and respond to God’s coming kingdom. Therefore, this morning I want to help us see why our beliefs about Jesus matter and how the good news changes everything.</a:t>
            </a:r>
            <a:r>
              <a:rPr lang="en-US" dirty="0">
                <a:effectLst/>
              </a:rPr>
              <a:t> And then in the last part of this message I’d like to come back to the gospel as story and visualize what it means to accept the good news about Jesus.</a:t>
            </a:r>
            <a:endParaRPr lang="en-US" dirty="0"/>
          </a:p>
          <a:p>
            <a:endParaRPr lang="en-US" dirty="0"/>
          </a:p>
          <a:p>
            <a:r>
              <a:rPr lang="en-US" dirty="0"/>
              <a:t>But before we do that… please join me in a quick prayer. </a:t>
            </a:r>
          </a:p>
          <a:p>
            <a:endParaRPr lang="en-US" dirty="0"/>
          </a:p>
          <a:p>
            <a:r>
              <a:rPr lang="en-US" dirty="0"/>
              <a:t>[BRIEF PRAYER &amp; NEXT SLIDE] </a:t>
            </a:r>
          </a:p>
        </p:txBody>
      </p:sp>
      <p:sp>
        <p:nvSpPr>
          <p:cNvPr id="4" name="Slide Number Placeholder 3"/>
          <p:cNvSpPr>
            <a:spLocks noGrp="1"/>
          </p:cNvSpPr>
          <p:nvPr>
            <p:ph type="sldNum" sz="quarter" idx="5"/>
          </p:nvPr>
        </p:nvSpPr>
        <p:spPr/>
        <p:txBody>
          <a:bodyPr/>
          <a:lstStyle/>
          <a:p>
            <a:fld id="{900D5411-BD8E-3D4F-A24B-44BD8A652888}" type="slidenum">
              <a:rPr lang="en-US" smtClean="0"/>
              <a:t>4</a:t>
            </a:fld>
            <a:endParaRPr lang="en-US"/>
          </a:p>
        </p:txBody>
      </p:sp>
    </p:spTree>
    <p:extLst>
      <p:ext uri="{BB962C8B-B14F-4D97-AF65-F5344CB8AC3E}">
        <p14:creationId xmlns:p14="http://schemas.microsoft.com/office/powerpoint/2010/main" val="116788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&amp; EXPOUND ON THE SCRIPTURE]</a:t>
            </a:r>
          </a:p>
          <a:p>
            <a:endParaRPr lang="en-US" dirty="0"/>
          </a:p>
          <a:p>
            <a:r>
              <a:rPr lang="en-US" dirty="0"/>
              <a:t>[VERSE-BY-VERSE]</a:t>
            </a:r>
          </a:p>
          <a:p>
            <a:endParaRPr lang="en-US" dirty="0"/>
          </a:p>
          <a:p>
            <a:r>
              <a:rPr lang="en-US" dirty="0"/>
              <a:t>So, let’s come back to the gospel as story and think of these gospel truths from within the story. And I’d like to tell the story a little differently this time around, in hopes of making it ever more clear for us.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5</a:t>
            </a:fld>
            <a:endParaRPr lang="en-US"/>
          </a:p>
        </p:txBody>
      </p:sp>
    </p:spTree>
    <p:extLst>
      <p:ext uri="{BB962C8B-B14F-4D97-AF65-F5344CB8AC3E}">
        <p14:creationId xmlns:p14="http://schemas.microsoft.com/office/powerpoint/2010/main" val="1627074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[ILLUSTRATE THE TWO VERSIONS OF THE GOSPEL]</a:t>
            </a:r>
          </a:p>
          <a:p>
            <a:pPr marL="171450" indent="-171450">
              <a:buFont typeface="Arial" panose="020B0604020202020204" pitchFamily="34" charset="0"/>
              <a:buChar char="•"/>
            </a:pPr>
            <a:r>
              <a:rPr lang="en-US" dirty="0"/>
              <a:t>The modern, legal, western view</a:t>
            </a:r>
          </a:p>
          <a:p>
            <a:pPr marL="171450" indent="-171450">
              <a:buFont typeface="Arial" panose="020B0604020202020204" pitchFamily="34" charset="0"/>
              <a:buChar char="•"/>
            </a:pPr>
            <a:r>
              <a:rPr lang="en-US" dirty="0"/>
              <a:t>The ancient, restorative, eastern (more biblical) view</a:t>
            </a:r>
          </a:p>
          <a:p>
            <a:endParaRPr lang="en-US" dirty="0"/>
          </a:p>
          <a:p>
            <a:r>
              <a:rPr lang="en-US" dirty="0"/>
              <a:t>[THE MAJOR DIFFERENCES]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In the first version, God needs to punish in order to forgive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In the second (more ancient) version, humanity needs to be reconciled to God, not God to humanity (Paul said, “God was in Christ reconciling the world to himself” 2 Cor 5:19)</a:t>
            </a:r>
            <a:br>
              <a:rPr lang="en-US" dirty="0"/>
            </a:br>
            <a:r>
              <a:rPr lang="en-US" dirty="0"/>
              <a:t>* And notice, God never turns away from sinful humanity, he confronts us with his love</a:t>
            </a:r>
          </a:p>
          <a:p>
            <a:pPr marL="228600" indent="-228600">
              <a:buAutoNum type="arabicPeriod"/>
            </a:pPr>
            <a:r>
              <a:rPr lang="en-US" dirty="0"/>
              <a:t>Also, in the restorative view, you never pit God the Father against his Son (Jesus doesn’t need to “satisfy” the Father’s wrath, he doesn’t change or placate the Father, but he rather reveals the Father)</a:t>
            </a:r>
          </a:p>
          <a:p>
            <a:pPr marL="228600" indent="-228600">
              <a:buAutoNum type="arabicPeriod"/>
            </a:pPr>
            <a:endParaRPr lang="en-US" dirty="0"/>
          </a:p>
          <a:p>
            <a:pPr marL="0" indent="0">
              <a:buNone/>
            </a:pPr>
            <a:r>
              <a:rPr lang="en-US" dirty="0"/>
              <a:t>The good news is that God is like Jesus. He has always been like Jesus. There has never been a time when God was not like Jesus. We haven’t always known this, but we do now. So… take this understanding of the gospel and hear afresh these familiar words of Jesus…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6</a:t>
            </a:fld>
            <a:endParaRPr lang="en-US"/>
          </a:p>
        </p:txBody>
      </p:sp>
    </p:spTree>
    <p:extLst>
      <p:ext uri="{BB962C8B-B14F-4D97-AF65-F5344CB8AC3E}">
        <p14:creationId xmlns:p14="http://schemas.microsoft.com/office/powerpoint/2010/main" val="3943637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&amp; BRIEF COMMENTS]</a:t>
            </a:r>
          </a:p>
          <a:p>
            <a:endParaRPr lang="en-US" dirty="0"/>
          </a:p>
          <a:p>
            <a:r>
              <a:rPr lang="en-US" dirty="0"/>
              <a:t>So, what must someone do to be saved? In Acts 2:38, the apostle Peter said… [NEXT SLIDE]</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00D5411-BD8E-3D4F-A24B-44BD8A652888}" type="slidenum">
              <a:rPr lang="en-US" smtClean="0"/>
              <a:t>7</a:t>
            </a:fld>
            <a:endParaRPr lang="en-US"/>
          </a:p>
        </p:txBody>
      </p:sp>
    </p:spTree>
    <p:extLst>
      <p:ext uri="{BB962C8B-B14F-4D97-AF65-F5344CB8AC3E}">
        <p14:creationId xmlns:p14="http://schemas.microsoft.com/office/powerpoint/2010/main" val="2794777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&amp; BRIEF COMMENTS]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And then the apostle Paul said this…  [NEXT SLIDE]</a:t>
            </a:r>
            <a:endParaRPr lang="en-US" dirty="0"/>
          </a:p>
          <a:p>
            <a:endParaRPr lang="en-US" dirty="0"/>
          </a:p>
        </p:txBody>
      </p:sp>
      <p:sp>
        <p:nvSpPr>
          <p:cNvPr id="4" name="Slide Number Placeholder 3"/>
          <p:cNvSpPr>
            <a:spLocks noGrp="1"/>
          </p:cNvSpPr>
          <p:nvPr>
            <p:ph type="sldNum" sz="quarter" idx="5"/>
          </p:nvPr>
        </p:nvSpPr>
        <p:spPr/>
        <p:txBody>
          <a:bodyPr/>
          <a:lstStyle/>
          <a:p>
            <a:fld id="{900D5411-BD8E-3D4F-A24B-44BD8A652888}" type="slidenum">
              <a:rPr lang="en-US" smtClean="0"/>
              <a:t>8</a:t>
            </a:fld>
            <a:endParaRPr lang="en-US"/>
          </a:p>
        </p:txBody>
      </p:sp>
    </p:spTree>
    <p:extLst>
      <p:ext uri="{BB962C8B-B14F-4D97-AF65-F5344CB8AC3E}">
        <p14:creationId xmlns:p14="http://schemas.microsoft.com/office/powerpoint/2010/main" val="2466734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&amp; BRIEF COMMENTS]</a:t>
            </a:r>
          </a:p>
          <a:p>
            <a:endParaRPr lang="en-US" dirty="0"/>
          </a:p>
          <a:p>
            <a:r>
              <a:rPr lang="en-US" dirty="0"/>
              <a:t>And then in Ephesians 2:8-9, Paul wrote…</a:t>
            </a:r>
          </a:p>
        </p:txBody>
      </p:sp>
      <p:sp>
        <p:nvSpPr>
          <p:cNvPr id="4" name="Slide Number Placeholder 3"/>
          <p:cNvSpPr>
            <a:spLocks noGrp="1"/>
          </p:cNvSpPr>
          <p:nvPr>
            <p:ph type="sldNum" sz="quarter" idx="5"/>
          </p:nvPr>
        </p:nvSpPr>
        <p:spPr/>
        <p:txBody>
          <a:bodyPr/>
          <a:lstStyle/>
          <a:p>
            <a:fld id="{900D5411-BD8E-3D4F-A24B-44BD8A652888}" type="slidenum">
              <a:rPr lang="en-US" smtClean="0"/>
              <a:t>9</a:t>
            </a:fld>
            <a:endParaRPr lang="en-US"/>
          </a:p>
        </p:txBody>
      </p:sp>
    </p:spTree>
    <p:extLst>
      <p:ext uri="{BB962C8B-B14F-4D97-AF65-F5344CB8AC3E}">
        <p14:creationId xmlns:p14="http://schemas.microsoft.com/office/powerpoint/2010/main" val="1397111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68A3C-2CD3-084E-BA10-57B5D5702F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256837-439D-C04F-8434-4F87BF174D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810CEA-2C8E-984D-B310-B4BA9DE57FD8}"/>
              </a:ext>
            </a:extLst>
          </p:cNvPr>
          <p:cNvSpPr>
            <a:spLocks noGrp="1"/>
          </p:cNvSpPr>
          <p:nvPr>
            <p:ph type="dt" sz="half" idx="10"/>
          </p:nvPr>
        </p:nvSpPr>
        <p:spPr/>
        <p:txBody>
          <a:bodyPr/>
          <a:lstStyle/>
          <a:p>
            <a:fld id="{DC29FDDB-F380-1645-BCF0-3B9F951C627C}" type="datetimeFigureOut">
              <a:rPr lang="en-US" smtClean="0"/>
              <a:t>9/19/21</a:t>
            </a:fld>
            <a:endParaRPr lang="en-US"/>
          </a:p>
        </p:txBody>
      </p:sp>
      <p:sp>
        <p:nvSpPr>
          <p:cNvPr id="5" name="Footer Placeholder 4">
            <a:extLst>
              <a:ext uri="{FF2B5EF4-FFF2-40B4-BE49-F238E27FC236}">
                <a16:creationId xmlns:a16="http://schemas.microsoft.com/office/drawing/2014/main" id="{9E6A97E9-EE81-C249-A12D-47D9290F00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586BE-578A-A74B-BBCB-6E355125DD97}"/>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1359044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CA4E4-29FF-B741-A146-2441B07F1C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9A8398-EF15-0841-BDE0-A186208C45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10CDB-E77D-C54C-B38A-280350EE1C9C}"/>
              </a:ext>
            </a:extLst>
          </p:cNvPr>
          <p:cNvSpPr>
            <a:spLocks noGrp="1"/>
          </p:cNvSpPr>
          <p:nvPr>
            <p:ph type="dt" sz="half" idx="10"/>
          </p:nvPr>
        </p:nvSpPr>
        <p:spPr/>
        <p:txBody>
          <a:bodyPr/>
          <a:lstStyle/>
          <a:p>
            <a:fld id="{DC29FDDB-F380-1645-BCF0-3B9F951C627C}" type="datetimeFigureOut">
              <a:rPr lang="en-US" smtClean="0"/>
              <a:t>9/19/21</a:t>
            </a:fld>
            <a:endParaRPr lang="en-US"/>
          </a:p>
        </p:txBody>
      </p:sp>
      <p:sp>
        <p:nvSpPr>
          <p:cNvPr id="5" name="Footer Placeholder 4">
            <a:extLst>
              <a:ext uri="{FF2B5EF4-FFF2-40B4-BE49-F238E27FC236}">
                <a16:creationId xmlns:a16="http://schemas.microsoft.com/office/drawing/2014/main" id="{7B32F88E-5D14-6143-87DF-8E3DB876F6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E5DB1F-328D-964D-B915-52F765A08C80}"/>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534434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3F2E51-3416-764D-A887-816818048C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18E2BC-0257-3C4A-BECA-EFDAA5BDAA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3BC372-002F-C643-9A0E-1B9D2E46CB6D}"/>
              </a:ext>
            </a:extLst>
          </p:cNvPr>
          <p:cNvSpPr>
            <a:spLocks noGrp="1"/>
          </p:cNvSpPr>
          <p:nvPr>
            <p:ph type="dt" sz="half" idx="10"/>
          </p:nvPr>
        </p:nvSpPr>
        <p:spPr/>
        <p:txBody>
          <a:bodyPr/>
          <a:lstStyle/>
          <a:p>
            <a:fld id="{DC29FDDB-F380-1645-BCF0-3B9F951C627C}" type="datetimeFigureOut">
              <a:rPr lang="en-US" smtClean="0"/>
              <a:t>9/19/21</a:t>
            </a:fld>
            <a:endParaRPr lang="en-US"/>
          </a:p>
        </p:txBody>
      </p:sp>
      <p:sp>
        <p:nvSpPr>
          <p:cNvPr id="5" name="Footer Placeholder 4">
            <a:extLst>
              <a:ext uri="{FF2B5EF4-FFF2-40B4-BE49-F238E27FC236}">
                <a16:creationId xmlns:a16="http://schemas.microsoft.com/office/drawing/2014/main" id="{84E76B3B-AD47-1C40-B427-2306F78644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604A36-7323-B148-A08C-4F31E43B9B79}"/>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3326733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81E16-6D16-544F-B5AC-D4E3F58217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05BB13-D0EB-E843-AF0F-F628B7F4E0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8B0847-8ABD-E24B-A679-AF0019F70654}"/>
              </a:ext>
            </a:extLst>
          </p:cNvPr>
          <p:cNvSpPr>
            <a:spLocks noGrp="1"/>
          </p:cNvSpPr>
          <p:nvPr>
            <p:ph type="dt" sz="half" idx="10"/>
          </p:nvPr>
        </p:nvSpPr>
        <p:spPr/>
        <p:txBody>
          <a:bodyPr/>
          <a:lstStyle/>
          <a:p>
            <a:fld id="{DC29FDDB-F380-1645-BCF0-3B9F951C627C}" type="datetimeFigureOut">
              <a:rPr lang="en-US" smtClean="0"/>
              <a:t>9/19/21</a:t>
            </a:fld>
            <a:endParaRPr lang="en-US"/>
          </a:p>
        </p:txBody>
      </p:sp>
      <p:sp>
        <p:nvSpPr>
          <p:cNvPr id="5" name="Footer Placeholder 4">
            <a:extLst>
              <a:ext uri="{FF2B5EF4-FFF2-40B4-BE49-F238E27FC236}">
                <a16:creationId xmlns:a16="http://schemas.microsoft.com/office/drawing/2014/main" id="{3C4C5CB3-40FF-1B44-8DBF-1B0A075637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5BA0F8-864F-6540-8BE9-014DFE1D6A65}"/>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634388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84CE1-0CD5-BC41-9686-05908E3F64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6830B1-29BB-204D-9956-DB0F5C1183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2AA3D8-5D98-784F-97A6-C80C2F962B4A}"/>
              </a:ext>
            </a:extLst>
          </p:cNvPr>
          <p:cNvSpPr>
            <a:spLocks noGrp="1"/>
          </p:cNvSpPr>
          <p:nvPr>
            <p:ph type="dt" sz="half" idx="10"/>
          </p:nvPr>
        </p:nvSpPr>
        <p:spPr/>
        <p:txBody>
          <a:bodyPr/>
          <a:lstStyle/>
          <a:p>
            <a:fld id="{DC29FDDB-F380-1645-BCF0-3B9F951C627C}" type="datetimeFigureOut">
              <a:rPr lang="en-US" smtClean="0"/>
              <a:t>9/19/21</a:t>
            </a:fld>
            <a:endParaRPr lang="en-US"/>
          </a:p>
        </p:txBody>
      </p:sp>
      <p:sp>
        <p:nvSpPr>
          <p:cNvPr id="5" name="Footer Placeholder 4">
            <a:extLst>
              <a:ext uri="{FF2B5EF4-FFF2-40B4-BE49-F238E27FC236}">
                <a16:creationId xmlns:a16="http://schemas.microsoft.com/office/drawing/2014/main" id="{40687DBE-0963-D746-B859-5E03F6320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F29748-0073-AF49-9E08-1B8190277EF8}"/>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1362300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E474D-BE66-E14B-958C-55D60DC294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E0ECB1-D29D-7D41-A47A-721FD1E97D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77E422-943B-BB4C-BDAF-2AB9D8EF0B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87FCBE-7CB7-6147-8E98-502BDAD01B23}"/>
              </a:ext>
            </a:extLst>
          </p:cNvPr>
          <p:cNvSpPr>
            <a:spLocks noGrp="1"/>
          </p:cNvSpPr>
          <p:nvPr>
            <p:ph type="dt" sz="half" idx="10"/>
          </p:nvPr>
        </p:nvSpPr>
        <p:spPr/>
        <p:txBody>
          <a:bodyPr/>
          <a:lstStyle/>
          <a:p>
            <a:fld id="{DC29FDDB-F380-1645-BCF0-3B9F951C627C}" type="datetimeFigureOut">
              <a:rPr lang="en-US" smtClean="0"/>
              <a:t>9/19/21</a:t>
            </a:fld>
            <a:endParaRPr lang="en-US"/>
          </a:p>
        </p:txBody>
      </p:sp>
      <p:sp>
        <p:nvSpPr>
          <p:cNvPr id="6" name="Footer Placeholder 5">
            <a:extLst>
              <a:ext uri="{FF2B5EF4-FFF2-40B4-BE49-F238E27FC236}">
                <a16:creationId xmlns:a16="http://schemas.microsoft.com/office/drawing/2014/main" id="{32BD43E0-DD9B-C94B-A14C-A475A8B259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5F755A-90E8-8D45-8494-DFA792E13F9E}"/>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45888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03A80-AF8F-5743-9B8E-DD15ACC70D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72F4C1-6BE0-054F-B2D1-94DAF36BEE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D6448F-19DB-8C4E-9617-E140A45A8B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952790-D426-3D43-9A30-41AF86B94D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D0D404-2A36-D940-AFBC-5335E24572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C8BFC5-5DCC-B242-AE62-54A8B44B880B}"/>
              </a:ext>
            </a:extLst>
          </p:cNvPr>
          <p:cNvSpPr>
            <a:spLocks noGrp="1"/>
          </p:cNvSpPr>
          <p:nvPr>
            <p:ph type="dt" sz="half" idx="10"/>
          </p:nvPr>
        </p:nvSpPr>
        <p:spPr/>
        <p:txBody>
          <a:bodyPr/>
          <a:lstStyle/>
          <a:p>
            <a:fld id="{DC29FDDB-F380-1645-BCF0-3B9F951C627C}" type="datetimeFigureOut">
              <a:rPr lang="en-US" smtClean="0"/>
              <a:t>9/19/21</a:t>
            </a:fld>
            <a:endParaRPr lang="en-US"/>
          </a:p>
        </p:txBody>
      </p:sp>
      <p:sp>
        <p:nvSpPr>
          <p:cNvPr id="8" name="Footer Placeholder 7">
            <a:extLst>
              <a:ext uri="{FF2B5EF4-FFF2-40B4-BE49-F238E27FC236}">
                <a16:creationId xmlns:a16="http://schemas.microsoft.com/office/drawing/2014/main" id="{2373FEBB-57C2-B947-B478-C8AB7103E8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81CF55-7748-BE46-8D67-F06C7B963891}"/>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1348893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3372C-DBC8-D34F-ABBE-F4D4D6240C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2F6F08-505D-2948-B394-EB623DC0A85D}"/>
              </a:ext>
            </a:extLst>
          </p:cNvPr>
          <p:cNvSpPr>
            <a:spLocks noGrp="1"/>
          </p:cNvSpPr>
          <p:nvPr>
            <p:ph type="dt" sz="half" idx="10"/>
          </p:nvPr>
        </p:nvSpPr>
        <p:spPr/>
        <p:txBody>
          <a:bodyPr/>
          <a:lstStyle/>
          <a:p>
            <a:fld id="{DC29FDDB-F380-1645-BCF0-3B9F951C627C}" type="datetimeFigureOut">
              <a:rPr lang="en-US" smtClean="0"/>
              <a:t>9/19/21</a:t>
            </a:fld>
            <a:endParaRPr lang="en-US"/>
          </a:p>
        </p:txBody>
      </p:sp>
      <p:sp>
        <p:nvSpPr>
          <p:cNvPr id="4" name="Footer Placeholder 3">
            <a:extLst>
              <a:ext uri="{FF2B5EF4-FFF2-40B4-BE49-F238E27FC236}">
                <a16:creationId xmlns:a16="http://schemas.microsoft.com/office/drawing/2014/main" id="{8A663F3E-1FFD-C94E-90E7-A8097D76B0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2C3DE4-3132-1A4D-B5CC-C85270A8B9DE}"/>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3557091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B96FC7-6ACD-C644-B17A-AF315EEE31A0}"/>
              </a:ext>
            </a:extLst>
          </p:cNvPr>
          <p:cNvSpPr>
            <a:spLocks noGrp="1"/>
          </p:cNvSpPr>
          <p:nvPr>
            <p:ph type="dt" sz="half" idx="10"/>
          </p:nvPr>
        </p:nvSpPr>
        <p:spPr/>
        <p:txBody>
          <a:bodyPr/>
          <a:lstStyle/>
          <a:p>
            <a:fld id="{DC29FDDB-F380-1645-BCF0-3B9F951C627C}" type="datetimeFigureOut">
              <a:rPr lang="en-US" smtClean="0"/>
              <a:t>9/19/21</a:t>
            </a:fld>
            <a:endParaRPr lang="en-US"/>
          </a:p>
        </p:txBody>
      </p:sp>
      <p:sp>
        <p:nvSpPr>
          <p:cNvPr id="3" name="Footer Placeholder 2">
            <a:extLst>
              <a:ext uri="{FF2B5EF4-FFF2-40B4-BE49-F238E27FC236}">
                <a16:creationId xmlns:a16="http://schemas.microsoft.com/office/drawing/2014/main" id="{998B0FA9-0FC5-784A-9253-DE0519A2CC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2EEFE9-AE21-094B-B2D3-E8374CC9B650}"/>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30458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932DB-6EC1-EF4D-8C22-38CD1A6A54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7C6501-669E-4F40-A58C-80C53F8D8F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A1422A-4825-8744-86B8-18C403C515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CE8553-EF6B-CB4A-9C55-5C23BED5FEA2}"/>
              </a:ext>
            </a:extLst>
          </p:cNvPr>
          <p:cNvSpPr>
            <a:spLocks noGrp="1"/>
          </p:cNvSpPr>
          <p:nvPr>
            <p:ph type="dt" sz="half" idx="10"/>
          </p:nvPr>
        </p:nvSpPr>
        <p:spPr/>
        <p:txBody>
          <a:bodyPr/>
          <a:lstStyle/>
          <a:p>
            <a:fld id="{DC29FDDB-F380-1645-BCF0-3B9F951C627C}" type="datetimeFigureOut">
              <a:rPr lang="en-US" smtClean="0"/>
              <a:t>9/19/21</a:t>
            </a:fld>
            <a:endParaRPr lang="en-US"/>
          </a:p>
        </p:txBody>
      </p:sp>
      <p:sp>
        <p:nvSpPr>
          <p:cNvPr id="6" name="Footer Placeholder 5">
            <a:extLst>
              <a:ext uri="{FF2B5EF4-FFF2-40B4-BE49-F238E27FC236}">
                <a16:creationId xmlns:a16="http://schemas.microsoft.com/office/drawing/2014/main" id="{94D65DFA-7A44-3E4A-84E4-BEE249032E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51DBD6-A1D5-254C-9B9F-D344DE0DB928}"/>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871068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4F355-EAE7-9C42-AC85-7821C7A9B4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BF9FF5-8A31-1547-A7D6-9F0BA3DF3F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9CA2A3-CD1D-3E46-807A-082AF19651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6692A1-15F9-E441-8EA6-6D777361DDD9}"/>
              </a:ext>
            </a:extLst>
          </p:cNvPr>
          <p:cNvSpPr>
            <a:spLocks noGrp="1"/>
          </p:cNvSpPr>
          <p:nvPr>
            <p:ph type="dt" sz="half" idx="10"/>
          </p:nvPr>
        </p:nvSpPr>
        <p:spPr/>
        <p:txBody>
          <a:bodyPr/>
          <a:lstStyle/>
          <a:p>
            <a:fld id="{DC29FDDB-F380-1645-BCF0-3B9F951C627C}" type="datetimeFigureOut">
              <a:rPr lang="en-US" smtClean="0"/>
              <a:t>9/19/21</a:t>
            </a:fld>
            <a:endParaRPr lang="en-US"/>
          </a:p>
        </p:txBody>
      </p:sp>
      <p:sp>
        <p:nvSpPr>
          <p:cNvPr id="6" name="Footer Placeholder 5">
            <a:extLst>
              <a:ext uri="{FF2B5EF4-FFF2-40B4-BE49-F238E27FC236}">
                <a16:creationId xmlns:a16="http://schemas.microsoft.com/office/drawing/2014/main" id="{4D6A2E36-A55E-8C4D-9A33-83A1B229AA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ECCC50-20B1-054C-B13F-2CE79D467F96}"/>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2313027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77317C-3A63-E44D-9F98-7C6F346334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F968AE-0EF4-8A4E-9AE7-B8DEE3B304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AD3369-859E-1642-88F0-429BF17371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29FDDB-F380-1645-BCF0-3B9F951C627C}" type="datetimeFigureOut">
              <a:rPr lang="en-US" smtClean="0"/>
              <a:t>9/19/21</a:t>
            </a:fld>
            <a:endParaRPr lang="en-US"/>
          </a:p>
        </p:txBody>
      </p:sp>
      <p:sp>
        <p:nvSpPr>
          <p:cNvPr id="5" name="Footer Placeholder 4">
            <a:extLst>
              <a:ext uri="{FF2B5EF4-FFF2-40B4-BE49-F238E27FC236}">
                <a16:creationId xmlns:a16="http://schemas.microsoft.com/office/drawing/2014/main" id="{D4ACBC22-0987-EE42-A78C-820665329D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A96738-9280-1C43-9B59-EE270FDAC5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7EFF84-F54C-4D42-B226-EE3C27E5E129}" type="slidenum">
              <a:rPr lang="en-US" smtClean="0"/>
              <a:t>‹#›</a:t>
            </a:fld>
            <a:endParaRPr lang="en-US"/>
          </a:p>
        </p:txBody>
      </p:sp>
    </p:spTree>
    <p:extLst>
      <p:ext uri="{BB962C8B-B14F-4D97-AF65-F5344CB8AC3E}">
        <p14:creationId xmlns:p14="http://schemas.microsoft.com/office/powerpoint/2010/main" val="3413607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Logo&#10;&#10;Description automatically generated with low confidence">
            <a:extLst>
              <a:ext uri="{FF2B5EF4-FFF2-40B4-BE49-F238E27FC236}">
                <a16:creationId xmlns:a16="http://schemas.microsoft.com/office/drawing/2014/main" id="{E94D43C6-4EE6-CB41-BFF4-7896B664AAB1}"/>
              </a:ext>
            </a:extLst>
          </p:cNvPr>
          <p:cNvPicPr>
            <a:picLocks noChangeAspect="1"/>
          </p:cNvPicPr>
          <p:nvPr/>
        </p:nvPicPr>
        <p:blipFill rotWithShape="1">
          <a:blip r:embed="rId3"/>
          <a:srcRect t="19"/>
          <a:stretch/>
        </p:blipFill>
        <p:spPr>
          <a:xfrm>
            <a:off x="0" y="0"/>
            <a:ext cx="12192000" cy="6858000"/>
          </a:xfrm>
          <a:prstGeom prst="rect">
            <a:avLst/>
          </a:prstGeom>
        </p:spPr>
      </p:pic>
    </p:spTree>
    <p:extLst>
      <p:ext uri="{BB962C8B-B14F-4D97-AF65-F5344CB8AC3E}">
        <p14:creationId xmlns:p14="http://schemas.microsoft.com/office/powerpoint/2010/main" val="18121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B447E8-7604-4F47-8A63-8B9B991DA31C}"/>
              </a:ext>
            </a:extLst>
          </p:cNvPr>
          <p:cNvPicPr>
            <a:picLocks noChangeAspect="1"/>
          </p:cNvPicPr>
          <p:nvPr/>
        </p:nvPicPr>
        <p:blipFill>
          <a:blip r:embed="rId3"/>
          <a:stretch>
            <a:fillRect/>
          </a:stretch>
        </p:blipFill>
        <p:spPr>
          <a:xfrm>
            <a:off x="0" y="0"/>
            <a:ext cx="12192000" cy="6858000"/>
          </a:xfrm>
          <a:prstGeom prst="rect">
            <a:avLst/>
          </a:prstGeom>
        </p:spPr>
      </p:pic>
      <p:sp>
        <p:nvSpPr>
          <p:cNvPr id="7" name="Content Placeholder 6">
            <a:extLst>
              <a:ext uri="{FF2B5EF4-FFF2-40B4-BE49-F238E27FC236}">
                <a16:creationId xmlns:a16="http://schemas.microsoft.com/office/drawing/2014/main" id="{CE188BDA-1B29-CA42-97A2-EAD69CEBB1CC}"/>
              </a:ext>
            </a:extLst>
          </p:cNvPr>
          <p:cNvSpPr>
            <a:spLocks noGrp="1"/>
          </p:cNvSpPr>
          <p:nvPr>
            <p:ph idx="1"/>
          </p:nvPr>
        </p:nvSpPr>
        <p:spPr>
          <a:xfrm>
            <a:off x="1100889" y="2295232"/>
            <a:ext cx="9990221" cy="2267535"/>
          </a:xfrm>
        </p:spPr>
        <p:txBody>
          <a:bodyPr>
            <a:normAutofit/>
          </a:bodyPr>
          <a:lstStyle/>
          <a:p>
            <a:pPr marL="0" indent="0">
              <a:buNone/>
            </a:pPr>
            <a:r>
              <a:rPr lang="en-US" sz="3600" dirty="0">
                <a:solidFill>
                  <a:schemeClr val="bg1"/>
                </a:solidFill>
                <a:latin typeface="+mj-lt"/>
              </a:rPr>
              <a:t>“For it is by grace you have been saved, through faith—and this is not from yourselves, it is the gift of God—not by works, so that no one can boast.”</a:t>
            </a:r>
            <a:endParaRPr lang="en-US" sz="3600" b="1" dirty="0">
              <a:solidFill>
                <a:schemeClr val="bg1"/>
              </a:solidFill>
              <a:latin typeface="+mj-lt"/>
            </a:endParaRPr>
          </a:p>
          <a:p>
            <a:pPr marL="0" indent="0">
              <a:buNone/>
            </a:pPr>
            <a:r>
              <a:rPr lang="en-US" sz="3600" b="1" dirty="0">
                <a:solidFill>
                  <a:schemeClr val="bg1"/>
                </a:solidFill>
              </a:rPr>
              <a:t>					Paul, Ephesians 2:8-9 NIV </a:t>
            </a:r>
          </a:p>
        </p:txBody>
      </p:sp>
    </p:spTree>
    <p:extLst>
      <p:ext uri="{BB962C8B-B14F-4D97-AF65-F5344CB8AC3E}">
        <p14:creationId xmlns:p14="http://schemas.microsoft.com/office/powerpoint/2010/main" val="1882866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29AADE6F-5298-3148-97BD-7ABD068B4463}"/>
              </a:ext>
            </a:extLst>
          </p:cNvPr>
          <p:cNvPicPr>
            <a:picLocks noChangeAspect="1"/>
          </p:cNvPicPr>
          <p:nvPr/>
        </p:nvPicPr>
        <p:blipFill rotWithShape="1">
          <a:blip r:embed="rId3"/>
          <a:srcRect t="6981" r="-1" b="26773"/>
          <a:stretch/>
        </p:blipFill>
        <p:spPr>
          <a:xfrm>
            <a:off x="320040" y="320040"/>
            <a:ext cx="11548872" cy="4303462"/>
          </a:xfrm>
          <a:prstGeom prst="rect">
            <a:avLst/>
          </a:prstGeom>
        </p:spPr>
      </p:pic>
      <p:sp>
        <p:nvSpPr>
          <p:cNvPr id="14" name="Rectangle 13">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6" name="Straight Connector 15">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A98BD9EE-F809-0440-ABEA-3D5D7CA75983}"/>
              </a:ext>
            </a:extLst>
          </p:cNvPr>
          <p:cNvSpPr>
            <a:spLocks noGrp="1"/>
          </p:cNvSpPr>
          <p:nvPr>
            <p:ph idx="1"/>
          </p:nvPr>
        </p:nvSpPr>
        <p:spPr>
          <a:xfrm>
            <a:off x="4381501" y="4943543"/>
            <a:ext cx="7487406" cy="1594418"/>
          </a:xfrm>
        </p:spPr>
        <p:txBody>
          <a:bodyPr anchor="t">
            <a:noAutofit/>
          </a:bodyPr>
          <a:lstStyle/>
          <a:p>
            <a:pPr marL="0" indent="0">
              <a:buNone/>
            </a:pPr>
            <a:r>
              <a:rPr lang="en-US" sz="2600" i="1" dirty="0">
                <a:solidFill>
                  <a:schemeClr val="bg1"/>
                </a:solidFill>
              </a:rPr>
              <a:t>Questions for reflection and response:</a:t>
            </a:r>
          </a:p>
        </p:txBody>
      </p:sp>
      <p:sp>
        <p:nvSpPr>
          <p:cNvPr id="10" name="TextBox 9">
            <a:extLst>
              <a:ext uri="{FF2B5EF4-FFF2-40B4-BE49-F238E27FC236}">
                <a16:creationId xmlns:a16="http://schemas.microsoft.com/office/drawing/2014/main" id="{8D133EE9-2227-A24C-95B3-508320BD673C}"/>
              </a:ext>
            </a:extLst>
          </p:cNvPr>
          <p:cNvSpPr txBox="1"/>
          <p:nvPr/>
        </p:nvSpPr>
        <p:spPr>
          <a:xfrm>
            <a:off x="721895" y="5336970"/>
            <a:ext cx="3177259" cy="646331"/>
          </a:xfrm>
          <a:prstGeom prst="rect">
            <a:avLst/>
          </a:prstGeom>
          <a:noFill/>
        </p:spPr>
        <p:txBody>
          <a:bodyPr wrap="square" rtlCol="0">
            <a:spAutoFit/>
          </a:bodyPr>
          <a:lstStyle/>
          <a:p>
            <a:r>
              <a:rPr lang="en-US" sz="3600" b="1" dirty="0">
                <a:solidFill>
                  <a:schemeClr val="bg1"/>
                </a:solidFill>
              </a:rPr>
              <a:t>Gospel Truths</a:t>
            </a:r>
          </a:p>
        </p:txBody>
      </p:sp>
    </p:spTree>
    <p:extLst>
      <p:ext uri="{BB962C8B-B14F-4D97-AF65-F5344CB8AC3E}">
        <p14:creationId xmlns:p14="http://schemas.microsoft.com/office/powerpoint/2010/main" val="19966676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29AADE6F-5298-3148-97BD-7ABD068B4463}"/>
              </a:ext>
            </a:extLst>
          </p:cNvPr>
          <p:cNvPicPr>
            <a:picLocks noChangeAspect="1"/>
          </p:cNvPicPr>
          <p:nvPr/>
        </p:nvPicPr>
        <p:blipFill rotWithShape="1">
          <a:blip r:embed="rId3"/>
          <a:srcRect t="6981" r="-1" b="26773"/>
          <a:stretch/>
        </p:blipFill>
        <p:spPr>
          <a:xfrm>
            <a:off x="320040" y="320040"/>
            <a:ext cx="11548872" cy="4303462"/>
          </a:xfrm>
          <a:prstGeom prst="rect">
            <a:avLst/>
          </a:prstGeom>
        </p:spPr>
      </p:pic>
      <p:sp>
        <p:nvSpPr>
          <p:cNvPr id="14" name="Rectangle 13">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6" name="Straight Connector 15">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A98BD9EE-F809-0440-ABEA-3D5D7CA75983}"/>
              </a:ext>
            </a:extLst>
          </p:cNvPr>
          <p:cNvSpPr>
            <a:spLocks noGrp="1"/>
          </p:cNvSpPr>
          <p:nvPr>
            <p:ph idx="1"/>
          </p:nvPr>
        </p:nvSpPr>
        <p:spPr>
          <a:xfrm>
            <a:off x="4381501" y="4943543"/>
            <a:ext cx="7487406" cy="1594418"/>
          </a:xfrm>
        </p:spPr>
        <p:txBody>
          <a:bodyPr anchor="t">
            <a:noAutofit/>
          </a:bodyPr>
          <a:lstStyle/>
          <a:p>
            <a:pPr marL="0" indent="0">
              <a:buNone/>
            </a:pPr>
            <a:r>
              <a:rPr lang="en-US" sz="2600" i="1" dirty="0">
                <a:solidFill>
                  <a:schemeClr val="bg1"/>
                </a:solidFill>
              </a:rPr>
              <a:t>Questions for reflection and response:</a:t>
            </a:r>
          </a:p>
          <a:p>
            <a:pPr marL="514350" indent="-514350">
              <a:buAutoNum type="arabicPeriod"/>
            </a:pPr>
            <a:r>
              <a:rPr lang="en-US" sz="2600" dirty="0">
                <a:solidFill>
                  <a:schemeClr val="bg1"/>
                </a:solidFill>
              </a:rPr>
              <a:t>Have you accepted these gospel truths?</a:t>
            </a:r>
          </a:p>
        </p:txBody>
      </p:sp>
      <p:sp>
        <p:nvSpPr>
          <p:cNvPr id="10" name="TextBox 9">
            <a:extLst>
              <a:ext uri="{FF2B5EF4-FFF2-40B4-BE49-F238E27FC236}">
                <a16:creationId xmlns:a16="http://schemas.microsoft.com/office/drawing/2014/main" id="{8D133EE9-2227-A24C-95B3-508320BD673C}"/>
              </a:ext>
            </a:extLst>
          </p:cNvPr>
          <p:cNvSpPr txBox="1"/>
          <p:nvPr/>
        </p:nvSpPr>
        <p:spPr>
          <a:xfrm>
            <a:off x="721895" y="5336970"/>
            <a:ext cx="3177259" cy="646331"/>
          </a:xfrm>
          <a:prstGeom prst="rect">
            <a:avLst/>
          </a:prstGeom>
          <a:noFill/>
        </p:spPr>
        <p:txBody>
          <a:bodyPr wrap="square" rtlCol="0">
            <a:spAutoFit/>
          </a:bodyPr>
          <a:lstStyle/>
          <a:p>
            <a:r>
              <a:rPr lang="en-US" sz="3600" b="1" dirty="0">
                <a:solidFill>
                  <a:schemeClr val="bg1"/>
                </a:solidFill>
              </a:rPr>
              <a:t>Gospel Truths</a:t>
            </a:r>
          </a:p>
        </p:txBody>
      </p:sp>
    </p:spTree>
    <p:extLst>
      <p:ext uri="{BB962C8B-B14F-4D97-AF65-F5344CB8AC3E}">
        <p14:creationId xmlns:p14="http://schemas.microsoft.com/office/powerpoint/2010/main" val="36747597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29AADE6F-5298-3148-97BD-7ABD068B4463}"/>
              </a:ext>
            </a:extLst>
          </p:cNvPr>
          <p:cNvPicPr>
            <a:picLocks noChangeAspect="1"/>
          </p:cNvPicPr>
          <p:nvPr/>
        </p:nvPicPr>
        <p:blipFill rotWithShape="1">
          <a:blip r:embed="rId3"/>
          <a:srcRect t="6981" r="-1" b="26773"/>
          <a:stretch/>
        </p:blipFill>
        <p:spPr>
          <a:xfrm>
            <a:off x="320040" y="320040"/>
            <a:ext cx="11548872" cy="4303462"/>
          </a:xfrm>
          <a:prstGeom prst="rect">
            <a:avLst/>
          </a:prstGeom>
        </p:spPr>
      </p:pic>
      <p:sp>
        <p:nvSpPr>
          <p:cNvPr id="14" name="Rectangle 13">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6" name="Straight Connector 15">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A98BD9EE-F809-0440-ABEA-3D5D7CA75983}"/>
              </a:ext>
            </a:extLst>
          </p:cNvPr>
          <p:cNvSpPr>
            <a:spLocks noGrp="1"/>
          </p:cNvSpPr>
          <p:nvPr>
            <p:ph idx="1"/>
          </p:nvPr>
        </p:nvSpPr>
        <p:spPr>
          <a:xfrm>
            <a:off x="4381501" y="4943543"/>
            <a:ext cx="7487406" cy="1594418"/>
          </a:xfrm>
        </p:spPr>
        <p:txBody>
          <a:bodyPr anchor="t">
            <a:noAutofit/>
          </a:bodyPr>
          <a:lstStyle/>
          <a:p>
            <a:pPr marL="0" indent="0">
              <a:buNone/>
            </a:pPr>
            <a:r>
              <a:rPr lang="en-US" sz="2600" i="1" dirty="0">
                <a:solidFill>
                  <a:schemeClr val="bg1"/>
                </a:solidFill>
              </a:rPr>
              <a:t>Questions for reflection and response:</a:t>
            </a:r>
          </a:p>
          <a:p>
            <a:pPr marL="514350" indent="-514350">
              <a:buAutoNum type="arabicPeriod"/>
            </a:pPr>
            <a:r>
              <a:rPr lang="en-US" sz="2600" dirty="0">
                <a:solidFill>
                  <a:schemeClr val="bg1"/>
                </a:solidFill>
              </a:rPr>
              <a:t>Have you accepted these gospel truths?</a:t>
            </a:r>
          </a:p>
          <a:p>
            <a:pPr marL="514350" indent="-514350">
              <a:buAutoNum type="arabicPeriod"/>
            </a:pPr>
            <a:r>
              <a:rPr lang="en-US" sz="2600" dirty="0">
                <a:solidFill>
                  <a:schemeClr val="bg1"/>
                </a:solidFill>
              </a:rPr>
              <a:t>How is God inviting you to respond today?</a:t>
            </a:r>
          </a:p>
        </p:txBody>
      </p:sp>
      <p:sp>
        <p:nvSpPr>
          <p:cNvPr id="10" name="TextBox 9">
            <a:extLst>
              <a:ext uri="{FF2B5EF4-FFF2-40B4-BE49-F238E27FC236}">
                <a16:creationId xmlns:a16="http://schemas.microsoft.com/office/drawing/2014/main" id="{8D133EE9-2227-A24C-95B3-508320BD673C}"/>
              </a:ext>
            </a:extLst>
          </p:cNvPr>
          <p:cNvSpPr txBox="1"/>
          <p:nvPr/>
        </p:nvSpPr>
        <p:spPr>
          <a:xfrm>
            <a:off x="721895" y="5336970"/>
            <a:ext cx="3177259" cy="646331"/>
          </a:xfrm>
          <a:prstGeom prst="rect">
            <a:avLst/>
          </a:prstGeom>
          <a:noFill/>
        </p:spPr>
        <p:txBody>
          <a:bodyPr wrap="square" rtlCol="0">
            <a:spAutoFit/>
          </a:bodyPr>
          <a:lstStyle/>
          <a:p>
            <a:r>
              <a:rPr lang="en-US" sz="3600" b="1" dirty="0">
                <a:solidFill>
                  <a:schemeClr val="bg1"/>
                </a:solidFill>
              </a:rPr>
              <a:t>Gospel Truths</a:t>
            </a:r>
          </a:p>
        </p:txBody>
      </p:sp>
    </p:spTree>
    <p:extLst>
      <p:ext uri="{BB962C8B-B14F-4D97-AF65-F5344CB8AC3E}">
        <p14:creationId xmlns:p14="http://schemas.microsoft.com/office/powerpoint/2010/main" val="39311014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Logo&#10;&#10;Description automatically generated with low confidence">
            <a:extLst>
              <a:ext uri="{FF2B5EF4-FFF2-40B4-BE49-F238E27FC236}">
                <a16:creationId xmlns:a16="http://schemas.microsoft.com/office/drawing/2014/main" id="{E94D43C6-4EE6-CB41-BFF4-7896B664AAB1}"/>
              </a:ext>
            </a:extLst>
          </p:cNvPr>
          <p:cNvPicPr>
            <a:picLocks noChangeAspect="1"/>
          </p:cNvPicPr>
          <p:nvPr/>
        </p:nvPicPr>
        <p:blipFill rotWithShape="1">
          <a:blip r:embed="rId3"/>
          <a:srcRect t="19"/>
          <a:stretch/>
        </p:blipFill>
        <p:spPr>
          <a:xfrm>
            <a:off x="0" y="0"/>
            <a:ext cx="12192000" cy="6858000"/>
          </a:xfrm>
          <a:prstGeom prst="rect">
            <a:avLst/>
          </a:prstGeom>
        </p:spPr>
      </p:pic>
    </p:spTree>
    <p:extLst>
      <p:ext uri="{BB962C8B-B14F-4D97-AF65-F5344CB8AC3E}">
        <p14:creationId xmlns:p14="http://schemas.microsoft.com/office/powerpoint/2010/main" val="3000635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black and white image of the moon&#10;&#10;Description automatically generated with low confidence">
            <a:extLst>
              <a:ext uri="{FF2B5EF4-FFF2-40B4-BE49-F238E27FC236}">
                <a16:creationId xmlns:a16="http://schemas.microsoft.com/office/drawing/2014/main" id="{4CD8E760-626E-C349-A026-A292C9941DD5}"/>
              </a:ext>
            </a:extLst>
          </p:cNvPr>
          <p:cNvPicPr>
            <a:picLocks noChangeAspect="1"/>
          </p:cNvPicPr>
          <p:nvPr/>
        </p:nvPicPr>
        <p:blipFill>
          <a:blip r:embed="rId3"/>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5F91E580-6909-2E48-A3DA-F60D7B796432}"/>
              </a:ext>
            </a:extLst>
          </p:cNvPr>
          <p:cNvSpPr>
            <a:spLocks noGrp="1"/>
          </p:cNvSpPr>
          <p:nvPr>
            <p:ph idx="1"/>
          </p:nvPr>
        </p:nvSpPr>
        <p:spPr>
          <a:xfrm>
            <a:off x="838200" y="813760"/>
            <a:ext cx="10515600" cy="5230479"/>
          </a:xfrm>
        </p:spPr>
        <p:txBody>
          <a:bodyPr>
            <a:normAutofit/>
          </a:bodyPr>
          <a:lstStyle/>
          <a:p>
            <a:pPr marL="0" indent="0">
              <a:buNone/>
            </a:pPr>
            <a:r>
              <a:rPr lang="en-US" sz="3600" b="1" dirty="0">
                <a:solidFill>
                  <a:srgbClr val="E7D866"/>
                </a:solidFill>
                <a:effectLst>
                  <a:outerShdw blurRad="50800" dist="38100" dir="2700000" algn="tl" rotWithShape="0">
                    <a:prstClr val="black">
                      <a:alpha val="40000"/>
                    </a:prstClr>
                  </a:outerShdw>
                </a:effectLst>
              </a:rPr>
              <a:t>What is the Good News?</a:t>
            </a:r>
          </a:p>
          <a:p>
            <a:pPr marL="0" indent="0">
              <a:buNone/>
            </a:pPr>
            <a:r>
              <a:rPr lang="en-US" sz="3600" dirty="0">
                <a:solidFill>
                  <a:schemeClr val="bg1"/>
                </a:solidFill>
              </a:rPr>
              <a:t>The gospel </a:t>
            </a:r>
            <a:r>
              <a:rPr lang="en-US" sz="3600" i="1" dirty="0">
                <a:solidFill>
                  <a:schemeClr val="bg1"/>
                </a:solidFill>
              </a:rPr>
              <a:t>story</a:t>
            </a:r>
            <a:r>
              <a:rPr lang="en-US" sz="3600" dirty="0">
                <a:solidFill>
                  <a:schemeClr val="bg1"/>
                </a:solidFill>
              </a:rPr>
              <a:t> of how God has been at work in the world and is now redeeming it in Jesus Christ—who will one day return to bring the fullness of the Kingdom.</a:t>
            </a:r>
          </a:p>
          <a:p>
            <a:pPr marL="0" indent="0">
              <a:buNone/>
            </a:pPr>
            <a:endParaRPr lang="en-US" sz="3600" dirty="0">
              <a:solidFill>
                <a:schemeClr val="bg1"/>
              </a:solidFill>
            </a:endParaRPr>
          </a:p>
          <a:p>
            <a:pPr marL="0" indent="0">
              <a:buNone/>
            </a:pPr>
            <a:r>
              <a:rPr lang="en-US" sz="3600" b="1" dirty="0">
                <a:solidFill>
                  <a:srgbClr val="E7D866"/>
                </a:solidFill>
                <a:effectLst>
                  <a:outerShdw blurRad="50800" dist="38100" dir="2700000" algn="tl" rotWithShape="0">
                    <a:prstClr val="black">
                      <a:alpha val="40000"/>
                    </a:prstClr>
                  </a:outerShdw>
                </a:effectLst>
              </a:rPr>
              <a:t>What is the Kingdom of God?</a:t>
            </a:r>
          </a:p>
          <a:p>
            <a:pPr marL="0" indent="0">
              <a:buNone/>
            </a:pPr>
            <a:r>
              <a:rPr lang="en-US" sz="3600" dirty="0">
                <a:solidFill>
                  <a:schemeClr val="bg1"/>
                </a:solidFill>
              </a:rPr>
              <a:t>The reign and rule of God on the earth, which always looks like Jesus (e.g., loving others, healing, reconciling, sacrificing self, showing mercy, doing justice, etc.).</a:t>
            </a:r>
          </a:p>
        </p:txBody>
      </p:sp>
    </p:spTree>
    <p:extLst>
      <p:ext uri="{BB962C8B-B14F-4D97-AF65-F5344CB8AC3E}">
        <p14:creationId xmlns:p14="http://schemas.microsoft.com/office/powerpoint/2010/main" val="121700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Diagram&#10;&#10;Description automatically generated">
            <a:extLst>
              <a:ext uri="{FF2B5EF4-FFF2-40B4-BE49-F238E27FC236}">
                <a16:creationId xmlns:a16="http://schemas.microsoft.com/office/drawing/2014/main" id="{6B003378-A17A-7A4F-B147-4AEFC9674F99}"/>
              </a:ext>
            </a:extLst>
          </p:cNvPr>
          <p:cNvPicPr>
            <a:picLocks noChangeAspect="1"/>
          </p:cNvPicPr>
          <p:nvPr/>
        </p:nvPicPr>
        <p:blipFill rotWithShape="1">
          <a:blip r:embed="rId3"/>
          <a:srcRect b="19"/>
          <a:stretch/>
        </p:blipFill>
        <p:spPr>
          <a:xfrm>
            <a:off x="0" y="0"/>
            <a:ext cx="12192000" cy="6858000"/>
          </a:xfrm>
          <a:prstGeom prst="rect">
            <a:avLst/>
          </a:prstGeom>
        </p:spPr>
      </p:pic>
    </p:spTree>
    <p:extLst>
      <p:ext uri="{BB962C8B-B14F-4D97-AF65-F5344CB8AC3E}">
        <p14:creationId xmlns:p14="http://schemas.microsoft.com/office/powerpoint/2010/main" val="2365983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Logo&#10;&#10;Description automatically generated with low confidence">
            <a:extLst>
              <a:ext uri="{FF2B5EF4-FFF2-40B4-BE49-F238E27FC236}">
                <a16:creationId xmlns:a16="http://schemas.microsoft.com/office/drawing/2014/main" id="{C8F76B95-AB11-AD44-9339-359EA76EA9DE}"/>
              </a:ext>
            </a:extLst>
          </p:cNvPr>
          <p:cNvPicPr>
            <a:picLocks noChangeAspect="1"/>
          </p:cNvPicPr>
          <p:nvPr/>
        </p:nvPicPr>
        <p:blipFill rotWithShape="1">
          <a:blip r:embed="rId3"/>
          <a:srcRect t="19"/>
          <a:stretch/>
        </p:blipFill>
        <p:spPr>
          <a:xfrm>
            <a:off x="0" y="0"/>
            <a:ext cx="12192000" cy="6858000"/>
          </a:xfrm>
          <a:prstGeom prst="rect">
            <a:avLst/>
          </a:prstGeom>
        </p:spPr>
      </p:pic>
    </p:spTree>
    <p:extLst>
      <p:ext uri="{BB962C8B-B14F-4D97-AF65-F5344CB8AC3E}">
        <p14:creationId xmlns:p14="http://schemas.microsoft.com/office/powerpoint/2010/main" val="303714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B447E8-7604-4F47-8A63-8B9B991DA31C}"/>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D7C2719-1AAE-AA40-8A69-399C7A71215F}"/>
              </a:ext>
            </a:extLst>
          </p:cNvPr>
          <p:cNvSpPr txBox="1"/>
          <p:nvPr/>
        </p:nvSpPr>
        <p:spPr>
          <a:xfrm>
            <a:off x="2751220" y="2518611"/>
            <a:ext cx="6689559" cy="1323439"/>
          </a:xfrm>
          <a:prstGeom prst="rect">
            <a:avLst/>
          </a:prstGeom>
          <a:noFill/>
        </p:spPr>
        <p:txBody>
          <a:bodyPr wrap="square" rtlCol="0">
            <a:spAutoFit/>
          </a:bodyPr>
          <a:lstStyle/>
          <a:p>
            <a:pPr algn="ctr"/>
            <a:r>
              <a:rPr lang="en-US" sz="4000" b="1" dirty="0">
                <a:solidFill>
                  <a:srgbClr val="E7D866"/>
                </a:solidFill>
                <a:effectLst>
                  <a:outerShdw blurRad="50800" dist="38100" dir="2700000" algn="tl" rotWithShape="0">
                    <a:prstClr val="black">
                      <a:alpha val="40000"/>
                    </a:prstClr>
                  </a:outerShdw>
                </a:effectLst>
                <a:latin typeface="Century Gothic" panose="020B0502020202020204" pitchFamily="34" charset="0"/>
              </a:rPr>
              <a:t>Scripture Reading</a:t>
            </a:r>
          </a:p>
          <a:p>
            <a:pPr algn="ctr"/>
            <a:r>
              <a:rPr lang="en-US" sz="4000" dirty="0">
                <a:solidFill>
                  <a:srgbClr val="E7D866"/>
                </a:solidFill>
                <a:effectLst>
                  <a:outerShdw blurRad="50800" dist="38100" dir="2700000" algn="tl" rotWithShape="0">
                    <a:prstClr val="black">
                      <a:alpha val="40000"/>
                    </a:prstClr>
                  </a:outerShdw>
                </a:effectLst>
              </a:rPr>
              <a:t>1 Corinthians 15:1-8, 20-28 NIV</a:t>
            </a:r>
          </a:p>
        </p:txBody>
      </p:sp>
    </p:spTree>
    <p:extLst>
      <p:ext uri="{BB962C8B-B14F-4D97-AF65-F5344CB8AC3E}">
        <p14:creationId xmlns:p14="http://schemas.microsoft.com/office/powerpoint/2010/main" val="2286684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B447E8-7604-4F47-8A63-8B9B991DA31C}"/>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D7C2719-1AAE-AA40-8A69-399C7A71215F}"/>
              </a:ext>
            </a:extLst>
          </p:cNvPr>
          <p:cNvSpPr txBox="1"/>
          <p:nvPr/>
        </p:nvSpPr>
        <p:spPr>
          <a:xfrm>
            <a:off x="3481136" y="2721114"/>
            <a:ext cx="5229727" cy="707886"/>
          </a:xfrm>
          <a:prstGeom prst="rect">
            <a:avLst/>
          </a:prstGeom>
          <a:noFill/>
        </p:spPr>
        <p:txBody>
          <a:bodyPr wrap="square" rtlCol="0">
            <a:spAutoFit/>
          </a:bodyPr>
          <a:lstStyle/>
          <a:p>
            <a:pPr algn="ctr"/>
            <a:r>
              <a:rPr lang="en-US" sz="4000" b="1" dirty="0">
                <a:solidFill>
                  <a:srgbClr val="E7D866"/>
                </a:solidFill>
                <a:effectLst>
                  <a:outerShdw blurRad="50800" dist="38100" dir="2700000" algn="tl" rotWithShape="0">
                    <a:prstClr val="black">
                      <a:alpha val="40000"/>
                    </a:prstClr>
                  </a:outerShdw>
                </a:effectLst>
                <a:latin typeface="Century Gothic" panose="020B0502020202020204" pitchFamily="34" charset="0"/>
              </a:rPr>
              <a:t>The Gospel in Chairs</a:t>
            </a:r>
          </a:p>
        </p:txBody>
      </p:sp>
    </p:spTree>
    <p:extLst>
      <p:ext uri="{BB962C8B-B14F-4D97-AF65-F5344CB8AC3E}">
        <p14:creationId xmlns:p14="http://schemas.microsoft.com/office/powerpoint/2010/main" val="8667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EE11AC-4AAC-614D-B1F0-A73FB567F658}"/>
              </a:ext>
            </a:extLst>
          </p:cNvPr>
          <p:cNvSpPr>
            <a:spLocks noGrp="1"/>
          </p:cNvSpPr>
          <p:nvPr>
            <p:ph idx="1"/>
          </p:nvPr>
        </p:nvSpPr>
        <p:spPr>
          <a:xfrm>
            <a:off x="1060784" y="1070810"/>
            <a:ext cx="10070432" cy="4716379"/>
          </a:xfrm>
        </p:spPr>
        <p:txBody>
          <a:bodyPr>
            <a:normAutofit/>
          </a:bodyPr>
          <a:lstStyle/>
          <a:p>
            <a:pPr marL="0" indent="0">
              <a:buNone/>
            </a:pPr>
            <a:r>
              <a:rPr lang="en-US" sz="3600" b="1" dirty="0"/>
              <a:t>Jesus, John 3:16-18 NIV</a:t>
            </a:r>
          </a:p>
          <a:p>
            <a:pPr marL="0" indent="0">
              <a:buNone/>
            </a:pPr>
            <a:r>
              <a:rPr lang="en-US" sz="3600" b="1" baseline="30000" dirty="0">
                <a:solidFill>
                  <a:srgbClr val="FF0000"/>
                </a:solidFill>
              </a:rPr>
              <a:t>16 </a:t>
            </a:r>
            <a:r>
              <a:rPr lang="en-US" sz="3600" dirty="0">
                <a:solidFill>
                  <a:srgbClr val="FF0000"/>
                </a:solidFill>
              </a:rPr>
              <a:t>For God so loved the world that he gave his one and only Son, that whoever believes in him shall not perish but have eternal life. </a:t>
            </a:r>
            <a:r>
              <a:rPr lang="en-US" sz="3600" b="1" baseline="30000" dirty="0">
                <a:solidFill>
                  <a:srgbClr val="FF0000"/>
                </a:solidFill>
              </a:rPr>
              <a:t>17 </a:t>
            </a:r>
            <a:r>
              <a:rPr lang="en-US" sz="3600" dirty="0">
                <a:solidFill>
                  <a:srgbClr val="FF0000"/>
                </a:solidFill>
              </a:rPr>
              <a:t>For God did not send his Son into the world to condemn the world, but to save the world through him. </a:t>
            </a:r>
            <a:r>
              <a:rPr lang="en-US" sz="3600" b="1" baseline="30000" dirty="0">
                <a:solidFill>
                  <a:srgbClr val="FF0000"/>
                </a:solidFill>
              </a:rPr>
              <a:t>18 </a:t>
            </a:r>
            <a:r>
              <a:rPr lang="en-US" sz="3600" dirty="0">
                <a:solidFill>
                  <a:srgbClr val="FF0000"/>
                </a:solidFill>
              </a:rPr>
              <a:t>Whoever believes in him is not condemned, but whoever does not believe stands condemned already because they have not believed in the name of God’s one and only Son. </a:t>
            </a:r>
          </a:p>
        </p:txBody>
      </p:sp>
    </p:spTree>
    <p:extLst>
      <p:ext uri="{BB962C8B-B14F-4D97-AF65-F5344CB8AC3E}">
        <p14:creationId xmlns:p14="http://schemas.microsoft.com/office/powerpoint/2010/main" val="2339156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B447E8-7604-4F47-8A63-8B9B991DA31C}"/>
              </a:ext>
            </a:extLst>
          </p:cNvPr>
          <p:cNvPicPr>
            <a:picLocks noChangeAspect="1"/>
          </p:cNvPicPr>
          <p:nvPr/>
        </p:nvPicPr>
        <p:blipFill>
          <a:blip r:embed="rId3"/>
          <a:stretch>
            <a:fillRect/>
          </a:stretch>
        </p:blipFill>
        <p:spPr>
          <a:xfrm>
            <a:off x="0" y="0"/>
            <a:ext cx="12192000" cy="6858000"/>
          </a:xfrm>
          <a:prstGeom prst="rect">
            <a:avLst/>
          </a:prstGeom>
        </p:spPr>
      </p:pic>
      <p:sp>
        <p:nvSpPr>
          <p:cNvPr id="7" name="Content Placeholder 6">
            <a:extLst>
              <a:ext uri="{FF2B5EF4-FFF2-40B4-BE49-F238E27FC236}">
                <a16:creationId xmlns:a16="http://schemas.microsoft.com/office/drawing/2014/main" id="{CE188BDA-1B29-CA42-97A2-EAD69CEBB1CC}"/>
              </a:ext>
            </a:extLst>
          </p:cNvPr>
          <p:cNvSpPr>
            <a:spLocks noGrp="1"/>
          </p:cNvSpPr>
          <p:nvPr>
            <p:ph idx="1"/>
          </p:nvPr>
        </p:nvSpPr>
        <p:spPr>
          <a:xfrm>
            <a:off x="1181100" y="2303253"/>
            <a:ext cx="9829800" cy="2251493"/>
          </a:xfrm>
        </p:spPr>
        <p:txBody>
          <a:bodyPr>
            <a:normAutofit/>
          </a:bodyPr>
          <a:lstStyle/>
          <a:p>
            <a:pPr marL="0" indent="0">
              <a:buNone/>
            </a:pPr>
            <a:r>
              <a:rPr lang="en-US" sz="3600" dirty="0">
                <a:solidFill>
                  <a:schemeClr val="bg1"/>
                </a:solidFill>
                <a:latin typeface="+mj-lt"/>
              </a:rPr>
              <a:t>“Repent and be baptized, every one of you, in the name of Jesus Christ for the forgiveness of your sins. And you will receive the gift of the Holy Spirit.”</a:t>
            </a:r>
          </a:p>
          <a:p>
            <a:pPr marL="0" indent="0">
              <a:buNone/>
            </a:pPr>
            <a:r>
              <a:rPr lang="en-US" sz="3600" b="1" dirty="0">
                <a:solidFill>
                  <a:schemeClr val="bg1"/>
                </a:solidFill>
              </a:rPr>
              <a:t>							Acts 2:38 NIV </a:t>
            </a:r>
          </a:p>
          <a:p>
            <a:pPr marL="0" indent="0">
              <a:buNone/>
            </a:pPr>
            <a:endParaRPr lang="en-US" sz="3600" dirty="0">
              <a:solidFill>
                <a:schemeClr val="bg1"/>
              </a:solidFill>
            </a:endParaRPr>
          </a:p>
          <a:p>
            <a:pPr marL="0" indent="0">
              <a:buNone/>
            </a:pPr>
            <a:endParaRPr lang="en-US" sz="3600" dirty="0">
              <a:solidFill>
                <a:schemeClr val="bg1"/>
              </a:solidFill>
            </a:endParaRPr>
          </a:p>
        </p:txBody>
      </p:sp>
    </p:spTree>
    <p:extLst>
      <p:ext uri="{BB962C8B-B14F-4D97-AF65-F5344CB8AC3E}">
        <p14:creationId xmlns:p14="http://schemas.microsoft.com/office/powerpoint/2010/main" val="966708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B447E8-7604-4F47-8A63-8B9B991DA31C}"/>
              </a:ext>
            </a:extLst>
          </p:cNvPr>
          <p:cNvPicPr>
            <a:picLocks noChangeAspect="1"/>
          </p:cNvPicPr>
          <p:nvPr/>
        </p:nvPicPr>
        <p:blipFill>
          <a:blip r:embed="rId3"/>
          <a:stretch>
            <a:fillRect/>
          </a:stretch>
        </p:blipFill>
        <p:spPr>
          <a:xfrm>
            <a:off x="0" y="0"/>
            <a:ext cx="12192000" cy="6858000"/>
          </a:xfrm>
          <a:prstGeom prst="rect">
            <a:avLst/>
          </a:prstGeom>
        </p:spPr>
      </p:pic>
      <p:sp>
        <p:nvSpPr>
          <p:cNvPr id="7" name="Content Placeholder 6">
            <a:extLst>
              <a:ext uri="{FF2B5EF4-FFF2-40B4-BE49-F238E27FC236}">
                <a16:creationId xmlns:a16="http://schemas.microsoft.com/office/drawing/2014/main" id="{CE188BDA-1B29-CA42-97A2-EAD69CEBB1CC}"/>
              </a:ext>
            </a:extLst>
          </p:cNvPr>
          <p:cNvSpPr>
            <a:spLocks noGrp="1"/>
          </p:cNvSpPr>
          <p:nvPr>
            <p:ph idx="1"/>
          </p:nvPr>
        </p:nvSpPr>
        <p:spPr>
          <a:xfrm>
            <a:off x="838200" y="1823202"/>
            <a:ext cx="10515600" cy="3211596"/>
          </a:xfrm>
        </p:spPr>
        <p:txBody>
          <a:bodyPr>
            <a:normAutofit/>
          </a:bodyPr>
          <a:lstStyle/>
          <a:p>
            <a:pPr marL="0" indent="0">
              <a:buNone/>
            </a:pPr>
            <a:r>
              <a:rPr lang="en-US" sz="3600" b="1" dirty="0">
                <a:solidFill>
                  <a:schemeClr val="bg1"/>
                </a:solidFill>
              </a:rPr>
              <a:t>Paul, Romans 10:9-10 NIV </a:t>
            </a:r>
          </a:p>
          <a:p>
            <a:pPr marL="0" indent="0">
              <a:buNone/>
            </a:pPr>
            <a:r>
              <a:rPr lang="en-US" sz="3600" b="1" baseline="30000" dirty="0">
                <a:solidFill>
                  <a:schemeClr val="bg1"/>
                </a:solidFill>
              </a:rPr>
              <a:t>9 </a:t>
            </a:r>
            <a:r>
              <a:rPr lang="en-US" sz="3600" dirty="0">
                <a:solidFill>
                  <a:schemeClr val="bg1"/>
                </a:solidFill>
              </a:rPr>
              <a:t>If you declare with your mouth, “Jesus is Lord,” and believe in your heart that God raised him from the dead, you will be saved. </a:t>
            </a:r>
            <a:r>
              <a:rPr lang="en-US" sz="3600" b="1" baseline="30000" dirty="0">
                <a:solidFill>
                  <a:schemeClr val="bg1"/>
                </a:solidFill>
              </a:rPr>
              <a:t>10 </a:t>
            </a:r>
            <a:r>
              <a:rPr lang="en-US" sz="3600" dirty="0">
                <a:solidFill>
                  <a:schemeClr val="bg1"/>
                </a:solidFill>
              </a:rPr>
              <a:t>For it is with your heart that you believe and are justified, and it is with your mouth that you profess your faith and are saved. </a:t>
            </a:r>
          </a:p>
        </p:txBody>
      </p:sp>
    </p:spTree>
    <p:extLst>
      <p:ext uri="{BB962C8B-B14F-4D97-AF65-F5344CB8AC3E}">
        <p14:creationId xmlns:p14="http://schemas.microsoft.com/office/powerpoint/2010/main" val="418888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13312</TotalTime>
  <Words>1321</Words>
  <Application>Microsoft Macintosh PowerPoint</Application>
  <PresentationFormat>Widescreen</PresentationFormat>
  <Paragraphs>103</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Flowers, David</dc:creator>
  <cp:lastModifiedBy>Flowers, David</cp:lastModifiedBy>
  <cp:revision>124</cp:revision>
  <cp:lastPrinted>2021-09-19T12:00:04Z</cp:lastPrinted>
  <dcterms:created xsi:type="dcterms:W3CDTF">2021-09-07T17:36:39Z</dcterms:created>
  <dcterms:modified xsi:type="dcterms:W3CDTF">2021-09-19T12:00:56Z</dcterms:modified>
</cp:coreProperties>
</file>