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317" r:id="rId3"/>
    <p:sldId id="323" r:id="rId4"/>
    <p:sldId id="316" r:id="rId5"/>
    <p:sldId id="325" r:id="rId6"/>
    <p:sldId id="319" r:id="rId7"/>
    <p:sldId id="331" r:id="rId8"/>
    <p:sldId id="332" r:id="rId9"/>
    <p:sldId id="318" r:id="rId10"/>
    <p:sldId id="333" r:id="rId11"/>
    <p:sldId id="33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00"/>
    <p:restoredTop sz="65688"/>
  </p:normalViewPr>
  <p:slideViewPr>
    <p:cSldViewPr snapToGrid="0" snapToObjects="1">
      <p:cViewPr varScale="1">
        <p:scale>
          <a:sx n="71" d="100"/>
          <a:sy n="71" d="100"/>
        </p:scale>
        <p:origin x="680" y="16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768E1-45FB-754C-A3D3-A11FAB42D1ED}" type="datetimeFigureOut">
              <a:rPr lang="en-US" smtClean="0"/>
              <a:t>7/27/21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07C9D-203C-E846-B174-FDE058A02B69}" type="slidenum">
              <a:rPr lang="en-US" smtClean="0"/>
              <a:t>‹#›</a:t>
            </a:fld>
            <a:endParaRPr lang="en-US"/>
          </a:p>
        </p:txBody>
      </p:sp>
    </p:spTree>
    <p:extLst>
      <p:ext uri="{BB962C8B-B14F-4D97-AF65-F5344CB8AC3E}">
        <p14:creationId xmlns:p14="http://schemas.microsoft.com/office/powerpoint/2010/main" val="758234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Last Sunday I shared the first of a two-part message on God’s mercy and grace</a:t>
            </a:r>
          </a:p>
          <a:p>
            <a:pPr marL="171450" indent="-171450">
              <a:buFont typeface="Arial" panose="020B0604020202020204" pitchFamily="34" charset="0"/>
              <a:buChar char="•"/>
            </a:pPr>
            <a:r>
              <a:rPr lang="en-US" dirty="0"/>
              <a:t>First message: Mercy Triumphs Over Judgment</a:t>
            </a:r>
          </a:p>
          <a:p>
            <a:pPr marL="171450" indent="-171450">
              <a:buFont typeface="Arial" panose="020B0604020202020204" pitchFamily="34" charset="0"/>
              <a:buChar char="•"/>
            </a:pPr>
            <a:r>
              <a:rPr lang="en-US" dirty="0"/>
              <a:t>Today’s message: Grace Empowers the Weak &amp; Humble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Here is how I’ve defined mercy and grace…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a:t>
            </a:fld>
            <a:endParaRPr lang="en-US"/>
          </a:p>
        </p:txBody>
      </p:sp>
    </p:spTree>
    <p:extLst>
      <p:ext uri="{BB962C8B-B14F-4D97-AF65-F5344CB8AC3E}">
        <p14:creationId xmlns:p14="http://schemas.microsoft.com/office/powerpoint/2010/main" val="23522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a:t>
            </a:r>
          </a:p>
          <a:p>
            <a:endParaRPr lang="en-US" dirty="0"/>
          </a:p>
          <a:p>
            <a:r>
              <a:rPr lang="en-US" dirty="0"/>
              <a:t>And this focus being on the affections of the heart must begin with our own. Richard Foster (the author of Celebration of Discipline) put it this way: “Everyone thinks of changing the world, but where, oh where, are those who think of changing themselves?” </a:t>
            </a:r>
          </a:p>
          <a:p>
            <a:endParaRPr lang="en-US" dirty="0"/>
          </a:p>
          <a:p>
            <a:r>
              <a:rPr lang="en-US" dirty="0"/>
              <a:t>Or in the words of the great urban philosopher Ice Cube, “You betta check </a:t>
            </a:r>
            <a:r>
              <a:rPr lang="en-US" dirty="0" err="1"/>
              <a:t>yo</a:t>
            </a:r>
            <a:r>
              <a:rPr lang="en-US" dirty="0"/>
              <a:t> self before you wreck </a:t>
            </a:r>
            <a:r>
              <a:rPr lang="en-US" dirty="0" err="1"/>
              <a:t>yo</a:t>
            </a:r>
            <a:r>
              <a:rPr lang="en-US" dirty="0"/>
              <a:t> self.” </a:t>
            </a:r>
          </a:p>
          <a:p>
            <a:endParaRPr lang="en-US" dirty="0"/>
          </a:p>
          <a:p>
            <a:r>
              <a:rPr lang="en-US" dirty="0"/>
              <a:t>So, let’s be honest about how we’re doing with recognizing our need for God’s mercy and grace this morning; as individual disciples and as a congregation. Because as the apostle Peter said, “it’s time for judgment to begin with the house of God.” Let it begin with us, Grantham Church.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10</a:t>
            </a:fld>
            <a:endParaRPr lang="en-US"/>
          </a:p>
        </p:txBody>
      </p:sp>
    </p:spTree>
    <p:extLst>
      <p:ext uri="{BB962C8B-B14F-4D97-AF65-F5344CB8AC3E}">
        <p14:creationId xmlns:p14="http://schemas.microsoft.com/office/powerpoint/2010/main" val="59832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PRAYER]</a:t>
            </a:r>
          </a:p>
          <a:p>
            <a:pPr marL="171450" indent="-171450">
              <a:buFont typeface="Arial" panose="020B0604020202020204" pitchFamily="34" charset="0"/>
              <a:buChar char="•"/>
            </a:pPr>
            <a:r>
              <a:rPr lang="en-US" dirty="0"/>
              <a:t>Lead into communion – the Table of Grace</a:t>
            </a:r>
          </a:p>
        </p:txBody>
      </p:sp>
      <p:sp>
        <p:nvSpPr>
          <p:cNvPr id="4" name="Slide Number Placeholder 3"/>
          <p:cNvSpPr>
            <a:spLocks noGrp="1"/>
          </p:cNvSpPr>
          <p:nvPr>
            <p:ph type="sldNum" sz="quarter" idx="5"/>
          </p:nvPr>
        </p:nvSpPr>
        <p:spPr/>
        <p:txBody>
          <a:bodyPr/>
          <a:lstStyle/>
          <a:p>
            <a:fld id="{EED07C9D-203C-E846-B174-FDE058A02B69}" type="slidenum">
              <a:rPr lang="en-US" smtClean="0"/>
              <a:t>11</a:t>
            </a:fld>
            <a:endParaRPr lang="en-US"/>
          </a:p>
        </p:txBody>
      </p:sp>
    </p:spTree>
    <p:extLst>
      <p:ext uri="{BB962C8B-B14F-4D97-AF65-F5344CB8AC3E}">
        <p14:creationId xmlns:p14="http://schemas.microsoft.com/office/powerpoint/2010/main" val="2235637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a:t>
            </a:r>
          </a:p>
          <a:p>
            <a:endParaRPr lang="en-US" dirty="0"/>
          </a:p>
          <a:p>
            <a:r>
              <a:rPr lang="en-US" dirty="0"/>
              <a:t>Can you recall a time when you experienced God’s mercy and grace in an unforgettable way?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[Personal Examples]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Returning to Christ and repenting of my sin – my prodigal 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Meeting </a:t>
            </a:r>
            <a:r>
              <a:rPr lang="en-US" dirty="0" err="1"/>
              <a:t>Lanna</a:t>
            </a:r>
            <a:r>
              <a:rPr lang="en-US" dirty="0"/>
              <a:t> and getting married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Other moments and seasons; the overall story of my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What about you? I encourage you to share your experiences and observations.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This is the God that we serve—a God of mercy and grace. And we see this (and can know this about God), through the Scriptures, and ultimately through the person of Christ. Turn with me to the gospel of John…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2</a:t>
            </a:fld>
            <a:endParaRPr lang="en-US"/>
          </a:p>
        </p:txBody>
      </p:sp>
    </p:spTree>
    <p:extLst>
      <p:ext uri="{BB962C8B-B14F-4D97-AF65-F5344CB8AC3E}">
        <p14:creationId xmlns:p14="http://schemas.microsoft.com/office/powerpoint/2010/main" val="22919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SCRIPTURE &amp; COMMENT]</a:t>
            </a:r>
          </a:p>
          <a:p>
            <a:pPr marL="171450" indent="-171450">
              <a:buFont typeface="Arial" panose="020B0604020202020204" pitchFamily="34" charset="0"/>
              <a:buChar char="•"/>
            </a:pPr>
            <a:r>
              <a:rPr lang="en-US" dirty="0"/>
              <a:t>The word “grace” is only found 4 times in the gospels; all in John’s prologue</a:t>
            </a:r>
          </a:p>
          <a:p>
            <a:pPr marL="171450" indent="-171450">
              <a:buFont typeface="Arial" panose="020B0604020202020204" pitchFamily="34" charset="0"/>
              <a:buChar char="•"/>
            </a:pPr>
            <a:r>
              <a:rPr lang="en-US" dirty="0"/>
              <a:t>Jesus never used the word grace, but his life was the embodiment of it</a:t>
            </a:r>
          </a:p>
          <a:p>
            <a:pPr marL="171450" indent="-171450">
              <a:buFont typeface="Arial" panose="020B0604020202020204" pitchFamily="34" charset="0"/>
              <a:buChar char="•"/>
            </a:pPr>
            <a:r>
              <a:rPr lang="en-US" dirty="0"/>
              <a:t>Jesus was the grace of God in flesh and walking in sandals</a:t>
            </a:r>
          </a:p>
          <a:p>
            <a:pPr marL="171450" indent="-171450">
              <a:buFont typeface="Arial" panose="020B0604020202020204" pitchFamily="34" charset="0"/>
              <a:buChar char="•"/>
            </a:pPr>
            <a:r>
              <a:rPr lang="en-US" dirty="0"/>
              <a:t>His ministry, his message (including his stories and parables), and miracles were expressions of grace (e.g., in John’s gospel -- water to wine, the woman at the well, healing the royal official’s son, healing the lame man at the pool of Bethesda, feeding the five thousand, or pardoning the woman caught in adultery.</a:t>
            </a:r>
            <a:br>
              <a:rPr lang="en-US" dirty="0"/>
            </a:br>
            <a:endParaRPr lang="en-US" dirty="0"/>
          </a:p>
          <a:p>
            <a:pPr marL="0" indent="0">
              <a:buFont typeface="Arial" panose="020B0604020202020204" pitchFamily="34" charset="0"/>
              <a:buNone/>
            </a:pPr>
            <a:r>
              <a:rPr lang="en-US" dirty="0"/>
              <a:t>You’re likely familiar with that story. Let’s look at that.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3</a:t>
            </a:fld>
            <a:endParaRPr lang="en-US"/>
          </a:p>
        </p:txBody>
      </p:sp>
    </p:spTree>
    <p:extLst>
      <p:ext uri="{BB962C8B-B14F-4D97-AF65-F5344CB8AC3E}">
        <p14:creationId xmlns:p14="http://schemas.microsoft.com/office/powerpoint/2010/main" val="73991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SCRIPTURE &amp; COMMENT]</a:t>
            </a:r>
          </a:p>
          <a:p>
            <a:endParaRPr lang="en-US" dirty="0"/>
          </a:p>
          <a:p>
            <a:r>
              <a:rPr lang="en-US" dirty="0"/>
              <a:t>Jesus does something scandalous for a rabbi in the first century to do. He sets aside the Law of Moses (with its demands for retributive justice and punishment) and he extends mercy and grace to someone who is clearly guilty. And of course, this is most upsetting to the temple leaders and the religious establishment of the day.</a:t>
            </a:r>
          </a:p>
          <a:p>
            <a:endParaRPr lang="en-US" dirty="0"/>
          </a:p>
          <a:p>
            <a:r>
              <a:rPr lang="en-US" dirty="0"/>
              <a:t>Last Sunday I mentioned how Jesus challenged the Law and judgment mindset on multiple occasions. A classic example is when he says this in Matthew 5:38-39. </a:t>
            </a:r>
          </a:p>
          <a:p>
            <a:endParaRPr lang="en-US" dirty="0"/>
          </a:p>
          <a:p>
            <a:r>
              <a:rPr lang="en-US" dirty="0"/>
              <a:t>“You have heard that it was said, ‘Eye for eye, and tooth for tooth.’</a:t>
            </a:r>
            <a:r>
              <a:rPr lang="en-US" baseline="30000" dirty="0">
                <a:effectLst/>
              </a:rPr>
              <a:t> </a:t>
            </a:r>
            <a:r>
              <a:rPr lang="en-US" sz="1200" b="0" i="0" u="none" strike="noStrike" kern="1200" dirty="0">
                <a:solidFill>
                  <a:schemeClr val="tx1"/>
                </a:solidFill>
                <a:effectLst/>
                <a:latin typeface="+mn-lt"/>
                <a:ea typeface="+mn-ea"/>
                <a:cs typeface="+mn-cs"/>
              </a:rPr>
              <a:t>But I tell you, do not resist an evil person. If anyone slaps you on the right cheek, turn to them the other cheek also.”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[BRIEF COMMENTS]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Leviticus 24:19-20 – “Anyone who injures their neighbor is to be injured in the same manner: fracture for fracture, eye for eye, tooth for tooth.”  And the law is affirmed again in Deuteronomy 19:21.</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So, the Law of Moses had a purpose for a time, but now in Christ we’re being given a new life for a new law. That’s what he meant when he said he come not to abolish the Law but to fulfill it. It is the way of restorative justice, the way of reconciliation, the way of healing, renewal, and peace. It’s the way of mercy and grace.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 it’s not surprising that this way was immediately misunderstood and condemned by the religious leaders. Even the first apostles had a hard time with it. You’ll recall when the apostle Paul began preaching the gospel of grace to the Gentiles, the Jerusalem church and the Judaizers balked at it.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4</a:t>
            </a:fld>
            <a:endParaRPr lang="en-US"/>
          </a:p>
        </p:txBody>
      </p:sp>
    </p:spTree>
    <p:extLst>
      <p:ext uri="{BB962C8B-B14F-4D97-AF65-F5344CB8AC3E}">
        <p14:creationId xmlns:p14="http://schemas.microsoft.com/office/powerpoint/2010/main" val="29373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a:t>
            </a:r>
          </a:p>
          <a:p>
            <a:pPr marL="171450" indent="-171450">
              <a:buFont typeface="Arial" panose="020B0604020202020204" pitchFamily="34" charset="0"/>
              <a:buChar char="•"/>
            </a:pPr>
            <a:r>
              <a:rPr lang="en-US" dirty="0"/>
              <a:t>Paul is saying that grace isn’t a license to sin or permission to be lackadaisical about holiness; rather, grace is about enabling and empowering us to live freely and follow Christ out of joy; to release us from the burden of our sin, guilt, and shame. That is what this “new life” is all about.</a:t>
            </a:r>
          </a:p>
          <a:p>
            <a:pPr marL="171450" indent="-171450">
              <a:buFont typeface="Arial" panose="020B0604020202020204" pitchFamily="34" charset="0"/>
              <a:buChar char="•"/>
            </a:pPr>
            <a:r>
              <a:rPr lang="en-US" dirty="0"/>
              <a:t>Yes, we will continue to struggle against sin, as Paul says in the next chapter (Rom 7), but it no longer should define us. We are no longer slaves to it. Yes, we are sinners, but we are called to be saints; to work out our salvation and become like Christ. So, what are you doing with the grace that God is giving you?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Church, let’s be careful not to embrace a cheap and powerless grace, for ourselves or in the church. Some of you may know that’s what Dietrich Bonhoeffer called it.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5</a:t>
            </a:fld>
            <a:endParaRPr lang="en-US"/>
          </a:p>
        </p:txBody>
      </p:sp>
    </p:spTree>
    <p:extLst>
      <p:ext uri="{BB962C8B-B14F-4D97-AF65-F5344CB8AC3E}">
        <p14:creationId xmlns:p14="http://schemas.microsoft.com/office/powerpoint/2010/main" val="402767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[BRIEF COMMENT]</a:t>
            </a:r>
          </a:p>
          <a:p>
            <a:r>
              <a:rPr lang="en-US" dirty="0">
                <a:solidFill>
                  <a:schemeClr val="tx1"/>
                </a:solidFill>
              </a:rPr>
              <a:t>Cheap grace is not real grace. Real grace—God’s grace—is the costly grace of Christ on the cross—the grace that empowers us to confess, repent, and live as disciples of Jesus, and then extend that grace to others.</a:t>
            </a:r>
          </a:p>
          <a:p>
            <a:endParaRPr lang="en-US" dirty="0">
              <a:solidFill>
                <a:schemeClr val="tx1"/>
              </a:solidFill>
            </a:endParaRPr>
          </a:p>
          <a:p>
            <a:r>
              <a:rPr lang="en-US" dirty="0">
                <a:solidFill>
                  <a:schemeClr val="tx1"/>
                </a:solidFill>
              </a:rPr>
              <a:t>Now back to Paul and his gospel of grace. [NEXT SLIDE]</a:t>
            </a:r>
          </a:p>
        </p:txBody>
      </p:sp>
      <p:sp>
        <p:nvSpPr>
          <p:cNvPr id="4" name="Slide Number Placeholder 3"/>
          <p:cNvSpPr>
            <a:spLocks noGrp="1"/>
          </p:cNvSpPr>
          <p:nvPr>
            <p:ph type="sldNum" sz="quarter" idx="5"/>
          </p:nvPr>
        </p:nvSpPr>
        <p:spPr/>
        <p:txBody>
          <a:bodyPr/>
          <a:lstStyle/>
          <a:p>
            <a:fld id="{EE880143-8C4A-1344-8A89-BE96ECB90674}" type="slidenum">
              <a:rPr lang="en-US" smtClean="0"/>
              <a:t>6</a:t>
            </a:fld>
            <a:endParaRPr lang="en-US"/>
          </a:p>
        </p:txBody>
      </p:sp>
    </p:spTree>
    <p:extLst>
      <p:ext uri="{BB962C8B-B14F-4D97-AF65-F5344CB8AC3E}">
        <p14:creationId xmlns:p14="http://schemas.microsoft.com/office/powerpoint/2010/main" val="137920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CONTEXT, READ SCRIPTURE &amp; COMMENT]</a:t>
            </a:r>
          </a:p>
          <a:p>
            <a:endParaRPr lang="en-US" dirty="0"/>
          </a:p>
          <a:p>
            <a:r>
              <a:rPr lang="en-US" dirty="0"/>
              <a:t>Verse 9…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7</a:t>
            </a:fld>
            <a:endParaRPr lang="en-US"/>
          </a:p>
        </p:txBody>
      </p:sp>
    </p:spTree>
    <p:extLst>
      <p:ext uri="{BB962C8B-B14F-4D97-AF65-F5344CB8AC3E}">
        <p14:creationId xmlns:p14="http://schemas.microsoft.com/office/powerpoint/2010/main" val="48922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&amp; COMMENT]</a:t>
            </a:r>
          </a:p>
          <a:p>
            <a:pPr marL="171450" indent="-171450">
              <a:buFont typeface="Arial" panose="020B0604020202020204" pitchFamily="34" charset="0"/>
              <a:buChar char="•"/>
            </a:pPr>
            <a:r>
              <a:rPr lang="en-US" dirty="0"/>
              <a:t>The power in weakness paradox </a:t>
            </a:r>
          </a:p>
          <a:p>
            <a:pPr marL="171450" indent="-171450">
              <a:buFont typeface="Arial" panose="020B0604020202020204" pitchFamily="34" charset="0"/>
              <a:buChar char="•"/>
            </a:pPr>
            <a:r>
              <a:rPr lang="en-US" dirty="0"/>
              <a:t>It’s about God-dependency not self-dependency</a:t>
            </a:r>
          </a:p>
          <a:p>
            <a:pPr marL="171450" indent="-171450">
              <a:buFont typeface="Arial" panose="020B0604020202020204" pitchFamily="34" charset="0"/>
              <a:buChar char="•"/>
            </a:pPr>
            <a:r>
              <a:rPr lang="en-US" dirty="0"/>
              <a:t>Real strength is not seen in a Samson, but in Jesus</a:t>
            </a:r>
          </a:p>
          <a:p>
            <a:pPr marL="171450" indent="-171450">
              <a:buFont typeface="Arial" panose="020B0604020202020204" pitchFamily="34" charset="0"/>
              <a:buChar char="•"/>
            </a:pPr>
            <a:r>
              <a:rPr lang="en-US" dirty="0"/>
              <a:t>We must recognize our weaknesses and humble ourselves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Remember what James said in his epistle of wisdom… [NEXT SLIDE]</a:t>
            </a:r>
          </a:p>
        </p:txBody>
      </p:sp>
      <p:sp>
        <p:nvSpPr>
          <p:cNvPr id="4" name="Slide Number Placeholder 3"/>
          <p:cNvSpPr>
            <a:spLocks noGrp="1"/>
          </p:cNvSpPr>
          <p:nvPr>
            <p:ph type="sldNum" sz="quarter" idx="5"/>
          </p:nvPr>
        </p:nvSpPr>
        <p:spPr/>
        <p:txBody>
          <a:bodyPr/>
          <a:lstStyle/>
          <a:p>
            <a:fld id="{EED07C9D-203C-E846-B174-FDE058A02B69}" type="slidenum">
              <a:rPr lang="en-US" smtClean="0"/>
              <a:t>8</a:t>
            </a:fld>
            <a:endParaRPr lang="en-US"/>
          </a:p>
        </p:txBody>
      </p:sp>
    </p:spTree>
    <p:extLst>
      <p:ext uri="{BB962C8B-B14F-4D97-AF65-F5344CB8AC3E}">
        <p14:creationId xmlns:p14="http://schemas.microsoft.com/office/powerpoint/2010/main" val="2048354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[BRIEF COMMENT]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Who are the proud? What does it look like to be prideful?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tx1"/>
                </a:solidFill>
              </a:rPr>
              <a:t>If we want access to God’s grace (which we need to follow Jesus, to be a healthy congregation, and to impact our neighbors through gospel living), then it starts by humbling ourselves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So then, let’s consider what it would look like to be a grace-filled church—a community of grace. And to help us better understand what Christ is calling us to as his people, let’s contrast a community of grace with what it looks like to be a community of performance.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p:txBody>
      </p:sp>
      <p:sp>
        <p:nvSpPr>
          <p:cNvPr id="4" name="Slide Number Placeholder 3"/>
          <p:cNvSpPr>
            <a:spLocks noGrp="1"/>
          </p:cNvSpPr>
          <p:nvPr>
            <p:ph type="sldNum" sz="quarter" idx="5"/>
          </p:nvPr>
        </p:nvSpPr>
        <p:spPr/>
        <p:txBody>
          <a:bodyPr/>
          <a:lstStyle/>
          <a:p>
            <a:fld id="{EED07C9D-203C-E846-B174-FDE058A02B69}" type="slidenum">
              <a:rPr lang="en-US" smtClean="0"/>
              <a:t>9</a:t>
            </a:fld>
            <a:endParaRPr lang="en-US"/>
          </a:p>
        </p:txBody>
      </p:sp>
    </p:spTree>
    <p:extLst>
      <p:ext uri="{BB962C8B-B14F-4D97-AF65-F5344CB8AC3E}">
        <p14:creationId xmlns:p14="http://schemas.microsoft.com/office/powerpoint/2010/main" val="3646645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AADC-CAC4-0F44-B159-72126CA048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C0B453-7CFA-9944-A2C9-D7D12B3080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A7FB9-460D-B244-BCCA-676DF485C4EC}"/>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5" name="Footer Placeholder 4">
            <a:extLst>
              <a:ext uri="{FF2B5EF4-FFF2-40B4-BE49-F238E27FC236}">
                <a16:creationId xmlns:a16="http://schemas.microsoft.com/office/drawing/2014/main" id="{C9756BA3-1666-924B-BC60-D378B98B8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3815F-08B9-8245-BDB3-AB54FD13E744}"/>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4341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444E-4B39-B647-BC6D-D2A0B600B0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6C95C0-2F12-C743-8EB7-4C6A3935B0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C2824-B669-0B4C-B3CD-4368917CA99C}"/>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5" name="Footer Placeholder 4">
            <a:extLst>
              <a:ext uri="{FF2B5EF4-FFF2-40B4-BE49-F238E27FC236}">
                <a16:creationId xmlns:a16="http://schemas.microsoft.com/office/drawing/2014/main" id="{3D608CD1-FB49-4C40-A844-F2DD76F0B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2FE31-F520-9B42-BD06-D000F707667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2906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23807D-8753-5A45-B842-EF715B682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711DBE-8140-FC4E-AB60-5F4ED2307D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C92EC-FB7F-0048-A22A-672E7CCDCC18}"/>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5" name="Footer Placeholder 4">
            <a:extLst>
              <a:ext uri="{FF2B5EF4-FFF2-40B4-BE49-F238E27FC236}">
                <a16:creationId xmlns:a16="http://schemas.microsoft.com/office/drawing/2014/main" id="{CC9616BA-5804-6F4E-8E20-91DE7DE76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19F8A1-761A-424B-B509-03E56F7BAFBD}"/>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525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CB25C-7E5C-3749-B7F4-4DDBFE610E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376A-089C-AD44-829E-44E8990801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12F37-9740-214F-9DA5-D3FFB0FD1E08}"/>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5" name="Footer Placeholder 4">
            <a:extLst>
              <a:ext uri="{FF2B5EF4-FFF2-40B4-BE49-F238E27FC236}">
                <a16:creationId xmlns:a16="http://schemas.microsoft.com/office/drawing/2014/main" id="{FF5D9183-3DA6-B041-8B08-2A2CEB62B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D8B81-95B5-6C4E-8CC5-9D322116F0F2}"/>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368926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D8BCB-9CE8-DE44-A028-6A9DA64B2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CC672-4A60-A34C-BA1D-D6B9E9F456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16C765-2C2B-2C40-83F7-2FC680AC25BE}"/>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5" name="Footer Placeholder 4">
            <a:extLst>
              <a:ext uri="{FF2B5EF4-FFF2-40B4-BE49-F238E27FC236}">
                <a16:creationId xmlns:a16="http://schemas.microsoft.com/office/drawing/2014/main" id="{5629100C-4932-C64B-BFB7-A76C12B62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0CF09-1878-E347-9AD9-F25EEC5AB0DC}"/>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9177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C7F9-5C1D-8147-BE47-43E95A094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00F5B-CFCB-5C4E-A01E-6ECAE18554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3354EA-12CC-1748-9C54-9CEF60815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85AD87-E6DF-2540-93CE-B609EC3753AB}"/>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6" name="Footer Placeholder 5">
            <a:extLst>
              <a:ext uri="{FF2B5EF4-FFF2-40B4-BE49-F238E27FC236}">
                <a16:creationId xmlns:a16="http://schemas.microsoft.com/office/drawing/2014/main" id="{09C53747-931D-104A-8FAE-5587E23044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14B07-9828-A742-B64B-D81A3C74FB5B}"/>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401265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90A1-223C-A94E-91C3-2CFE558D4B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3902CC-2413-854E-8D24-3BFC6B865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7E964D-183C-AF45-BE71-408057DB09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DD8047-07FD-594F-9FA9-816289041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F73409-931B-3D4E-BF99-2DD243A870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CCC0D-DC58-FF43-8510-FF5EB756E1B7}"/>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8" name="Footer Placeholder 7">
            <a:extLst>
              <a:ext uri="{FF2B5EF4-FFF2-40B4-BE49-F238E27FC236}">
                <a16:creationId xmlns:a16="http://schemas.microsoft.com/office/drawing/2014/main" id="{702330DA-0066-1D45-8050-2A6A32DC2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F6490C-CFE2-3144-95CA-84035818241A}"/>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89995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59E3-8259-3241-ACB0-2C20FA680E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A453EB-3E5E-374E-AFA2-BE05F364610B}"/>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4" name="Footer Placeholder 3">
            <a:extLst>
              <a:ext uri="{FF2B5EF4-FFF2-40B4-BE49-F238E27FC236}">
                <a16:creationId xmlns:a16="http://schemas.microsoft.com/office/drawing/2014/main" id="{73256605-248D-764D-8645-64CFB4B57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D8A19B-2810-B24D-BE05-77F9EF49D411}"/>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50551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F4CC74-AC0A-6E40-B429-D529787FD4CF}"/>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3" name="Footer Placeholder 2">
            <a:extLst>
              <a:ext uri="{FF2B5EF4-FFF2-40B4-BE49-F238E27FC236}">
                <a16:creationId xmlns:a16="http://schemas.microsoft.com/office/drawing/2014/main" id="{FC8ACB67-32F6-654A-A49F-FB8F649B6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495E6E-9DD4-AF40-9C98-B854BE97E888}"/>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110830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CF754-EFEE-CA45-83B0-CA9ED1FF91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CBAC75-EF74-4245-89DA-E7E30D41A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983ACD-BD4A-7B44-BB61-02D9A54344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BA740E-382C-934E-A0E3-BA3BAE26C216}"/>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6" name="Footer Placeholder 5">
            <a:extLst>
              <a:ext uri="{FF2B5EF4-FFF2-40B4-BE49-F238E27FC236}">
                <a16:creationId xmlns:a16="http://schemas.microsoft.com/office/drawing/2014/main" id="{74F1C9A8-E94F-8F42-A263-CBCA94C0B6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D8989-1A0D-3F4C-BAFC-A7F197D23C4E}"/>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95398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BD9E-30BD-054A-A80E-6C8E3084F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F04D28-819E-E74E-B8D5-06CEF8248F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E245D-A941-C147-A277-400BD4AEA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3F7044-CF9B-3F4E-BBF8-86DDC2ED6288}"/>
              </a:ext>
            </a:extLst>
          </p:cNvPr>
          <p:cNvSpPr>
            <a:spLocks noGrp="1"/>
          </p:cNvSpPr>
          <p:nvPr>
            <p:ph type="dt" sz="half" idx="10"/>
          </p:nvPr>
        </p:nvSpPr>
        <p:spPr/>
        <p:txBody>
          <a:bodyPr/>
          <a:lstStyle/>
          <a:p>
            <a:fld id="{DC6A59F9-8350-F148-A5E0-D19631FD9A0E}" type="datetimeFigureOut">
              <a:rPr lang="en-US" smtClean="0"/>
              <a:t>7/27/21</a:t>
            </a:fld>
            <a:endParaRPr lang="en-US"/>
          </a:p>
        </p:txBody>
      </p:sp>
      <p:sp>
        <p:nvSpPr>
          <p:cNvPr id="6" name="Footer Placeholder 5">
            <a:extLst>
              <a:ext uri="{FF2B5EF4-FFF2-40B4-BE49-F238E27FC236}">
                <a16:creationId xmlns:a16="http://schemas.microsoft.com/office/drawing/2014/main" id="{EAE88DF4-55BA-D54C-82A6-A00F6404C7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76DF0B-2494-A34D-8826-13ED90C3A685}"/>
              </a:ext>
            </a:extLst>
          </p:cNvPr>
          <p:cNvSpPr>
            <a:spLocks noGrp="1"/>
          </p:cNvSpPr>
          <p:nvPr>
            <p:ph type="sldNum" sz="quarter" idx="12"/>
          </p:nvPr>
        </p:nvSpPr>
        <p:spPr/>
        <p:txBody>
          <a:bodyPr/>
          <a:lstStyle/>
          <a:p>
            <a:fld id="{C594CE4B-9D81-4149-8FEB-F78F637622B9}" type="slidenum">
              <a:rPr lang="en-US" smtClean="0"/>
              <a:t>‹#›</a:t>
            </a:fld>
            <a:endParaRPr lang="en-US"/>
          </a:p>
        </p:txBody>
      </p:sp>
    </p:spTree>
    <p:extLst>
      <p:ext uri="{BB962C8B-B14F-4D97-AF65-F5344CB8AC3E}">
        <p14:creationId xmlns:p14="http://schemas.microsoft.com/office/powerpoint/2010/main" val="2938150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F162E-3B96-AC4C-AD61-FF825E35A5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D0514E-46B4-5345-A20E-A0D816BD0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57565-D6EC-424F-8F41-70539668A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A59F9-8350-F148-A5E0-D19631FD9A0E}" type="datetimeFigureOut">
              <a:rPr lang="en-US" smtClean="0"/>
              <a:t>7/27/21</a:t>
            </a:fld>
            <a:endParaRPr lang="en-US"/>
          </a:p>
        </p:txBody>
      </p:sp>
      <p:sp>
        <p:nvSpPr>
          <p:cNvPr id="5" name="Footer Placeholder 4">
            <a:extLst>
              <a:ext uri="{FF2B5EF4-FFF2-40B4-BE49-F238E27FC236}">
                <a16:creationId xmlns:a16="http://schemas.microsoft.com/office/drawing/2014/main" id="{87D92D16-3C36-2449-8F0C-502DACFF5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148486-B399-824A-A314-68C1AF63A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CE4B-9D81-4149-8FEB-F78F637622B9}" type="slidenum">
              <a:rPr lang="en-US" smtClean="0"/>
              <a:t>‹#›</a:t>
            </a:fld>
            <a:endParaRPr lang="en-US"/>
          </a:p>
        </p:txBody>
      </p:sp>
    </p:spTree>
    <p:extLst>
      <p:ext uri="{BB962C8B-B14F-4D97-AF65-F5344CB8AC3E}">
        <p14:creationId xmlns:p14="http://schemas.microsoft.com/office/powerpoint/2010/main" val="272040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Text&#10;&#10;Description automatically generated with low confidence">
            <a:extLst>
              <a:ext uri="{FF2B5EF4-FFF2-40B4-BE49-F238E27FC236}">
                <a16:creationId xmlns:a16="http://schemas.microsoft.com/office/drawing/2014/main" id="{C8BA5C76-5B44-5A4D-A2BB-A3629E3420B5}"/>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48833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fish, shark, ocean floor&#10;&#10;Description automatically generated">
            <a:extLst>
              <a:ext uri="{FF2B5EF4-FFF2-40B4-BE49-F238E27FC236}">
                <a16:creationId xmlns:a16="http://schemas.microsoft.com/office/drawing/2014/main" id="{170B3079-9135-6343-B34B-907E488668FE}"/>
              </a:ext>
            </a:extLst>
          </p:cNvPr>
          <p:cNvPicPr>
            <a:picLocks noChangeAspect="1"/>
          </p:cNvPicPr>
          <p:nvPr/>
        </p:nvPicPr>
        <p:blipFill>
          <a:blip r:embed="rId3"/>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05015786-3B5B-B64E-8BA0-12479AE72E11}"/>
              </a:ext>
            </a:extLst>
          </p:cNvPr>
          <p:cNvSpPr>
            <a:spLocks noGrp="1"/>
          </p:cNvSpPr>
          <p:nvPr>
            <p:ph sz="half" idx="1"/>
          </p:nvPr>
        </p:nvSpPr>
        <p:spPr>
          <a:xfrm>
            <a:off x="497541" y="2079807"/>
            <a:ext cx="5181600" cy="4413064"/>
          </a:xfrm>
        </p:spPr>
        <p:txBody>
          <a:bodyPr>
            <a:normAutofit/>
          </a:bodyPr>
          <a:lstStyle/>
          <a:p>
            <a:r>
              <a:rPr lang="en-US" dirty="0">
                <a:solidFill>
                  <a:schemeClr val="bg1"/>
                </a:solidFill>
              </a:rPr>
              <a:t>The leaders appear “sorted”</a:t>
            </a:r>
          </a:p>
          <a:p>
            <a:r>
              <a:rPr lang="en-US" dirty="0">
                <a:solidFill>
                  <a:schemeClr val="bg1"/>
                </a:solidFill>
              </a:rPr>
              <a:t>The community appears polished and in need of nothing</a:t>
            </a:r>
          </a:p>
          <a:p>
            <a:r>
              <a:rPr lang="en-US" dirty="0">
                <a:solidFill>
                  <a:schemeClr val="bg1"/>
                </a:solidFill>
              </a:rPr>
              <a:t>Identity is found in performance</a:t>
            </a:r>
          </a:p>
          <a:p>
            <a:r>
              <a:rPr lang="en-US" dirty="0">
                <a:solidFill>
                  <a:schemeClr val="bg1"/>
                </a:solidFill>
              </a:rPr>
              <a:t>Failure is devastating</a:t>
            </a:r>
          </a:p>
          <a:p>
            <a:r>
              <a:rPr lang="en-US" dirty="0">
                <a:solidFill>
                  <a:schemeClr val="bg1"/>
                </a:solidFill>
              </a:rPr>
              <a:t>Conflict is suppressed or ignored</a:t>
            </a:r>
          </a:p>
          <a:p>
            <a:r>
              <a:rPr lang="en-US" dirty="0">
                <a:solidFill>
                  <a:schemeClr val="bg1"/>
                </a:solidFill>
              </a:rPr>
              <a:t>Actions are driven by duty</a:t>
            </a:r>
          </a:p>
          <a:p>
            <a:r>
              <a:rPr lang="en-US" dirty="0">
                <a:solidFill>
                  <a:schemeClr val="bg1"/>
                </a:solidFill>
              </a:rPr>
              <a:t>The focus is on belief &amp; behavior</a:t>
            </a:r>
            <a:br>
              <a:rPr lang="en-US" dirty="0">
                <a:solidFill>
                  <a:schemeClr val="bg1"/>
                </a:solidFill>
              </a:rPr>
            </a:br>
            <a:r>
              <a:rPr lang="en-US" dirty="0">
                <a:solidFill>
                  <a:schemeClr val="bg1"/>
                </a:solidFill>
              </a:rPr>
              <a:t>(looking good on the outside)</a:t>
            </a:r>
          </a:p>
        </p:txBody>
      </p:sp>
      <p:sp>
        <p:nvSpPr>
          <p:cNvPr id="5" name="Content Placeholder 4">
            <a:extLst>
              <a:ext uri="{FF2B5EF4-FFF2-40B4-BE49-F238E27FC236}">
                <a16:creationId xmlns:a16="http://schemas.microsoft.com/office/drawing/2014/main" id="{B61F0DFC-53B7-1F41-A159-60EA5CEEB119}"/>
              </a:ext>
            </a:extLst>
          </p:cNvPr>
          <p:cNvSpPr>
            <a:spLocks noGrp="1"/>
          </p:cNvSpPr>
          <p:nvPr>
            <p:ph sz="half" idx="2"/>
          </p:nvPr>
        </p:nvSpPr>
        <p:spPr>
          <a:xfrm>
            <a:off x="6096000" y="2079808"/>
            <a:ext cx="5876366" cy="4413063"/>
          </a:xfrm>
        </p:spPr>
        <p:txBody>
          <a:bodyPr>
            <a:normAutofit/>
          </a:bodyPr>
          <a:lstStyle/>
          <a:p>
            <a:r>
              <a:rPr lang="en-US" dirty="0">
                <a:solidFill>
                  <a:schemeClr val="bg1"/>
                </a:solidFill>
              </a:rPr>
              <a:t>The leaders are vulnerable</a:t>
            </a:r>
          </a:p>
          <a:p>
            <a:r>
              <a:rPr lang="en-US" dirty="0">
                <a:solidFill>
                  <a:schemeClr val="bg1"/>
                </a:solidFill>
              </a:rPr>
              <a:t>The community is messy and </a:t>
            </a:r>
            <a:br>
              <a:rPr lang="en-US" dirty="0">
                <a:solidFill>
                  <a:schemeClr val="bg1"/>
                </a:solidFill>
              </a:rPr>
            </a:br>
            <a:r>
              <a:rPr lang="en-US" dirty="0">
                <a:solidFill>
                  <a:schemeClr val="bg1"/>
                </a:solidFill>
              </a:rPr>
              <a:t>honest about its shortcomings</a:t>
            </a:r>
          </a:p>
          <a:p>
            <a:r>
              <a:rPr lang="en-US" dirty="0">
                <a:solidFill>
                  <a:schemeClr val="bg1"/>
                </a:solidFill>
              </a:rPr>
              <a:t>Identity is found in Christ</a:t>
            </a:r>
          </a:p>
          <a:p>
            <a:r>
              <a:rPr lang="en-US" dirty="0">
                <a:solidFill>
                  <a:schemeClr val="bg1"/>
                </a:solidFill>
              </a:rPr>
              <a:t>Failure is a part of growth</a:t>
            </a:r>
          </a:p>
          <a:p>
            <a:r>
              <a:rPr lang="en-US" dirty="0">
                <a:solidFill>
                  <a:schemeClr val="bg1"/>
                </a:solidFill>
              </a:rPr>
              <a:t>Conflict is addressed with grace</a:t>
            </a:r>
          </a:p>
          <a:p>
            <a:r>
              <a:rPr lang="en-US" dirty="0">
                <a:solidFill>
                  <a:schemeClr val="bg1"/>
                </a:solidFill>
              </a:rPr>
              <a:t>Actions are driven by joy</a:t>
            </a:r>
          </a:p>
          <a:p>
            <a:r>
              <a:rPr lang="en-US" dirty="0">
                <a:solidFill>
                  <a:schemeClr val="bg1"/>
                </a:solidFill>
              </a:rPr>
              <a:t>The focus is on affections of the heart</a:t>
            </a:r>
            <a:br>
              <a:rPr lang="en-US" dirty="0">
                <a:solidFill>
                  <a:schemeClr val="bg1"/>
                </a:solidFill>
              </a:rPr>
            </a:br>
            <a:r>
              <a:rPr lang="en-US" dirty="0">
                <a:solidFill>
                  <a:schemeClr val="bg1"/>
                </a:solidFill>
              </a:rPr>
              <a:t>(with a strong view of sin and grace)</a:t>
            </a:r>
          </a:p>
        </p:txBody>
      </p:sp>
      <p:sp>
        <p:nvSpPr>
          <p:cNvPr id="6" name="TextBox 5">
            <a:extLst>
              <a:ext uri="{FF2B5EF4-FFF2-40B4-BE49-F238E27FC236}">
                <a16:creationId xmlns:a16="http://schemas.microsoft.com/office/drawing/2014/main" id="{C76264A6-90CF-DD4B-A3CA-9E5B0831BE38}"/>
              </a:ext>
            </a:extLst>
          </p:cNvPr>
          <p:cNvSpPr txBox="1"/>
          <p:nvPr/>
        </p:nvSpPr>
        <p:spPr>
          <a:xfrm>
            <a:off x="627529" y="393572"/>
            <a:ext cx="10034869" cy="646331"/>
          </a:xfrm>
          <a:prstGeom prst="rect">
            <a:avLst/>
          </a:prstGeom>
          <a:noFill/>
        </p:spPr>
        <p:txBody>
          <a:bodyPr wrap="square" rtlCol="0">
            <a:spAutoFit/>
          </a:bodyPr>
          <a:lstStyle/>
          <a:p>
            <a:r>
              <a:rPr lang="en-US" sz="3600" dirty="0">
                <a:solidFill>
                  <a:schemeClr val="bg1"/>
                </a:solidFill>
                <a:latin typeface="+mj-lt"/>
              </a:rPr>
              <a:t>Community of Performance or Community of Grace?</a:t>
            </a:r>
          </a:p>
        </p:txBody>
      </p:sp>
      <p:sp>
        <p:nvSpPr>
          <p:cNvPr id="11" name="TextBox 10">
            <a:extLst>
              <a:ext uri="{FF2B5EF4-FFF2-40B4-BE49-F238E27FC236}">
                <a16:creationId xmlns:a16="http://schemas.microsoft.com/office/drawing/2014/main" id="{EF1961B2-2D7F-6540-B0C7-8923EBD335ED}"/>
              </a:ext>
            </a:extLst>
          </p:cNvPr>
          <p:cNvSpPr txBox="1"/>
          <p:nvPr/>
        </p:nvSpPr>
        <p:spPr>
          <a:xfrm>
            <a:off x="627529" y="1298245"/>
            <a:ext cx="5051612" cy="523220"/>
          </a:xfrm>
          <a:prstGeom prst="rect">
            <a:avLst/>
          </a:prstGeom>
          <a:noFill/>
        </p:spPr>
        <p:txBody>
          <a:bodyPr wrap="square" rtlCol="0">
            <a:spAutoFit/>
          </a:bodyPr>
          <a:lstStyle/>
          <a:p>
            <a:r>
              <a:rPr lang="en-US" sz="2800" b="1" dirty="0">
                <a:solidFill>
                  <a:schemeClr val="bg1"/>
                </a:solidFill>
              </a:rPr>
              <a:t>Community of Performance</a:t>
            </a:r>
          </a:p>
        </p:txBody>
      </p:sp>
      <p:sp>
        <p:nvSpPr>
          <p:cNvPr id="12" name="TextBox 11">
            <a:extLst>
              <a:ext uri="{FF2B5EF4-FFF2-40B4-BE49-F238E27FC236}">
                <a16:creationId xmlns:a16="http://schemas.microsoft.com/office/drawing/2014/main" id="{F2891CFC-D366-E346-A1EA-2C0694181509}"/>
              </a:ext>
            </a:extLst>
          </p:cNvPr>
          <p:cNvSpPr txBox="1"/>
          <p:nvPr/>
        </p:nvSpPr>
        <p:spPr>
          <a:xfrm>
            <a:off x="6196853" y="1298245"/>
            <a:ext cx="4410635" cy="523220"/>
          </a:xfrm>
          <a:prstGeom prst="rect">
            <a:avLst/>
          </a:prstGeom>
          <a:noFill/>
        </p:spPr>
        <p:txBody>
          <a:bodyPr wrap="square" rtlCol="0">
            <a:spAutoFit/>
          </a:bodyPr>
          <a:lstStyle/>
          <a:p>
            <a:r>
              <a:rPr lang="en-US" sz="2800" b="1" dirty="0">
                <a:solidFill>
                  <a:schemeClr val="bg1"/>
                </a:solidFill>
              </a:rPr>
              <a:t>Community of Grace</a:t>
            </a:r>
          </a:p>
        </p:txBody>
      </p:sp>
    </p:spTree>
    <p:extLst>
      <p:ext uri="{BB962C8B-B14F-4D97-AF65-F5344CB8AC3E}">
        <p14:creationId xmlns:p14="http://schemas.microsoft.com/office/powerpoint/2010/main" val="2286309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Text&#10;&#10;Description automatically generated with low confidence">
            <a:extLst>
              <a:ext uri="{FF2B5EF4-FFF2-40B4-BE49-F238E27FC236}">
                <a16:creationId xmlns:a16="http://schemas.microsoft.com/office/drawing/2014/main" id="{C8BA5C76-5B44-5A4D-A2BB-A3629E3420B5}"/>
              </a:ext>
            </a:extLst>
          </p:cNvPr>
          <p:cNvPicPr>
            <a:picLocks noChangeAspect="1"/>
          </p:cNvPicPr>
          <p:nvPr/>
        </p:nvPicPr>
        <p:blipFill rotWithShape="1">
          <a:blip r:embed="rId3"/>
          <a:srcRect b="19"/>
          <a:stretch/>
        </p:blipFill>
        <p:spPr>
          <a:xfrm>
            <a:off x="0" y="0"/>
            <a:ext cx="12192000" cy="6858000"/>
          </a:xfrm>
          <a:prstGeom prst="rect">
            <a:avLst/>
          </a:prstGeom>
        </p:spPr>
      </p:pic>
    </p:spTree>
    <p:extLst>
      <p:ext uri="{BB962C8B-B14F-4D97-AF65-F5344CB8AC3E}">
        <p14:creationId xmlns:p14="http://schemas.microsoft.com/office/powerpoint/2010/main" val="1985107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29E6-5CAF-0E4F-9E47-F724B2637316}"/>
              </a:ext>
            </a:extLst>
          </p:cNvPr>
          <p:cNvSpPr>
            <a:spLocks noGrp="1"/>
          </p:cNvSpPr>
          <p:nvPr>
            <p:ph type="title"/>
          </p:nvPr>
        </p:nvSpPr>
        <p:spPr>
          <a:xfrm>
            <a:off x="382419" y="1419894"/>
            <a:ext cx="4815310" cy="1325563"/>
          </a:xfrm>
        </p:spPr>
        <p:txBody>
          <a:bodyPr>
            <a:noAutofit/>
          </a:bodyPr>
          <a:lstStyle/>
          <a:p>
            <a:r>
              <a:rPr lang="en-US" sz="4000" dirty="0">
                <a:effectLst>
                  <a:outerShdw blurRad="50800" dist="38100" dir="2700000" algn="tl" rotWithShape="0">
                    <a:prstClr val="black">
                      <a:alpha val="40000"/>
                    </a:prstClr>
                  </a:outerShdw>
                </a:effectLst>
              </a:rPr>
              <a:t>Mercy &amp; Grace – Related But Different</a:t>
            </a:r>
          </a:p>
        </p:txBody>
      </p:sp>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227570" y="2806430"/>
            <a:ext cx="7871011" cy="2093748"/>
          </a:xfrm>
        </p:spPr>
        <p:txBody>
          <a:bodyPr anchor="t">
            <a:noAutofit/>
          </a:bodyPr>
          <a:lstStyle/>
          <a:p>
            <a:r>
              <a:rPr lang="en-US" sz="3000" b="1" dirty="0">
                <a:effectLst>
                  <a:outerShdw blurRad="50800" dist="38100" dir="2700000" algn="tl" rotWithShape="0">
                    <a:prstClr val="black">
                      <a:alpha val="40000"/>
                    </a:prstClr>
                  </a:outerShdw>
                </a:effectLst>
              </a:rPr>
              <a:t>Mercy</a:t>
            </a:r>
            <a:r>
              <a:rPr lang="en-US" sz="3000" dirty="0">
                <a:effectLst>
                  <a:outerShdw blurRad="50800" dist="38100" dir="2700000" algn="tl" rotWithShape="0">
                    <a:prstClr val="black">
                      <a:alpha val="40000"/>
                    </a:prstClr>
                  </a:outerShdw>
                </a:effectLst>
              </a:rPr>
              <a:t> is about forgiveness and pardon—</a:t>
            </a:r>
            <a:br>
              <a:rPr lang="en-US" sz="3000" dirty="0">
                <a:effectLst>
                  <a:outerShdw blurRad="50800" dist="38100" dir="2700000" algn="tl" rotWithShape="0">
                    <a:prstClr val="black">
                      <a:alpha val="40000"/>
                    </a:prstClr>
                  </a:outerShdw>
                </a:effectLst>
              </a:rPr>
            </a:br>
            <a:r>
              <a:rPr lang="en-US" sz="3000" i="1" dirty="0">
                <a:effectLst>
                  <a:outerShdw blurRad="50800" dist="38100" dir="2700000" algn="tl" rotWithShape="0">
                    <a:prstClr val="black">
                      <a:alpha val="40000"/>
                    </a:prstClr>
                  </a:outerShdw>
                </a:effectLst>
              </a:rPr>
              <a:t>not </a:t>
            </a:r>
            <a:r>
              <a:rPr lang="en-US" sz="3000" dirty="0">
                <a:effectLst>
                  <a:outerShdw blurRad="50800" dist="38100" dir="2700000" algn="tl" rotWithShape="0">
                    <a:prstClr val="black">
                      <a:alpha val="40000"/>
                    </a:prstClr>
                  </a:outerShdw>
                </a:effectLst>
              </a:rPr>
              <a:t>getting the punishment we deserve.</a:t>
            </a:r>
          </a:p>
          <a:p>
            <a:r>
              <a:rPr lang="en-US" sz="3000" b="1" dirty="0">
                <a:effectLst>
                  <a:outerShdw blurRad="50800" dist="38100" dir="2700000" algn="tl" rotWithShape="0">
                    <a:prstClr val="black">
                      <a:alpha val="40000"/>
                    </a:prstClr>
                  </a:outerShdw>
                </a:effectLst>
              </a:rPr>
              <a:t>Grace</a:t>
            </a:r>
            <a:r>
              <a:rPr lang="en-US" sz="3000" dirty="0">
                <a:effectLst>
                  <a:outerShdw blurRad="50800" dist="38100" dir="2700000" algn="tl" rotWithShape="0">
                    <a:prstClr val="black">
                      <a:alpha val="40000"/>
                    </a:prstClr>
                  </a:outerShdw>
                </a:effectLst>
              </a:rPr>
              <a:t> is about blessing and empowerment—</a:t>
            </a:r>
            <a:br>
              <a:rPr lang="en-US" sz="3000" dirty="0">
                <a:effectLst>
                  <a:outerShdw blurRad="50800" dist="38100" dir="2700000" algn="tl" rotWithShape="0">
                    <a:prstClr val="black">
                      <a:alpha val="40000"/>
                    </a:prstClr>
                  </a:outerShdw>
                </a:effectLst>
              </a:rPr>
            </a:br>
            <a:r>
              <a:rPr lang="en-US" sz="3000" dirty="0">
                <a:effectLst>
                  <a:outerShdw blurRad="50800" dist="38100" dir="2700000" algn="tl" rotWithShape="0">
                    <a:prstClr val="black">
                      <a:alpha val="40000"/>
                    </a:prstClr>
                  </a:outerShdw>
                </a:effectLst>
              </a:rPr>
              <a:t>getting good things we don’t deserve.</a:t>
            </a:r>
          </a:p>
        </p:txBody>
      </p:sp>
      <p:sp>
        <p:nvSpPr>
          <p:cNvPr id="20" name="Freeform: Shape 19">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shark swimming in the water&#10;&#10;Description automatically generated with low confidence">
            <a:extLst>
              <a:ext uri="{FF2B5EF4-FFF2-40B4-BE49-F238E27FC236}">
                <a16:creationId xmlns:a16="http://schemas.microsoft.com/office/drawing/2014/main" id="{C5C95EFD-E666-A647-BD5A-BDCBB0321462}"/>
              </a:ext>
            </a:extLst>
          </p:cNvPr>
          <p:cNvPicPr>
            <a:picLocks noChangeAspect="1"/>
          </p:cNvPicPr>
          <p:nvPr/>
        </p:nvPicPr>
        <p:blipFill rotWithShape="1">
          <a:blip r:embed="rId3"/>
          <a:srcRect b="16818"/>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22" name="Freeform: Shape 21">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fish, shark, ocean floor&#10;&#10;Description automatically generated">
            <a:extLst>
              <a:ext uri="{FF2B5EF4-FFF2-40B4-BE49-F238E27FC236}">
                <a16:creationId xmlns:a16="http://schemas.microsoft.com/office/drawing/2014/main" id="{BE51FB74-46C4-1E4B-8940-5C47EBA917D5}"/>
              </a:ext>
            </a:extLst>
          </p:cNvPr>
          <p:cNvPicPr>
            <a:picLocks noChangeAspect="1"/>
          </p:cNvPicPr>
          <p:nvPr/>
        </p:nvPicPr>
        <p:blipFill rotWithShape="1">
          <a:blip r:embed="rId4"/>
          <a:srcRect l="17579" r="7062"/>
          <a:stretch/>
        </p:blipFill>
        <p:spPr>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Tree>
    <p:extLst>
      <p:ext uri="{BB962C8B-B14F-4D97-AF65-F5344CB8AC3E}">
        <p14:creationId xmlns:p14="http://schemas.microsoft.com/office/powerpoint/2010/main" val="33332237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sky, outdoor, wooden&#10;&#10;Description automatically generated">
            <a:extLst>
              <a:ext uri="{FF2B5EF4-FFF2-40B4-BE49-F238E27FC236}">
                <a16:creationId xmlns:a16="http://schemas.microsoft.com/office/drawing/2014/main" id="{F53274B1-9EF4-F945-872B-0F92556CB6E1}"/>
              </a:ext>
            </a:extLst>
          </p:cNvPr>
          <p:cNvPicPr>
            <a:picLocks noChangeAspect="1"/>
          </p:cNvPicPr>
          <p:nvPr/>
        </p:nvPicPr>
        <p:blipFill rotWithShape="1">
          <a:blip r:embed="rId3"/>
          <a:srcRect l="9091" t="31818"/>
          <a:stretch/>
        </p:blipFill>
        <p:spPr>
          <a:xfrm>
            <a:off x="20" y="1282"/>
            <a:ext cx="12191980" cy="6856718"/>
          </a:xfrm>
          <a:prstGeom prst="rect">
            <a:avLst/>
          </a:prstGeom>
        </p:spPr>
      </p:pic>
      <p:sp>
        <p:nvSpPr>
          <p:cNvPr id="25" name="Rectangle 2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5FA41E3-9BC3-064B-A5C7-0E315F6936C0}"/>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b="1" dirty="0">
                <a:effectLst>
                  <a:outerShdw blurRad="50800" dist="38100" dir="2700000" algn="tl" rotWithShape="0">
                    <a:prstClr val="black">
                      <a:alpha val="40000"/>
                    </a:prstClr>
                  </a:outerShdw>
                </a:effectLst>
                <a:latin typeface="+mj-lt"/>
                <a:ea typeface="+mj-ea"/>
                <a:cs typeface="+mj-cs"/>
              </a:rPr>
              <a:t>John 1:1-18 NIV</a:t>
            </a:r>
          </a:p>
        </p:txBody>
      </p:sp>
      <p:sp>
        <p:nvSpPr>
          <p:cNvPr id="27" name="Rectangle: Rounded Corners 2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07741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tone&#10;&#10;Description automatically generated">
            <a:extLst>
              <a:ext uri="{FF2B5EF4-FFF2-40B4-BE49-F238E27FC236}">
                <a16:creationId xmlns:a16="http://schemas.microsoft.com/office/drawing/2014/main" id="{ADFA3A47-A87D-A14E-AA33-0ED39BBE6A78}"/>
              </a:ext>
            </a:extLst>
          </p:cNvPr>
          <p:cNvPicPr>
            <a:picLocks noChangeAspect="1"/>
          </p:cNvPicPr>
          <p:nvPr/>
        </p:nvPicPr>
        <p:blipFill rotWithShape="1">
          <a:blip r:embed="rId3">
            <a:alphaModFix amt="50000"/>
          </a:blip>
          <a:srcRect t="2162" b="7112"/>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7310718" y="5465296"/>
            <a:ext cx="4594411" cy="666563"/>
          </a:xfrm>
        </p:spPr>
        <p:txBody>
          <a:bodyPr>
            <a:noAutofit/>
          </a:bodyPr>
          <a:lstStyle/>
          <a:p>
            <a:pPr marL="0" indent="0">
              <a:buNone/>
            </a:pPr>
            <a:r>
              <a:rPr lang="en-US" sz="5400" b="1" dirty="0">
                <a:solidFill>
                  <a:srgbClr val="FFFFFF"/>
                </a:solidFill>
                <a:effectLst>
                  <a:outerShdw blurRad="50800" dist="38100" dir="2700000" algn="tl" rotWithShape="0">
                    <a:prstClr val="black">
                      <a:alpha val="40000"/>
                    </a:prstClr>
                  </a:outerShdw>
                </a:effectLst>
                <a:latin typeface="+mj-lt"/>
              </a:rPr>
              <a:t>John 8:1-11 NIV </a:t>
            </a:r>
          </a:p>
        </p:txBody>
      </p:sp>
    </p:spTree>
    <p:extLst>
      <p:ext uri="{BB962C8B-B14F-4D97-AF65-F5344CB8AC3E}">
        <p14:creationId xmlns:p14="http://schemas.microsoft.com/office/powerpoint/2010/main" val="16985822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066800" y="814667"/>
            <a:ext cx="10058399" cy="5228665"/>
          </a:xfrm>
        </p:spPr>
        <p:txBody>
          <a:bodyPr>
            <a:noAutofit/>
          </a:bodyPr>
          <a:lstStyle/>
          <a:p>
            <a:pPr marL="0" indent="0">
              <a:buNone/>
            </a:pPr>
            <a:r>
              <a:rPr lang="en-US" sz="3600" b="1" dirty="0">
                <a:solidFill>
                  <a:schemeClr val="bg1"/>
                </a:solidFill>
              </a:rPr>
              <a:t>Paul, Romans 6:1-4 NIV</a:t>
            </a:r>
          </a:p>
          <a:p>
            <a:pPr marL="0" indent="0">
              <a:buNone/>
            </a:pPr>
            <a:r>
              <a:rPr lang="en-US" sz="3600" b="1" baseline="30000" dirty="0">
                <a:solidFill>
                  <a:schemeClr val="bg1"/>
                </a:solidFill>
              </a:rPr>
              <a:t>1 </a:t>
            </a:r>
            <a:r>
              <a:rPr lang="en-US" sz="3600" dirty="0">
                <a:solidFill>
                  <a:schemeClr val="bg1"/>
                </a:solidFill>
              </a:rPr>
              <a:t>What shall we say, then? </a:t>
            </a:r>
            <a:r>
              <a:rPr lang="en-US" sz="3600" dirty="0">
                <a:solidFill>
                  <a:srgbClr val="FFFF00"/>
                </a:solidFill>
              </a:rPr>
              <a:t>Shall we go on sinning so that grace may increase? </a:t>
            </a:r>
            <a:r>
              <a:rPr lang="en-US" sz="3600" b="1" baseline="30000" dirty="0">
                <a:solidFill>
                  <a:schemeClr val="bg1"/>
                </a:solidFill>
              </a:rPr>
              <a:t>2 </a:t>
            </a:r>
            <a:r>
              <a:rPr lang="en-US" sz="3600" dirty="0">
                <a:solidFill>
                  <a:schemeClr val="bg1"/>
                </a:solidFill>
              </a:rPr>
              <a:t>By no means! We are those who have died to sin; how can we live in it any longer? </a:t>
            </a:r>
            <a:r>
              <a:rPr lang="en-US" sz="3600" b="1" baseline="30000" dirty="0">
                <a:solidFill>
                  <a:schemeClr val="bg1"/>
                </a:solidFill>
              </a:rPr>
              <a:t>3 </a:t>
            </a:r>
            <a:r>
              <a:rPr lang="en-US" sz="3600" dirty="0">
                <a:solidFill>
                  <a:schemeClr val="bg1"/>
                </a:solidFill>
              </a:rPr>
              <a:t>Or don’t you know that all of us who were baptized into Christ Jesus were baptized into his death? </a:t>
            </a:r>
            <a:r>
              <a:rPr lang="en-US" sz="3600" b="1" baseline="30000" dirty="0">
                <a:solidFill>
                  <a:schemeClr val="bg1"/>
                </a:solidFill>
              </a:rPr>
              <a:t>4 </a:t>
            </a:r>
            <a:r>
              <a:rPr lang="en-US" sz="3600" dirty="0">
                <a:solidFill>
                  <a:schemeClr val="bg1"/>
                </a:solidFill>
              </a:rPr>
              <a:t>We were therefore buried with him through baptism into death in order that, just as Christ was raised from the dead through the glory of the Father, we too may live a new life.</a:t>
            </a:r>
            <a:r>
              <a:rPr lang="en-US" sz="3600" b="1" dirty="0">
                <a:solidFill>
                  <a:schemeClr val="bg1"/>
                </a:solidFill>
              </a:rPr>
              <a:t> 	</a:t>
            </a:r>
          </a:p>
        </p:txBody>
      </p:sp>
    </p:spTree>
    <p:extLst>
      <p:ext uri="{BB962C8B-B14F-4D97-AF65-F5344CB8AC3E}">
        <p14:creationId xmlns:p14="http://schemas.microsoft.com/office/powerpoint/2010/main" val="5095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AC7A8EFA-B7AC-024F-BB6A-3442C61E65F6}"/>
              </a:ext>
            </a:extLst>
          </p:cNvPr>
          <p:cNvSpPr>
            <a:spLocks noGrp="1"/>
          </p:cNvSpPr>
          <p:nvPr>
            <p:ph idx="1"/>
          </p:nvPr>
        </p:nvSpPr>
        <p:spPr>
          <a:xfrm>
            <a:off x="290151" y="648816"/>
            <a:ext cx="6188333" cy="5461755"/>
          </a:xfrm>
        </p:spPr>
        <p:txBody>
          <a:bodyPr anchor="t">
            <a:noAutofit/>
          </a:bodyPr>
          <a:lstStyle/>
          <a:p>
            <a:pPr marL="0" indent="0">
              <a:buNone/>
            </a:pPr>
            <a:r>
              <a:rPr lang="en-US" sz="3400" dirty="0">
                <a:latin typeface="+mj-lt"/>
              </a:rPr>
              <a:t>“Cheap grace is the preaching of forgiveness without repentance, baptism without church discipline, communion without confession, absolution without personal confession. Cheap grace is grace without discipleship, grace without the cross, grace without Jesus Christ living and incarnate.”</a:t>
            </a:r>
          </a:p>
          <a:p>
            <a:pPr marL="0" indent="0">
              <a:buNone/>
            </a:pPr>
            <a:r>
              <a:rPr lang="en-US" sz="3400" b="1" dirty="0"/>
              <a:t>Dietrich Bonhoeffer,</a:t>
            </a:r>
            <a:br>
              <a:rPr lang="en-US" sz="3400" b="1" dirty="0"/>
            </a:br>
            <a:r>
              <a:rPr lang="en-US" sz="3400" i="1" dirty="0"/>
              <a:t>The Cost of Discipleship</a:t>
            </a:r>
          </a:p>
        </p:txBody>
      </p:sp>
      <p:sp>
        <p:nvSpPr>
          <p:cNvPr id="26" name="Freeform: Shape 25">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person wearing glasses&#10;&#10;Description automatically generated with medium confidence">
            <a:extLst>
              <a:ext uri="{FF2B5EF4-FFF2-40B4-BE49-F238E27FC236}">
                <a16:creationId xmlns:a16="http://schemas.microsoft.com/office/drawing/2014/main" id="{899BA1C5-1181-3E4D-A4F7-D0E2CD2E5A2D}"/>
              </a:ext>
            </a:extLst>
          </p:cNvPr>
          <p:cNvPicPr>
            <a:picLocks noChangeAspect="1"/>
          </p:cNvPicPr>
          <p:nvPr/>
        </p:nvPicPr>
        <p:blipFill rotWithShape="1">
          <a:blip r:embed="rId3"/>
          <a:srcRect t="12105" r="-1" b="13854"/>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8" name="TextBox 7">
            <a:extLst>
              <a:ext uri="{FF2B5EF4-FFF2-40B4-BE49-F238E27FC236}">
                <a16:creationId xmlns:a16="http://schemas.microsoft.com/office/drawing/2014/main" id="{255C0385-0D6F-B745-8C37-8652D9CB72A7}"/>
              </a:ext>
            </a:extLst>
          </p:cNvPr>
          <p:cNvSpPr txBox="1"/>
          <p:nvPr/>
        </p:nvSpPr>
        <p:spPr>
          <a:xfrm>
            <a:off x="6562165" y="286871"/>
            <a:ext cx="5450541" cy="6185647"/>
          </a:xfrm>
          <a:prstGeom prst="rect">
            <a:avLst/>
          </a:prstGeom>
        </p:spPr>
        <p:txBody>
          <a:bodyPr vert="horz" lIns="91440" tIns="45720" rIns="91440" bIns="45720" rtlCol="0">
            <a:noAutofit/>
          </a:bodyPr>
          <a:lstStyle/>
          <a:p>
            <a:pPr>
              <a:lnSpc>
                <a:spcPct val="90000"/>
              </a:lnSpc>
              <a:spcAft>
                <a:spcPts val="600"/>
              </a:spcAft>
            </a:pPr>
            <a:endParaRPr lang="en-US" sz="3200" dirty="0">
              <a:solidFill>
                <a:schemeClr val="bg1">
                  <a:alpha val="80000"/>
                </a:schemeClr>
              </a:solidFill>
              <a:latin typeface="+mj-lt"/>
            </a:endParaRPr>
          </a:p>
        </p:txBody>
      </p:sp>
    </p:spTree>
    <p:extLst>
      <p:ext uri="{BB962C8B-B14F-4D97-AF65-F5344CB8AC3E}">
        <p14:creationId xmlns:p14="http://schemas.microsoft.com/office/powerpoint/2010/main" val="16506836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663389" y="1035423"/>
            <a:ext cx="10865222" cy="4787153"/>
          </a:xfrm>
        </p:spPr>
        <p:txBody>
          <a:bodyPr>
            <a:noAutofit/>
          </a:bodyPr>
          <a:lstStyle/>
          <a:p>
            <a:pPr marL="0" indent="0">
              <a:buNone/>
            </a:pPr>
            <a:r>
              <a:rPr lang="en-US" sz="3600" b="1" dirty="0">
                <a:solidFill>
                  <a:schemeClr val="bg1"/>
                </a:solidFill>
              </a:rPr>
              <a:t>Paul, 2 Corinthians 12:6-10 NIV </a:t>
            </a:r>
          </a:p>
          <a:p>
            <a:pPr marL="0" indent="0">
              <a:buNone/>
            </a:pPr>
            <a:r>
              <a:rPr lang="en-US" sz="3600" b="1" baseline="30000" dirty="0">
                <a:solidFill>
                  <a:schemeClr val="bg1"/>
                </a:solidFill>
              </a:rPr>
              <a:t>6 </a:t>
            </a:r>
            <a:r>
              <a:rPr lang="en-US" sz="3600" dirty="0">
                <a:solidFill>
                  <a:schemeClr val="bg1"/>
                </a:solidFill>
              </a:rPr>
              <a:t>Even if I should choose to boast, I would not be a fool, because I would be speaking the truth. But I refrain, so no one will think more of me than is warranted by what I do or say, </a:t>
            </a:r>
            <a:r>
              <a:rPr lang="en-US" sz="3600" b="1" baseline="30000" dirty="0">
                <a:solidFill>
                  <a:schemeClr val="bg1"/>
                </a:solidFill>
              </a:rPr>
              <a:t>7 </a:t>
            </a:r>
            <a:r>
              <a:rPr lang="en-US" sz="3600" dirty="0">
                <a:solidFill>
                  <a:schemeClr val="bg1"/>
                </a:solidFill>
              </a:rPr>
              <a:t>or because of these surpassingly great revelations. Therefore, in order to keep me from becoming conceited, I was given </a:t>
            </a:r>
            <a:r>
              <a:rPr lang="en-US" sz="3600" dirty="0">
                <a:solidFill>
                  <a:srgbClr val="FFFF00"/>
                </a:solidFill>
              </a:rPr>
              <a:t>a thorn in my flesh, a messenger of Satan</a:t>
            </a:r>
            <a:r>
              <a:rPr lang="en-US" sz="3600" dirty="0">
                <a:solidFill>
                  <a:schemeClr val="bg1"/>
                </a:solidFill>
              </a:rPr>
              <a:t>, to torment me. </a:t>
            </a:r>
            <a:r>
              <a:rPr lang="en-US" sz="3600" b="1" baseline="30000" dirty="0">
                <a:solidFill>
                  <a:schemeClr val="bg1"/>
                </a:solidFill>
              </a:rPr>
              <a:t>8 </a:t>
            </a:r>
            <a:r>
              <a:rPr lang="en-US" sz="3600" dirty="0">
                <a:solidFill>
                  <a:schemeClr val="bg1"/>
                </a:solidFill>
              </a:rPr>
              <a:t>Three times I pleaded </a:t>
            </a:r>
            <a:r>
              <a:rPr lang="en-US" sz="3600" u="sng" dirty="0">
                <a:solidFill>
                  <a:schemeClr val="bg1"/>
                </a:solidFill>
              </a:rPr>
              <a:t>with the Lord</a:t>
            </a:r>
            <a:r>
              <a:rPr lang="en-US" sz="3600" dirty="0">
                <a:solidFill>
                  <a:schemeClr val="bg1"/>
                </a:solidFill>
              </a:rPr>
              <a:t> to take it away from me. </a:t>
            </a:r>
            <a:r>
              <a:rPr lang="en-US" sz="3600" b="1" dirty="0">
                <a:solidFill>
                  <a:schemeClr val="bg1"/>
                </a:solidFill>
              </a:rPr>
              <a:t>	</a:t>
            </a:r>
          </a:p>
        </p:txBody>
      </p:sp>
    </p:spTree>
    <p:extLst>
      <p:ext uri="{BB962C8B-B14F-4D97-AF65-F5344CB8AC3E}">
        <p14:creationId xmlns:p14="http://schemas.microsoft.com/office/powerpoint/2010/main" val="36624642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788894" y="1507190"/>
            <a:ext cx="10614212" cy="3843619"/>
          </a:xfrm>
        </p:spPr>
        <p:txBody>
          <a:bodyPr>
            <a:noAutofit/>
          </a:bodyPr>
          <a:lstStyle/>
          <a:p>
            <a:pPr marL="0" indent="0">
              <a:buNone/>
            </a:pPr>
            <a:r>
              <a:rPr lang="en-US" sz="3600" b="1" baseline="30000" dirty="0"/>
              <a:t>9 </a:t>
            </a:r>
            <a:r>
              <a:rPr lang="en-US" sz="3600" dirty="0"/>
              <a:t>But he said to me, </a:t>
            </a:r>
            <a:r>
              <a:rPr lang="en-US" sz="3600" dirty="0">
                <a:solidFill>
                  <a:srgbClr val="FF0000"/>
                </a:solidFill>
                <a:highlight>
                  <a:srgbClr val="FFFF00"/>
                </a:highlight>
              </a:rPr>
              <a:t>“My grace is sufficient for you, </a:t>
            </a:r>
            <a:br>
              <a:rPr lang="en-US" sz="3600" dirty="0">
                <a:solidFill>
                  <a:srgbClr val="FF0000"/>
                </a:solidFill>
                <a:highlight>
                  <a:srgbClr val="FFFF00"/>
                </a:highlight>
              </a:rPr>
            </a:br>
            <a:r>
              <a:rPr lang="en-US" sz="3600" dirty="0">
                <a:solidFill>
                  <a:srgbClr val="FF0000"/>
                </a:solidFill>
                <a:highlight>
                  <a:srgbClr val="FFFF00"/>
                </a:highlight>
              </a:rPr>
              <a:t>for my power is made perfect in weakness.” </a:t>
            </a:r>
          </a:p>
          <a:p>
            <a:pPr marL="0" indent="0">
              <a:buNone/>
            </a:pPr>
            <a:r>
              <a:rPr lang="en-US" sz="3600" dirty="0"/>
              <a:t>Therefore, I will boast all the more gladly about my weaknesses, so that Christ’s power may rest on me. </a:t>
            </a:r>
            <a:br>
              <a:rPr lang="en-US" sz="3600" dirty="0"/>
            </a:br>
            <a:r>
              <a:rPr lang="en-US" sz="3600" b="1" baseline="30000" dirty="0"/>
              <a:t>10 </a:t>
            </a:r>
            <a:r>
              <a:rPr lang="en-US" sz="3600" dirty="0"/>
              <a:t>That is why, for Christ’s sake, I delight in weaknesses, in insults, in hardships, in persecutions, in difficulties. For when I am weak, then I am strong.</a:t>
            </a:r>
            <a:endParaRPr lang="en-US" sz="3600" b="1" dirty="0"/>
          </a:p>
        </p:txBody>
      </p:sp>
    </p:spTree>
    <p:extLst>
      <p:ext uri="{BB962C8B-B14F-4D97-AF65-F5344CB8AC3E}">
        <p14:creationId xmlns:p14="http://schemas.microsoft.com/office/powerpoint/2010/main" val="292790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61976D-438A-0645-998B-D5B17A776320}"/>
              </a:ext>
            </a:extLst>
          </p:cNvPr>
          <p:cNvSpPr>
            <a:spLocks noGrp="1"/>
          </p:cNvSpPr>
          <p:nvPr>
            <p:ph idx="1"/>
          </p:nvPr>
        </p:nvSpPr>
        <p:spPr>
          <a:xfrm>
            <a:off x="1026458" y="2330823"/>
            <a:ext cx="10139083" cy="2474259"/>
          </a:xfrm>
        </p:spPr>
        <p:txBody>
          <a:bodyPr>
            <a:normAutofit/>
          </a:bodyPr>
          <a:lstStyle/>
          <a:p>
            <a:pPr marL="0" indent="0">
              <a:buNone/>
            </a:pPr>
            <a:r>
              <a:rPr lang="en-US" sz="3600" dirty="0">
                <a:solidFill>
                  <a:schemeClr val="bg1"/>
                </a:solidFill>
              </a:rPr>
              <a:t>And he gives grace generously. As the Scriptures say,</a:t>
            </a:r>
          </a:p>
          <a:p>
            <a:pPr marL="0" indent="0">
              <a:buNone/>
            </a:pPr>
            <a:r>
              <a:rPr lang="en-US" sz="3600" dirty="0">
                <a:solidFill>
                  <a:schemeClr val="bg1"/>
                </a:solidFill>
                <a:latin typeface="+mj-lt"/>
              </a:rPr>
              <a:t>“God opposes the proud</a:t>
            </a:r>
            <a:br>
              <a:rPr lang="en-US" sz="3600" dirty="0">
                <a:solidFill>
                  <a:schemeClr val="bg1"/>
                </a:solidFill>
                <a:latin typeface="+mj-lt"/>
              </a:rPr>
            </a:br>
            <a:r>
              <a:rPr lang="en-US" sz="3600" dirty="0">
                <a:solidFill>
                  <a:schemeClr val="bg1"/>
                </a:solidFill>
                <a:latin typeface="+mj-lt"/>
              </a:rPr>
              <a:t>    but gives grace to the humble.”</a:t>
            </a:r>
          </a:p>
          <a:p>
            <a:pPr marL="0" indent="0">
              <a:buNone/>
            </a:pPr>
            <a:r>
              <a:rPr lang="en-US" sz="3600" b="1" dirty="0">
                <a:solidFill>
                  <a:schemeClr val="bg1"/>
                </a:solidFill>
              </a:rPr>
              <a:t>				      		 	        James 4:6 NLT</a:t>
            </a:r>
          </a:p>
        </p:txBody>
      </p:sp>
    </p:spTree>
    <p:extLst>
      <p:ext uri="{BB962C8B-B14F-4D97-AF65-F5344CB8AC3E}">
        <p14:creationId xmlns:p14="http://schemas.microsoft.com/office/powerpoint/2010/main" val="83822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11720</TotalTime>
  <Words>1770</Words>
  <Application>Microsoft Macintosh PowerPoint</Application>
  <PresentationFormat>Widescreen</PresentationFormat>
  <Paragraphs>116</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Mercy &amp; Grace – Related But Different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227</cp:revision>
  <cp:lastPrinted>2021-07-25T13:07:15Z</cp:lastPrinted>
  <dcterms:created xsi:type="dcterms:W3CDTF">2021-06-17T18:26:40Z</dcterms:created>
  <dcterms:modified xsi:type="dcterms:W3CDTF">2021-07-30T15:34:43Z</dcterms:modified>
</cp:coreProperties>
</file>