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414" r:id="rId3"/>
    <p:sldId id="383" r:id="rId4"/>
    <p:sldId id="405" r:id="rId5"/>
    <p:sldId id="257" r:id="rId6"/>
    <p:sldId id="350" r:id="rId7"/>
    <p:sldId id="416" r:id="rId8"/>
    <p:sldId id="406" r:id="rId9"/>
    <p:sldId id="407" r:id="rId10"/>
    <p:sldId id="409" r:id="rId11"/>
    <p:sldId id="408" r:id="rId12"/>
    <p:sldId id="410" r:id="rId13"/>
    <p:sldId id="411" r:id="rId14"/>
    <p:sldId id="412" r:id="rId15"/>
    <p:sldId id="413" r:id="rId16"/>
    <p:sldId id="415" r:id="rId17"/>
    <p:sldId id="4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90"/>
    <p:restoredTop sz="73758"/>
  </p:normalViewPr>
  <p:slideViewPr>
    <p:cSldViewPr snapToGrid="0" snapToObjects="1">
      <p:cViewPr varScale="1">
        <p:scale>
          <a:sx n="64" d="100"/>
          <a:sy n="64" d="100"/>
        </p:scale>
        <p:origin x="200" y="520"/>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Welcome</a:t>
            </a:r>
          </a:p>
          <a:p>
            <a:pPr marL="171450" indent="-171450">
              <a:buFont typeface="Arial" panose="020B0604020202020204" pitchFamily="34" charset="0"/>
              <a:buChar char="•"/>
            </a:pPr>
            <a:r>
              <a:rPr lang="en-US" dirty="0"/>
              <a:t>3rd Sunday of our winter series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Foundations</a:t>
            </a:r>
            <a:r>
              <a:rPr lang="en-US" sz="1200" kern="1200" dirty="0">
                <a:solidFill>
                  <a:schemeClr val="tx1"/>
                </a:solidFill>
                <a:effectLst/>
                <a:latin typeface="+mn-lt"/>
                <a:ea typeface="+mn-ea"/>
                <a:cs typeface="+mn-cs"/>
              </a:rPr>
              <a:t>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4-week sermon series that calls us to address the spiritual foundations of our life in Christ. We are looking at how the gospel challenges us to commit to following Jesus together, which involves regular rhythms of prayer, reading and reflecting on the Scripture, and deepening relationships.</a:t>
            </a:r>
            <a:r>
              <a:rPr lang="en-US"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In the first Sunday of the series, Pastor Melissa shared about </a:t>
            </a:r>
            <a:r>
              <a:rPr lang="en-US" sz="1200" b="0" i="1" u="none" strike="noStrike" kern="1200" dirty="0">
                <a:solidFill>
                  <a:schemeClr val="tx1"/>
                </a:solidFill>
                <a:effectLst/>
                <a:latin typeface="+mn-lt"/>
                <a:ea typeface="+mn-ea"/>
                <a:cs typeface="+mn-cs"/>
              </a:rPr>
              <a:t>The Call to Discipleship</a:t>
            </a:r>
            <a:r>
              <a:rPr lang="en-US" sz="1200" b="0" i="0" u="none" strike="noStrike" kern="1200" dirty="0">
                <a:solidFill>
                  <a:schemeClr val="tx1"/>
                </a:solidFill>
                <a:effectLst/>
                <a:latin typeface="+mn-lt"/>
                <a:ea typeface="+mn-ea"/>
                <a:cs typeface="+mn-cs"/>
              </a:rPr>
              <a:t>. She said that discipleship, the work of the gospel and being intentional about our spiritual growth, can’t simply be an “add-on” to our busy lives, rather, it’s the main thing. That message was an invitation to place Christ at the center and be about deepening your faith here at Grantham.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And so, when we answer the call to discipleship, we commit to some basic spiritual practices and religious rhythms that help orient our hearts to God, allow us to hear his voice, and experience him personally. Which is what I invited us to do last Sunday, i.e., see prayer as the primary way by which we abide in the Lord, experience his presence and power, discern his will, and stay rooted in his love; this is where our identity and purpose is discovered.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That then brings us to today’s message on the place of Scripture in building the foundations of our faith and how to use the Bible to know God and, by the power of the Holy Spirit, meet the risen Jesus—the One who shows us what God is like and has always been like, the One who loves you and offers us his mercy and grace today. And it’s this Jesus that I pray you will encounter and experience through this message.  </a:t>
            </a:r>
            <a:r>
              <a:rPr lang="en-US" sz="1200" b="0" i="0" u="none" strike="noStrike" kern="1200" dirty="0">
                <a:solidFill>
                  <a:schemeClr val="tx1"/>
                </a:solidFill>
                <a:effectLst/>
                <a:latin typeface="+mn-lt"/>
                <a:ea typeface="+mn-ea"/>
                <a:cs typeface="+mn-cs"/>
              </a:rPr>
              <a:t>[BRIEF PRAYER]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[BRIEF COMMENTS BEFORE VIDEO – CHINESE SEMINARIANS]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Let’s watch this short clip together…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[LECTIO 365 DEVOTIONAL APP]</a:t>
            </a:r>
          </a:p>
          <a:p>
            <a:pPr marL="171450" indent="-171450">
              <a:buFont typeface="Arial" panose="020B0604020202020204" pitchFamily="34" charset="0"/>
              <a:buChar char="•"/>
            </a:pPr>
            <a:r>
              <a:rPr lang="en-US" dirty="0"/>
              <a:t>You can read it, listen to it, or both!</a:t>
            </a:r>
          </a:p>
          <a:p>
            <a:pPr marL="171450" indent="-171450">
              <a:buFont typeface="Arial" panose="020B0604020202020204" pitchFamily="34" charset="0"/>
              <a:buChar char="•"/>
            </a:pPr>
            <a:r>
              <a:rPr lang="en-US" dirty="0"/>
              <a:t>There is a morning and evening devotion (the evening one serves like the Examen for the day. It is great for going to sleep!)</a:t>
            </a:r>
          </a:p>
          <a:p>
            <a:pPr marL="171450" indent="-171450">
              <a:buFont typeface="Arial" panose="020B0604020202020204" pitchFamily="34" charset="0"/>
              <a:buChar char="•"/>
            </a:pPr>
            <a:r>
              <a:rPr lang="en-US" dirty="0"/>
              <a:t>The app teaches you to PRAY:</a:t>
            </a:r>
            <a:br>
              <a:rPr lang="en-US" dirty="0"/>
            </a:br>
            <a:r>
              <a:rPr lang="en-US" sz="1200" b="0" i="0" u="none" strike="noStrike" kern="1200" dirty="0" err="1">
                <a:solidFill>
                  <a:schemeClr val="tx1"/>
                </a:solidFill>
                <a:effectLst/>
                <a:latin typeface="+mn-lt"/>
                <a:ea typeface="+mn-ea"/>
                <a:cs typeface="+mn-cs"/>
              </a:rPr>
              <a:t>P:ause</a:t>
            </a:r>
            <a:r>
              <a:rPr lang="en-US" sz="1200" b="0" i="0" u="none" strike="noStrike" kern="1200" dirty="0">
                <a:solidFill>
                  <a:schemeClr val="tx1"/>
                </a:solidFill>
                <a:effectLst/>
                <a:latin typeface="+mn-lt"/>
                <a:ea typeface="+mn-ea"/>
                <a:cs typeface="+mn-cs"/>
              </a:rPr>
              <a:t> to be still</a:t>
            </a:r>
            <a:br>
              <a:rPr lang="en-US" dirty="0"/>
            </a:br>
            <a:r>
              <a:rPr lang="en-US" sz="1200" b="0" i="0" u="none" strike="noStrike" kern="1200" dirty="0" err="1">
                <a:solidFill>
                  <a:schemeClr val="tx1"/>
                </a:solidFill>
                <a:effectLst/>
                <a:latin typeface="+mn-lt"/>
                <a:ea typeface="+mn-ea"/>
                <a:cs typeface="+mn-cs"/>
              </a:rPr>
              <a:t>R:ejoice</a:t>
            </a:r>
            <a:r>
              <a:rPr lang="en-US" sz="1200" b="0" i="0" u="none" strike="noStrike" kern="1200" dirty="0">
                <a:solidFill>
                  <a:schemeClr val="tx1"/>
                </a:solidFill>
                <a:effectLst/>
                <a:latin typeface="+mn-lt"/>
                <a:ea typeface="+mn-ea"/>
                <a:cs typeface="+mn-cs"/>
              </a:rPr>
              <a:t> with a Psalm and </a:t>
            </a:r>
            <a:r>
              <a:rPr lang="en-US" sz="1200" b="0" i="0" u="none" strike="noStrike" kern="1200" dirty="0" err="1">
                <a:solidFill>
                  <a:schemeClr val="tx1"/>
                </a:solidFill>
                <a:effectLst/>
                <a:latin typeface="+mn-lt"/>
                <a:ea typeface="+mn-ea"/>
                <a:cs typeface="+mn-cs"/>
              </a:rPr>
              <a:t>R:eflect</a:t>
            </a:r>
            <a:r>
              <a:rPr lang="en-US" sz="1200" b="0" i="0" u="none" strike="noStrike" kern="1200" dirty="0">
                <a:solidFill>
                  <a:schemeClr val="tx1"/>
                </a:solidFill>
                <a:effectLst/>
                <a:latin typeface="+mn-lt"/>
                <a:ea typeface="+mn-ea"/>
                <a:cs typeface="+mn-cs"/>
              </a:rPr>
              <a:t> on Scripture</a:t>
            </a:r>
            <a:br>
              <a:rPr lang="en-US" dirty="0"/>
            </a:br>
            <a:r>
              <a:rPr lang="en-US" sz="1200" b="0" i="0" u="none" strike="noStrike" kern="1200" dirty="0" err="1">
                <a:solidFill>
                  <a:schemeClr val="tx1"/>
                </a:solidFill>
                <a:effectLst/>
                <a:latin typeface="+mn-lt"/>
                <a:ea typeface="+mn-ea"/>
                <a:cs typeface="+mn-cs"/>
              </a:rPr>
              <a:t>A:sk</a:t>
            </a:r>
            <a:r>
              <a:rPr lang="en-US" sz="1200" b="0" i="0" u="none" strike="noStrike" kern="1200" dirty="0">
                <a:solidFill>
                  <a:schemeClr val="tx1"/>
                </a:solidFill>
                <a:effectLst/>
                <a:latin typeface="+mn-lt"/>
                <a:ea typeface="+mn-ea"/>
                <a:cs typeface="+mn-cs"/>
              </a:rPr>
              <a:t> for God’s help</a:t>
            </a:r>
            <a:br>
              <a:rPr lang="en-US" dirty="0"/>
            </a:br>
            <a:r>
              <a:rPr lang="en-US" sz="1200" b="0" i="0" u="none" strike="noStrike" kern="1200" dirty="0" err="1">
                <a:solidFill>
                  <a:schemeClr val="tx1"/>
                </a:solidFill>
                <a:effectLst/>
                <a:latin typeface="+mn-lt"/>
                <a:ea typeface="+mn-ea"/>
                <a:cs typeface="+mn-cs"/>
              </a:rPr>
              <a:t>Y:ield</a:t>
            </a:r>
            <a:r>
              <a:rPr lang="en-US" sz="1200" b="0" i="0" u="none" strike="noStrike" kern="1200" dirty="0">
                <a:solidFill>
                  <a:schemeClr val="tx1"/>
                </a:solidFill>
                <a:effectLst/>
                <a:latin typeface="+mn-lt"/>
                <a:ea typeface="+mn-ea"/>
                <a:cs typeface="+mn-cs"/>
              </a:rPr>
              <a:t> to His will in your life.</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And as I said last week, they recently released </a:t>
            </a:r>
            <a:r>
              <a:rPr lang="en-US" sz="1200" b="0" i="1" u="none" strike="noStrike" kern="1200" dirty="0">
                <a:solidFill>
                  <a:schemeClr val="tx1"/>
                </a:solidFill>
                <a:effectLst/>
                <a:latin typeface="+mn-lt"/>
                <a:ea typeface="+mn-ea"/>
                <a:cs typeface="+mn-cs"/>
              </a:rPr>
              <a:t>Lectio for Families</a:t>
            </a:r>
            <a:r>
              <a:rPr lang="en-US" sz="1200" b="0" i="0" u="none" strike="noStrike" kern="1200" dirty="0">
                <a:solidFill>
                  <a:schemeClr val="tx1"/>
                </a:solidFill>
                <a:effectLst/>
                <a:latin typeface="+mn-lt"/>
                <a:ea typeface="+mn-ea"/>
                <a:cs typeface="+mn-cs"/>
              </a:rPr>
              <a:t>… [NEXT SLIDE]</a:t>
            </a:r>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3138227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[LECTIO FOR FAMILIES]</a:t>
            </a:r>
          </a:p>
          <a:p>
            <a:pPr marL="171450" indent="-17145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Lectio for Families app has been designed for families with children aged between 7-11 years old, but may be suitable for those who are younger and slightly older too!</a:t>
            </a:r>
          </a:p>
          <a:p>
            <a:pPr marL="171450" indent="-17145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 features daily Bible readings, a weekly memory verse, engaging questions to pause and talk about, and prompts for reflection and prayer.</a:t>
            </a:r>
          </a:p>
          <a:p>
            <a:pPr marL="171450" indent="-17145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app can be downloaded by parents and caregivers onto a mobile device. You can then choose to either listen to the audio content together, or you can read it as you pass the device to each other.</a:t>
            </a:r>
          </a:p>
          <a:p>
            <a:pPr marL="171450" indent="-171450" fontAlgn="base">
              <a:buFont typeface="Arial" panose="020B0604020202020204" pitchFamily="34" charset="0"/>
              <a:buChar char="•"/>
            </a:pPr>
            <a:r>
              <a:rPr lang="en-US" dirty="0"/>
              <a:t>If you listen to the audio, the background music is engaging, the speakers are mostly British, and the Scripture is read by other children.</a:t>
            </a:r>
          </a:p>
          <a:p>
            <a:pPr marL="171450" indent="-171450">
              <a:buFont typeface="Arial" panose="020B0604020202020204" pitchFamily="34" charset="0"/>
              <a:buChar char="•"/>
            </a:pPr>
            <a:endParaRPr lang="en-US" dirty="0"/>
          </a:p>
          <a:p>
            <a:r>
              <a:rPr lang="en-US" dirty="0"/>
              <a:t>You can also find some other helpful resources at 24-7prayer.com</a:t>
            </a:r>
          </a:p>
          <a:p>
            <a:endParaRPr lang="en-US" dirty="0"/>
          </a:p>
          <a:p>
            <a:r>
              <a:rPr lang="en-US" dirty="0"/>
              <a:t>Again, these three apps were inspired by Lectio Divina…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277512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You can find slight variations of this (e.g., Latin words, how many times you read the Scripture in these 4 movements, and a 5</a:t>
            </a:r>
            <a:r>
              <a:rPr lang="en-US" baseline="30000" dirty="0"/>
              <a:t>th</a:t>
            </a:r>
            <a:r>
              <a:rPr lang="en-US" dirty="0"/>
              <a:t> stage: action).</a:t>
            </a:r>
          </a:p>
          <a:p>
            <a:pPr marL="171450" indent="-171450">
              <a:buFont typeface="Arial" panose="020B0604020202020204" pitchFamily="34" charset="0"/>
              <a:buChar char="•"/>
            </a:pPr>
            <a:r>
              <a:rPr lang="en-US" dirty="0"/>
              <a:t>We’re going to practice Lectio this morning with two readings of the Scripture</a:t>
            </a:r>
            <a:br>
              <a:rPr lang="en-US" dirty="0"/>
            </a:br>
            <a:endParaRPr lang="en-US" dirty="0"/>
          </a:p>
          <a:p>
            <a:pPr marL="0" indent="0">
              <a:buFont typeface="Arial" panose="020B0604020202020204" pitchFamily="34" charset="0"/>
              <a:buNone/>
            </a:pPr>
            <a:r>
              <a:rPr lang="en-US" dirty="0"/>
              <a:t>Here is what happens with each movement…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286979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And so… here is what Lectio looks like in practice…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124017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And notice how with Lectio Divina we are really beginning and ending with rest…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550708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So, I’d now like to guide us through a session of Lectio Divina using a passage that we had in our Foundations Bible Reading plan from this past week. </a:t>
            </a:r>
          </a:p>
          <a:p>
            <a:endParaRPr lang="en-US" dirty="0"/>
          </a:p>
          <a:p>
            <a:r>
              <a:rPr lang="en-US" dirty="0"/>
              <a:t>Please grab a Bible…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53646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INSTRUCTIONS]</a:t>
            </a:r>
          </a:p>
          <a:p>
            <a:endParaRPr lang="en-US" dirty="0"/>
          </a:p>
          <a:p>
            <a:r>
              <a:rPr lang="en-US" u="sng" dirty="0"/>
              <a:t>Prepare and Center</a:t>
            </a:r>
          </a:p>
          <a:p>
            <a:r>
              <a:rPr lang="en-US" dirty="0"/>
              <a:t>“As I enter prayer now, I pause to be still, to take slow deep breathes; to re-center my scattered senses upon the presence of God.”  </a:t>
            </a:r>
            <a:r>
              <a:rPr lang="en-US" b="0" i="1" dirty="0"/>
              <a:t>Continue breathing and focus on Christ, welcome the Spirit into this moment.</a:t>
            </a:r>
          </a:p>
          <a:p>
            <a:endParaRPr lang="en-US" b="0" dirty="0"/>
          </a:p>
          <a:p>
            <a:r>
              <a:rPr lang="en-US" b="0" dirty="0"/>
              <a:t>“Jesus, light of the world, as I follow You today, would You illuminate the darkness within me and around me. Show me Your presence and Your path as I welcome the light of life.”</a:t>
            </a:r>
          </a:p>
          <a:p>
            <a:endParaRPr lang="en-US" b="0" dirty="0"/>
          </a:p>
          <a:p>
            <a:r>
              <a:rPr lang="en-US" b="0" u="sng" dirty="0"/>
              <a:t>Read</a:t>
            </a:r>
          </a:p>
          <a:p>
            <a:r>
              <a:rPr lang="en-US" b="0" dirty="0"/>
              <a:t>Our passage for today’s Lectio Divina is from the gospel of Matthew chapter 14, verses 22-33. We are reading and reflecting on the time Jesus walked on water and met his scared disciples caught in the storm. I will read the passage aloud as we take in the story together. </a:t>
            </a:r>
          </a:p>
          <a:p>
            <a:endParaRPr lang="en-US" b="0" dirty="0"/>
          </a:p>
          <a:p>
            <a:r>
              <a:rPr lang="en-US" b="0" dirty="0"/>
              <a:t>[READ MATTHEW 14:22-33 ALOUD]</a:t>
            </a:r>
          </a:p>
          <a:p>
            <a:endParaRPr lang="en-US" b="0" dirty="0"/>
          </a:p>
          <a:p>
            <a:r>
              <a:rPr lang="en-US" b="0" dirty="0"/>
              <a:t>Now I invite you to read the passage to yourself quietly. This time, when a word or phrase strikes you. Pause for a moment and rest with it. Let it speak to you. Pay attention to the feelings that arise in you as you read. Let’s begin.</a:t>
            </a:r>
          </a:p>
          <a:p>
            <a:endParaRPr lang="en-US" b="0" dirty="0"/>
          </a:p>
          <a:p>
            <a:r>
              <a:rPr lang="en-US" b="0" dirty="0"/>
              <a:t>[READ PASSAGE AGAIN QUIETLY]</a:t>
            </a:r>
          </a:p>
          <a:p>
            <a:endParaRPr lang="en-US" b="0" dirty="0"/>
          </a:p>
          <a:p>
            <a:r>
              <a:rPr lang="en-US" b="0" u="sng" dirty="0"/>
              <a:t>Respond</a:t>
            </a:r>
          </a:p>
          <a:p>
            <a:r>
              <a:rPr lang="en-US" b="0" dirty="0"/>
              <a:t>Prayer is our response to God’s words through the Scriptures. It is a dialogue with God that comes from our hearts. First, take a few moments to share with God the thoughts, questions, feelings, or requests that you have that our text is birthed in you. And then… allow him to speak to you through your own thoughts. What is he saying to you? Talk to him now. [wait 1 minute]</a:t>
            </a:r>
          </a:p>
          <a:p>
            <a:endParaRPr lang="en-US" b="0" dirty="0"/>
          </a:p>
          <a:p>
            <a:r>
              <a:rPr lang="en-US" b="0" u="sng" dirty="0"/>
              <a:t>Rest</a:t>
            </a:r>
          </a:p>
          <a:p>
            <a:r>
              <a:rPr lang="en-US" b="0" dirty="0"/>
              <a:t>Now, brothers and sisters, rest in the stillness of God’s presence. As you return to your deep breathing, receive his transforming embrace. Know that you are loved and forgiven. You are not alone. And in this relationship, know that words are not always necessary. So, now rest in his presence. Be still, and know that he is God. [wait 15 seconds]</a:t>
            </a:r>
          </a:p>
          <a:p>
            <a:endParaRPr lang="en-US" b="0" dirty="0"/>
          </a:p>
          <a:p>
            <a:r>
              <a:rPr lang="en-US" b="0" u="sng" dirty="0"/>
              <a:t>Closing</a:t>
            </a:r>
          </a:p>
          <a:p>
            <a:r>
              <a:rPr lang="en-US" b="0" dirty="0"/>
              <a:t>Finally, as we close in prayer… let’s put our hand on our heart.  </a:t>
            </a:r>
            <a:r>
              <a:rPr lang="en-US" b="0" i="1" dirty="0"/>
              <a:t>Father God, fill us with your love. Help us to love You, and everything that you’ve made.  </a:t>
            </a:r>
            <a:r>
              <a:rPr lang="en-US" b="0" i="0" dirty="0"/>
              <a:t>Let’s point to our eyes.  </a:t>
            </a:r>
            <a:r>
              <a:rPr lang="en-US" b="0" i="1" dirty="0"/>
              <a:t>Lord Jesus, help us to believe that you are with us in the storm. Help us to see you, and to see others the way that you see them too. </a:t>
            </a:r>
            <a:r>
              <a:rPr lang="en-US" b="0" i="0" dirty="0"/>
              <a:t> And now let’s point to our ears.  </a:t>
            </a:r>
            <a:r>
              <a:rPr lang="en-US" b="0" i="1" dirty="0"/>
              <a:t>Holy Spirit, help us to hear you, and give us courage to trust you and do what you say.</a:t>
            </a:r>
          </a:p>
          <a:p>
            <a:endParaRPr lang="en-US" b="0" i="1" dirty="0"/>
          </a:p>
          <a:p>
            <a:r>
              <a:rPr lang="en-US" b="0" i="1" dirty="0"/>
              <a:t>And all of God’s people said, Amen.  </a:t>
            </a:r>
            <a:r>
              <a:rPr lang="en-US" b="0" i="0" dirty="0"/>
              <a:t>[NEXT SLIDE]</a:t>
            </a:r>
            <a:endParaRPr lang="en-US" i="0" dirty="0"/>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362854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53086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IMMEDIATELY FOLLOWING THE VIDEO]</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305287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VIDEO]</a:t>
            </a:r>
          </a:p>
          <a:p>
            <a:pPr marL="171450" indent="-171450">
              <a:buFont typeface="Arial" panose="020B0604020202020204" pitchFamily="34" charset="0"/>
              <a:buChar char="•"/>
            </a:pPr>
            <a:r>
              <a:rPr lang="en-US" dirty="0"/>
              <a:t>As followers of Jesus, do we have a love and appreciation for the Scriptures like the believers in the video clip we just saw? If not, why do you think that is? </a:t>
            </a:r>
          </a:p>
          <a:p>
            <a:pPr marL="171450" indent="-171450">
              <a:buFont typeface="Arial" panose="020B0604020202020204" pitchFamily="34" charset="0"/>
              <a:buChar char="•"/>
            </a:pPr>
            <a:r>
              <a:rPr lang="en-US" dirty="0"/>
              <a:t>What might be the reasons for our apathy, our disinterest, and/or simple neglect?</a:t>
            </a:r>
          </a:p>
          <a:p>
            <a:pPr marL="171450" indent="-171450">
              <a:buFont typeface="Arial" panose="020B0604020202020204" pitchFamily="34" charset="0"/>
              <a:buChar char="•"/>
            </a:pPr>
            <a:r>
              <a:rPr lang="en-US" dirty="0"/>
              <a:t>Whatever the reasons… I believe we can all do something about it.</a:t>
            </a:r>
          </a:p>
          <a:p>
            <a:endParaRPr lang="en-US" dirty="0"/>
          </a:p>
          <a:p>
            <a:r>
              <a:rPr lang="en-US" dirty="0"/>
              <a:t>I recently read Brian </a:t>
            </a:r>
            <a:r>
              <a:rPr lang="en-US" dirty="0" err="1"/>
              <a:t>Zahnd’s</a:t>
            </a:r>
            <a:r>
              <a:rPr lang="en-US" dirty="0"/>
              <a:t> timely new book…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43545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THE BOOK]</a:t>
            </a:r>
          </a:p>
          <a:p>
            <a:pPr marL="0" indent="0">
              <a:buFont typeface="Arial" panose="020B0604020202020204" pitchFamily="34" charset="0"/>
              <a:buNone/>
            </a:pPr>
            <a:r>
              <a:rPr lang="en-US" dirty="0"/>
              <a:t>Description on back of book: “</a:t>
            </a:r>
            <a:r>
              <a:rPr lang="en-US" sz="1200" b="0" i="0" u="none" strike="noStrike" kern="1200" dirty="0">
                <a:solidFill>
                  <a:schemeClr val="tx1"/>
                </a:solidFill>
                <a:effectLst/>
                <a:latin typeface="+mn-lt"/>
                <a:ea typeface="+mn-ea"/>
                <a:cs typeface="+mn-cs"/>
              </a:rPr>
              <a:t>In an age of secularism, skepticism, and cynicism, our worldviews have been shaken. Various solutions exist―some double down on certainty, while others deconstruct their faith until there is nothing left at all. But Brian </a:t>
            </a:r>
            <a:r>
              <a:rPr lang="en-US" sz="1200" b="0" i="0" u="none" strike="noStrike" kern="1200" dirty="0" err="1">
                <a:solidFill>
                  <a:schemeClr val="tx1"/>
                </a:solidFill>
                <a:effectLst/>
                <a:latin typeface="+mn-lt"/>
                <a:ea typeface="+mn-ea"/>
                <a:cs typeface="+mn-cs"/>
              </a:rPr>
              <a:t>Zahnd</a:t>
            </a:r>
            <a:r>
              <a:rPr lang="en-US" sz="1200" b="0" i="0" u="none" strike="noStrike" kern="1200" dirty="0">
                <a:solidFill>
                  <a:schemeClr val="tx1"/>
                </a:solidFill>
                <a:effectLst/>
                <a:latin typeface="+mn-lt"/>
                <a:ea typeface="+mn-ea"/>
                <a:cs typeface="+mn-cs"/>
              </a:rPr>
              <a:t> offers a </a:t>
            </a:r>
            <a:r>
              <a:rPr lang="en-US" sz="1200" b="0" i="1" u="none" strike="noStrike" kern="1200" dirty="0">
                <a:solidFill>
                  <a:schemeClr val="tx1"/>
                </a:solidFill>
                <a:effectLst/>
                <a:latin typeface="+mn-lt"/>
                <a:ea typeface="+mn-ea"/>
                <a:cs typeface="+mn-cs"/>
              </a:rPr>
              <a:t>third </a:t>
            </a:r>
            <a:r>
              <a:rPr lang="en-US" sz="1200" b="0" i="0" u="none" strike="noStrike" kern="1200" dirty="0">
                <a:solidFill>
                  <a:schemeClr val="tx1"/>
                </a:solidFill>
                <a:effectLst/>
                <a:latin typeface="+mn-lt"/>
                <a:ea typeface="+mn-ea"/>
                <a:cs typeface="+mn-cs"/>
              </a:rPr>
              <a:t>way: what is needed is not a </a:t>
            </a:r>
            <a:r>
              <a:rPr lang="en-US" sz="1200" b="0" i="1" u="none" strike="noStrike" kern="1200" dirty="0">
                <a:solidFill>
                  <a:schemeClr val="tx1"/>
                </a:solidFill>
                <a:effectLst/>
                <a:latin typeface="+mn-lt"/>
                <a:ea typeface="+mn-ea"/>
                <a:cs typeface="+mn-cs"/>
              </a:rPr>
              <a:t>demolition</a:t>
            </a:r>
            <a:r>
              <a:rPr lang="en-US" sz="1200" b="0" i="0" u="none" strike="noStrike" kern="1200" dirty="0">
                <a:solidFill>
                  <a:schemeClr val="tx1"/>
                </a:solidFill>
                <a:effectLst/>
                <a:latin typeface="+mn-lt"/>
                <a:ea typeface="+mn-ea"/>
                <a:cs typeface="+mn-cs"/>
              </a:rPr>
              <a:t> but instead a </a:t>
            </a:r>
            <a:r>
              <a:rPr lang="en-US" sz="1200" b="0" i="1" u="none" strike="noStrike" kern="1200" dirty="0">
                <a:solidFill>
                  <a:schemeClr val="tx1"/>
                </a:solidFill>
                <a:effectLst/>
                <a:latin typeface="+mn-lt"/>
                <a:ea typeface="+mn-ea"/>
                <a:cs typeface="+mn-cs"/>
              </a:rPr>
              <a:t>renovation</a:t>
            </a:r>
            <a:r>
              <a:rPr lang="en-US" sz="1200" b="0" i="0" u="none" strike="noStrike" kern="1200" dirty="0">
                <a:solidFill>
                  <a:schemeClr val="tx1"/>
                </a:solidFill>
                <a:effectLst/>
                <a:latin typeface="+mn-lt"/>
                <a:ea typeface="+mn-ea"/>
                <a:cs typeface="+mn-cs"/>
              </a:rPr>
              <a:t> of faith.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Written with personal and pastoral experience, </a:t>
            </a:r>
            <a:r>
              <a:rPr lang="en-US" sz="1200" b="0" i="0" u="none" strike="noStrike" kern="1200" dirty="0" err="1">
                <a:solidFill>
                  <a:schemeClr val="tx1"/>
                </a:solidFill>
                <a:effectLst/>
                <a:latin typeface="+mn-lt"/>
                <a:ea typeface="+mn-ea"/>
                <a:cs typeface="+mn-cs"/>
              </a:rPr>
              <a:t>Zahnd</a:t>
            </a:r>
            <a:r>
              <a:rPr lang="en-US" sz="1200" b="0" i="0" u="none" strike="noStrike" kern="1200" dirty="0">
                <a:solidFill>
                  <a:schemeClr val="tx1"/>
                </a:solidFill>
                <a:effectLst/>
                <a:latin typeface="+mn-lt"/>
                <a:ea typeface="+mn-ea"/>
                <a:cs typeface="+mn-cs"/>
              </a:rPr>
              <a:t> extends an invitation to move beyond the crisis of faith toward the journey of reconstruction. As the world rapidly changes in ways that feel incompatible with Christianity, </a:t>
            </a:r>
            <a:r>
              <a:rPr lang="en-US" sz="1200" b="0" i="1" u="none" strike="noStrike" kern="1200" dirty="0">
                <a:solidFill>
                  <a:schemeClr val="tx1"/>
                </a:solidFill>
                <a:effectLst/>
                <a:latin typeface="+mn-lt"/>
                <a:ea typeface="+mn-ea"/>
                <a:cs typeface="+mn-cs"/>
              </a:rPr>
              <a:t>When Everything's on Fire</a:t>
            </a:r>
            <a:r>
              <a:rPr lang="en-US" sz="1200" b="0" i="0" u="none" strike="noStrike" kern="1200" dirty="0">
                <a:solidFill>
                  <a:schemeClr val="tx1"/>
                </a:solidFill>
                <a:effectLst/>
                <a:latin typeface="+mn-lt"/>
                <a:ea typeface="+mn-ea"/>
                <a:cs typeface="+mn-cs"/>
              </a:rPr>
              <a:t> provides much-needed hope. A stronger, more confident faith is possible when it is grounded in the beauty and truth of Christ. </a:t>
            </a:r>
            <a:r>
              <a:rPr lang="en-US" sz="1200" b="0" i="0" u="none" strike="noStrike" kern="1200" dirty="0" err="1">
                <a:solidFill>
                  <a:schemeClr val="tx1"/>
                </a:solidFill>
                <a:effectLst/>
                <a:latin typeface="+mn-lt"/>
                <a:ea typeface="+mn-ea"/>
                <a:cs typeface="+mn-cs"/>
              </a:rPr>
              <a:t>Zahnd</a:t>
            </a:r>
            <a:r>
              <a:rPr lang="en-US" sz="1200" b="0" i="0" u="none" strike="noStrike" kern="1200" dirty="0">
                <a:solidFill>
                  <a:schemeClr val="tx1"/>
                </a:solidFill>
                <a:effectLst/>
                <a:latin typeface="+mn-lt"/>
                <a:ea typeface="+mn-ea"/>
                <a:cs typeface="+mn-cs"/>
              </a:rPr>
              <a:t> permits us to risk the journey of deconstruction so that God can forge something more beautiful in its place.”</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And for some of us, that means re-encountering the Scriptures in a way that not only accepts the inspired imperfections of the sacred text (revealing what it looks like when God accommodates himself to sinful humanity), but also moves us beyond a fundamentalist reading, and a modernist critical reading, so we can use the Bible to touch the divine.</a:t>
            </a:r>
            <a:endParaRPr lang="en-US" dirty="0"/>
          </a:p>
          <a:p>
            <a:endParaRPr lang="en-US" dirty="0"/>
          </a:p>
          <a:p>
            <a:r>
              <a:rPr lang="en-US" dirty="0"/>
              <a:t>In chapter 10, Brian begins by saying the “20</a:t>
            </a:r>
            <a:r>
              <a:rPr lang="en-US" baseline="30000" dirty="0"/>
              <a:t>th</a:t>
            </a:r>
            <a:r>
              <a:rPr lang="en-US" dirty="0"/>
              <a:t> century French philosopher Paul </a:t>
            </a:r>
            <a:r>
              <a:rPr lang="en-US" dirty="0" err="1"/>
              <a:t>Ricoeur</a:t>
            </a:r>
            <a:r>
              <a:rPr lang="en-US" dirty="0"/>
              <a:t> coined the term “second naivete” to express the possibility of a return to innocence after having once passed through the purging flames of critical thought.” And (</a:t>
            </a:r>
            <a:r>
              <a:rPr lang="en-US" dirty="0" err="1"/>
              <a:t>Zahnd</a:t>
            </a:r>
            <a:r>
              <a:rPr lang="en-US" dirty="0"/>
              <a:t> says) this should resonate with many Christians who have gone through (or are going through) some form of deconstruction or been steeped in critical thinking for so long you’re not experiencing God through the text.</a:t>
            </a:r>
          </a:p>
          <a:p>
            <a:endParaRPr lang="en-US" dirty="0"/>
          </a:p>
          <a:p>
            <a:r>
              <a:rPr lang="en-US" dirty="0" err="1"/>
              <a:t>Zahnd</a:t>
            </a:r>
            <a:r>
              <a:rPr lang="en-US" dirty="0"/>
              <a:t> says that when we apply the grace of </a:t>
            </a:r>
            <a:r>
              <a:rPr lang="en-US" i="1" dirty="0"/>
              <a:t>second naivete </a:t>
            </a:r>
            <a:r>
              <a:rPr lang="en-US" dirty="0"/>
              <a:t>to how we read the Bible, we can think of 3 stages: a literal reading, an analytical reading, and then a mystical reading. He says, “A second naivete reading of the Bible is not going back, it’s not amnesia, it’s not willful ignorance but a new appreciation for the divine genius at work in these inspired stories.”</a:t>
            </a:r>
          </a:p>
          <a:p>
            <a:endParaRPr lang="en-US" dirty="0"/>
          </a:p>
          <a:p>
            <a:r>
              <a:rPr lang="en-US" dirty="0"/>
              <a:t>And while it was a different time, far removed from the Biblical criticism of the 20</a:t>
            </a:r>
            <a:r>
              <a:rPr lang="en-US" baseline="30000" dirty="0"/>
              <a:t>th</a:t>
            </a:r>
            <a:r>
              <a:rPr lang="en-US" dirty="0"/>
              <a:t> cent, King Josiah believed it was divine inspiration and genius at work in the Scripture when he brought about his sweeping reforms in the OT.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344607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OF KING JOSIAH]</a:t>
            </a:r>
          </a:p>
          <a:p>
            <a:pPr marL="171450" indent="-171450">
              <a:buFont typeface="Arial" panose="020B0604020202020204" pitchFamily="34" charset="0"/>
              <a:buChar char="•"/>
            </a:pPr>
            <a:r>
              <a:rPr lang="en-US" dirty="0"/>
              <a:t>621 BC – the kingdom of Judah (Jerusalem) remained, 100 years after fall of Israel</a:t>
            </a:r>
          </a:p>
          <a:p>
            <a:pPr marL="171450" indent="-171450">
              <a:buFont typeface="Arial" panose="020B0604020202020204" pitchFamily="34" charset="0"/>
              <a:buChar char="•"/>
            </a:pPr>
            <a:r>
              <a:rPr lang="en-US" dirty="0"/>
              <a:t>Josiah became king at 8 years old; after his wicked father (Amon) was assassinated</a:t>
            </a:r>
          </a:p>
          <a:p>
            <a:pPr marL="171450" indent="-171450">
              <a:buFont typeface="Arial" panose="020B0604020202020204" pitchFamily="34" charset="0"/>
              <a:buChar char="•"/>
            </a:pPr>
            <a:r>
              <a:rPr lang="en-US" dirty="0"/>
              <a:t>Ever since his grandfather (Manasseh), Judah was under a cloud of spiritual darkness</a:t>
            </a:r>
          </a:p>
          <a:p>
            <a:pPr marL="171450" indent="-171450">
              <a:buFont typeface="Arial" panose="020B0604020202020204" pitchFamily="34" charset="0"/>
              <a:buChar char="•"/>
            </a:pPr>
            <a:r>
              <a:rPr lang="en-US" dirty="0"/>
              <a:t>The spiritual depravity of God’s people – worshipping idols, sexual immorality, etc.</a:t>
            </a:r>
          </a:p>
          <a:p>
            <a:pPr marL="171450" indent="-171450">
              <a:buFont typeface="Arial" panose="020B0604020202020204" pitchFamily="34" charset="0"/>
              <a:buChar char="•"/>
            </a:pPr>
            <a:r>
              <a:rPr lang="en-US" dirty="0"/>
              <a:t>At about 26 years old, Josiah has the Temple renovated – the Book of the Law found! </a:t>
            </a:r>
          </a:p>
          <a:p>
            <a:pPr marL="171450" indent="-171450">
              <a:buFont typeface="Arial" panose="020B0604020202020204" pitchFamily="34" charset="0"/>
              <a:buChar char="•"/>
            </a:pPr>
            <a:r>
              <a:rPr lang="en-US" dirty="0"/>
              <a:t>A call for a revival of Yahweh worship and a return to taking the Scripture seriously</a:t>
            </a:r>
          </a:p>
          <a:p>
            <a:pPr marL="171450" indent="-171450">
              <a:buFont typeface="Arial" panose="020B0604020202020204" pitchFamily="34" charset="0"/>
              <a:buChar char="•"/>
            </a:pPr>
            <a:r>
              <a:rPr lang="en-US" dirty="0"/>
              <a:t>Josiah has all idols removed from sacred places—throws the Asherah pole (phallic symbol used to worship Baal) in the Kidron Valley to be burned and desecrates the altar in the Valley of Hinnom (Gehenna), so there would be no more child sacrifice</a:t>
            </a:r>
          </a:p>
          <a:p>
            <a:pPr marL="171450" indent="-171450">
              <a:buFont typeface="Arial" panose="020B0604020202020204" pitchFamily="34" charset="0"/>
              <a:buChar char="•"/>
            </a:pPr>
            <a:r>
              <a:rPr lang="en-US" dirty="0"/>
              <a:t>His reign and reforms lasted 31 years before things began to fall apart, and in less than 3 decades, Babylon would come and carry off what was left of Judah into exile in 587 BC</a:t>
            </a:r>
          </a:p>
          <a:p>
            <a:endParaRPr lang="en-US" dirty="0"/>
          </a:p>
          <a:p>
            <a:r>
              <a:rPr lang="en-US" dirty="0"/>
              <a:t>[THE SCRIBES &amp; PHARISEES]</a:t>
            </a:r>
          </a:p>
          <a:p>
            <a:pPr marL="171450" indent="-171450">
              <a:buFont typeface="Arial" panose="020B0604020202020204" pitchFamily="34" charset="0"/>
              <a:buChar char="•"/>
            </a:pPr>
            <a:r>
              <a:rPr lang="en-US" dirty="0"/>
              <a:t>They believed that Rome (yet another empire!) ruled over them for lack of obedience to the Law; if God’s people would all become serious students of the Scriptures, honor the covenant and obey the LORD, the Messiah would arrive on the scene, take the throne ,and God’s judgment would finally fall on their enemies—the Kingdom would come!</a:t>
            </a:r>
          </a:p>
          <a:p>
            <a:pPr marL="171450" indent="-171450">
              <a:buFont typeface="Arial" panose="020B0604020202020204" pitchFamily="34" charset="0"/>
              <a:buChar char="•"/>
            </a:pPr>
            <a:r>
              <a:rPr lang="en-US" dirty="0"/>
              <a:t>And while Jesus certainly shared their love for the Scriptures, and a passion for holiness, he not only differed on their interpretations and application of the Law, but he believed they were missing the point and the purpose of the Scriptures, thus missing God entirely.</a:t>
            </a:r>
          </a:p>
          <a:p>
            <a:endParaRPr lang="en-US" dirty="0"/>
          </a:p>
          <a:p>
            <a:r>
              <a:rPr lang="en-US" dirty="0"/>
              <a:t>Listen to what Jesus said…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Jesus is </a:t>
            </a:r>
            <a:r>
              <a:rPr lang="en-US" i="1" dirty="0"/>
              <a:t>first</a:t>
            </a:r>
            <a:r>
              <a:rPr lang="en-US" dirty="0"/>
              <a:t> speaking of how the OT points to him</a:t>
            </a:r>
          </a:p>
          <a:p>
            <a:pPr marL="171450" indent="-171450">
              <a:buFont typeface="Arial" panose="020B0604020202020204" pitchFamily="34" charset="0"/>
              <a:buChar char="•"/>
            </a:pPr>
            <a:r>
              <a:rPr lang="en-US" dirty="0"/>
              <a:t>This is reason for a Jesus-centered “</a:t>
            </a:r>
            <a:r>
              <a:rPr lang="en-US" dirty="0" err="1"/>
              <a:t>cruciformed</a:t>
            </a:r>
            <a:r>
              <a:rPr lang="en-US" dirty="0"/>
              <a:t>” hermeneutic of the OT</a:t>
            </a:r>
          </a:p>
          <a:p>
            <a:pPr marL="171450" indent="-171450">
              <a:buFont typeface="Arial" panose="020B0604020202020204" pitchFamily="34" charset="0"/>
              <a:buChar char="•"/>
            </a:pPr>
            <a:r>
              <a:rPr lang="en-US" dirty="0"/>
              <a:t>But Jesus is also putting himself in God’s position</a:t>
            </a:r>
          </a:p>
          <a:p>
            <a:pPr marL="171450" indent="-171450">
              <a:buFont typeface="Arial" panose="020B0604020202020204" pitchFamily="34" charset="0"/>
              <a:buChar char="•"/>
            </a:pPr>
            <a:r>
              <a:rPr lang="en-US" dirty="0"/>
              <a:t>Jesus is inviting us to know and experience him in the Scriptures</a:t>
            </a:r>
          </a:p>
          <a:p>
            <a:endParaRPr lang="en-US" dirty="0"/>
          </a:p>
          <a:p>
            <a:r>
              <a:rPr lang="en-US" dirty="0"/>
              <a:t>Again, Brian </a:t>
            </a:r>
            <a:r>
              <a:rPr lang="en-US" dirty="0" err="1"/>
              <a:t>Zahnd</a:t>
            </a:r>
            <a:r>
              <a:rPr lang="en-US" dirty="0"/>
              <a:t> writes this in his book…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1397111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There are various ways to devotionally and prayerfully engage with the Scriptures. For example…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280034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POINT]</a:t>
            </a:r>
          </a:p>
          <a:p>
            <a:endParaRPr lang="en-US" dirty="0"/>
          </a:p>
          <a:p>
            <a:r>
              <a:rPr lang="en-US" dirty="0"/>
              <a:t>Last week I showed you </a:t>
            </a:r>
            <a:r>
              <a:rPr lang="en-US" i="1" dirty="0"/>
              <a:t>three</a:t>
            </a:r>
            <a:r>
              <a:rPr lang="en-US" dirty="0"/>
              <a:t> free apps that are all inspired by Lectio Divina…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365501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 AS YOU GO]</a:t>
            </a:r>
          </a:p>
          <a:p>
            <a:r>
              <a:rPr lang="en-US" dirty="0"/>
              <a:t>At their website, they describe the app this way: </a:t>
            </a:r>
            <a:r>
              <a:rPr lang="en-US" sz="1200" b="0" i="1" u="none" strike="noStrike" kern="1200" dirty="0">
                <a:solidFill>
                  <a:schemeClr val="tx1"/>
                </a:solidFill>
                <a:effectLst/>
                <a:latin typeface="+mn-lt"/>
                <a:ea typeface="+mn-ea"/>
                <a:cs typeface="+mn-cs"/>
              </a:rPr>
              <a:t>Pray As You Go </a:t>
            </a:r>
            <a:r>
              <a:rPr lang="en-US" sz="1200" b="0" i="0" u="none" strike="noStrike" kern="1200" dirty="0">
                <a:solidFill>
                  <a:schemeClr val="tx1"/>
                </a:solidFill>
                <a:effectLst/>
                <a:latin typeface="+mn-lt"/>
                <a:ea typeface="+mn-ea"/>
                <a:cs typeface="+mn-cs"/>
              </a:rPr>
              <a:t>is a daily prayer session, designed to go with you wherever you go, to help you pray whenever you find time, but particularly while travelling to and from work, study, etc. It is not a 'Thought for the Day', a sermon or a bible-study, but rather a framework for your own prayer. Lasting between ten and thirteen minutes, it combines music, scripture and some questions for reflection.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Our aim is to help you to:</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become more aware of God's presence in your life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listen to and reflect on God's word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grow in your relationship with God</a:t>
            </a:r>
          </a:p>
          <a:p>
            <a:r>
              <a:rPr lang="en-US" sz="1200" b="0" i="0" u="none" strike="noStrike" kern="1200" dirty="0">
                <a:solidFill>
                  <a:schemeClr val="tx1"/>
                </a:solidFill>
                <a:effectLst/>
                <a:latin typeface="+mn-lt"/>
                <a:ea typeface="+mn-ea"/>
                <a:cs typeface="+mn-cs"/>
              </a:rPr>
              <a:t>The style of prayer is based on Ignatian Spirituality. </a:t>
            </a:r>
          </a:p>
          <a:p>
            <a:endParaRPr lang="en-US" dirty="0"/>
          </a:p>
          <a:p>
            <a:r>
              <a:rPr lang="en-US" dirty="0"/>
              <a:t>And then there is Lectio 365…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322651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1/27/22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1/27/22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sign with white text&#10;&#10;Description automatically generated with low confidence">
            <a:extLst>
              <a:ext uri="{FF2B5EF4-FFF2-40B4-BE49-F238E27FC236}">
                <a16:creationId xmlns:a16="http://schemas.microsoft.com/office/drawing/2014/main" id="{30453020-8811-B948-9AEF-8E6760E9FCFC}"/>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EC0EAEF-10AD-2F4B-8B66-A0A077F1ED76}"/>
              </a:ext>
            </a:extLst>
          </p:cNvPr>
          <p:cNvPicPr>
            <a:picLocks noChangeAspect="1"/>
          </p:cNvPicPr>
          <p:nvPr/>
        </p:nvPicPr>
        <p:blipFill>
          <a:blip r:embed="rId3"/>
          <a:stretch>
            <a:fillRect/>
          </a:stretch>
        </p:blipFill>
        <p:spPr>
          <a:xfrm>
            <a:off x="0" y="185928"/>
            <a:ext cx="12192000" cy="6486144"/>
          </a:xfrm>
          <a:prstGeom prst="rect">
            <a:avLst/>
          </a:prstGeom>
        </p:spPr>
      </p:pic>
    </p:spTree>
    <p:extLst>
      <p:ext uri="{BB962C8B-B14F-4D97-AF65-F5344CB8AC3E}">
        <p14:creationId xmlns:p14="http://schemas.microsoft.com/office/powerpoint/2010/main" val="1911318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looking at a computer&#10;&#10;Description automatically generated with medium confidence">
            <a:extLst>
              <a:ext uri="{FF2B5EF4-FFF2-40B4-BE49-F238E27FC236}">
                <a16:creationId xmlns:a16="http://schemas.microsoft.com/office/drawing/2014/main" id="{866B3FED-6DE6-C348-835A-7AB57C79B76E}"/>
              </a:ext>
            </a:extLst>
          </p:cNvPr>
          <p:cNvPicPr>
            <a:picLocks noChangeAspect="1"/>
          </p:cNvPicPr>
          <p:nvPr/>
        </p:nvPicPr>
        <p:blipFill>
          <a:blip r:embed="rId3"/>
          <a:stretch>
            <a:fillRect/>
          </a:stretch>
        </p:blipFill>
        <p:spPr>
          <a:xfrm>
            <a:off x="0" y="457200"/>
            <a:ext cx="12213202" cy="5963478"/>
          </a:xfrm>
          <a:prstGeom prst="rect">
            <a:avLst/>
          </a:prstGeom>
        </p:spPr>
      </p:pic>
    </p:spTree>
    <p:extLst>
      <p:ext uri="{BB962C8B-B14F-4D97-AF65-F5344CB8AC3E}">
        <p14:creationId xmlns:p14="http://schemas.microsoft.com/office/powerpoint/2010/main" val="1580109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id="{8836300E-65A8-7048-BD5E-FF179797F33B}"/>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308516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a:extLst>
              <a:ext uri="{FF2B5EF4-FFF2-40B4-BE49-F238E27FC236}">
                <a16:creationId xmlns:a16="http://schemas.microsoft.com/office/drawing/2014/main" id="{D8E89B38-ED8D-0148-8A72-A3CDEB6132E4}"/>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511524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id="{DA7924CB-7FFE-B948-89EC-571CC6396FD6}"/>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635115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E36789F-4C7C-E34C-A36C-988B08CA951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8897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224D0999-A6E2-0E4A-9D3B-CBF9FD343D4F}"/>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508196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sign with white text&#10;&#10;Description automatically generated with low confidence">
            <a:extLst>
              <a:ext uri="{FF2B5EF4-FFF2-40B4-BE49-F238E27FC236}">
                <a16:creationId xmlns:a16="http://schemas.microsoft.com/office/drawing/2014/main" id="{30453020-8811-B948-9AEF-8E6760E9FCFC}"/>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60929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bles4ChineseChristians.mp4" descr="Bibles4ChineseChristians.mp4">
            <a:hlinkClick r:id="" action="ppaction://media"/>
            <a:extLst>
              <a:ext uri="{FF2B5EF4-FFF2-40B4-BE49-F238E27FC236}">
                <a16:creationId xmlns:a16="http://schemas.microsoft.com/office/drawing/2014/main" id="{7C73C32E-E18C-354B-8DC1-C2CDA3912B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914" y="319140"/>
            <a:ext cx="10988172" cy="6219720"/>
          </a:xfrm>
          <a:prstGeom prst="rect">
            <a:avLst/>
          </a:prstGeom>
        </p:spPr>
      </p:pic>
    </p:spTree>
    <p:extLst>
      <p:ext uri="{BB962C8B-B14F-4D97-AF65-F5344CB8AC3E}">
        <p14:creationId xmlns:p14="http://schemas.microsoft.com/office/powerpoint/2010/main" val="195200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een sign on a tree&#10;&#10;Description automatically generated with medium confidence">
            <a:extLst>
              <a:ext uri="{FF2B5EF4-FFF2-40B4-BE49-F238E27FC236}">
                <a16:creationId xmlns:a16="http://schemas.microsoft.com/office/drawing/2014/main" id="{D7A83FED-2C79-2E4E-AEB1-7CE4E183006A}"/>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70214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E2B55-BB5C-4B40-9BBA-F524B05B9CDB}"/>
              </a:ext>
            </a:extLst>
          </p:cNvPr>
          <p:cNvPicPr>
            <a:picLocks noChangeAspect="1"/>
          </p:cNvPicPr>
          <p:nvPr/>
        </p:nvPicPr>
        <p:blipFill>
          <a:blip r:embed="rId3"/>
          <a:stretch>
            <a:fillRect/>
          </a:stretch>
        </p:blipFill>
        <p:spPr>
          <a:xfrm>
            <a:off x="0" y="228599"/>
            <a:ext cx="12192000" cy="6400800"/>
          </a:xfrm>
          <a:prstGeom prst="rect">
            <a:avLst/>
          </a:prstGeom>
        </p:spPr>
      </p:pic>
    </p:spTree>
    <p:extLst>
      <p:ext uri="{BB962C8B-B14F-4D97-AF65-F5344CB8AC3E}">
        <p14:creationId xmlns:p14="http://schemas.microsoft.com/office/powerpoint/2010/main" val="4213292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57B63FB-EC4A-4947-A756-CE4691056F66}"/>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22866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1649895" y="2067339"/>
            <a:ext cx="8914615" cy="2723321"/>
          </a:xfrm>
        </p:spPr>
        <p:txBody>
          <a:bodyPr>
            <a:noAutofit/>
          </a:bodyPr>
          <a:lstStyle/>
          <a:p>
            <a:pPr marL="0" indent="0" algn="r">
              <a:buNone/>
            </a:pPr>
            <a:r>
              <a:rPr lang="en-US" sz="3600" dirty="0">
                <a:solidFill>
                  <a:srgbClr val="FF0000"/>
                </a:solidFill>
              </a:rPr>
              <a:t>“You study the Scriptures diligently because you think that in them you have eternal life. These are the very Scriptures that testify about me, yet you refuse to come to me to have life.”</a:t>
            </a:r>
          </a:p>
          <a:p>
            <a:pPr marL="0" indent="0" algn="r">
              <a:buNone/>
            </a:pPr>
            <a:r>
              <a:rPr lang="en-US" sz="3600" b="1" dirty="0"/>
              <a:t>John 5:39-40 NIV</a:t>
            </a:r>
          </a:p>
        </p:txBody>
      </p:sp>
    </p:spTree>
    <p:extLst>
      <p:ext uri="{BB962C8B-B14F-4D97-AF65-F5344CB8AC3E}">
        <p14:creationId xmlns:p14="http://schemas.microsoft.com/office/powerpoint/2010/main" val="4188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6E3C6-7D6D-F649-A439-60BEA4FBB18D}"/>
              </a:ext>
            </a:extLst>
          </p:cNvPr>
          <p:cNvSpPr>
            <a:spLocks noGrp="1"/>
          </p:cNvSpPr>
          <p:nvPr>
            <p:ph idx="1"/>
          </p:nvPr>
        </p:nvSpPr>
        <p:spPr>
          <a:xfrm>
            <a:off x="4806405" y="914401"/>
            <a:ext cx="7226549" cy="5388932"/>
          </a:xfrm>
        </p:spPr>
        <p:txBody>
          <a:bodyPr>
            <a:noAutofit/>
          </a:bodyPr>
          <a:lstStyle/>
          <a:p>
            <a:pPr marL="0" indent="0">
              <a:buNone/>
            </a:pPr>
            <a:r>
              <a:rPr lang="en-US" sz="3600" dirty="0">
                <a:latin typeface="+mj-lt"/>
              </a:rPr>
              <a:t>“The Bible contains a lot of information, but the true purpose of the Bible is not to be an encyclopedia of God facts; rather it is to be a portal for engagement with God. This means that Scripture and prayer should go hand in hand. If all we do is read the Bible, we’ve not yet understood the spiritual purpose of our sacred text.”</a:t>
            </a:r>
          </a:p>
          <a:p>
            <a:pPr marL="0" indent="0">
              <a:buNone/>
            </a:pPr>
            <a:r>
              <a:rPr lang="en-US" sz="3600" dirty="0"/>
              <a:t>                                                pg. 146</a:t>
            </a:r>
          </a:p>
        </p:txBody>
      </p:sp>
      <p:pic>
        <p:nvPicPr>
          <p:cNvPr id="5" name="Picture 4" descr="A picture containing text&#10;&#10;Description automatically generated">
            <a:extLst>
              <a:ext uri="{FF2B5EF4-FFF2-40B4-BE49-F238E27FC236}">
                <a16:creationId xmlns:a16="http://schemas.microsoft.com/office/drawing/2014/main" id="{21951CBF-AF1E-984E-9C40-7207345D237B}"/>
              </a:ext>
            </a:extLst>
          </p:cNvPr>
          <p:cNvPicPr>
            <a:picLocks noChangeAspect="1"/>
          </p:cNvPicPr>
          <p:nvPr/>
        </p:nvPicPr>
        <p:blipFill rotWithShape="1">
          <a:blip r:embed="rId3"/>
          <a:srcRect t="4947" r="-1" b="-1"/>
          <a:stretch/>
        </p:blipFill>
        <p:spPr>
          <a:xfrm>
            <a:off x="20" y="10"/>
            <a:ext cx="4635571" cy="6857990"/>
          </a:xfrm>
          <a:prstGeom prst="rect">
            <a:avLst/>
          </a:prstGeom>
          <a:effectLst/>
        </p:spPr>
      </p:pic>
    </p:spTree>
    <p:extLst>
      <p:ext uri="{BB962C8B-B14F-4D97-AF65-F5344CB8AC3E}">
        <p14:creationId xmlns:p14="http://schemas.microsoft.com/office/powerpoint/2010/main" val="648310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8C02D7-BE99-2D4D-83B5-3AEC2F4B9EDF}"/>
              </a:ext>
            </a:extLst>
          </p:cNvPr>
          <p:cNvSpPr>
            <a:spLocks noGrp="1"/>
          </p:cNvSpPr>
          <p:nvPr>
            <p:ph type="title"/>
          </p:nvPr>
        </p:nvSpPr>
        <p:spPr>
          <a:xfrm>
            <a:off x="1844537" y="524787"/>
            <a:ext cx="8502923" cy="1288238"/>
          </a:xfrm>
        </p:spPr>
        <p:txBody>
          <a:bodyPr anchor="ctr">
            <a:normAutofit/>
          </a:bodyPr>
          <a:lstStyle/>
          <a:p>
            <a:pPr algn="ctr"/>
            <a:r>
              <a:rPr lang="en-US" sz="4100" dirty="0"/>
              <a:t>Various Methods of Devotional Reading </a:t>
            </a:r>
          </a:p>
        </p:txBody>
      </p:sp>
      <p:sp>
        <p:nvSpPr>
          <p:cNvPr id="3" name="Content Placeholder 2">
            <a:extLst>
              <a:ext uri="{FF2B5EF4-FFF2-40B4-BE49-F238E27FC236}">
                <a16:creationId xmlns:a16="http://schemas.microsoft.com/office/drawing/2014/main" id="{ECC6F31A-141C-524A-875E-2C07295EF734}"/>
              </a:ext>
            </a:extLst>
          </p:cNvPr>
          <p:cNvSpPr>
            <a:spLocks noGrp="1"/>
          </p:cNvSpPr>
          <p:nvPr>
            <p:ph idx="1"/>
          </p:nvPr>
        </p:nvSpPr>
        <p:spPr>
          <a:xfrm>
            <a:off x="1633330" y="1653998"/>
            <a:ext cx="8925339" cy="4535424"/>
          </a:xfrm>
        </p:spPr>
        <p:txBody>
          <a:bodyPr anchor="t">
            <a:noAutofit/>
          </a:bodyPr>
          <a:lstStyle/>
          <a:p>
            <a:r>
              <a:rPr lang="en-US" b="1" dirty="0"/>
              <a:t>Daily Devotionals </a:t>
            </a:r>
            <a:r>
              <a:rPr lang="en-US" dirty="0"/>
              <a:t>– a few verses, a short reading, prayer</a:t>
            </a:r>
            <a:br>
              <a:rPr lang="en-US" dirty="0"/>
            </a:br>
            <a:r>
              <a:rPr lang="en-US" dirty="0"/>
              <a:t>(e.g., 365 days, men’s, women’s, seasonal, etc.)</a:t>
            </a:r>
          </a:p>
          <a:p>
            <a:r>
              <a:rPr lang="en-US" b="1" dirty="0"/>
              <a:t>Daily Office </a:t>
            </a:r>
            <a:r>
              <a:rPr lang="en-US" dirty="0">
                <a:sym typeface="Wingdings" pitchFamily="2" charset="2"/>
              </a:rPr>
              <a:t> – liturgical format that includes a Psalm and Bible reading, silence, written prayers, etc. (e.g., </a:t>
            </a:r>
            <a:r>
              <a:rPr lang="en-US" i="1" dirty="0">
                <a:sym typeface="Wingdings" pitchFamily="2" charset="2"/>
              </a:rPr>
              <a:t>Seeking God’s Face: Praying with the Bible Through the Year</a:t>
            </a:r>
            <a:r>
              <a:rPr lang="en-US" dirty="0">
                <a:sym typeface="Wingdings" pitchFamily="2" charset="2"/>
              </a:rPr>
              <a:t>)</a:t>
            </a:r>
          </a:p>
          <a:p>
            <a:r>
              <a:rPr lang="en-US" b="1" dirty="0">
                <a:sym typeface="Wingdings" pitchFamily="2" charset="2"/>
              </a:rPr>
              <a:t>Book of Common Prayer </a:t>
            </a:r>
            <a:r>
              <a:rPr lang="en-US" dirty="0">
                <a:sym typeface="Wingdings" pitchFamily="2" charset="2"/>
              </a:rPr>
              <a:t>– liturgical format includes Scripture, written prayers (morning &amp; evening), songs, etc. (e.g., </a:t>
            </a:r>
            <a:r>
              <a:rPr lang="en-US" i="1" dirty="0">
                <a:sym typeface="Wingdings" pitchFamily="2" charset="2"/>
              </a:rPr>
              <a:t>Common Prayer: A Liturgy for Ordinary Radicals</a:t>
            </a:r>
            <a:r>
              <a:rPr lang="en-US" dirty="0">
                <a:sym typeface="Wingdings" pitchFamily="2" charset="2"/>
              </a:rPr>
              <a:t>)</a:t>
            </a:r>
          </a:p>
          <a:p>
            <a:r>
              <a:rPr lang="en-US" b="1" dirty="0">
                <a:sym typeface="Wingdings" pitchFamily="2" charset="2"/>
              </a:rPr>
              <a:t>Lectio Divina </a:t>
            </a:r>
            <a:r>
              <a:rPr lang="en-US" dirty="0">
                <a:sym typeface="Wingdings" pitchFamily="2" charset="2"/>
              </a:rPr>
              <a:t>– ancient practice (3</a:t>
            </a:r>
            <a:r>
              <a:rPr lang="en-US" baseline="30000" dirty="0">
                <a:sym typeface="Wingdings" pitchFamily="2" charset="2"/>
              </a:rPr>
              <a:t>rd</a:t>
            </a:r>
            <a:r>
              <a:rPr lang="en-US" dirty="0">
                <a:sym typeface="Wingdings" pitchFamily="2" charset="2"/>
              </a:rPr>
              <a:t> cent) of prayerfully reading Scripture and listening with the “ears of the heart”</a:t>
            </a:r>
            <a:endParaRPr lang="en-US" dirty="0"/>
          </a:p>
        </p:txBody>
      </p:sp>
    </p:spTree>
    <p:extLst>
      <p:ext uri="{BB962C8B-B14F-4D97-AF65-F5344CB8AC3E}">
        <p14:creationId xmlns:p14="http://schemas.microsoft.com/office/powerpoint/2010/main" val="484167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ground, close&#10;&#10;Description automatically generated">
            <a:extLst>
              <a:ext uri="{FF2B5EF4-FFF2-40B4-BE49-F238E27FC236}">
                <a16:creationId xmlns:a16="http://schemas.microsoft.com/office/drawing/2014/main" id="{B4F01FC8-E962-5D4F-B20E-A07E4CDB16F6}"/>
              </a:ext>
            </a:extLst>
          </p:cNvPr>
          <p:cNvPicPr>
            <a:picLocks noChangeAspect="1"/>
          </p:cNvPicPr>
          <p:nvPr/>
        </p:nvPicPr>
        <p:blipFill rotWithShape="1">
          <a:blip r:embed="rId3"/>
          <a:srcRect b="15746"/>
          <a:stretch/>
        </p:blipFill>
        <p:spPr>
          <a:xfrm>
            <a:off x="20" y="1282"/>
            <a:ext cx="12191980" cy="6856718"/>
          </a:xfrm>
          <a:prstGeom prst="rect">
            <a:avLst/>
          </a:prstGeom>
        </p:spPr>
      </p:pic>
    </p:spTree>
    <p:extLst>
      <p:ext uri="{BB962C8B-B14F-4D97-AF65-F5344CB8AC3E}">
        <p14:creationId xmlns:p14="http://schemas.microsoft.com/office/powerpoint/2010/main" val="3062833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51567</TotalTime>
  <Words>2656</Words>
  <Application>Microsoft Macintosh PowerPoint</Application>
  <PresentationFormat>Widescreen</PresentationFormat>
  <Paragraphs>154</Paragraphs>
  <Slides>17</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Various Methods of Devotional Reading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460</cp:revision>
  <cp:lastPrinted>2022-01-30T13:34:19Z</cp:lastPrinted>
  <dcterms:created xsi:type="dcterms:W3CDTF">2021-09-07T17:36:39Z</dcterms:created>
  <dcterms:modified xsi:type="dcterms:W3CDTF">2022-01-31T13:46:34Z</dcterms:modified>
</cp:coreProperties>
</file>