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572" r:id="rId3"/>
    <p:sldId id="573" r:id="rId4"/>
    <p:sldId id="554" r:id="rId5"/>
    <p:sldId id="555" r:id="rId6"/>
    <p:sldId id="568" r:id="rId7"/>
    <p:sldId id="577" r:id="rId8"/>
    <p:sldId id="575" r:id="rId9"/>
    <p:sldId id="576" r:id="rId10"/>
    <p:sldId id="561" r:id="rId11"/>
    <p:sldId id="563" r:id="rId12"/>
    <p:sldId id="553" r:id="rId13"/>
    <p:sldId id="558" r:id="rId14"/>
    <p:sldId id="574" r:id="rId15"/>
    <p:sldId id="560" r:id="rId16"/>
    <p:sldId id="45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1459"/>
    <p:restoredTop sz="73695"/>
  </p:normalViewPr>
  <p:slideViewPr>
    <p:cSldViewPr snapToGrid="0">
      <p:cViewPr varScale="1">
        <p:scale>
          <a:sx n="69" d="100"/>
          <a:sy n="69" d="100"/>
        </p:scale>
        <p:origin x="216" y="61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2/19/25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”One Church. Many Expressions. One Mission.”</a:t>
            </a:r>
          </a:p>
          <a:p>
            <a:endParaRPr lang="en-US" dirty="0">
              <a:latin typeface="+mn-lt"/>
            </a:endParaRPr>
          </a:p>
          <a:p>
            <a:pPr marL="0" indent="0">
              <a:buFont typeface="Arial" panose="020B0604020202020204" pitchFamily="34" charset="0"/>
              <a:buNone/>
            </a:pPr>
            <a:r>
              <a:rPr lang="en-US" dirty="0">
                <a:latin typeface="+mn-lt"/>
              </a:rPr>
              <a:t>This is the fourth week of our 5-week sermon series, </a:t>
            </a:r>
            <a:r>
              <a:rPr lang="en-US" i="1" dirty="0">
                <a:latin typeface="+mn-lt"/>
              </a:rPr>
              <a:t>We the Church</a:t>
            </a:r>
            <a:r>
              <a:rPr lang="en-US" dirty="0">
                <a:latin typeface="+mn-lt"/>
              </a:rPr>
              <a:t>. The purpose of the WE THE CHURCH initiative is to mobilize us as God’s people to see that our primary calling is to testify and embody the good news of Jesus to our neighbors, which requires that we partner with other churches in this gospel mission to those who live in our community and region. But to do that, we first need to have a clear understanding of the gospel.</a:t>
            </a:r>
          </a:p>
          <a:p>
            <a:pPr marL="0" indent="0">
              <a:buFont typeface="Arial" panose="020B0604020202020204" pitchFamily="34" charset="0"/>
              <a:buNone/>
            </a:pPr>
            <a:endParaRPr lang="en-US" dirty="0">
              <a:latin typeface="+mn-lt"/>
            </a:endParaRPr>
          </a:p>
          <a:p>
            <a:pPr marL="0" indent="0">
              <a:buFont typeface="Arial" panose="020B0604020202020204" pitchFamily="34" charset="0"/>
              <a:buNone/>
            </a:pPr>
            <a:r>
              <a:rPr lang="en-US" dirty="0">
                <a:latin typeface="+mn-lt"/>
              </a:rPr>
              <a:t>Again, here is a definition of the gospel that we use at Grantham Church…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06DC5-4434-CE17-2B03-7DFFFFF7D9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D25A1-3E97-D8FD-C31C-4687E30AA1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D9ACCA-6CF7-EE0F-DDB8-63555694C4DC}"/>
              </a:ext>
            </a:extLst>
          </p:cNvPr>
          <p:cNvSpPr>
            <a:spLocks noGrp="1"/>
          </p:cNvSpPr>
          <p:nvPr>
            <p:ph type="body" idx="1"/>
          </p:nvPr>
        </p:nvSpPr>
        <p:spPr/>
        <p:txBody>
          <a:bodyPr/>
          <a:lstStyle/>
          <a:p>
            <a:r>
              <a:rPr lang="en-US" dirty="0"/>
              <a:t>[READ SCRIPTURE &amp; COMMENT]</a:t>
            </a:r>
          </a:p>
          <a:p>
            <a:endParaRPr lang="en-US" dirty="0"/>
          </a:p>
          <a:p>
            <a:r>
              <a:rPr lang="en-US" dirty="0"/>
              <a:t>Brothers and sisters, the only power great enough to sustain lasting collaboration is found in the Spirit through a shared commitment to reaching our communities with the good news of Jesus. And we are seeking to embody that through the Capital Region Gospel Partnership.</a:t>
            </a:r>
          </a:p>
          <a:p>
            <a:endParaRPr lang="en-US" dirty="0"/>
          </a:p>
          <a:p>
            <a:r>
              <a:rPr lang="en-US" dirty="0"/>
              <a:t>Together, we and other Gospel-centered congregations are seeking to ensure that every person in our region has repeated opportunities to see, hear, and respond to the good news of Jesus Christ. For over a year now, we have been doing that through monthly prayer meetings in our building, using teaching material that helps us shift our OS, as well as other small gatherings, and most recently, the printing of our regional prayer guide.</a:t>
            </a:r>
          </a:p>
          <a:p>
            <a:endParaRPr lang="en-US" dirty="0"/>
          </a:p>
          <a:p>
            <a:r>
              <a:rPr lang="en-US" dirty="0"/>
              <a:t>And those who have been most consistently engaged with us have been:</a:t>
            </a:r>
          </a:p>
          <a:p>
            <a:pPr marL="171450" indent="-171450">
              <a:buFont typeface="Arial" panose="020B0604020202020204" pitchFamily="34" charset="0"/>
              <a:buChar char="•"/>
            </a:pPr>
            <a:r>
              <a:rPr lang="en-US" dirty="0"/>
              <a:t>West Shore Free Church </a:t>
            </a:r>
          </a:p>
          <a:p>
            <a:pPr marL="171450" indent="-171450">
              <a:buFont typeface="Arial" panose="020B0604020202020204" pitchFamily="34" charset="0"/>
              <a:buChar char="•"/>
            </a:pPr>
            <a:r>
              <a:rPr lang="en-US" dirty="0"/>
              <a:t>Immanuel Alliance Church</a:t>
            </a:r>
          </a:p>
          <a:p>
            <a:pPr marL="171450" indent="-171450">
              <a:buFont typeface="Arial" panose="020B0604020202020204" pitchFamily="34" charset="0"/>
              <a:buChar char="•"/>
            </a:pPr>
            <a:r>
              <a:rPr lang="en-US" dirty="0"/>
              <a:t>Mechanicsburg Brethren in Christ</a:t>
            </a:r>
          </a:p>
          <a:p>
            <a:pPr marL="171450" indent="-171450">
              <a:buFont typeface="Arial" panose="020B0604020202020204" pitchFamily="34" charset="0"/>
              <a:buChar char="•"/>
            </a:pPr>
            <a:r>
              <a:rPr lang="en-US" dirty="0"/>
              <a:t>LCBC (Mechanicsburg campus)</a:t>
            </a:r>
          </a:p>
          <a:p>
            <a:pPr marL="171450" indent="-171450">
              <a:buFont typeface="Arial" panose="020B0604020202020204" pitchFamily="34" charset="0"/>
              <a:buChar char="•"/>
            </a:pPr>
            <a:r>
              <a:rPr lang="en-US" dirty="0"/>
              <a:t>Mike Holland and the LAE congregation in York Springs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Living Water Community Church in Harrisburg</a:t>
            </a:r>
          </a:p>
          <a:p>
            <a:endParaRPr lang="en-US" dirty="0"/>
          </a:p>
          <a:p>
            <a:r>
              <a:rPr lang="en-US" dirty="0"/>
              <a:t>And so that we can all get a glimpse of this partnership at work, and that a shared love of Christ and the gospel is greater than our differences, I’ve invited Living Water’s lead pastor, and my friend, Mike </a:t>
            </a:r>
            <a:r>
              <a:rPr lang="en-US" dirty="0" err="1"/>
              <a:t>Leonzo</a:t>
            </a:r>
            <a:r>
              <a:rPr lang="en-US" dirty="0"/>
              <a:t>, to join us today for a conversation. </a:t>
            </a:r>
          </a:p>
          <a:p>
            <a:endParaRPr lang="en-US" dirty="0"/>
          </a:p>
          <a:p>
            <a:r>
              <a:rPr lang="en-US" dirty="0"/>
              <a:t>Would you please welcome Pastor Mike to the stage? [NEXT SLIDE]</a:t>
            </a:r>
          </a:p>
        </p:txBody>
      </p:sp>
      <p:sp>
        <p:nvSpPr>
          <p:cNvPr id="4" name="Slide Number Placeholder 3">
            <a:extLst>
              <a:ext uri="{FF2B5EF4-FFF2-40B4-BE49-F238E27FC236}">
                <a16:creationId xmlns:a16="http://schemas.microsoft.com/office/drawing/2014/main" id="{A95675B0-2BFC-5B42-EA05-677A10FCACBF}"/>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443480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A77F4-2ACD-CCD4-43FD-69F9B822B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B409A-0068-FE92-52FB-C761D0CABD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C75DD0-4BE5-3EF2-2B17-F45AD9BB9240}"/>
              </a:ext>
            </a:extLst>
          </p:cNvPr>
          <p:cNvSpPr>
            <a:spLocks noGrp="1"/>
          </p:cNvSpPr>
          <p:nvPr>
            <p:ph type="body" idx="1"/>
          </p:nvPr>
        </p:nvSpPr>
        <p:spPr/>
        <p:txBody>
          <a:bodyPr/>
          <a:lstStyle/>
          <a:p>
            <a:r>
              <a:rPr lang="en-US" dirty="0"/>
              <a:t>[QUESTIONS &amp; CONVERSATION WITH MIKE]</a:t>
            </a:r>
          </a:p>
          <a:p>
            <a:pPr marL="228600" indent="-228600">
              <a:buFont typeface="+mj-lt"/>
              <a:buAutoNum type="arabicPeriod"/>
            </a:pPr>
            <a:r>
              <a:rPr lang="en-US" dirty="0"/>
              <a:t>Mike, tell us a little about yourself. Wife? Kids? Hobbies?</a:t>
            </a:r>
          </a:p>
          <a:p>
            <a:pPr marL="228600" indent="-228600">
              <a:buFont typeface="+mj-lt"/>
              <a:buAutoNum type="arabicPeriod"/>
            </a:pPr>
            <a:r>
              <a:rPr lang="en-US" dirty="0"/>
              <a:t>You planted Living Water? When and how did that happen?</a:t>
            </a:r>
          </a:p>
          <a:p>
            <a:pPr marL="228600" indent="-228600">
              <a:buFont typeface="+mj-lt"/>
              <a:buAutoNum type="arabicPeriod"/>
            </a:pPr>
            <a:r>
              <a:rPr lang="en-US" dirty="0"/>
              <a:t>What is Living Water’s mission and vision? What’s unique about you?</a:t>
            </a:r>
          </a:p>
          <a:p>
            <a:pPr marL="228600" indent="-228600">
              <a:buFont typeface="+mj-lt"/>
              <a:buAutoNum type="arabicPeriod"/>
            </a:pPr>
            <a:r>
              <a:rPr lang="en-US" dirty="0"/>
              <a:t>Are you aware of any theological differences between Living Water and other churches in the Capital Region Gospel Partnership</a:t>
            </a:r>
            <a:r>
              <a:rPr lang="en-US"/>
              <a:t>? </a:t>
            </a:r>
            <a:endParaRPr lang="en-US" dirty="0"/>
          </a:p>
          <a:p>
            <a:pPr marL="228600" indent="-228600">
              <a:buFont typeface="+mj-lt"/>
              <a:buAutoNum type="arabicPeriod"/>
            </a:pPr>
            <a:r>
              <a:rPr lang="en-US" dirty="0"/>
              <a:t>Why are you and Living Water part of CRGP? How can we collaborate?</a:t>
            </a:r>
          </a:p>
          <a:p>
            <a:endParaRPr lang="en-US" dirty="0"/>
          </a:p>
          <a:p>
            <a:r>
              <a:rPr lang="en-US" dirty="0"/>
              <a:t>[THANK MIKE &amp; GO TO QUESTIONS]</a:t>
            </a:r>
          </a:p>
          <a:p>
            <a:endParaRPr lang="en-US" dirty="0"/>
          </a:p>
          <a:p>
            <a:r>
              <a:rPr lang="en-US" dirty="0"/>
              <a:t>Finally, here are some questions to help us reflect and respond together… [NEXT SLIDE]</a:t>
            </a:r>
          </a:p>
        </p:txBody>
      </p:sp>
      <p:sp>
        <p:nvSpPr>
          <p:cNvPr id="4" name="Slide Number Placeholder 3">
            <a:extLst>
              <a:ext uri="{FF2B5EF4-FFF2-40B4-BE49-F238E27FC236}">
                <a16:creationId xmlns:a16="http://schemas.microsoft.com/office/drawing/2014/main" id="{7D7C7F71-C4F9-D2A1-8873-3A8F1CB6381C}"/>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2735047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Questions</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3016924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1093562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49BC-1FD4-22B6-BE2E-2E476036BA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86C3E7-C5BF-390D-A3D3-9C7EB0B83A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C836EC-9A88-D192-6C50-5BE10A65F7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F9CD84-BE3A-1733-6EEB-29C5E113338B}"/>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2684149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What do you see as barriers to collaboration between churches? What if we set aside our differences and focused on the gospel?</a:t>
            </a:r>
          </a:p>
          <a:p>
            <a:pPr marL="228600" indent="-228600">
              <a:buFont typeface="+mj-lt"/>
              <a:buAutoNum type="arabicPeriod"/>
            </a:pPr>
            <a:r>
              <a:rPr lang="en-US" dirty="0"/>
              <a:t>How can I collaborate with other Christians around the gospel and God’s mission to the lost, needy, and hurting in our region?</a:t>
            </a:r>
          </a:p>
          <a:p>
            <a:pPr marL="228600" indent="-228600">
              <a:buFont typeface="+mj-lt"/>
              <a:buAutoNum type="arabicPeriod"/>
            </a:pPr>
            <a:r>
              <a:rPr lang="en-US" dirty="0"/>
              <a:t>How is the Spirit inviting me to adopt the Gospel Saturation OS and begin praying for unity and collaboration among churches in our area?</a:t>
            </a:r>
          </a:p>
          <a:p>
            <a:endParaRPr lang="en-US" dirty="0"/>
          </a:p>
          <a:p>
            <a:r>
              <a:rPr lang="en-US" dirty="0"/>
              <a:t>[CLOSING WORDS]</a:t>
            </a:r>
          </a:p>
          <a:p>
            <a:endParaRPr lang="en-US" dirty="0"/>
          </a:p>
          <a:p>
            <a:r>
              <a:rPr lang="en-US" dirty="0"/>
              <a:t>[NEXT SLIDE FOR CLOSING PRAYER]</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dirty="0"/>
          </a:p>
          <a:p>
            <a:r>
              <a:rPr lang="en-US" dirty="0"/>
              <a:t>[RESPONSE SONG]</a:t>
            </a:r>
          </a:p>
          <a:p>
            <a:endParaRPr lang="en-US" dirty="0"/>
          </a:p>
          <a:p>
            <a:r>
              <a:rPr lang="en-US" dirty="0"/>
              <a:t>ANNOUNCEMENT – ART GALLERY RECEPTION RIGHT AFTER THE SERVICE IN A1</a:t>
            </a:r>
          </a:p>
          <a:p>
            <a:r>
              <a:rPr lang="en-US" dirty="0"/>
              <a:t>As many of you know, Molly Shortridge lost both her parents (Becky &amp; Bill Probst) last year, and as she cleaned out a house full of treasures, it was clear that she had uncovered a story —the evidence of a family tradition of creativity and artistic expression, art in various forms from at least three generations in Molly‘s family. Therefore, we want to invite you to meet Molly and appreciate the beauty in the paintings, drawings, PA Dutch folk furniture, handmade dolls, carved wooden birds, and very fine needlework.</a:t>
            </a:r>
          </a:p>
          <a:p>
            <a:endParaRPr lang="en-US" b="1" dirty="0"/>
          </a:p>
          <a:p>
            <a:r>
              <a:rPr lang="en-US" b="1" dirty="0"/>
              <a:t>Benediction</a:t>
            </a:r>
          </a:p>
          <a:p>
            <a:r>
              <a:rPr lang="en-US" b="0" dirty="0"/>
              <a:t>Brothers and sisters, God wants us to share his heart by embodying and proclaiming the good news of Jesus to every person that we encounter in life. Therefore, let us go into the world and make disciples who make disciples. May the Holy Spirit empower you to carry out the mission we’ve been give to lead others to the God who looks like Jesus. In the name of the Father, and the Son, and the Holy Spirit. Amen.</a:t>
            </a:r>
          </a:p>
        </p:txBody>
      </p:sp>
      <p:sp>
        <p:nvSpPr>
          <p:cNvPr id="4" name="Slide Number Placeholder 3"/>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DEFINITION &amp; COMMENT]</a:t>
            </a:r>
          </a:p>
          <a:p>
            <a:pPr marL="171450" indent="-171450">
              <a:buFont typeface="Arial" panose="020B0604020202020204" pitchFamily="34" charset="0"/>
              <a:buChar char="•"/>
            </a:pPr>
            <a:r>
              <a:rPr lang="en-US" dirty="0"/>
              <a:t>The gospel is for you; to bring forgiveness, healing, and transformation</a:t>
            </a:r>
          </a:p>
          <a:p>
            <a:pPr marL="171450" indent="-171450">
              <a:buFont typeface="Arial" panose="020B0604020202020204" pitchFamily="34" charset="0"/>
              <a:buChar char="•"/>
            </a:pPr>
            <a:r>
              <a:rPr lang="en-US" dirty="0"/>
              <a:t>But the gospel is also for others (e.g., our family, friends, neighbors, enemies)</a:t>
            </a:r>
          </a:p>
          <a:p>
            <a:pPr marL="171450" indent="-171450">
              <a:buFont typeface="Arial" panose="020B0604020202020204" pitchFamily="34" charset="0"/>
              <a:buChar char="•"/>
            </a:pPr>
            <a:r>
              <a:rPr lang="en-US" dirty="0"/>
              <a:t>Also, the gospel is about the renewal of all creation when Christ returns; Jesus doesn’t just save souls, he is interested in saving bodies, nations, and redeeming the world.</a:t>
            </a:r>
          </a:p>
          <a:p>
            <a:pPr marL="171450" indent="-171450">
              <a:buFont typeface="Arial" panose="020B0604020202020204" pitchFamily="34" charset="0"/>
              <a:buChar char="•"/>
            </a:pPr>
            <a:r>
              <a:rPr lang="en-US" dirty="0"/>
              <a:t>In other words, the Kingdom is coming to earth (It’s Jesus’ vision of the future and it’s what his resurrection means for us); and Jesus will bring it in its fullness when he returns.</a:t>
            </a:r>
          </a:p>
          <a:p>
            <a:pPr marL="171450" indent="-171450">
              <a:buFont typeface="Arial" panose="020B0604020202020204" pitchFamily="34" charset="0"/>
              <a:buChar char="•"/>
            </a:pPr>
            <a:r>
              <a:rPr lang="en-US" dirty="0"/>
              <a:t>In the meantime, we are seeking to become like Jesus as his disciples, and we’re called by Jesus to tell others about him, because he is the only one who can change us, our communities, our country, and save our world from death and destruction.</a:t>
            </a:r>
          </a:p>
          <a:p>
            <a:endParaRPr lang="en-US" dirty="0"/>
          </a:p>
          <a:p>
            <a:r>
              <a:rPr lang="en-US" dirty="0"/>
              <a:t>And so, that’s the gospel. What then is gospel saturation?…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851134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DBF0F-5FB7-312F-16DE-A27BDFBFC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80B06-E62D-858B-3068-4A6A7FD68F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68EE3C-0631-EBEE-A499-164CAE102AEB}"/>
              </a:ext>
            </a:extLst>
          </p:cNvPr>
          <p:cNvSpPr>
            <a:spLocks noGrp="1"/>
          </p:cNvSpPr>
          <p:nvPr>
            <p:ph type="body" idx="1"/>
          </p:nvPr>
        </p:nvSpPr>
        <p:spPr/>
        <p:txBody>
          <a:bodyPr/>
          <a:lstStyle/>
          <a:p>
            <a:r>
              <a:rPr lang="en-US" dirty="0"/>
              <a:t>It’s the process of helping each disciple understand our role as ambassadors of the good news where we live, learn, work, and play so that every person has repeated opportunities to see, hear, and respond to the good news of Jesus Christ.</a:t>
            </a:r>
          </a:p>
          <a:p>
            <a:endParaRPr lang="en-US" dirty="0"/>
          </a:p>
          <a:p>
            <a:r>
              <a:rPr lang="en-US" dirty="0"/>
              <a:t>But if we’re going to catch this vision and be about this mission, we have to shift from a “church growth” mindset (where it’s all about </a:t>
            </a:r>
            <a:r>
              <a:rPr lang="en-US" i="1" dirty="0"/>
              <a:t>our</a:t>
            </a:r>
            <a:r>
              <a:rPr lang="en-US" dirty="0"/>
              <a:t> congregation) to a “gospel saturation” OS or operating system. If you’ve ever changed operating systems on your computer, you know that there can and will be some adjustments and new things to learn. And when it comes to changing a church’s OS, it means that we adopt and adapt to Jesus’ grand vision of joining together with the larger Body of Christ to fulfill the Great Commission.</a:t>
            </a:r>
          </a:p>
          <a:p>
            <a:endParaRPr lang="en-US" dirty="0"/>
          </a:p>
          <a:p>
            <a:r>
              <a:rPr lang="en-US" dirty="0">
                <a:latin typeface="+mn-lt"/>
              </a:rPr>
              <a:t>That is why we began our series with the message, </a:t>
            </a:r>
            <a:r>
              <a:rPr lang="en-US" i="1" dirty="0">
                <a:latin typeface="+mn-lt"/>
              </a:rPr>
              <a:t>One Church, One Mission</a:t>
            </a:r>
            <a:r>
              <a:rPr lang="en-US" dirty="0">
                <a:latin typeface="+mn-lt"/>
              </a:rPr>
              <a:t>, with a focus on unity… </a:t>
            </a:r>
            <a:r>
              <a:rPr lang="en-US" dirty="0"/>
              <a:t>[NEXT SLIDE]</a:t>
            </a:r>
          </a:p>
        </p:txBody>
      </p:sp>
      <p:sp>
        <p:nvSpPr>
          <p:cNvPr id="4" name="Slide Number Placeholder 3">
            <a:extLst>
              <a:ext uri="{FF2B5EF4-FFF2-40B4-BE49-F238E27FC236}">
                <a16:creationId xmlns:a16="http://schemas.microsoft.com/office/drawing/2014/main" id="{A7ECBCBD-633E-E8D6-A244-A0695BED41B6}"/>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2120888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UNITY – In that first message, we heard Jesus pray in John 17 that the world will know that the Son was sent by the Father through our oneness and shared calling in his mission. And so, while there may be many churches in a geographical location, Jesus calls us all to recognize his Lordship and take responsibility for those who live in our city and region.</a:t>
            </a:r>
          </a:p>
          <a:p>
            <a:endParaRPr lang="en-US" dirty="0"/>
          </a:p>
          <a:p>
            <a:pPr marL="0" indent="0">
              <a:buFont typeface="Arial" panose="020B0604020202020204" pitchFamily="34" charset="0"/>
              <a:buNone/>
            </a:pPr>
            <a:r>
              <a:rPr lang="en-US" dirty="0"/>
              <a:t>TRANSFORMATION – The purpose of the gospel is to transform individuals who embody the character and competencies of Jesus. The inevitable result will be the transformation of our community because we will desire nothing more than to see others experience the same kind of life-giving change. So, we want to move from consumers to carriers of the gospel.</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MOBILIZATION – Pastor Melissa shared how we need to shift from a “Sunday-centric” church mission revolving around a “come and hear” theology to an “every day-centric” mission revolving around a “go and tell” theology, where every disciple takes</a:t>
            </a:r>
          </a:p>
          <a:p>
            <a:pPr marL="0" indent="0">
              <a:buFont typeface="Arial" panose="020B0604020202020204" pitchFamily="34" charset="0"/>
              <a:buNone/>
            </a:pPr>
            <a:r>
              <a:rPr lang="en-US" dirty="0"/>
              <a:t>the gospel with them where they live and work in community with others.</a:t>
            </a:r>
          </a:p>
          <a:p>
            <a:endParaRPr lang="en-US" dirty="0"/>
          </a:p>
          <a:p>
            <a:r>
              <a:rPr lang="en-US" dirty="0"/>
              <a:t>Which brings us to today’s focus on…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1748691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Collaboration. </a:t>
            </a:r>
            <a:r>
              <a:rPr lang="en-US" b="0" dirty="0"/>
              <a:t>That because gospel saturation of a geography is only possible when Christians of different backgrounds see collaboration as a necessity, not just a nicety. And so, this morning we</a:t>
            </a:r>
            <a:r>
              <a:rPr lang="en-US" dirty="0"/>
              <a:t> will be challenged to shift from isolated individuals and churches who focus on their own uniqueness and differences to churches who collaborate by seeing that they share the gospel and a geographical location in common. </a:t>
            </a:r>
          </a:p>
          <a:p>
            <a:endParaRPr lang="en-US" dirty="0"/>
          </a:p>
          <a:p>
            <a:r>
              <a:rPr lang="en-US" dirty="0"/>
              <a:t>And I’m excited that Pastor Mike </a:t>
            </a:r>
            <a:r>
              <a:rPr lang="en-US" dirty="0" err="1"/>
              <a:t>Leonzo</a:t>
            </a:r>
            <a:r>
              <a:rPr lang="en-US" dirty="0"/>
              <a:t> from Living Water Community Church in Harrisburg will be joining me a little later for a conversation in this message called, </a:t>
            </a:r>
            <a:r>
              <a:rPr lang="en-US" i="1" dirty="0"/>
              <a:t>Church Together</a:t>
            </a:r>
            <a:r>
              <a:rPr lang="en-US" dirty="0"/>
              <a:t>.</a:t>
            </a:r>
          </a:p>
          <a:p>
            <a:endParaRPr lang="en-US" dirty="0"/>
          </a:p>
          <a:p>
            <a:r>
              <a:rPr lang="en-US" dirty="0"/>
              <a:t>[BRIEF PRAYER]</a:t>
            </a:r>
          </a:p>
          <a:p>
            <a:endParaRPr lang="en-US" dirty="0"/>
          </a:p>
          <a:p>
            <a:r>
              <a:rPr lang="en-US" dirty="0"/>
              <a:t>Please turn with me to Romans chapter 16…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623080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4CEEF-FDA8-F85A-DAA5-4C99B9BEF7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38591-21C0-C129-72E9-1BE298322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5AFA34-832A-FFBA-457E-F5D31FE20CB8}"/>
              </a:ext>
            </a:extLst>
          </p:cNvPr>
          <p:cNvSpPr>
            <a:spLocks noGrp="1"/>
          </p:cNvSpPr>
          <p:nvPr>
            <p:ph type="body" idx="1"/>
          </p:nvPr>
        </p:nvSpPr>
        <p:spPr/>
        <p:txBody>
          <a:bodyPr/>
          <a:lstStyle/>
          <a:p>
            <a:r>
              <a:rPr lang="en-US" dirty="0"/>
              <a:t>In the book of Romans, Paul writes to Christians in Rome and unpacks the gospel and its implications for disciples of Jesus. Rome was the capital of the Empire and the world’s political, religious, social, and economic center. Rome was a cosmopolitan city open to the entire world and full of people with an endless diversity of skin color, culture, professions and languages. And this was also reflected in the Church of Rome; having a dynamic mixture of Jews, Gentiles, slaves, free people, men, women, Roman citizens, and world travelers. As Paul preached in the eastern part of the empire, he went first to the key cities—Jerusalem, Antioch in Syria, Philippi, Corinth, Athens, Ephesus. Along the way he met many believers who eventually ended up in Rome. And this diversity of people can be seen in the final chapter of Romans, where Paul mentions many of them by name in a final greeting.</a:t>
            </a:r>
          </a:p>
          <a:p>
            <a:endParaRPr lang="en-US" dirty="0"/>
          </a:p>
          <a:p>
            <a:r>
              <a:rPr lang="en-US" dirty="0"/>
              <a:t>[READ ROMANS 16:1-16]</a:t>
            </a:r>
          </a:p>
          <a:p>
            <a:endParaRPr lang="en-US" dirty="0"/>
          </a:p>
          <a:p>
            <a:r>
              <a:rPr lang="en-US" dirty="0"/>
              <a:t>Don’t miss what Paul is doing here. He specifically mentions 37 different people. 8 of them are his current co-workers not in Rome. 29 of them are part of the church in Rome. It is a mixture of men and women. Interestingly, he mentions twice as many men but commends twice as many women. Five house churches are specified. Singles and married couples are mentioned. Some are young; some are old. Siblings are mentioned. Mentors and mentees. Authors, scribes, readers, speakers, city workers, accountants and other professions are represented. Large house owners, renters and those who need lodging provided for them. Those who hold positions of church leadership and those who attend are both on this list. Personal friends and distant acquaintances. Jews and Gentiles alike are mentioned. Former prisoners with a rap sheet and those well respected in the culture. Poor people, rich people, business owners and migrant workers. And no one spiritual gift is prioritized over another.</a:t>
            </a:r>
          </a:p>
          <a:p>
            <a:endParaRPr lang="en-US" dirty="0"/>
          </a:p>
          <a:p>
            <a:r>
              <a:rPr lang="en-US" dirty="0"/>
              <a:t>And then in verses 17-20, Paul writes… [NEXT SLIDE]</a:t>
            </a:r>
          </a:p>
        </p:txBody>
      </p:sp>
      <p:sp>
        <p:nvSpPr>
          <p:cNvPr id="4" name="Slide Number Placeholder 3">
            <a:extLst>
              <a:ext uri="{FF2B5EF4-FFF2-40B4-BE49-F238E27FC236}">
                <a16:creationId xmlns:a16="http://schemas.microsoft.com/office/drawing/2014/main" id="{C8ABAD6C-4E00-7722-1606-E351BDF94749}"/>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978415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ROMANS 16:17-20 &amp; COMMENT]</a:t>
            </a:r>
          </a:p>
          <a:p>
            <a:endParaRPr lang="en-US" dirty="0"/>
          </a:p>
          <a:p>
            <a:r>
              <a:rPr lang="en-US" dirty="0"/>
              <a:t>My friends, we can easily make the argument that the point of greeting these 37 people, and the entire chapter for that matter, is to encourage collaboration around one goal: the mission of the gospel going forward through the churches in Rome! And while their diversity and their differences could potentially be a problem, we instead see unity and hear a call from Paul for these believers to remain united in Christ as they each do their part.</a:t>
            </a:r>
          </a:p>
          <a:p>
            <a:endParaRPr lang="en-US" dirty="0"/>
          </a:p>
          <a:p>
            <a:r>
              <a:rPr lang="en-US" dirty="0"/>
              <a:t>That reminds me of the body metaphor that Paul used with the Corinthians, which not only applies to individual congregations, but also to the Church in any given region…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1611725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FA5A1-12D6-D5CA-CB34-F2F3FF363D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772962-76C4-9F33-9166-9B2F042288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1D2B5-8B0E-8C52-6664-1B0D3BB3FB47}"/>
              </a:ext>
            </a:extLst>
          </p:cNvPr>
          <p:cNvSpPr>
            <a:spLocks noGrp="1"/>
          </p:cNvSpPr>
          <p:nvPr>
            <p:ph type="body" idx="1"/>
          </p:nvPr>
        </p:nvSpPr>
        <p:spPr/>
        <p:txBody>
          <a:bodyPr/>
          <a:lstStyle/>
          <a:p>
            <a:r>
              <a:rPr lang="en-US" dirty="0"/>
              <a:t>Paul said that the Body of Christ (the church) has many members or parts, like your own body. Each part has a role to play. Christ is the head, and we make up the rest of that body. I think this can apply to individual Christians, as well as churches in one city and region.</a:t>
            </a:r>
          </a:p>
          <a:p>
            <a:endParaRPr lang="en-US" dirty="0"/>
          </a:p>
          <a:p>
            <a:r>
              <a:rPr lang="en-US" dirty="0"/>
              <a:t>And so, the New Testament teaches:</a:t>
            </a:r>
          </a:p>
          <a:p>
            <a:r>
              <a:rPr lang="en-US" dirty="0"/>
              <a:t>1. We’re baptized by one Spirit to form one body (Church).</a:t>
            </a:r>
          </a:p>
          <a:p>
            <a:r>
              <a:rPr lang="en-US" dirty="0"/>
              <a:t>2. We’re all different, but we need each other to know Christ, grow as disciples, and be on gospel mission. And so…</a:t>
            </a:r>
          </a:p>
          <a:p>
            <a:r>
              <a:rPr lang="en-US" dirty="0"/>
              <a:t>3. We’re all working together, not being idle.</a:t>
            </a:r>
          </a:p>
          <a:p>
            <a:r>
              <a:rPr lang="en-US" dirty="0"/>
              <a:t>4. Everything we say and do ought to come from love (1 Cor. 13).</a:t>
            </a:r>
          </a:p>
          <a:p>
            <a:r>
              <a:rPr lang="en-US" dirty="0"/>
              <a:t>5. We’re committed and covenanted to one another; we all partake of the same Table.</a:t>
            </a:r>
          </a:p>
          <a:p>
            <a:endParaRPr lang="en-US" dirty="0"/>
          </a:p>
          <a:p>
            <a:r>
              <a:rPr lang="en-US" dirty="0"/>
              <a:t>But what about our differences? And how do we challenge and then partner with other churches who disagrees with us on a doctrine, core value, or distinctive? </a:t>
            </a:r>
          </a:p>
          <a:p>
            <a:endParaRPr lang="en-US" dirty="0"/>
          </a:p>
          <a:p>
            <a:r>
              <a:rPr lang="en-US" dirty="0"/>
              <a:t>[SHARE P&amp;SJ COMMISSION CONVO]</a:t>
            </a:r>
          </a:p>
          <a:p>
            <a:endParaRPr lang="en-US" dirty="0"/>
          </a:p>
          <a:p>
            <a:r>
              <a:rPr lang="en-US" dirty="0"/>
              <a:t>And I was reminded of a story we heard on the Civil Rights Bus Tour a couple years ago… [NEXT SLIDE]</a:t>
            </a:r>
          </a:p>
        </p:txBody>
      </p:sp>
      <p:sp>
        <p:nvSpPr>
          <p:cNvPr id="4" name="Slide Number Placeholder 3">
            <a:extLst>
              <a:ext uri="{FF2B5EF4-FFF2-40B4-BE49-F238E27FC236}">
                <a16:creationId xmlns:a16="http://schemas.microsoft.com/office/drawing/2014/main" id="{713CAE19-4C4D-65A1-08F1-4C2F337BEB2C}"/>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3017288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3E47E-2204-D22C-D40B-DEECDEBC6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1786F-9541-319C-0CC0-CF2B9A5452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A3A312-5DE3-E093-3849-FE2362F28B04}"/>
              </a:ext>
            </a:extLst>
          </p:cNvPr>
          <p:cNvSpPr>
            <a:spLocks noGrp="1"/>
          </p:cNvSpPr>
          <p:nvPr>
            <p:ph type="body" idx="1"/>
          </p:nvPr>
        </p:nvSpPr>
        <p:spPr/>
        <p:txBody>
          <a:bodyPr/>
          <a:lstStyle/>
          <a:p>
            <a:r>
              <a:rPr lang="en-US" dirty="0"/>
              <a:t>[STORY: MLK &amp; STOKELY CARMICHAEL]</a:t>
            </a:r>
          </a:p>
          <a:p>
            <a:endParaRPr lang="en-US" dirty="0"/>
          </a:p>
          <a:p>
            <a:r>
              <a:rPr lang="en-US" dirty="0"/>
              <a:t>Collaboration is possible with those in whom we disagree. And true collaboration and lasting change occurs when God’s people partner with different expressions of His Church for the mission of God, for gospel saturation. THE church is greater than A church. And here’s the interesting piece: When God’s people are going after the mission together as one Church in our city and our region, the byproduct is a unity that can’t be ignored. </a:t>
            </a:r>
          </a:p>
          <a:p>
            <a:endParaRPr lang="en-US" dirty="0"/>
          </a:p>
          <a:p>
            <a:r>
              <a:rPr lang="en-US" dirty="0"/>
              <a:t>This is what Jesus prayed and is trying to tell us in John 17… [NEXT SLIDE]</a:t>
            </a:r>
          </a:p>
        </p:txBody>
      </p:sp>
      <p:sp>
        <p:nvSpPr>
          <p:cNvPr id="4" name="Slide Number Placeholder 3">
            <a:extLst>
              <a:ext uri="{FF2B5EF4-FFF2-40B4-BE49-F238E27FC236}">
                <a16:creationId xmlns:a16="http://schemas.microsoft.com/office/drawing/2014/main" id="{6FE2B675-FDA7-FBC1-56EC-5191E0BDD586}"/>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3242918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2/19/25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2/19/25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2/19/25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2/19/25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2/19/25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2/19/25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2/19/25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2/19/25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2/19/25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2/19/25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2/19/25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2/19/25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holding hands&#10;&#10;AI-generated content may be incorrect.">
            <a:extLst>
              <a:ext uri="{FF2B5EF4-FFF2-40B4-BE49-F238E27FC236}">
                <a16:creationId xmlns:a16="http://schemas.microsoft.com/office/drawing/2014/main" id="{30BD8254-81E6-8BA8-656D-B2B64D88B3C1}"/>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6FEE46-2AFC-90C5-5A4D-8F5D55FBC95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8F0CBA-E2ED-8C11-E78E-BCE18D38105E}"/>
              </a:ext>
            </a:extLst>
          </p:cNvPr>
          <p:cNvSpPr>
            <a:spLocks noGrp="1"/>
          </p:cNvSpPr>
          <p:nvPr>
            <p:ph idx="1"/>
          </p:nvPr>
        </p:nvSpPr>
        <p:spPr>
          <a:xfrm>
            <a:off x="1140570" y="1077685"/>
            <a:ext cx="9910860" cy="4702629"/>
          </a:xfrm>
        </p:spPr>
        <p:txBody>
          <a:bodyPr>
            <a:noAutofit/>
          </a:bodyPr>
          <a:lstStyle/>
          <a:p>
            <a:pPr marL="0" indent="0">
              <a:buNone/>
            </a:pPr>
            <a:r>
              <a:rPr lang="en-US" sz="3200" b="1" dirty="0"/>
              <a:t>John 17:20-23 NIV</a:t>
            </a:r>
          </a:p>
          <a:p>
            <a:pPr marL="0" indent="0">
              <a:buNone/>
            </a:pPr>
            <a:r>
              <a:rPr lang="en-US" sz="3200" b="1" i="0" u="none" strike="noStrike" baseline="30000" dirty="0">
                <a:solidFill>
                  <a:srgbClr val="FF0000"/>
                </a:solidFill>
                <a:effectLst/>
              </a:rPr>
              <a:t>20 </a:t>
            </a:r>
            <a:r>
              <a:rPr lang="en-US" sz="3200" b="0" i="0" u="none" strike="noStrike" dirty="0">
                <a:solidFill>
                  <a:srgbClr val="FF0000"/>
                </a:solidFill>
                <a:effectLst/>
              </a:rPr>
              <a:t>“My prayer is not for them alone. I pray also for those who will believe in me through their message, </a:t>
            </a:r>
            <a:r>
              <a:rPr lang="en-US" sz="3200" b="1" i="0" u="none" strike="noStrike" baseline="30000" dirty="0">
                <a:solidFill>
                  <a:srgbClr val="FF0000"/>
                </a:solidFill>
                <a:effectLst/>
              </a:rPr>
              <a:t>21 </a:t>
            </a:r>
            <a:r>
              <a:rPr lang="en-US" sz="3200" b="0" i="0" u="none" strike="noStrike" dirty="0">
                <a:solidFill>
                  <a:srgbClr val="FF0000"/>
                </a:solidFill>
                <a:effectLst/>
              </a:rPr>
              <a:t>that all of them may be one, Father, just as you are in me and I am in you. May they also be in us so that the world may believe that you have sent me. </a:t>
            </a:r>
            <a:r>
              <a:rPr lang="en-US" sz="3200" b="1" i="0" u="none" strike="noStrike" baseline="30000" dirty="0">
                <a:solidFill>
                  <a:srgbClr val="FF0000"/>
                </a:solidFill>
                <a:effectLst/>
              </a:rPr>
              <a:t>22 </a:t>
            </a:r>
            <a:r>
              <a:rPr lang="en-US" sz="3200" b="0" i="0" u="none" strike="noStrike" dirty="0">
                <a:solidFill>
                  <a:srgbClr val="FF0000"/>
                </a:solidFill>
                <a:effectLst/>
              </a:rPr>
              <a:t>I have given them the glory that you gave me, that they may be one as we are one— </a:t>
            </a:r>
            <a:r>
              <a:rPr lang="en-US" sz="3200" b="1" i="0" u="none" strike="noStrike" baseline="30000" dirty="0">
                <a:solidFill>
                  <a:srgbClr val="FF0000"/>
                </a:solidFill>
                <a:effectLst/>
              </a:rPr>
              <a:t>23 </a:t>
            </a:r>
            <a:r>
              <a:rPr lang="en-US" sz="3200" b="0" i="0" u="none" strike="noStrike" dirty="0">
                <a:solidFill>
                  <a:srgbClr val="FF0000"/>
                </a:solidFill>
                <a:effectLst/>
              </a:rPr>
              <a:t>I in them and you in me—</a:t>
            </a:r>
            <a:r>
              <a:rPr lang="en-US" sz="3200" b="0" i="0" u="none" strike="noStrike" dirty="0">
                <a:solidFill>
                  <a:srgbClr val="FF0000"/>
                </a:solidFill>
                <a:effectLst/>
                <a:highlight>
                  <a:srgbClr val="FFFF00"/>
                </a:highlight>
              </a:rPr>
              <a:t>so that they may be brought to complete unity. Then the world will know that you sent me and have loved them even as you have loved me.</a:t>
            </a:r>
          </a:p>
        </p:txBody>
      </p:sp>
    </p:spTree>
    <p:extLst>
      <p:ext uri="{BB962C8B-B14F-4D97-AF65-F5344CB8AC3E}">
        <p14:creationId xmlns:p14="http://schemas.microsoft.com/office/powerpoint/2010/main" val="220334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39C0CA2-58FF-BA79-4EEB-57F6431920E9}"/>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images of people&#10;&#10;AI-generated content may be incorrect.">
            <a:extLst>
              <a:ext uri="{FF2B5EF4-FFF2-40B4-BE49-F238E27FC236}">
                <a16:creationId xmlns:a16="http://schemas.microsoft.com/office/drawing/2014/main" id="{400FA8E8-EFF3-70B7-ED9F-13ABA103CD76}"/>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42790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images of a church&#10;&#10;AI-generated content may be incorrect.">
            <a:extLst>
              <a:ext uri="{FF2B5EF4-FFF2-40B4-BE49-F238E27FC236}">
                <a16:creationId xmlns:a16="http://schemas.microsoft.com/office/drawing/2014/main" id="{4B408F70-568E-1FA4-7998-063D57F7E9FD}"/>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67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images of a church&#10;&#10;AI-generated content may be incorrect.">
            <a:extLst>
              <a:ext uri="{FF2B5EF4-FFF2-40B4-BE49-F238E27FC236}">
                <a16:creationId xmlns:a16="http://schemas.microsoft.com/office/drawing/2014/main" id="{6BF5081D-1E37-DA39-D9FD-7EB9A2F396B3}"/>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9356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C0C3E89-2682-9682-4870-FBA75F4CCE56}"/>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poster&#10;&#10;AI-generated content may be incorrect.">
            <a:extLst>
              <a:ext uri="{FF2B5EF4-FFF2-40B4-BE49-F238E27FC236}">
                <a16:creationId xmlns:a16="http://schemas.microsoft.com/office/drawing/2014/main" id="{EB4606A8-00B7-828B-9CCE-C5B61B05F818}"/>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91853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church&#10;&#10;AI-generated content may be incorrect.">
            <a:extLst>
              <a:ext uri="{FF2B5EF4-FFF2-40B4-BE49-F238E27FC236}">
                <a16:creationId xmlns:a16="http://schemas.microsoft.com/office/drawing/2014/main" id="{5FBFC0D4-12D5-E3D7-0277-B74F375AAC68}"/>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holding hands&#10;&#10;AI-generated content may be incorrect.">
            <a:extLst>
              <a:ext uri="{FF2B5EF4-FFF2-40B4-BE49-F238E27FC236}">
                <a16:creationId xmlns:a16="http://schemas.microsoft.com/office/drawing/2014/main" id="{D14BECCD-760C-7332-62E4-647D420E31F8}"/>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close up of a person's hands&#10;&#10;AI-generated content may be incorrect.">
            <a:extLst>
              <a:ext uri="{FF2B5EF4-FFF2-40B4-BE49-F238E27FC236}">
                <a16:creationId xmlns:a16="http://schemas.microsoft.com/office/drawing/2014/main" id="{84E27C9E-2FF8-F234-3194-0C2B731ED309}"/>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67370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800E235-7B57-D2E2-8762-593AC36A33F5}"/>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blue and white book with white text&#10;&#10;AI-generated content may be incorrect.">
            <a:extLst>
              <a:ext uri="{FF2B5EF4-FFF2-40B4-BE49-F238E27FC236}">
                <a16:creationId xmlns:a16="http://schemas.microsoft.com/office/drawing/2014/main" id="{E2793C22-D1CF-8A58-0B31-073D9ECFDBB0}"/>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83595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different images&#10;&#10;AI-generated content may be incorrect.">
            <a:extLst>
              <a:ext uri="{FF2B5EF4-FFF2-40B4-BE49-F238E27FC236}">
                <a16:creationId xmlns:a16="http://schemas.microsoft.com/office/drawing/2014/main" id="{8E3A7A72-64F6-B5DD-E1CB-E5E1ACF464EE}"/>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34522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images of people&#10;&#10;AI-generated content may be incorrect.">
            <a:extLst>
              <a:ext uri="{FF2B5EF4-FFF2-40B4-BE49-F238E27FC236}">
                <a16:creationId xmlns:a16="http://schemas.microsoft.com/office/drawing/2014/main" id="{7385FD9D-AB67-106E-81BB-D0802DA1ECD1}"/>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016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32BBC98-20AB-01F2-4D76-D9DD401A7208}"/>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ross on top of a building&#10;&#10;AI-generated content may be incorrect.">
            <a:extLst>
              <a:ext uri="{FF2B5EF4-FFF2-40B4-BE49-F238E27FC236}">
                <a16:creationId xmlns:a16="http://schemas.microsoft.com/office/drawing/2014/main" id="{AAD9BB54-96D9-A350-C682-D5CF67AFB270}"/>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09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message&#10;&#10;AI-generated content may be incorrect.">
            <a:extLst>
              <a:ext uri="{FF2B5EF4-FFF2-40B4-BE49-F238E27FC236}">
                <a16:creationId xmlns:a16="http://schemas.microsoft.com/office/drawing/2014/main" id="{E419E8C5-1091-5450-F5CA-EA0D625257A0}"/>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116316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F2B8025-AB9A-A866-35B3-1B2E2E9A5DA8}"/>
            </a:ext>
          </a:extLst>
        </p:cNvPr>
        <p:cNvGrpSpPr/>
        <p:nvPr/>
      </p:nvGrpSpPr>
      <p:grpSpPr>
        <a:xfrm>
          <a:off x="0" y="0"/>
          <a:ext cx="0" cy="0"/>
          <a:chOff x="0" y="0"/>
          <a:chExt cx="0" cy="0"/>
        </a:xfrm>
      </p:grpSpPr>
      <p:sp>
        <p:nvSpPr>
          <p:cNvPr id="131" name="Rectangle 1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ilhouette of a person on a building&#10;&#10;AI-generated content may be incorrect.">
            <a:extLst>
              <a:ext uri="{FF2B5EF4-FFF2-40B4-BE49-F238E27FC236}">
                <a16:creationId xmlns:a16="http://schemas.microsoft.com/office/drawing/2014/main" id="{5216CEA3-6038-C5C5-FD25-12B27B1B2E50}"/>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5895419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D461D5C-B418-9ED1-B7EB-C02E1A2C6670}"/>
            </a:ext>
          </a:extLst>
        </p:cNvPr>
        <p:cNvGrpSpPr/>
        <p:nvPr/>
      </p:nvGrpSpPr>
      <p:grpSpPr>
        <a:xfrm>
          <a:off x="0" y="0"/>
          <a:ext cx="0" cy="0"/>
          <a:chOff x="0" y="0"/>
          <a:chExt cx="0" cy="0"/>
        </a:xfrm>
      </p:grpSpPr>
      <p:sp>
        <p:nvSpPr>
          <p:cNvPr id="126" name="Rectangle 1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men standing together&#10;&#10;AI-generated content may be incorrect.">
            <a:extLst>
              <a:ext uri="{FF2B5EF4-FFF2-40B4-BE49-F238E27FC236}">
                <a16:creationId xmlns:a16="http://schemas.microsoft.com/office/drawing/2014/main" id="{EC61DC9B-5826-1D87-3799-2B24BB44BEC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829205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92539</TotalTime>
  <Words>2467</Words>
  <Application>Microsoft Macintosh PowerPoint</Application>
  <PresentationFormat>Widescreen</PresentationFormat>
  <Paragraphs>127</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1121</cp:revision>
  <cp:lastPrinted>2025-02-06T23:42:21Z</cp:lastPrinted>
  <dcterms:created xsi:type="dcterms:W3CDTF">2022-11-22T02:48:34Z</dcterms:created>
  <dcterms:modified xsi:type="dcterms:W3CDTF">2025-02-21T16:03:48Z</dcterms:modified>
</cp:coreProperties>
</file>