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594" r:id="rId2"/>
    <p:sldId id="599" r:id="rId3"/>
    <p:sldId id="287" r:id="rId4"/>
    <p:sldId id="264" r:id="rId5"/>
    <p:sldId id="289" r:id="rId6"/>
    <p:sldId id="304" r:id="rId7"/>
    <p:sldId id="578" r:id="rId8"/>
    <p:sldId id="603" r:id="rId9"/>
    <p:sldId id="282" r:id="rId10"/>
    <p:sldId id="286" r:id="rId11"/>
    <p:sldId id="593" r:id="rId12"/>
    <p:sldId id="262" r:id="rId13"/>
    <p:sldId id="271" r:id="rId14"/>
    <p:sldId id="597" r:id="rId15"/>
    <p:sldId id="296" r:id="rId16"/>
    <p:sldId id="297" r:id="rId17"/>
    <p:sldId id="298" r:id="rId18"/>
    <p:sldId id="295" r:id="rId19"/>
    <p:sldId id="299" r:id="rId20"/>
    <p:sldId id="300" r:id="rId21"/>
    <p:sldId id="601" r:id="rId22"/>
    <p:sldId id="302" r:id="rId23"/>
    <p:sldId id="303" r:id="rId24"/>
    <p:sldId id="291" r:id="rId25"/>
    <p:sldId id="258" r:id="rId26"/>
    <p:sldId id="602" r:id="rId27"/>
    <p:sldId id="284" r:id="rId28"/>
    <p:sldId id="598" r:id="rId29"/>
    <p:sldId id="608" r:id="rId30"/>
    <p:sldId id="604" r:id="rId31"/>
    <p:sldId id="266" r:id="rId32"/>
    <p:sldId id="611" r:id="rId33"/>
    <p:sldId id="609" r:id="rId34"/>
    <p:sldId id="606" r:id="rId35"/>
    <p:sldId id="610" r:id="rId36"/>
    <p:sldId id="605" r:id="rId37"/>
    <p:sldId id="268" r:id="rId38"/>
    <p:sldId id="288" r:id="rId39"/>
    <p:sldId id="293" r:id="rId40"/>
    <p:sldId id="301" r:id="rId41"/>
    <p:sldId id="607" r:id="rId42"/>
    <p:sldId id="595" r:id="rId43"/>
    <p:sldId id="305" r:id="rId44"/>
    <p:sldId id="59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1"/>
    <p:restoredTop sz="81876"/>
  </p:normalViewPr>
  <p:slideViewPr>
    <p:cSldViewPr snapToGrid="0">
      <p:cViewPr varScale="1">
        <p:scale>
          <a:sx n="100" d="100"/>
          <a:sy n="100" d="100"/>
        </p:scale>
        <p:origin x="936" y="160"/>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09C6B-D215-B04F-AFEB-3395344708EC}" type="datetimeFigureOut">
              <a:rPr lang="en-US" smtClean="0"/>
              <a:t>4/26/25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08C1D-1D6D-784C-889D-EA6A23D3F064}" type="slidenum">
              <a:rPr lang="en-US" smtClean="0"/>
              <a:t>‹#›</a:t>
            </a:fld>
            <a:endParaRPr lang="en-US"/>
          </a:p>
        </p:txBody>
      </p:sp>
    </p:spTree>
    <p:extLst>
      <p:ext uri="{BB962C8B-B14F-4D97-AF65-F5344CB8AC3E}">
        <p14:creationId xmlns:p14="http://schemas.microsoft.com/office/powerpoint/2010/main" val="2412714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08C1D-1D6D-784C-889D-EA6A23D3F064}" type="slidenum">
              <a:rPr lang="en-US" smtClean="0"/>
              <a:t>1</a:t>
            </a:fld>
            <a:endParaRPr lang="en-US"/>
          </a:p>
        </p:txBody>
      </p:sp>
    </p:spTree>
    <p:extLst>
      <p:ext uri="{BB962C8B-B14F-4D97-AF65-F5344CB8AC3E}">
        <p14:creationId xmlns:p14="http://schemas.microsoft.com/office/powerpoint/2010/main" val="3213428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A1B71-E80B-0E2F-C84A-2D9DD5CB5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A1427-A310-3E12-729F-FA68B14AD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ADDCA-C656-681F-9DEA-A7C1C0546AD8}"/>
              </a:ext>
            </a:extLst>
          </p:cNvPr>
          <p:cNvSpPr>
            <a:spLocks noGrp="1"/>
          </p:cNvSpPr>
          <p:nvPr>
            <p:ph type="body" idx="1"/>
          </p:nvPr>
        </p:nvSpPr>
        <p:spPr/>
        <p:txBody>
          <a:bodyPr/>
          <a:lstStyle/>
          <a:p>
            <a:r>
              <a:rPr lang="en-US" dirty="0"/>
              <a:t>[READ &amp; COMMENT ON EACH POINT]</a:t>
            </a:r>
          </a:p>
          <a:p>
            <a:endParaRPr lang="en-US" dirty="0"/>
          </a:p>
          <a:p>
            <a:r>
              <a:rPr lang="en-US" dirty="0"/>
              <a:t>For the Anabaptists, they had an apocalyptic worldview. And they believed there is (as John’s gospel tells us) a spiritual battle between good and evil—the forces of darkness against God and his agents of light. And part of understanding this battle is to understand what the Scriptures reveal about the kingdom of God vs. the kingdoms of the world… [NEXT SLIDE]</a:t>
            </a:r>
          </a:p>
        </p:txBody>
      </p:sp>
      <p:sp>
        <p:nvSpPr>
          <p:cNvPr id="4" name="Slide Number Placeholder 3">
            <a:extLst>
              <a:ext uri="{FF2B5EF4-FFF2-40B4-BE49-F238E27FC236}">
                <a16:creationId xmlns:a16="http://schemas.microsoft.com/office/drawing/2014/main" id="{970CB8BF-E18D-E581-F1B7-3F5708536A8F}"/>
              </a:ext>
            </a:extLst>
          </p:cNvPr>
          <p:cNvSpPr>
            <a:spLocks noGrp="1"/>
          </p:cNvSpPr>
          <p:nvPr>
            <p:ph type="sldNum" sz="quarter" idx="5"/>
          </p:nvPr>
        </p:nvSpPr>
        <p:spPr/>
        <p:txBody>
          <a:bodyPr/>
          <a:lstStyle/>
          <a:p>
            <a:fld id="{F070A59E-E265-7D4C-9CF0-348AF204A1C3}" type="slidenum">
              <a:rPr lang="en-US" smtClean="0"/>
              <a:t>10</a:t>
            </a:fld>
            <a:endParaRPr lang="en-US"/>
          </a:p>
        </p:txBody>
      </p:sp>
    </p:spTree>
    <p:extLst>
      <p:ext uri="{BB962C8B-B14F-4D97-AF65-F5344CB8AC3E}">
        <p14:creationId xmlns:p14="http://schemas.microsoft.com/office/powerpoint/2010/main" val="1588569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&amp; BRIEF COMMENTS] </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Examples from the Old Testament</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Examples from the New Testament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Therefore, we can see from the Scriptures that while human governments are currently a part of the world as we know it, even necessary for the present evil age (e.g., Romans 13), they are easily corruptible and used by the enemy to fuel human systems of injustice, greed, war, violence, and exploit the vulnerable, oppress minorities, and sometimes persecute the church.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At some point in the future, when Christ brings the fullness of his Kingdom upon the earth, these kingdoms will be no more. But until then, the Anabaptists said we must recognize their temporary nature, and their susceptibility to corruption and idolatry, as we seek to navigate the political landscape today as citizens of heaven. And so, we must recognize that there are Two Kingdoms and that are allegiance is to one and not the other…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11</a:t>
            </a:fld>
            <a:endParaRPr lang="en-US"/>
          </a:p>
        </p:txBody>
      </p:sp>
    </p:spTree>
    <p:extLst>
      <p:ext uri="{BB962C8B-B14F-4D97-AF65-F5344CB8AC3E}">
        <p14:creationId xmlns:p14="http://schemas.microsoft.com/office/powerpoint/2010/main" val="1118405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[READ &amp; COMMENT]</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Therefore, it’s not all that surprising that the Anabaptists denounced the Roman emperor Constantine as “the great dragon” for fusing the cross and the sword in the 4th century, which set the church on a course of power and privilege, as if the Kingdom had finally come to earth through a Christian empire. So, the early Anabaptists called for a restoration of NT belief and practice, to reflect a God and a Kingdom that looks like Jesus. [NEXT SLIDE]</a:t>
            </a:r>
          </a:p>
        </p:txBody>
      </p:sp>
      <p:sp>
        <p:nvSpPr>
          <p:cNvPr id="4" name="Slide Number Placeholder 3"/>
          <p:cNvSpPr>
            <a:spLocks noGrp="1"/>
          </p:cNvSpPr>
          <p:nvPr>
            <p:ph type="sldNum" sz="quarter" idx="10"/>
          </p:nvPr>
        </p:nvSpPr>
        <p:spPr/>
        <p:txBody>
          <a:bodyPr/>
          <a:lstStyle/>
          <a:p>
            <a:fld id="{C869069E-BC40-1448-8D93-D89AC96BBC47}" type="slidenum">
              <a:rPr lang="en-US" smtClean="0"/>
              <a:t>12</a:t>
            </a:fld>
            <a:endParaRPr lang="en-US"/>
          </a:p>
        </p:txBody>
      </p:sp>
    </p:spTree>
    <p:extLst>
      <p:ext uri="{BB962C8B-B14F-4D97-AF65-F5344CB8AC3E}">
        <p14:creationId xmlns:p14="http://schemas.microsoft.com/office/powerpoint/2010/main" val="220331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In addition to their Two Kingdoms theology... [NEXT SLIDE]</a:t>
            </a:r>
          </a:p>
        </p:txBody>
      </p:sp>
      <p:sp>
        <p:nvSpPr>
          <p:cNvPr id="4" name="Slide Number Placeholder 3"/>
          <p:cNvSpPr>
            <a:spLocks noGrp="1"/>
          </p:cNvSpPr>
          <p:nvPr>
            <p:ph type="sldNum" sz="quarter" idx="10"/>
          </p:nvPr>
        </p:nvSpPr>
        <p:spPr/>
        <p:txBody>
          <a:bodyPr/>
          <a:lstStyle/>
          <a:p>
            <a:fld id="{C869069E-BC40-1448-8D93-D89AC96BBC47}" type="slidenum">
              <a:rPr lang="en-US" smtClean="0"/>
              <a:t>13</a:t>
            </a:fld>
            <a:endParaRPr lang="en-US"/>
          </a:p>
        </p:txBody>
      </p:sp>
    </p:spTree>
    <p:extLst>
      <p:ext uri="{BB962C8B-B14F-4D97-AF65-F5344CB8AC3E}">
        <p14:creationId xmlns:p14="http://schemas.microsoft.com/office/powerpoint/2010/main" val="112455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radical way in which they viewed the Bible and the aim of Scripture. [NEXT SLIDE]</a:t>
            </a:r>
          </a:p>
        </p:txBody>
      </p:sp>
      <p:sp>
        <p:nvSpPr>
          <p:cNvPr id="4" name="Slide Number Placeholder 3"/>
          <p:cNvSpPr>
            <a:spLocks noGrp="1"/>
          </p:cNvSpPr>
          <p:nvPr>
            <p:ph type="sldNum" sz="quarter" idx="5"/>
          </p:nvPr>
        </p:nvSpPr>
        <p:spPr/>
        <p:txBody>
          <a:bodyPr/>
          <a:lstStyle/>
          <a:p>
            <a:fld id="{9F208C1D-1D6D-784C-889D-EA6A23D3F064}" type="slidenum">
              <a:rPr lang="en-US" smtClean="0"/>
              <a:t>14</a:t>
            </a:fld>
            <a:endParaRPr lang="en-US"/>
          </a:p>
        </p:txBody>
      </p:sp>
    </p:spTree>
    <p:extLst>
      <p:ext uri="{BB962C8B-B14F-4D97-AF65-F5344CB8AC3E}">
        <p14:creationId xmlns:p14="http://schemas.microsoft.com/office/powerpoint/2010/main" val="1107385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04191-672E-A4D0-C268-26C8D7A5A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27B06-A9CF-7935-C118-2EADFBB51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ABB7F-B5FF-A434-74C4-B2C421ABE7FE}"/>
              </a:ext>
            </a:extLst>
          </p:cNvPr>
          <p:cNvSpPr>
            <a:spLocks noGrp="1"/>
          </p:cNvSpPr>
          <p:nvPr>
            <p:ph type="body" idx="1"/>
          </p:nvPr>
        </p:nvSpPr>
        <p:spPr/>
        <p:txBody>
          <a:bodyPr/>
          <a:lstStyle/>
          <a:p>
            <a:r>
              <a:rPr lang="en-US" dirty="0"/>
              <a:t>[READ &amp; COMMENT]</a:t>
            </a:r>
          </a:p>
          <a:p>
            <a:endParaRPr lang="en-US" dirty="0"/>
          </a:p>
          <a:p>
            <a:r>
              <a:rPr lang="en-US" dirty="0"/>
              <a:t>The Anabaptists essentially said that Christendom was missing the whole point of the Scriptures… revealing Jesus Christ as the God-man who reframes our understanding of Scripture and calls us to follow him. Listen to what Peter Hoover writes in his book… [NEXT SLIDE]</a:t>
            </a:r>
          </a:p>
        </p:txBody>
      </p:sp>
      <p:sp>
        <p:nvSpPr>
          <p:cNvPr id="4" name="Slide Number Placeholder 3">
            <a:extLst>
              <a:ext uri="{FF2B5EF4-FFF2-40B4-BE49-F238E27FC236}">
                <a16:creationId xmlns:a16="http://schemas.microsoft.com/office/drawing/2014/main" id="{231BC9B2-F6CF-C074-BF7D-D352837869AB}"/>
              </a:ext>
            </a:extLst>
          </p:cNvPr>
          <p:cNvSpPr>
            <a:spLocks noGrp="1"/>
          </p:cNvSpPr>
          <p:nvPr>
            <p:ph type="sldNum" sz="quarter" idx="5"/>
          </p:nvPr>
        </p:nvSpPr>
        <p:spPr/>
        <p:txBody>
          <a:bodyPr/>
          <a:lstStyle/>
          <a:p>
            <a:fld id="{F070A59E-E265-7D4C-9CF0-348AF204A1C3}" type="slidenum">
              <a:rPr lang="en-US" smtClean="0"/>
              <a:t>15</a:t>
            </a:fld>
            <a:endParaRPr lang="en-US"/>
          </a:p>
        </p:txBody>
      </p:sp>
    </p:spTree>
    <p:extLst>
      <p:ext uri="{BB962C8B-B14F-4D97-AF65-F5344CB8AC3E}">
        <p14:creationId xmlns:p14="http://schemas.microsoft.com/office/powerpoint/2010/main" val="3965901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36CAD-08C9-20F7-9923-894DFFF99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83B81-A9E3-BECA-1837-1EAB6795D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28FB4-968D-94F6-1B60-2062DC87C9E7}"/>
              </a:ext>
            </a:extLst>
          </p:cNvPr>
          <p:cNvSpPr>
            <a:spLocks noGrp="1"/>
          </p:cNvSpPr>
          <p:nvPr>
            <p:ph type="body" idx="1"/>
          </p:nvPr>
        </p:nvSpPr>
        <p:spPr/>
        <p:txBody>
          <a:bodyPr/>
          <a:lstStyle/>
          <a:p>
            <a:r>
              <a:rPr lang="en-US" dirty="0"/>
              <a:t>[READ &amp; COMMENT]</a:t>
            </a:r>
          </a:p>
          <a:p>
            <a:endParaRPr lang="en-US" dirty="0"/>
          </a:p>
          <a:p>
            <a:r>
              <a:rPr lang="en-US" dirty="0"/>
              <a:t>So, for the Anabaptists, Christ is the hermeneutical key… [NEXT SLIDE]</a:t>
            </a:r>
          </a:p>
        </p:txBody>
      </p:sp>
      <p:sp>
        <p:nvSpPr>
          <p:cNvPr id="4" name="Slide Number Placeholder 3">
            <a:extLst>
              <a:ext uri="{FF2B5EF4-FFF2-40B4-BE49-F238E27FC236}">
                <a16:creationId xmlns:a16="http://schemas.microsoft.com/office/drawing/2014/main" id="{F8AD7A8E-3B2F-6F74-7EC2-8FD0645BB61F}"/>
              </a:ext>
            </a:extLst>
          </p:cNvPr>
          <p:cNvSpPr>
            <a:spLocks noGrp="1"/>
          </p:cNvSpPr>
          <p:nvPr>
            <p:ph type="sldNum" sz="quarter" idx="5"/>
          </p:nvPr>
        </p:nvSpPr>
        <p:spPr/>
        <p:txBody>
          <a:bodyPr/>
          <a:lstStyle/>
          <a:p>
            <a:fld id="{F070A59E-E265-7D4C-9CF0-348AF204A1C3}" type="slidenum">
              <a:rPr lang="en-US" smtClean="0"/>
              <a:t>16</a:t>
            </a:fld>
            <a:endParaRPr lang="en-US"/>
          </a:p>
        </p:txBody>
      </p:sp>
    </p:spTree>
    <p:extLst>
      <p:ext uri="{BB962C8B-B14F-4D97-AF65-F5344CB8AC3E}">
        <p14:creationId xmlns:p14="http://schemas.microsoft.com/office/powerpoint/2010/main" val="4205120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66533-D41C-40B6-4216-A10285E94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BA782-E742-1524-941F-DFB09414C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6C33F-1CD3-7877-C985-1EF56C3B0B0D}"/>
              </a:ext>
            </a:extLst>
          </p:cNvPr>
          <p:cNvSpPr>
            <a:spLocks noGrp="1"/>
          </p:cNvSpPr>
          <p:nvPr>
            <p:ph type="body" idx="1"/>
          </p:nvPr>
        </p:nvSpPr>
        <p:spPr/>
        <p:txBody>
          <a:bodyPr/>
          <a:lstStyle/>
          <a:p>
            <a:r>
              <a:rPr lang="en-US" dirty="0"/>
              <a:t>[READ &amp; COMMENT]</a:t>
            </a:r>
          </a:p>
          <a:p>
            <a:endParaRPr lang="en-US" dirty="0"/>
          </a:p>
          <a:p>
            <a:r>
              <a:rPr lang="en-US" dirty="0"/>
              <a:t>And in Jesus’ own words… [NEXT SLIDE]</a:t>
            </a:r>
          </a:p>
        </p:txBody>
      </p:sp>
      <p:sp>
        <p:nvSpPr>
          <p:cNvPr id="4" name="Slide Number Placeholder 3">
            <a:extLst>
              <a:ext uri="{FF2B5EF4-FFF2-40B4-BE49-F238E27FC236}">
                <a16:creationId xmlns:a16="http://schemas.microsoft.com/office/drawing/2014/main" id="{090E7DDA-3D4D-9579-844C-1970AF68CEB7}"/>
              </a:ext>
            </a:extLst>
          </p:cNvPr>
          <p:cNvSpPr>
            <a:spLocks noGrp="1"/>
          </p:cNvSpPr>
          <p:nvPr>
            <p:ph type="sldNum" sz="quarter" idx="5"/>
          </p:nvPr>
        </p:nvSpPr>
        <p:spPr/>
        <p:txBody>
          <a:bodyPr/>
          <a:lstStyle/>
          <a:p>
            <a:fld id="{F070A59E-E265-7D4C-9CF0-348AF204A1C3}" type="slidenum">
              <a:rPr lang="en-US" smtClean="0"/>
              <a:t>17</a:t>
            </a:fld>
            <a:endParaRPr lang="en-US"/>
          </a:p>
        </p:txBody>
      </p:sp>
    </p:spTree>
    <p:extLst>
      <p:ext uri="{BB962C8B-B14F-4D97-AF65-F5344CB8AC3E}">
        <p14:creationId xmlns:p14="http://schemas.microsoft.com/office/powerpoint/2010/main" val="1069147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2CBD5-70DD-A24A-79FD-BC64E84F3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B8DEE-6C48-4592-1AEF-9E9B4F42D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0E3F63-38B8-3383-4C58-979090CFEA32}"/>
              </a:ext>
            </a:extLst>
          </p:cNvPr>
          <p:cNvSpPr>
            <a:spLocks noGrp="1"/>
          </p:cNvSpPr>
          <p:nvPr>
            <p:ph type="body" idx="1"/>
          </p:nvPr>
        </p:nvSpPr>
        <p:spPr/>
        <p:txBody>
          <a:bodyPr/>
          <a:lstStyle/>
          <a:p>
            <a:r>
              <a:rPr lang="en-US" dirty="0"/>
              <a:t>[READ &amp; COMMENT]</a:t>
            </a:r>
          </a:p>
          <a:p>
            <a:endParaRPr lang="en-US" dirty="0"/>
          </a:p>
          <a:p>
            <a:r>
              <a:rPr lang="en-US" dirty="0"/>
              <a:t>You can hear the commitment to the centrality of Christ in the Scriptures in the words of Menno Simons… [NEXT SLIDE]</a:t>
            </a:r>
          </a:p>
        </p:txBody>
      </p:sp>
      <p:sp>
        <p:nvSpPr>
          <p:cNvPr id="4" name="Slide Number Placeholder 3">
            <a:extLst>
              <a:ext uri="{FF2B5EF4-FFF2-40B4-BE49-F238E27FC236}">
                <a16:creationId xmlns:a16="http://schemas.microsoft.com/office/drawing/2014/main" id="{A2491BA8-A4A8-EE9C-F1E3-F2D66519BB6E}"/>
              </a:ext>
            </a:extLst>
          </p:cNvPr>
          <p:cNvSpPr>
            <a:spLocks noGrp="1"/>
          </p:cNvSpPr>
          <p:nvPr>
            <p:ph type="sldNum" sz="quarter" idx="5"/>
          </p:nvPr>
        </p:nvSpPr>
        <p:spPr/>
        <p:txBody>
          <a:bodyPr/>
          <a:lstStyle/>
          <a:p>
            <a:fld id="{F070A59E-E265-7D4C-9CF0-348AF204A1C3}" type="slidenum">
              <a:rPr lang="en-US" smtClean="0"/>
              <a:t>18</a:t>
            </a:fld>
            <a:endParaRPr lang="en-US"/>
          </a:p>
        </p:txBody>
      </p:sp>
    </p:spTree>
    <p:extLst>
      <p:ext uri="{BB962C8B-B14F-4D97-AF65-F5344CB8AC3E}">
        <p14:creationId xmlns:p14="http://schemas.microsoft.com/office/powerpoint/2010/main" val="930330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87A73-46CB-BF06-9E10-AF3E344F5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879C0-1B5E-06CA-6C8E-8ED41936FA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06BEF-CDDB-437C-CF77-D41F184679DD}"/>
              </a:ext>
            </a:extLst>
          </p:cNvPr>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i="1" dirty="0"/>
              <a:t>anathema</a:t>
            </a:r>
            <a:r>
              <a:rPr lang="en-US" dirty="0"/>
              <a:t> – be cursed or driven out; expulsion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you can sum up an Anabaptist reading and interpretation of Scripture like this… [NEXT SLIDE]</a:t>
            </a:r>
          </a:p>
        </p:txBody>
      </p:sp>
      <p:sp>
        <p:nvSpPr>
          <p:cNvPr id="4" name="Slide Number Placeholder 3">
            <a:extLst>
              <a:ext uri="{FF2B5EF4-FFF2-40B4-BE49-F238E27FC236}">
                <a16:creationId xmlns:a16="http://schemas.microsoft.com/office/drawing/2014/main" id="{3ED9C459-D44E-E9FA-D856-51B96E86BB81}"/>
              </a:ext>
            </a:extLst>
          </p:cNvPr>
          <p:cNvSpPr>
            <a:spLocks noGrp="1"/>
          </p:cNvSpPr>
          <p:nvPr>
            <p:ph type="sldNum" sz="quarter" idx="5"/>
          </p:nvPr>
        </p:nvSpPr>
        <p:spPr/>
        <p:txBody>
          <a:bodyPr/>
          <a:lstStyle/>
          <a:p>
            <a:fld id="{F070A59E-E265-7D4C-9CF0-348AF204A1C3}" type="slidenum">
              <a:rPr lang="en-US" smtClean="0"/>
              <a:t>19</a:t>
            </a:fld>
            <a:endParaRPr lang="en-US"/>
          </a:p>
        </p:txBody>
      </p:sp>
    </p:spTree>
    <p:extLst>
      <p:ext uri="{BB962C8B-B14F-4D97-AF65-F5344CB8AC3E}">
        <p14:creationId xmlns:p14="http://schemas.microsoft.com/office/powerpoint/2010/main" val="383755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08C1D-1D6D-784C-889D-EA6A23D3F064}" type="slidenum">
              <a:rPr lang="en-US" smtClean="0"/>
              <a:t>2</a:t>
            </a:fld>
            <a:endParaRPr lang="en-US"/>
          </a:p>
        </p:txBody>
      </p:sp>
    </p:spTree>
    <p:extLst>
      <p:ext uri="{BB962C8B-B14F-4D97-AF65-F5344CB8AC3E}">
        <p14:creationId xmlns:p14="http://schemas.microsoft.com/office/powerpoint/2010/main" val="3867447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E414D-7E2B-C0C2-98E5-491484657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4DDE1-2A6F-C0D3-45F5-757FBBB3C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19A2F-F972-07D4-F95C-CF7C5C9D0E12}"/>
              </a:ext>
            </a:extLst>
          </p:cNvPr>
          <p:cNvSpPr>
            <a:spLocks noGrp="1"/>
          </p:cNvSpPr>
          <p:nvPr>
            <p:ph type="body" idx="1"/>
          </p:nvPr>
        </p:nvSpPr>
        <p:spPr/>
        <p:txBody>
          <a:bodyPr/>
          <a:lstStyle/>
          <a:p>
            <a:r>
              <a:rPr lang="en-US" dirty="0"/>
              <a:t>[READ &amp; COMMENT]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of course, all these ideas, beliefs, and practices undermined the very foundations of Christendom (i.e. church militant and triumphant), and made the Anabaptist enemies of both Protestants and Catholics who held to the power of the sword… [NEXT SLIDE]</a:t>
            </a:r>
            <a:endParaRPr lang="en-US" dirty="0"/>
          </a:p>
        </p:txBody>
      </p:sp>
      <p:sp>
        <p:nvSpPr>
          <p:cNvPr id="4" name="Slide Number Placeholder 3">
            <a:extLst>
              <a:ext uri="{FF2B5EF4-FFF2-40B4-BE49-F238E27FC236}">
                <a16:creationId xmlns:a16="http://schemas.microsoft.com/office/drawing/2014/main" id="{15011BFD-5433-6C93-E6A8-06DE2FA5E0C1}"/>
              </a:ext>
            </a:extLst>
          </p:cNvPr>
          <p:cNvSpPr>
            <a:spLocks noGrp="1"/>
          </p:cNvSpPr>
          <p:nvPr>
            <p:ph type="sldNum" sz="quarter" idx="5"/>
          </p:nvPr>
        </p:nvSpPr>
        <p:spPr/>
        <p:txBody>
          <a:bodyPr/>
          <a:lstStyle/>
          <a:p>
            <a:fld id="{F070A59E-E265-7D4C-9CF0-348AF204A1C3}" type="slidenum">
              <a:rPr lang="en-US" smtClean="0"/>
              <a:t>20</a:t>
            </a:fld>
            <a:endParaRPr lang="en-US"/>
          </a:p>
        </p:txBody>
      </p:sp>
    </p:spTree>
    <p:extLst>
      <p:ext uri="{BB962C8B-B14F-4D97-AF65-F5344CB8AC3E}">
        <p14:creationId xmlns:p14="http://schemas.microsoft.com/office/powerpoint/2010/main" val="3036523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00968-68D0-C375-1807-E496CD97B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AF509-B36A-7818-FDC0-9D941E1ED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8AC8E-4B5C-B2A4-58ED-9C46033661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as a result, many Anabaptists were martyred during the 16th century…  [NEXT SLIDE]</a:t>
            </a:r>
          </a:p>
          <a:p>
            <a:endParaRPr lang="en-US" dirty="0"/>
          </a:p>
        </p:txBody>
      </p:sp>
      <p:sp>
        <p:nvSpPr>
          <p:cNvPr id="4" name="Slide Number Placeholder 3">
            <a:extLst>
              <a:ext uri="{FF2B5EF4-FFF2-40B4-BE49-F238E27FC236}">
                <a16:creationId xmlns:a16="http://schemas.microsoft.com/office/drawing/2014/main" id="{058540E2-4120-46EF-1F3A-88F84CFA2A64}"/>
              </a:ext>
            </a:extLst>
          </p:cNvPr>
          <p:cNvSpPr>
            <a:spLocks noGrp="1"/>
          </p:cNvSpPr>
          <p:nvPr>
            <p:ph type="sldNum" sz="quarter" idx="5"/>
          </p:nvPr>
        </p:nvSpPr>
        <p:spPr/>
        <p:txBody>
          <a:bodyPr/>
          <a:lstStyle/>
          <a:p>
            <a:fld id="{9F208C1D-1D6D-784C-889D-EA6A23D3F064}" type="slidenum">
              <a:rPr lang="en-US" smtClean="0"/>
              <a:t>21</a:t>
            </a:fld>
            <a:endParaRPr lang="en-US"/>
          </a:p>
        </p:txBody>
      </p:sp>
    </p:spTree>
    <p:extLst>
      <p:ext uri="{BB962C8B-B14F-4D97-AF65-F5344CB8AC3E}">
        <p14:creationId xmlns:p14="http://schemas.microsoft.com/office/powerpoint/2010/main" val="2788114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35492-A851-D7A0-D528-298393DDF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326B6-8973-A67D-5169-32D15100C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2683C-557A-A59D-CE34-EC63CB9C512D}"/>
              </a:ext>
            </a:extLst>
          </p:cNvPr>
          <p:cNvSpPr>
            <a:spLocks noGrp="1"/>
          </p:cNvSpPr>
          <p:nvPr>
            <p:ph type="body" idx="1"/>
          </p:nvPr>
        </p:nvSpPr>
        <p:spPr/>
        <p:txBody>
          <a:bodyPr/>
          <a:lstStyle/>
          <a:p>
            <a:r>
              <a:rPr lang="en-US" dirty="0"/>
              <a:t>[READ &amp; COMMENT]</a:t>
            </a:r>
          </a:p>
          <a:p>
            <a:endParaRPr lang="en-US" dirty="0"/>
          </a:p>
          <a:p>
            <a:r>
              <a:rPr lang="en-US" dirty="0"/>
              <a:t>And now hear the words of a few of the first Anabaptists… [NEXT SLIDE]</a:t>
            </a:r>
          </a:p>
        </p:txBody>
      </p:sp>
      <p:sp>
        <p:nvSpPr>
          <p:cNvPr id="4" name="Slide Number Placeholder 3">
            <a:extLst>
              <a:ext uri="{FF2B5EF4-FFF2-40B4-BE49-F238E27FC236}">
                <a16:creationId xmlns:a16="http://schemas.microsoft.com/office/drawing/2014/main" id="{659C6A1A-48A9-FC20-3DDE-D86B846AE3DE}"/>
              </a:ext>
            </a:extLst>
          </p:cNvPr>
          <p:cNvSpPr>
            <a:spLocks noGrp="1"/>
          </p:cNvSpPr>
          <p:nvPr>
            <p:ph type="sldNum" sz="quarter" idx="5"/>
          </p:nvPr>
        </p:nvSpPr>
        <p:spPr/>
        <p:txBody>
          <a:bodyPr/>
          <a:lstStyle/>
          <a:p>
            <a:fld id="{F070A59E-E265-7D4C-9CF0-348AF204A1C3}" type="slidenum">
              <a:rPr lang="en-US" smtClean="0"/>
              <a:t>22</a:t>
            </a:fld>
            <a:endParaRPr lang="en-US"/>
          </a:p>
        </p:txBody>
      </p:sp>
    </p:spTree>
    <p:extLst>
      <p:ext uri="{BB962C8B-B14F-4D97-AF65-F5344CB8AC3E}">
        <p14:creationId xmlns:p14="http://schemas.microsoft.com/office/powerpoint/2010/main" val="2337857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44651-8EBC-8E99-924D-511712617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85A4A-5CF0-D16D-9956-5CFA1ADC9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1F612-58D6-7165-10A9-12D273127727}"/>
              </a:ext>
            </a:extLst>
          </p:cNvPr>
          <p:cNvSpPr>
            <a:spLocks noGrp="1"/>
          </p:cNvSpPr>
          <p:nvPr>
            <p:ph type="body" idx="1"/>
          </p:nvPr>
        </p:nvSpPr>
        <p:spPr/>
        <p:txBody>
          <a:bodyPr/>
          <a:lstStyle/>
          <a:p>
            <a:r>
              <a:rPr lang="en-US" dirty="0"/>
              <a:t>[READ &amp; COMMENT]</a:t>
            </a:r>
          </a:p>
          <a:p>
            <a:endParaRPr lang="en-US" dirty="0"/>
          </a:p>
          <a:p>
            <a:r>
              <a:rPr lang="en-US" dirty="0"/>
              <a:t>Once again... Peter Hoover writes… [NEXT SLIDE]</a:t>
            </a:r>
          </a:p>
        </p:txBody>
      </p:sp>
      <p:sp>
        <p:nvSpPr>
          <p:cNvPr id="4" name="Slide Number Placeholder 3">
            <a:extLst>
              <a:ext uri="{FF2B5EF4-FFF2-40B4-BE49-F238E27FC236}">
                <a16:creationId xmlns:a16="http://schemas.microsoft.com/office/drawing/2014/main" id="{92CEAF17-D8C2-4A61-208A-0E43697AD895}"/>
              </a:ext>
            </a:extLst>
          </p:cNvPr>
          <p:cNvSpPr>
            <a:spLocks noGrp="1"/>
          </p:cNvSpPr>
          <p:nvPr>
            <p:ph type="sldNum" sz="quarter" idx="5"/>
          </p:nvPr>
        </p:nvSpPr>
        <p:spPr/>
        <p:txBody>
          <a:bodyPr/>
          <a:lstStyle/>
          <a:p>
            <a:fld id="{F070A59E-E265-7D4C-9CF0-348AF204A1C3}" type="slidenum">
              <a:rPr lang="en-US" smtClean="0"/>
              <a:t>23</a:t>
            </a:fld>
            <a:endParaRPr lang="en-US"/>
          </a:p>
        </p:txBody>
      </p:sp>
    </p:spTree>
    <p:extLst>
      <p:ext uri="{BB962C8B-B14F-4D97-AF65-F5344CB8AC3E}">
        <p14:creationId xmlns:p14="http://schemas.microsoft.com/office/powerpoint/2010/main" val="669059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38ADC-5AA0-F5D3-BDFF-EF2F6BE7D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8A0DF-7262-2E62-415F-1F81D56E5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2DD52E-A331-24C9-2B87-77B953A8797D}"/>
              </a:ext>
            </a:extLst>
          </p:cNvPr>
          <p:cNvSpPr>
            <a:spLocks noGrp="1"/>
          </p:cNvSpPr>
          <p:nvPr>
            <p:ph type="body" idx="1"/>
          </p:nvPr>
        </p:nvSpPr>
        <p:spPr/>
        <p:txBody>
          <a:bodyPr/>
          <a:lstStyle/>
          <a:p>
            <a:r>
              <a:rPr lang="en-US" dirty="0"/>
              <a:t>[READ &amp; COMMENT]</a:t>
            </a:r>
          </a:p>
          <a:p>
            <a:endParaRPr lang="en-US" dirty="0"/>
          </a:p>
          <a:p>
            <a:r>
              <a:rPr lang="en-US" dirty="0"/>
              <a:t>A well-known story is Anabaptist circles today is the story of Dirk Willems… [NEXT SLIDE]</a:t>
            </a:r>
          </a:p>
        </p:txBody>
      </p:sp>
      <p:sp>
        <p:nvSpPr>
          <p:cNvPr id="4" name="Slide Number Placeholder 3">
            <a:extLst>
              <a:ext uri="{FF2B5EF4-FFF2-40B4-BE49-F238E27FC236}">
                <a16:creationId xmlns:a16="http://schemas.microsoft.com/office/drawing/2014/main" id="{4B8DDE11-C926-1F13-4ACF-C873BDD6C98F}"/>
              </a:ext>
            </a:extLst>
          </p:cNvPr>
          <p:cNvSpPr>
            <a:spLocks noGrp="1"/>
          </p:cNvSpPr>
          <p:nvPr>
            <p:ph type="sldNum" sz="quarter" idx="5"/>
          </p:nvPr>
        </p:nvSpPr>
        <p:spPr/>
        <p:txBody>
          <a:bodyPr/>
          <a:lstStyle/>
          <a:p>
            <a:fld id="{F070A59E-E265-7D4C-9CF0-348AF204A1C3}" type="slidenum">
              <a:rPr lang="en-US" smtClean="0"/>
              <a:t>24</a:t>
            </a:fld>
            <a:endParaRPr lang="en-US"/>
          </a:p>
        </p:txBody>
      </p:sp>
    </p:spTree>
    <p:extLst>
      <p:ext uri="{BB962C8B-B14F-4D97-AF65-F5344CB8AC3E}">
        <p14:creationId xmlns:p14="http://schemas.microsoft.com/office/powerpoint/2010/main" val="2297200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Dirk Willems was re-baptized as an Anabaptist; he was arrested; then escaped from prison. As he was fleeing, the guard chasing him fell through the ice of a frozen pond; And yet, despite this act of love, Willems was rearrested, tortured, and burned at the stake on a windy day in May 1569. His screams could be heard from miles away in neighboring towns. The violent hostility from their persecutors only increased as the impact of their witness grew. John Longhurst writes, “It is estimated that between 4,000 and 5,000 Anabaptists were executed during the Reformation years, although the true number is uncertain.” These men and women gave their lives for Christ and the gospel, for they did not love their lives even unto death (Rev. 12:11). We must remember and honor their legacy of faith and sacrifice.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willingness of Anabaptists to die for their faith reflects their commitment to…  [NEXT SLIDE]</a:t>
            </a:r>
          </a:p>
        </p:txBody>
      </p:sp>
      <p:sp>
        <p:nvSpPr>
          <p:cNvPr id="4" name="Slide Number Placeholder 3"/>
          <p:cNvSpPr>
            <a:spLocks noGrp="1"/>
          </p:cNvSpPr>
          <p:nvPr>
            <p:ph type="sldNum" sz="quarter" idx="5"/>
          </p:nvPr>
        </p:nvSpPr>
        <p:spPr/>
        <p:txBody>
          <a:bodyPr/>
          <a:lstStyle/>
          <a:p>
            <a:fld id="{F070A59E-E265-7D4C-9CF0-348AF204A1C3}" type="slidenum">
              <a:rPr lang="en-US" smtClean="0"/>
              <a:t>25</a:t>
            </a:fld>
            <a:endParaRPr lang="en-US"/>
          </a:p>
        </p:txBody>
      </p:sp>
    </p:spTree>
    <p:extLst>
      <p:ext uri="{BB962C8B-B14F-4D97-AF65-F5344CB8AC3E}">
        <p14:creationId xmlns:p14="http://schemas.microsoft.com/office/powerpoint/2010/main" val="2882232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3E03D-5DD0-324C-FBEE-1FAF6CF7E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CE59C-431E-12F7-0AF2-DA393E87C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78A95-D0F5-4915-3162-C5DA1DDBDBF7}"/>
              </a:ext>
            </a:extLst>
          </p:cNvPr>
          <p:cNvSpPr>
            <a:spLocks noGrp="1"/>
          </p:cNvSpPr>
          <p:nvPr>
            <p:ph type="body" idx="1"/>
          </p:nvPr>
        </p:nvSpPr>
        <p:spPr/>
        <p:txBody>
          <a:bodyPr/>
          <a:lstStyle/>
          <a:p>
            <a:r>
              <a:rPr lang="en-US" dirty="0"/>
              <a:t>Radical discipleship, which is at the heart of the Anabaptist vision of Christ’s call and commission.</a:t>
            </a:r>
          </a:p>
          <a:p>
            <a:endParaRPr lang="en-US" dirty="0"/>
          </a:p>
          <a:p>
            <a:r>
              <a:rPr lang="en-US" dirty="0"/>
              <a:t>Listen to what Stuart Murray wrote in his book… [NEXT SLIDE]</a:t>
            </a:r>
          </a:p>
        </p:txBody>
      </p:sp>
      <p:sp>
        <p:nvSpPr>
          <p:cNvPr id="4" name="Slide Number Placeholder 3">
            <a:extLst>
              <a:ext uri="{FF2B5EF4-FFF2-40B4-BE49-F238E27FC236}">
                <a16:creationId xmlns:a16="http://schemas.microsoft.com/office/drawing/2014/main" id="{38689461-240E-6729-BF57-E08910880920}"/>
              </a:ext>
            </a:extLst>
          </p:cNvPr>
          <p:cNvSpPr>
            <a:spLocks noGrp="1"/>
          </p:cNvSpPr>
          <p:nvPr>
            <p:ph type="sldNum" sz="quarter" idx="5"/>
          </p:nvPr>
        </p:nvSpPr>
        <p:spPr/>
        <p:txBody>
          <a:bodyPr/>
          <a:lstStyle/>
          <a:p>
            <a:fld id="{9F208C1D-1D6D-784C-889D-EA6A23D3F064}" type="slidenum">
              <a:rPr lang="en-US" smtClean="0"/>
              <a:t>26</a:t>
            </a:fld>
            <a:endParaRPr lang="en-US"/>
          </a:p>
        </p:txBody>
      </p:sp>
    </p:spTree>
    <p:extLst>
      <p:ext uri="{BB962C8B-B14F-4D97-AF65-F5344CB8AC3E}">
        <p14:creationId xmlns:p14="http://schemas.microsoft.com/office/powerpoint/2010/main" val="1794555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39AA7-6110-82E7-062E-72850CEB6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AAE263-5036-5C2F-2F6C-CC3D20359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A5470-34A5-8226-D9E8-D698F0586F6E}"/>
              </a:ext>
            </a:extLst>
          </p:cNvPr>
          <p:cNvSpPr>
            <a:spLocks noGrp="1"/>
          </p:cNvSpPr>
          <p:nvPr>
            <p:ph type="body" idx="1"/>
          </p:nvPr>
        </p:nvSpPr>
        <p:spPr/>
        <p:txBody>
          <a:bodyPr/>
          <a:lstStyle/>
          <a:p>
            <a:r>
              <a:rPr lang="en-US" dirty="0"/>
              <a:t>[READ &amp; COMMENT]</a:t>
            </a:r>
          </a:p>
          <a:p>
            <a:endParaRPr lang="en-US" dirty="0"/>
          </a:p>
          <a:p>
            <a:r>
              <a:rPr lang="en-US" dirty="0"/>
              <a:t>And in his classic essay, Harold Bender said… [NEXT SLIDE]</a:t>
            </a:r>
          </a:p>
        </p:txBody>
      </p:sp>
      <p:sp>
        <p:nvSpPr>
          <p:cNvPr id="4" name="Slide Number Placeholder 3">
            <a:extLst>
              <a:ext uri="{FF2B5EF4-FFF2-40B4-BE49-F238E27FC236}">
                <a16:creationId xmlns:a16="http://schemas.microsoft.com/office/drawing/2014/main" id="{9734E95F-8E77-9DA1-0257-D3B5129AE1C1}"/>
              </a:ext>
            </a:extLst>
          </p:cNvPr>
          <p:cNvSpPr>
            <a:spLocks noGrp="1"/>
          </p:cNvSpPr>
          <p:nvPr>
            <p:ph type="sldNum" sz="quarter" idx="5"/>
          </p:nvPr>
        </p:nvSpPr>
        <p:spPr/>
        <p:txBody>
          <a:bodyPr/>
          <a:lstStyle/>
          <a:p>
            <a:fld id="{F070A59E-E265-7D4C-9CF0-348AF204A1C3}" type="slidenum">
              <a:rPr lang="en-US" smtClean="0"/>
              <a:t>27</a:t>
            </a:fld>
            <a:endParaRPr lang="en-US"/>
          </a:p>
        </p:txBody>
      </p:sp>
    </p:spTree>
    <p:extLst>
      <p:ext uri="{BB962C8B-B14F-4D97-AF65-F5344CB8AC3E}">
        <p14:creationId xmlns:p14="http://schemas.microsoft.com/office/powerpoint/2010/main" val="977522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a:t>
            </a:r>
          </a:p>
          <a:p>
            <a:endParaRPr lang="en-US" dirty="0"/>
          </a:p>
          <a:p>
            <a:r>
              <a:rPr lang="en-US" dirty="0"/>
              <a:t>And the early Anabaptists saw this discipleship involving the inner work of transformation (becoming more like Christ) as well as what we might call “social justice” or caring for the least of these. Listen to this well-known quote from Menno Simons… </a:t>
            </a:r>
          </a:p>
        </p:txBody>
      </p:sp>
      <p:sp>
        <p:nvSpPr>
          <p:cNvPr id="4" name="Slide Number Placeholder 3"/>
          <p:cNvSpPr>
            <a:spLocks noGrp="1"/>
          </p:cNvSpPr>
          <p:nvPr>
            <p:ph type="sldNum" sz="quarter" idx="5"/>
          </p:nvPr>
        </p:nvSpPr>
        <p:spPr/>
        <p:txBody>
          <a:bodyPr/>
          <a:lstStyle/>
          <a:p>
            <a:fld id="{9F208C1D-1D6D-784C-889D-EA6A23D3F064}" type="slidenum">
              <a:rPr lang="en-US" smtClean="0"/>
              <a:t>28</a:t>
            </a:fld>
            <a:endParaRPr lang="en-US"/>
          </a:p>
        </p:txBody>
      </p:sp>
    </p:spTree>
    <p:extLst>
      <p:ext uri="{BB962C8B-B14F-4D97-AF65-F5344CB8AC3E}">
        <p14:creationId xmlns:p14="http://schemas.microsoft.com/office/powerpoint/2010/main" val="669921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0043C-73D1-FD85-54B1-988AB68C9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3C67B-3879-81CF-0842-5AB5CAA86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25A2B-6415-5358-98C6-AFD6F7B1375F}"/>
              </a:ext>
            </a:extLst>
          </p:cNvPr>
          <p:cNvSpPr>
            <a:spLocks noGrp="1"/>
          </p:cNvSpPr>
          <p:nvPr>
            <p:ph type="body" idx="1"/>
          </p:nvPr>
        </p:nvSpPr>
        <p:spPr/>
        <p:txBody>
          <a:bodyPr/>
          <a:lstStyle/>
          <a:p>
            <a:r>
              <a:rPr lang="en-US" dirty="0"/>
              <a:t>[READ QUOTE]</a:t>
            </a:r>
          </a:p>
          <a:p>
            <a:endParaRPr lang="en-US" dirty="0"/>
          </a:p>
          <a:p>
            <a:r>
              <a:rPr lang="en-US" dirty="0"/>
              <a:t>And now let’s turn our attention to the Anabaptist beginnings of the Brethren in Christ… [NEXT SLIDE]</a:t>
            </a:r>
          </a:p>
        </p:txBody>
      </p:sp>
      <p:sp>
        <p:nvSpPr>
          <p:cNvPr id="4" name="Slide Number Placeholder 3">
            <a:extLst>
              <a:ext uri="{FF2B5EF4-FFF2-40B4-BE49-F238E27FC236}">
                <a16:creationId xmlns:a16="http://schemas.microsoft.com/office/drawing/2014/main" id="{C71C5F7B-D204-D203-8353-58E1BC476CBE}"/>
              </a:ext>
            </a:extLst>
          </p:cNvPr>
          <p:cNvSpPr>
            <a:spLocks noGrp="1"/>
          </p:cNvSpPr>
          <p:nvPr>
            <p:ph type="sldNum" sz="quarter" idx="5"/>
          </p:nvPr>
        </p:nvSpPr>
        <p:spPr/>
        <p:txBody>
          <a:bodyPr/>
          <a:lstStyle/>
          <a:p>
            <a:fld id="{9F208C1D-1D6D-784C-889D-EA6A23D3F064}" type="slidenum">
              <a:rPr lang="en-US" smtClean="0"/>
              <a:t>29</a:t>
            </a:fld>
            <a:endParaRPr lang="en-US"/>
          </a:p>
        </p:txBody>
      </p:sp>
    </p:spTree>
    <p:extLst>
      <p:ext uri="{BB962C8B-B14F-4D97-AF65-F5344CB8AC3E}">
        <p14:creationId xmlns:p14="http://schemas.microsoft.com/office/powerpoint/2010/main" val="421278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59D54-A34D-88A8-A9A5-C7BF23933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932D8-152A-22B5-84B9-E8A3E434F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4EC64-9A4C-011E-4639-D7B05EF4ED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ED2DE4-B120-393D-9050-42D492C2E2DF}"/>
              </a:ext>
            </a:extLst>
          </p:cNvPr>
          <p:cNvSpPr>
            <a:spLocks noGrp="1"/>
          </p:cNvSpPr>
          <p:nvPr>
            <p:ph type="sldNum" sz="quarter" idx="5"/>
          </p:nvPr>
        </p:nvSpPr>
        <p:spPr/>
        <p:txBody>
          <a:bodyPr/>
          <a:lstStyle/>
          <a:p>
            <a:fld id="{F070A59E-E265-7D4C-9CF0-348AF204A1C3}" type="slidenum">
              <a:rPr lang="en-US" smtClean="0"/>
              <a:t>3</a:t>
            </a:fld>
            <a:endParaRPr lang="en-US"/>
          </a:p>
        </p:txBody>
      </p:sp>
    </p:spTree>
    <p:extLst>
      <p:ext uri="{BB962C8B-B14F-4D97-AF65-F5344CB8AC3E}">
        <p14:creationId xmlns:p14="http://schemas.microsoft.com/office/powerpoint/2010/main" val="645902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3442A-56A2-0489-667A-4903319F5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704C0-F6CD-8246-CB68-6F160DF25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B5622-82B2-C72C-BDDC-D118280B5154}"/>
              </a:ext>
            </a:extLst>
          </p:cNvPr>
          <p:cNvSpPr>
            <a:spLocks noGrp="1"/>
          </p:cNvSpPr>
          <p:nvPr>
            <p:ph type="body" idx="1"/>
          </p:nvPr>
        </p:nvSpPr>
        <p:spPr/>
        <p:txBody>
          <a:bodyPr/>
          <a:lstStyle/>
          <a:p>
            <a:r>
              <a:rPr lang="en-US" dirty="0"/>
              <a:t>We are accustomed in the BIC to refer to the theological traditions that have shaped us as “streams” merging together. More on that in a few minutes… [NEXT SLIDE]</a:t>
            </a:r>
          </a:p>
        </p:txBody>
      </p:sp>
      <p:sp>
        <p:nvSpPr>
          <p:cNvPr id="4" name="Slide Number Placeholder 3">
            <a:extLst>
              <a:ext uri="{FF2B5EF4-FFF2-40B4-BE49-F238E27FC236}">
                <a16:creationId xmlns:a16="http://schemas.microsoft.com/office/drawing/2014/main" id="{C0D342FB-52D6-DB80-6047-6AB227CF9CC4}"/>
              </a:ext>
            </a:extLst>
          </p:cNvPr>
          <p:cNvSpPr>
            <a:spLocks noGrp="1"/>
          </p:cNvSpPr>
          <p:nvPr>
            <p:ph type="sldNum" sz="quarter" idx="5"/>
          </p:nvPr>
        </p:nvSpPr>
        <p:spPr/>
        <p:txBody>
          <a:bodyPr/>
          <a:lstStyle/>
          <a:p>
            <a:fld id="{9F208C1D-1D6D-784C-889D-EA6A23D3F064}" type="slidenum">
              <a:rPr lang="en-US" smtClean="0"/>
              <a:t>30</a:t>
            </a:fld>
            <a:endParaRPr lang="en-US"/>
          </a:p>
        </p:txBody>
      </p:sp>
    </p:spTree>
    <p:extLst>
      <p:ext uri="{BB962C8B-B14F-4D97-AF65-F5344CB8AC3E}">
        <p14:creationId xmlns:p14="http://schemas.microsoft.com/office/powerpoint/2010/main" val="2555052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[READ &amp; COMMENT ON TIMELINE]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[READ ARTICLE PGS. 27-28]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[READ PG. 29]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BIC historian Luke Keefer wrote… [NEXT SLIDE]</a:t>
            </a:r>
          </a:p>
        </p:txBody>
      </p:sp>
      <p:sp>
        <p:nvSpPr>
          <p:cNvPr id="4" name="Slide Number Placeholder 3"/>
          <p:cNvSpPr>
            <a:spLocks noGrp="1"/>
          </p:cNvSpPr>
          <p:nvPr>
            <p:ph type="sldNum" sz="quarter" idx="5"/>
          </p:nvPr>
        </p:nvSpPr>
        <p:spPr/>
        <p:txBody>
          <a:bodyPr/>
          <a:lstStyle/>
          <a:p>
            <a:fld id="{F6216187-4658-7C47-9A40-DE1271FB4354}" type="slidenum">
              <a:rPr lang="en-US" smtClean="0"/>
              <a:t>31</a:t>
            </a:fld>
            <a:endParaRPr lang="en-US"/>
          </a:p>
        </p:txBody>
      </p:sp>
    </p:spTree>
    <p:extLst>
      <p:ext uri="{BB962C8B-B14F-4D97-AF65-F5344CB8AC3E}">
        <p14:creationId xmlns:p14="http://schemas.microsoft.com/office/powerpoint/2010/main" val="753377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13263-3D1E-3278-13AF-44E9B2A89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EE67C-4981-5942-2541-07A49338BC4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0CCA7D2-2383-9780-9DDA-45674773D5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[READ &amp;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So, it wasn’t until the introduction of Evangelicalism into the life of the church in the middle of the twentieth century that we began to see the eroding of the original stream of the Brethren in Christ… [NEXT SLIDE]</a:t>
            </a:r>
          </a:p>
        </p:txBody>
      </p:sp>
      <p:sp>
        <p:nvSpPr>
          <p:cNvPr id="4" name="Slide Number Placeholder 3">
            <a:extLst>
              <a:ext uri="{FF2B5EF4-FFF2-40B4-BE49-F238E27FC236}">
                <a16:creationId xmlns:a16="http://schemas.microsoft.com/office/drawing/2014/main" id="{E36DE22E-757F-5BBC-9133-EA7D38A31899}"/>
              </a:ext>
            </a:extLst>
          </p:cNvPr>
          <p:cNvSpPr>
            <a:spLocks noGrp="1"/>
          </p:cNvSpPr>
          <p:nvPr>
            <p:ph type="sldNum" sz="quarter" idx="5"/>
          </p:nvPr>
        </p:nvSpPr>
        <p:spPr/>
        <p:txBody>
          <a:bodyPr/>
          <a:lstStyle/>
          <a:p>
            <a:fld id="{F6216187-4658-7C47-9A40-DE1271FB4354}" type="slidenum">
              <a:rPr lang="en-US" smtClean="0"/>
              <a:t>32</a:t>
            </a:fld>
            <a:endParaRPr lang="en-US"/>
          </a:p>
        </p:txBody>
      </p:sp>
    </p:spTree>
    <p:extLst>
      <p:ext uri="{BB962C8B-B14F-4D97-AF65-F5344CB8AC3E}">
        <p14:creationId xmlns:p14="http://schemas.microsoft.com/office/powerpoint/2010/main" val="530530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6E713-E196-65C7-78FD-58984AD1B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CA21B-2912-0EDA-7C18-E39E8C36929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EF4795E-3E0C-E134-CEA3-8CE8F24740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[READ &amp;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Evangelicalism, a worldwide interdenominational movement within Protestant Christianity, emphasizes evangelism, a personal relationship with Jesus Christ, and the authority of the Bible. And as the neo-Evangelicalism of the 1940s and 1950s was picking up steam and was attractive to our declining denomination, many leaders believed the Brethren in Christ were too rigid, legalistic, and dying from biblical literalism, largely perceived to be born of our Anabaptist heritage. [NEXT SLIDE]</a:t>
            </a:r>
          </a:p>
        </p:txBody>
      </p:sp>
      <p:sp>
        <p:nvSpPr>
          <p:cNvPr id="4" name="Slide Number Placeholder 3">
            <a:extLst>
              <a:ext uri="{FF2B5EF4-FFF2-40B4-BE49-F238E27FC236}">
                <a16:creationId xmlns:a16="http://schemas.microsoft.com/office/drawing/2014/main" id="{FE92EF5F-4876-FE7A-00B9-556A6FADFE3F}"/>
              </a:ext>
            </a:extLst>
          </p:cNvPr>
          <p:cNvSpPr>
            <a:spLocks noGrp="1"/>
          </p:cNvSpPr>
          <p:nvPr>
            <p:ph type="sldNum" sz="quarter" idx="5"/>
          </p:nvPr>
        </p:nvSpPr>
        <p:spPr/>
        <p:txBody>
          <a:bodyPr/>
          <a:lstStyle/>
          <a:p>
            <a:fld id="{F6216187-4658-7C47-9A40-DE1271FB4354}" type="slidenum">
              <a:rPr lang="en-US" smtClean="0"/>
              <a:t>33</a:t>
            </a:fld>
            <a:endParaRPr lang="en-US"/>
          </a:p>
        </p:txBody>
      </p:sp>
    </p:spTree>
    <p:extLst>
      <p:ext uri="{BB962C8B-B14F-4D97-AF65-F5344CB8AC3E}">
        <p14:creationId xmlns:p14="http://schemas.microsoft.com/office/powerpoint/2010/main" val="2006057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E7CB8-4E4B-15B3-A385-B13C6B177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7DD9F-E4FB-7ED5-23AB-2AB3FAB8D70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9E7EA67-A9CD-8DEA-CB6B-F332A6E881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[READ ARTICLE PGS. 30-32]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[NEXT SLIDE – ALDERFER QUOTE]</a:t>
            </a:r>
          </a:p>
        </p:txBody>
      </p:sp>
      <p:sp>
        <p:nvSpPr>
          <p:cNvPr id="4" name="Slide Number Placeholder 3">
            <a:extLst>
              <a:ext uri="{FF2B5EF4-FFF2-40B4-BE49-F238E27FC236}">
                <a16:creationId xmlns:a16="http://schemas.microsoft.com/office/drawing/2014/main" id="{FBBA2501-EF39-0C06-D71B-202385032CBF}"/>
              </a:ext>
            </a:extLst>
          </p:cNvPr>
          <p:cNvSpPr>
            <a:spLocks noGrp="1"/>
          </p:cNvSpPr>
          <p:nvPr>
            <p:ph type="sldNum" sz="quarter" idx="5"/>
          </p:nvPr>
        </p:nvSpPr>
        <p:spPr/>
        <p:txBody>
          <a:bodyPr/>
          <a:lstStyle/>
          <a:p>
            <a:fld id="{F6216187-4658-7C47-9A40-DE1271FB4354}" type="slidenum">
              <a:rPr lang="en-US" smtClean="0"/>
              <a:t>34</a:t>
            </a:fld>
            <a:endParaRPr lang="en-US"/>
          </a:p>
        </p:txBody>
      </p:sp>
    </p:spTree>
    <p:extLst>
      <p:ext uri="{BB962C8B-B14F-4D97-AF65-F5344CB8AC3E}">
        <p14:creationId xmlns:p14="http://schemas.microsoft.com/office/powerpoint/2010/main" val="1527363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C0774-0121-2E85-D3D5-9D9B061F4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4054-C3BA-CB35-2ADF-0BA627CFF87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BBEAAD3-089C-E82F-8896-54B86DD33D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[READ &amp;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I’m going to hop, skip, and jump over this next section… [NEXT SLIDE]</a:t>
            </a:r>
          </a:p>
        </p:txBody>
      </p:sp>
      <p:sp>
        <p:nvSpPr>
          <p:cNvPr id="4" name="Slide Number Placeholder 3">
            <a:extLst>
              <a:ext uri="{FF2B5EF4-FFF2-40B4-BE49-F238E27FC236}">
                <a16:creationId xmlns:a16="http://schemas.microsoft.com/office/drawing/2014/main" id="{B7970C06-675E-90DB-A447-556346944A77}"/>
              </a:ext>
            </a:extLst>
          </p:cNvPr>
          <p:cNvSpPr>
            <a:spLocks noGrp="1"/>
          </p:cNvSpPr>
          <p:nvPr>
            <p:ph type="sldNum" sz="quarter" idx="5"/>
          </p:nvPr>
        </p:nvSpPr>
        <p:spPr/>
        <p:txBody>
          <a:bodyPr/>
          <a:lstStyle/>
          <a:p>
            <a:fld id="{F6216187-4658-7C47-9A40-DE1271FB4354}" type="slidenum">
              <a:rPr lang="en-US" smtClean="0"/>
              <a:t>35</a:t>
            </a:fld>
            <a:endParaRPr lang="en-US"/>
          </a:p>
        </p:txBody>
      </p:sp>
    </p:spTree>
    <p:extLst>
      <p:ext uri="{BB962C8B-B14F-4D97-AF65-F5344CB8AC3E}">
        <p14:creationId xmlns:p14="http://schemas.microsoft.com/office/powerpoint/2010/main" val="605579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AAB3C-D8CA-F984-47E6-95F4B5482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10FDD-06A6-3090-30F7-E34B8AD3DA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C95204-BF2D-EEA9-FEA3-7D3413E8AC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E46720-D360-7A41-BF4D-20F268590D45}"/>
              </a:ext>
            </a:extLst>
          </p:cNvPr>
          <p:cNvSpPr>
            <a:spLocks noGrp="1"/>
          </p:cNvSpPr>
          <p:nvPr>
            <p:ph type="sldNum" sz="quarter" idx="5"/>
          </p:nvPr>
        </p:nvSpPr>
        <p:spPr/>
        <p:txBody>
          <a:bodyPr/>
          <a:lstStyle/>
          <a:p>
            <a:fld id="{9F208C1D-1D6D-784C-889D-EA6A23D3F064}" type="slidenum">
              <a:rPr lang="en-US" smtClean="0"/>
              <a:t>36</a:t>
            </a:fld>
            <a:endParaRPr lang="en-US"/>
          </a:p>
        </p:txBody>
      </p:sp>
    </p:spTree>
    <p:extLst>
      <p:ext uri="{BB962C8B-B14F-4D97-AF65-F5344CB8AC3E}">
        <p14:creationId xmlns:p14="http://schemas.microsoft.com/office/powerpoint/2010/main" val="1758178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[BRIEF COMMENTS ON BOOKS]</a:t>
            </a:r>
          </a:p>
          <a:p>
            <a:pPr marL="171450" indent="-171450">
              <a:buFont typeface="Arial" panose="020B0604020202020204" pitchFamily="34" charset="0"/>
              <a:buChar char="•"/>
            </a:pPr>
            <a:r>
              <a:rPr lang="en-US" dirty="0"/>
              <a:t>A brief excerpt of my story can be found in </a:t>
            </a:r>
            <a:r>
              <a:rPr lang="en-US" i="1" dirty="0"/>
              <a:t>The Naked Anabaptist</a:t>
            </a:r>
          </a:p>
          <a:p>
            <a:endParaRPr lang="en-US" dirty="0"/>
          </a:p>
          <a:p>
            <a:r>
              <a:rPr lang="en-US" dirty="0"/>
              <a:t>Here is a look at Anabaptists today… [NEXT SLIDE]</a:t>
            </a:r>
          </a:p>
        </p:txBody>
      </p:sp>
      <p:sp>
        <p:nvSpPr>
          <p:cNvPr id="4" name="Slide Number Placeholder 3"/>
          <p:cNvSpPr>
            <a:spLocks noGrp="1"/>
          </p:cNvSpPr>
          <p:nvPr>
            <p:ph type="sldNum" sz="quarter" idx="5"/>
          </p:nvPr>
        </p:nvSpPr>
        <p:spPr/>
        <p:txBody>
          <a:bodyPr/>
          <a:lstStyle/>
          <a:p>
            <a:fld id="{F6216187-4658-7C47-9A40-DE1271FB4354}" type="slidenum">
              <a:rPr lang="en-US" smtClean="0"/>
              <a:t>37</a:t>
            </a:fld>
            <a:endParaRPr lang="en-US"/>
          </a:p>
        </p:txBody>
      </p:sp>
    </p:spTree>
    <p:extLst>
      <p:ext uri="{BB962C8B-B14F-4D97-AF65-F5344CB8AC3E}">
        <p14:creationId xmlns:p14="http://schemas.microsoft.com/office/powerpoint/2010/main" val="701691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6209B-AD1F-9425-DCD4-24DC790EC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48CBF-141C-FED1-3F66-C9145F29C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30FDA1-E035-39B6-764D-5C6C20F15D4C}"/>
              </a:ext>
            </a:extLst>
          </p:cNvPr>
          <p:cNvSpPr>
            <a:spLocks noGrp="1"/>
          </p:cNvSpPr>
          <p:nvPr>
            <p:ph type="body" idx="1"/>
          </p:nvPr>
        </p:nvSpPr>
        <p:spPr/>
        <p:txBody>
          <a:bodyPr/>
          <a:lstStyle/>
          <a:p>
            <a:r>
              <a:rPr lang="en-US" dirty="0"/>
              <a:t>[READ &amp; COMMENT]</a:t>
            </a:r>
          </a:p>
          <a:p>
            <a:endParaRPr lang="en-US" dirty="0"/>
          </a:p>
          <a:p>
            <a:r>
              <a:rPr lang="en-US" dirty="0"/>
              <a:t>It is important to point out what Stuart Murray says in his book… [NEXT SLIDE]</a:t>
            </a:r>
          </a:p>
        </p:txBody>
      </p:sp>
      <p:sp>
        <p:nvSpPr>
          <p:cNvPr id="4" name="Slide Number Placeholder 3">
            <a:extLst>
              <a:ext uri="{FF2B5EF4-FFF2-40B4-BE49-F238E27FC236}">
                <a16:creationId xmlns:a16="http://schemas.microsoft.com/office/drawing/2014/main" id="{6DAB5035-BB57-21F5-70D5-A2198571FAAC}"/>
              </a:ext>
            </a:extLst>
          </p:cNvPr>
          <p:cNvSpPr>
            <a:spLocks noGrp="1"/>
          </p:cNvSpPr>
          <p:nvPr>
            <p:ph type="sldNum" sz="quarter" idx="5"/>
          </p:nvPr>
        </p:nvSpPr>
        <p:spPr/>
        <p:txBody>
          <a:bodyPr/>
          <a:lstStyle/>
          <a:p>
            <a:fld id="{F070A59E-E265-7D4C-9CF0-348AF204A1C3}" type="slidenum">
              <a:rPr lang="en-US" smtClean="0"/>
              <a:t>38</a:t>
            </a:fld>
            <a:endParaRPr lang="en-US"/>
          </a:p>
        </p:txBody>
      </p:sp>
    </p:spTree>
    <p:extLst>
      <p:ext uri="{BB962C8B-B14F-4D97-AF65-F5344CB8AC3E}">
        <p14:creationId xmlns:p14="http://schemas.microsoft.com/office/powerpoint/2010/main" val="1247898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F05C0-6EB3-31DA-999A-B4E59C9A8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960B4-B413-908F-DEBA-0C17DEB8B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0AEF6-8230-8D65-B182-514CB2CE0AA9}"/>
              </a:ext>
            </a:extLst>
          </p:cNvPr>
          <p:cNvSpPr>
            <a:spLocks noGrp="1"/>
          </p:cNvSpPr>
          <p:nvPr>
            <p:ph type="body" idx="1"/>
          </p:nvPr>
        </p:nvSpPr>
        <p:spPr/>
        <p:txBody>
          <a:bodyPr/>
          <a:lstStyle/>
          <a:p>
            <a:r>
              <a:rPr lang="en-US" dirty="0"/>
              <a:t>[READ &amp; COMMENT]</a:t>
            </a:r>
          </a:p>
          <a:p>
            <a:endParaRPr lang="en-US" dirty="0"/>
          </a:p>
          <a:p>
            <a:r>
              <a:rPr lang="en-US" dirty="0"/>
              <a:t>And here are seven core convictions of Anabaptists as laid out in… [NEXT SLIDE]</a:t>
            </a:r>
          </a:p>
        </p:txBody>
      </p:sp>
      <p:sp>
        <p:nvSpPr>
          <p:cNvPr id="4" name="Slide Number Placeholder 3">
            <a:extLst>
              <a:ext uri="{FF2B5EF4-FFF2-40B4-BE49-F238E27FC236}">
                <a16:creationId xmlns:a16="http://schemas.microsoft.com/office/drawing/2014/main" id="{72FCF837-D6D7-0948-6894-9DD6D337664A}"/>
              </a:ext>
            </a:extLst>
          </p:cNvPr>
          <p:cNvSpPr>
            <a:spLocks noGrp="1"/>
          </p:cNvSpPr>
          <p:nvPr>
            <p:ph type="sldNum" sz="quarter" idx="5"/>
          </p:nvPr>
        </p:nvSpPr>
        <p:spPr/>
        <p:txBody>
          <a:bodyPr/>
          <a:lstStyle/>
          <a:p>
            <a:fld id="{F070A59E-E265-7D4C-9CF0-348AF204A1C3}" type="slidenum">
              <a:rPr lang="en-US" smtClean="0"/>
              <a:t>39</a:t>
            </a:fld>
            <a:endParaRPr lang="en-US"/>
          </a:p>
        </p:txBody>
      </p:sp>
    </p:spTree>
    <p:extLst>
      <p:ext uri="{BB962C8B-B14F-4D97-AF65-F5344CB8AC3E}">
        <p14:creationId xmlns:p14="http://schemas.microsoft.com/office/powerpoint/2010/main" val="2058395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I’ll be summarizing the content in the article and hitting the highlights, though I do want to read small portions of it along the way.</a:t>
            </a:r>
          </a:p>
          <a:p>
            <a:pPr marL="171450" indent="-171450">
              <a:buFont typeface="Arial" panose="020B0604020202020204" pitchFamily="34" charset="0"/>
              <a:buChar char="•"/>
            </a:pPr>
            <a:r>
              <a:rPr lang="en-US" dirty="0"/>
              <a:t>In the article, I share about my own journey into Anabaptism, the beginnings of the movement, its core beliefs and theological convictions, its call to radical discipleship, and its potential as a much-needed renewal movement within American Christianity. And then I conclude with a call for the Brethren in Christ to own Anabaptism—our original theological stream—for such a time as this.</a:t>
            </a:r>
          </a:p>
        </p:txBody>
      </p:sp>
      <p:sp>
        <p:nvSpPr>
          <p:cNvPr id="4" name="Slide Number Placeholder 3"/>
          <p:cNvSpPr>
            <a:spLocks noGrp="1"/>
          </p:cNvSpPr>
          <p:nvPr>
            <p:ph type="sldNum" sz="quarter" idx="5"/>
          </p:nvPr>
        </p:nvSpPr>
        <p:spPr/>
        <p:txBody>
          <a:bodyPr/>
          <a:lstStyle/>
          <a:p>
            <a:fld id="{F070A59E-E265-7D4C-9CF0-348AF204A1C3}" type="slidenum">
              <a:rPr lang="en-US" smtClean="0"/>
              <a:t>4</a:t>
            </a:fld>
            <a:endParaRPr lang="en-US"/>
          </a:p>
        </p:txBody>
      </p:sp>
    </p:spTree>
    <p:extLst>
      <p:ext uri="{BB962C8B-B14F-4D97-AF65-F5344CB8AC3E}">
        <p14:creationId xmlns:p14="http://schemas.microsoft.com/office/powerpoint/2010/main" val="167384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47BE6-8D63-CDF7-2707-EA0E225F2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B6794-4B01-4F12-07CA-0DC9EBCEF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9292C-445F-4009-C247-7469E4142D33}"/>
              </a:ext>
            </a:extLst>
          </p:cNvPr>
          <p:cNvSpPr>
            <a:spLocks noGrp="1"/>
          </p:cNvSpPr>
          <p:nvPr>
            <p:ph type="body" idx="1"/>
          </p:nvPr>
        </p:nvSpPr>
        <p:spPr/>
        <p:txBody>
          <a:bodyPr/>
          <a:lstStyle/>
          <a:p>
            <a:pPr marL="0" indent="0">
              <a:buFont typeface="+mj-lt"/>
              <a:buNone/>
            </a:pPr>
            <a:endParaRPr lang="en-US" dirty="0"/>
          </a:p>
        </p:txBody>
      </p:sp>
      <p:sp>
        <p:nvSpPr>
          <p:cNvPr id="4" name="Slide Number Placeholder 3">
            <a:extLst>
              <a:ext uri="{FF2B5EF4-FFF2-40B4-BE49-F238E27FC236}">
                <a16:creationId xmlns:a16="http://schemas.microsoft.com/office/drawing/2014/main" id="{66EFEBA7-65FA-661D-2EE3-680EDB6E481C}"/>
              </a:ext>
            </a:extLst>
          </p:cNvPr>
          <p:cNvSpPr>
            <a:spLocks noGrp="1"/>
          </p:cNvSpPr>
          <p:nvPr>
            <p:ph type="sldNum" sz="quarter" idx="5"/>
          </p:nvPr>
        </p:nvSpPr>
        <p:spPr/>
        <p:txBody>
          <a:bodyPr/>
          <a:lstStyle/>
          <a:p>
            <a:fld id="{F070A59E-E265-7D4C-9CF0-348AF204A1C3}" type="slidenum">
              <a:rPr lang="en-US" smtClean="0"/>
              <a:t>40</a:t>
            </a:fld>
            <a:endParaRPr lang="en-US"/>
          </a:p>
        </p:txBody>
      </p:sp>
    </p:spTree>
    <p:extLst>
      <p:ext uri="{BB962C8B-B14F-4D97-AF65-F5344CB8AC3E}">
        <p14:creationId xmlns:p14="http://schemas.microsoft.com/office/powerpoint/2010/main" val="293434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9F4DF-210D-411B-C305-BAA286FAD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BAEE0-B3D9-7103-A8A7-9F12A86FC0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B7C11-BD3B-96DF-3AC3-98870D31D02B}"/>
              </a:ext>
            </a:extLst>
          </p:cNvPr>
          <p:cNvSpPr>
            <a:spLocks noGrp="1"/>
          </p:cNvSpPr>
          <p:nvPr>
            <p:ph type="body" idx="1"/>
          </p:nvPr>
        </p:nvSpPr>
        <p:spPr/>
        <p:txBody>
          <a:bodyPr/>
          <a:lstStyle/>
          <a:p>
            <a:r>
              <a:rPr lang="en-US" dirty="0"/>
              <a:t>[READ ARTICLE PGS. 35-36]</a:t>
            </a:r>
          </a:p>
          <a:p>
            <a:endParaRPr lang="en-US" dirty="0"/>
          </a:p>
          <a:p>
            <a:r>
              <a:rPr lang="en-US" dirty="0"/>
              <a:t>[NEXT SLIDE FOR BIC TREE ILLUSTRATION]</a:t>
            </a:r>
          </a:p>
        </p:txBody>
      </p:sp>
      <p:sp>
        <p:nvSpPr>
          <p:cNvPr id="4" name="Slide Number Placeholder 3">
            <a:extLst>
              <a:ext uri="{FF2B5EF4-FFF2-40B4-BE49-F238E27FC236}">
                <a16:creationId xmlns:a16="http://schemas.microsoft.com/office/drawing/2014/main" id="{AFFCC526-EFA6-7493-30EB-C29CC312B973}"/>
              </a:ext>
            </a:extLst>
          </p:cNvPr>
          <p:cNvSpPr>
            <a:spLocks noGrp="1"/>
          </p:cNvSpPr>
          <p:nvPr>
            <p:ph type="sldNum" sz="quarter" idx="5"/>
          </p:nvPr>
        </p:nvSpPr>
        <p:spPr/>
        <p:txBody>
          <a:bodyPr/>
          <a:lstStyle/>
          <a:p>
            <a:fld id="{9F208C1D-1D6D-784C-889D-EA6A23D3F064}" type="slidenum">
              <a:rPr lang="en-US" smtClean="0"/>
              <a:t>41</a:t>
            </a:fld>
            <a:endParaRPr lang="en-US"/>
          </a:p>
        </p:txBody>
      </p:sp>
    </p:spTree>
    <p:extLst>
      <p:ext uri="{BB962C8B-B14F-4D97-AF65-F5344CB8AC3E}">
        <p14:creationId xmlns:p14="http://schemas.microsoft.com/office/powerpoint/2010/main" val="872717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IMAGE]</a:t>
            </a:r>
          </a:p>
          <a:p>
            <a:endParaRPr lang="en-US" dirty="0"/>
          </a:p>
          <a:p>
            <a:r>
              <a:rPr lang="en-US" dirty="0"/>
              <a:t>[CLOSING WORDS &amp; QUESTIONS - NEXT SLIDE]</a:t>
            </a:r>
          </a:p>
        </p:txBody>
      </p:sp>
      <p:sp>
        <p:nvSpPr>
          <p:cNvPr id="4" name="Slide Number Placeholder 3"/>
          <p:cNvSpPr>
            <a:spLocks noGrp="1"/>
          </p:cNvSpPr>
          <p:nvPr>
            <p:ph type="sldNum" sz="quarter" idx="5"/>
          </p:nvPr>
        </p:nvSpPr>
        <p:spPr/>
        <p:txBody>
          <a:bodyPr/>
          <a:lstStyle/>
          <a:p>
            <a:fld id="{9F208C1D-1D6D-784C-889D-EA6A23D3F064}" type="slidenum">
              <a:rPr lang="en-US" smtClean="0"/>
              <a:t>42</a:t>
            </a:fld>
            <a:endParaRPr lang="en-US"/>
          </a:p>
        </p:txBody>
      </p:sp>
    </p:spTree>
    <p:extLst>
      <p:ext uri="{BB962C8B-B14F-4D97-AF65-F5344CB8AC3E}">
        <p14:creationId xmlns:p14="http://schemas.microsoft.com/office/powerpoint/2010/main" val="2332499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F87F6-6FAB-1C5E-8907-2DE376865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3925F-4720-8807-9967-479D11D4C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BC259-AE25-D7DD-1E41-4D6FF6D2187B}"/>
              </a:ext>
            </a:extLst>
          </p:cNvPr>
          <p:cNvSpPr>
            <a:spLocks noGrp="1"/>
          </p:cNvSpPr>
          <p:nvPr>
            <p:ph type="body" idx="1"/>
          </p:nvPr>
        </p:nvSpPr>
        <p:spPr/>
        <p:txBody>
          <a:bodyPr/>
          <a:lstStyle/>
          <a:p>
            <a:endParaRPr lang="en-US" b="0" i="0" u="none" strike="noStrike"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885514E4-F5D0-DC44-D234-00A46E8FDA0D}"/>
              </a:ext>
            </a:extLst>
          </p:cNvPr>
          <p:cNvSpPr>
            <a:spLocks noGrp="1"/>
          </p:cNvSpPr>
          <p:nvPr>
            <p:ph type="sldNum" sz="quarter" idx="5"/>
          </p:nvPr>
        </p:nvSpPr>
        <p:spPr/>
        <p:txBody>
          <a:bodyPr/>
          <a:lstStyle/>
          <a:p>
            <a:fld id="{F070A59E-E265-7D4C-9CF0-348AF204A1C3}" type="slidenum">
              <a:rPr lang="en-US" smtClean="0"/>
              <a:t>43</a:t>
            </a:fld>
            <a:endParaRPr lang="en-US"/>
          </a:p>
        </p:txBody>
      </p:sp>
    </p:spTree>
    <p:extLst>
      <p:ext uri="{BB962C8B-B14F-4D97-AF65-F5344CB8AC3E}">
        <p14:creationId xmlns:p14="http://schemas.microsoft.com/office/powerpoint/2010/main" val="1404315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6B381-59FC-E692-F7FE-E605AA107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31CDE-3DB6-81E5-8174-48F88D083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A30D8D-7CA6-4B83-4124-EB06A1D66E5B}"/>
              </a:ext>
            </a:extLst>
          </p:cNvPr>
          <p:cNvSpPr>
            <a:spLocks noGrp="1"/>
          </p:cNvSpPr>
          <p:nvPr>
            <p:ph type="body" idx="1"/>
          </p:nvPr>
        </p:nvSpPr>
        <p:spPr/>
        <p:txBody>
          <a:bodyPr/>
          <a:lstStyle/>
          <a:p>
            <a:pPr marL="0" indent="0">
              <a:buFont typeface="Arial" panose="020B0604020202020204" pitchFamily="34" charset="0"/>
              <a:buNone/>
            </a:pPr>
            <a:r>
              <a:rPr lang="en-US" dirty="0"/>
              <a:t>[READ ARTICLE PGS. 3-9]</a:t>
            </a:r>
          </a:p>
        </p:txBody>
      </p:sp>
      <p:sp>
        <p:nvSpPr>
          <p:cNvPr id="4" name="Slide Number Placeholder 3">
            <a:extLst>
              <a:ext uri="{FF2B5EF4-FFF2-40B4-BE49-F238E27FC236}">
                <a16:creationId xmlns:a16="http://schemas.microsoft.com/office/drawing/2014/main" id="{E587812C-63FB-3C8C-4267-F24C492F7A12}"/>
              </a:ext>
            </a:extLst>
          </p:cNvPr>
          <p:cNvSpPr>
            <a:spLocks noGrp="1"/>
          </p:cNvSpPr>
          <p:nvPr>
            <p:ph type="sldNum" sz="quarter" idx="5"/>
          </p:nvPr>
        </p:nvSpPr>
        <p:spPr/>
        <p:txBody>
          <a:bodyPr/>
          <a:lstStyle/>
          <a:p>
            <a:fld id="{F070A59E-E265-7D4C-9CF0-348AF204A1C3}" type="slidenum">
              <a:rPr lang="en-US" smtClean="0"/>
              <a:t>5</a:t>
            </a:fld>
            <a:endParaRPr lang="en-US"/>
          </a:p>
        </p:txBody>
      </p:sp>
    </p:spTree>
    <p:extLst>
      <p:ext uri="{BB962C8B-B14F-4D97-AF65-F5344CB8AC3E}">
        <p14:creationId xmlns:p14="http://schemas.microsoft.com/office/powerpoint/2010/main" val="2890191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AE26B-A6AF-976C-FCA1-67B2ADF43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9E551-4E47-47B9-82DA-B2075787F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2411A-A01B-E8BD-E25A-6456736E9381}"/>
              </a:ext>
            </a:extLst>
          </p:cNvPr>
          <p:cNvSpPr>
            <a:spLocks noGrp="1"/>
          </p:cNvSpPr>
          <p:nvPr>
            <p:ph type="body" idx="1"/>
          </p:nvPr>
        </p:nvSpPr>
        <p:spPr/>
        <p:txBody>
          <a:bodyPr/>
          <a:lstStyle/>
          <a:p>
            <a:r>
              <a:rPr lang="en-US" dirty="0"/>
              <a:t>[Books that influenced me toward Anabaptism]</a:t>
            </a:r>
          </a:p>
          <a:p>
            <a:pPr marL="171450" indent="-171450">
              <a:buFont typeface="Arial" panose="020B0604020202020204" pitchFamily="34" charset="0"/>
              <a:buChar char="•"/>
            </a:pPr>
            <a:r>
              <a:rPr lang="en-US" dirty="0"/>
              <a:t>Comment briefly on each book</a:t>
            </a:r>
          </a:p>
          <a:p>
            <a:pPr marL="171450" indent="-171450">
              <a:buFont typeface="Arial" panose="020B0604020202020204" pitchFamily="34" charset="0"/>
              <a:buChar char="•"/>
            </a:pPr>
            <a:r>
              <a:rPr lang="en-US" dirty="0"/>
              <a:t>PDFs of </a:t>
            </a:r>
            <a:r>
              <a:rPr lang="en-US" dirty="0" err="1"/>
              <a:t>Verduin</a:t>
            </a:r>
            <a:r>
              <a:rPr lang="en-US" dirty="0"/>
              <a:t> and Hoover’s books can be found online</a:t>
            </a:r>
          </a:p>
          <a:p>
            <a:endParaRPr lang="en-US" dirty="0"/>
          </a:p>
          <a:p>
            <a:r>
              <a:rPr lang="en-US" dirty="0"/>
              <a:t>[NEXT SLIDE]</a:t>
            </a:r>
          </a:p>
        </p:txBody>
      </p:sp>
      <p:sp>
        <p:nvSpPr>
          <p:cNvPr id="4" name="Slide Number Placeholder 3">
            <a:extLst>
              <a:ext uri="{FF2B5EF4-FFF2-40B4-BE49-F238E27FC236}">
                <a16:creationId xmlns:a16="http://schemas.microsoft.com/office/drawing/2014/main" id="{59209676-AADC-36DD-8386-5990283D78EF}"/>
              </a:ext>
            </a:extLst>
          </p:cNvPr>
          <p:cNvSpPr>
            <a:spLocks noGrp="1"/>
          </p:cNvSpPr>
          <p:nvPr>
            <p:ph type="sldNum" sz="quarter" idx="5"/>
          </p:nvPr>
        </p:nvSpPr>
        <p:spPr/>
        <p:txBody>
          <a:bodyPr/>
          <a:lstStyle/>
          <a:p>
            <a:fld id="{F070A59E-E265-7D4C-9CF0-348AF204A1C3}" type="slidenum">
              <a:rPr lang="en-US" smtClean="0"/>
              <a:t>6</a:t>
            </a:fld>
            <a:endParaRPr lang="en-US"/>
          </a:p>
        </p:txBody>
      </p:sp>
    </p:spTree>
    <p:extLst>
      <p:ext uri="{BB962C8B-B14F-4D97-AF65-F5344CB8AC3E}">
        <p14:creationId xmlns:p14="http://schemas.microsoft.com/office/powerpoint/2010/main" val="402302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7</a:t>
            </a:fld>
            <a:endParaRPr lang="en-US"/>
          </a:p>
        </p:txBody>
      </p:sp>
    </p:spTree>
    <p:extLst>
      <p:ext uri="{BB962C8B-B14F-4D97-AF65-F5344CB8AC3E}">
        <p14:creationId xmlns:p14="http://schemas.microsoft.com/office/powerpoint/2010/main" val="3060963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C7FD1-CD06-B573-B1BB-09590E304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82331-D561-08E5-0F69-C5920CAD0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7F771-5092-9A00-CE19-0E9F664E12AF}"/>
              </a:ext>
            </a:extLst>
          </p:cNvPr>
          <p:cNvSpPr>
            <a:spLocks noGrp="1"/>
          </p:cNvSpPr>
          <p:nvPr>
            <p:ph type="body" idx="1"/>
          </p:nvPr>
        </p:nvSpPr>
        <p:spPr/>
        <p:txBody>
          <a:bodyPr/>
          <a:lstStyle/>
          <a:p>
            <a:r>
              <a:rPr lang="en-US" dirty="0"/>
              <a:t>So, what is Anabaptism and how did it begin? [NEXT SLIDE]</a:t>
            </a:r>
          </a:p>
        </p:txBody>
      </p:sp>
      <p:sp>
        <p:nvSpPr>
          <p:cNvPr id="4" name="Slide Number Placeholder 3">
            <a:extLst>
              <a:ext uri="{FF2B5EF4-FFF2-40B4-BE49-F238E27FC236}">
                <a16:creationId xmlns:a16="http://schemas.microsoft.com/office/drawing/2014/main" id="{A15ABDE8-4399-785B-3534-512CD64C40D9}"/>
              </a:ext>
            </a:extLst>
          </p:cNvPr>
          <p:cNvSpPr>
            <a:spLocks noGrp="1"/>
          </p:cNvSpPr>
          <p:nvPr>
            <p:ph type="sldNum" sz="quarter" idx="5"/>
          </p:nvPr>
        </p:nvSpPr>
        <p:spPr/>
        <p:txBody>
          <a:bodyPr/>
          <a:lstStyle/>
          <a:p>
            <a:fld id="{F070A59E-E265-7D4C-9CF0-348AF204A1C3}" type="slidenum">
              <a:rPr lang="en-US" smtClean="0"/>
              <a:t>8</a:t>
            </a:fld>
            <a:endParaRPr lang="en-US"/>
          </a:p>
        </p:txBody>
      </p:sp>
    </p:spTree>
    <p:extLst>
      <p:ext uri="{BB962C8B-B14F-4D97-AF65-F5344CB8AC3E}">
        <p14:creationId xmlns:p14="http://schemas.microsoft.com/office/powerpoint/2010/main" val="3209755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[COMMENT ON TIMELINE]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after these young men re-baptize one another, just shortly after the start of the 16th century Reformation, the Anabaptists grow to become a scattered and diverse group of separatists. Beginning with the self-identified “Swiss Brethren”, these men and women called for a “radical reformation” of the church that went far beyond the reform movements known as Protestantism.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the early Anabaptists rejected infant baptism as a civil rite, which denied the church’s relationship to the state, and called for strict adherence to the teachings of Jesus (e.g. loving enemies, washing feet, abstaining from oaths, etc.)—a life of discipleship which follows a believer’s baptism.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since it appeared they were being baptized a second time, their opponents called them Ana-</a:t>
            </a:r>
            <a:r>
              <a:rPr lang="en-US" sz="1200" b="0" i="0" u="none" strike="noStrike" kern="1200" dirty="0" err="1">
                <a:solidFill>
                  <a:schemeClr val="tx1"/>
                </a:solidFill>
                <a:effectLst/>
                <a:latin typeface="+mn-lt"/>
                <a:ea typeface="+mn-ea"/>
                <a:cs typeface="+mn-cs"/>
              </a:rPr>
              <a:t>baptists</a:t>
            </a:r>
            <a:r>
              <a:rPr lang="en-US" sz="1200" b="0" i="0" u="none" strike="noStrike" kern="1200" dirty="0">
                <a:solidFill>
                  <a:schemeClr val="tx1"/>
                </a:solidFill>
                <a:effectLst/>
                <a:latin typeface="+mn-lt"/>
                <a:ea typeface="+mn-ea"/>
                <a:cs typeface="+mn-cs"/>
              </a:rPr>
              <a:t> (re-baptizers). These radicals claimed that Protestants only wanted a “half-way” reform because they refused to put down the sword and follow Christ in non-violence and peaceful living. They posited that the Reformers only rested in grace, but did not walk in resurrection life. Obeying Christ is </a:t>
            </a:r>
            <a:r>
              <a:rPr lang="en-US" sz="1200" b="0" i="1" u="none" strike="noStrike" kern="1200" dirty="0">
                <a:solidFill>
                  <a:schemeClr val="tx1"/>
                </a:solidFill>
                <a:effectLst/>
                <a:latin typeface="+mn-lt"/>
                <a:ea typeface="+mn-ea"/>
                <a:cs typeface="+mn-cs"/>
              </a:rPr>
              <a:t>the</a:t>
            </a:r>
            <a:r>
              <a:rPr lang="en-US" sz="1200" b="0" i="0" u="none" strike="noStrike" kern="1200" dirty="0">
                <a:solidFill>
                  <a:schemeClr val="tx1"/>
                </a:solidFill>
                <a:effectLst/>
                <a:latin typeface="+mn-lt"/>
                <a:ea typeface="+mn-ea"/>
                <a:cs typeface="+mn-cs"/>
              </a:rPr>
              <a:t> evidence of a changed life, they would say, so how can we not take Jesus’ words and example seriously? To not follow Jesus in this way, only goes to show how much a person is clinging to his or her old life, and the old world, which Jesus has forever changed.</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here is what the </a:t>
            </a:r>
            <a:r>
              <a:rPr lang="en-US" sz="1200" b="0" i="0" u="none" strike="noStrike" kern="1200" dirty="0" err="1">
                <a:solidFill>
                  <a:schemeClr val="tx1"/>
                </a:solidFill>
                <a:effectLst/>
                <a:latin typeface="+mn-lt"/>
                <a:ea typeface="+mn-ea"/>
                <a:cs typeface="+mn-cs"/>
              </a:rPr>
              <a:t>Schleitheim</a:t>
            </a:r>
            <a:r>
              <a:rPr lang="en-US" sz="1200" b="0" i="0" u="none" strike="noStrike" kern="1200" dirty="0">
                <a:solidFill>
                  <a:schemeClr val="tx1"/>
                </a:solidFill>
                <a:effectLst/>
                <a:latin typeface="+mn-lt"/>
                <a:ea typeface="+mn-ea"/>
                <a:cs typeface="+mn-cs"/>
              </a:rPr>
              <a:t> Confession addressed… [NEXT SLIDE]</a:t>
            </a:r>
          </a:p>
        </p:txBody>
      </p:sp>
      <p:sp>
        <p:nvSpPr>
          <p:cNvPr id="4" name="Slide Number Placeholder 3"/>
          <p:cNvSpPr>
            <a:spLocks noGrp="1"/>
          </p:cNvSpPr>
          <p:nvPr>
            <p:ph type="sldNum" sz="quarter" idx="5"/>
          </p:nvPr>
        </p:nvSpPr>
        <p:spPr/>
        <p:txBody>
          <a:bodyPr/>
          <a:lstStyle/>
          <a:p>
            <a:fld id="{F6216187-4658-7C47-9A40-DE1271FB4354}" type="slidenum">
              <a:rPr lang="en-US" smtClean="0"/>
              <a:t>9</a:t>
            </a:fld>
            <a:endParaRPr lang="en-US"/>
          </a:p>
        </p:txBody>
      </p:sp>
    </p:spTree>
    <p:extLst>
      <p:ext uri="{BB962C8B-B14F-4D97-AF65-F5344CB8AC3E}">
        <p14:creationId xmlns:p14="http://schemas.microsoft.com/office/powerpoint/2010/main" val="2191801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5CD47-8D4E-70F9-6AAB-BA8779881D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65C6C5-8C98-B04C-A4B7-CDB6050DC0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A5EB55-3E6F-B3A7-5C16-27C439EB1EA4}"/>
              </a:ext>
            </a:extLst>
          </p:cNvPr>
          <p:cNvSpPr>
            <a:spLocks noGrp="1"/>
          </p:cNvSpPr>
          <p:nvPr>
            <p:ph type="dt" sz="half" idx="10"/>
          </p:nvPr>
        </p:nvSpPr>
        <p:spPr/>
        <p:txBody>
          <a:bodyPr/>
          <a:lstStyle/>
          <a:p>
            <a:fld id="{465C350D-5D06-474E-A792-7EA23F69E9B5}" type="datetimeFigureOut">
              <a:rPr lang="en-US" smtClean="0"/>
              <a:t>4/26/25</a:t>
            </a:fld>
            <a:endParaRPr lang="en-US"/>
          </a:p>
        </p:txBody>
      </p:sp>
      <p:sp>
        <p:nvSpPr>
          <p:cNvPr id="5" name="Footer Placeholder 4">
            <a:extLst>
              <a:ext uri="{FF2B5EF4-FFF2-40B4-BE49-F238E27FC236}">
                <a16:creationId xmlns:a16="http://schemas.microsoft.com/office/drawing/2014/main" id="{505A3E4A-BB10-CF54-8A76-5E9A5BE53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B8334-603B-D5C5-9A53-05220A1549E2}"/>
              </a:ext>
            </a:extLst>
          </p:cNvPr>
          <p:cNvSpPr>
            <a:spLocks noGrp="1"/>
          </p:cNvSpPr>
          <p:nvPr>
            <p:ph type="sldNum" sz="quarter" idx="12"/>
          </p:nvPr>
        </p:nvSpPr>
        <p:spPr/>
        <p:txBody>
          <a:bodyPr/>
          <a:lstStyle/>
          <a:p>
            <a:fld id="{BBEBFE6F-2EFD-4146-889A-01588BA1621C}" type="slidenum">
              <a:rPr lang="en-US" smtClean="0"/>
              <a:t>‹#›</a:t>
            </a:fld>
            <a:endParaRPr lang="en-US"/>
          </a:p>
        </p:txBody>
      </p:sp>
    </p:spTree>
    <p:extLst>
      <p:ext uri="{BB962C8B-B14F-4D97-AF65-F5344CB8AC3E}">
        <p14:creationId xmlns:p14="http://schemas.microsoft.com/office/powerpoint/2010/main" val="121198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CB9AF-EB52-84A9-5CE5-C350F215F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BBF670-30E6-F8EB-2B61-93D677576A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70B61-45DA-4F16-1942-0851DF9E7FBA}"/>
              </a:ext>
            </a:extLst>
          </p:cNvPr>
          <p:cNvSpPr>
            <a:spLocks noGrp="1"/>
          </p:cNvSpPr>
          <p:nvPr>
            <p:ph type="dt" sz="half" idx="10"/>
          </p:nvPr>
        </p:nvSpPr>
        <p:spPr/>
        <p:txBody>
          <a:bodyPr/>
          <a:lstStyle/>
          <a:p>
            <a:fld id="{465C350D-5D06-474E-A792-7EA23F69E9B5}" type="datetimeFigureOut">
              <a:rPr lang="en-US" smtClean="0"/>
              <a:t>4/26/25</a:t>
            </a:fld>
            <a:endParaRPr lang="en-US"/>
          </a:p>
        </p:txBody>
      </p:sp>
      <p:sp>
        <p:nvSpPr>
          <p:cNvPr id="5" name="Footer Placeholder 4">
            <a:extLst>
              <a:ext uri="{FF2B5EF4-FFF2-40B4-BE49-F238E27FC236}">
                <a16:creationId xmlns:a16="http://schemas.microsoft.com/office/drawing/2014/main" id="{55D56C2A-FB5E-4A69-CD31-4BF8AE957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D2C63-7A76-E765-E801-4FBF1A1DD3C6}"/>
              </a:ext>
            </a:extLst>
          </p:cNvPr>
          <p:cNvSpPr>
            <a:spLocks noGrp="1"/>
          </p:cNvSpPr>
          <p:nvPr>
            <p:ph type="sldNum" sz="quarter" idx="12"/>
          </p:nvPr>
        </p:nvSpPr>
        <p:spPr/>
        <p:txBody>
          <a:bodyPr/>
          <a:lstStyle/>
          <a:p>
            <a:fld id="{BBEBFE6F-2EFD-4146-889A-01588BA1621C}" type="slidenum">
              <a:rPr lang="en-US" smtClean="0"/>
              <a:t>‹#›</a:t>
            </a:fld>
            <a:endParaRPr lang="en-US"/>
          </a:p>
        </p:txBody>
      </p:sp>
    </p:spTree>
    <p:extLst>
      <p:ext uri="{BB962C8B-B14F-4D97-AF65-F5344CB8AC3E}">
        <p14:creationId xmlns:p14="http://schemas.microsoft.com/office/powerpoint/2010/main" val="3663352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5C2F5-D91D-15C4-091D-D69DA3C751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D7590B-7FCD-ABDA-452D-74D4ECB8C0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C6BAD-0834-739B-F733-909B13A5306C}"/>
              </a:ext>
            </a:extLst>
          </p:cNvPr>
          <p:cNvSpPr>
            <a:spLocks noGrp="1"/>
          </p:cNvSpPr>
          <p:nvPr>
            <p:ph type="dt" sz="half" idx="10"/>
          </p:nvPr>
        </p:nvSpPr>
        <p:spPr/>
        <p:txBody>
          <a:bodyPr/>
          <a:lstStyle/>
          <a:p>
            <a:fld id="{465C350D-5D06-474E-A792-7EA23F69E9B5}" type="datetimeFigureOut">
              <a:rPr lang="en-US" smtClean="0"/>
              <a:t>4/26/25</a:t>
            </a:fld>
            <a:endParaRPr lang="en-US"/>
          </a:p>
        </p:txBody>
      </p:sp>
      <p:sp>
        <p:nvSpPr>
          <p:cNvPr id="5" name="Footer Placeholder 4">
            <a:extLst>
              <a:ext uri="{FF2B5EF4-FFF2-40B4-BE49-F238E27FC236}">
                <a16:creationId xmlns:a16="http://schemas.microsoft.com/office/drawing/2014/main" id="{B0FF7C54-6DB2-2092-811A-793273B82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709E1-93E3-B14C-FC07-8FE5601A84D2}"/>
              </a:ext>
            </a:extLst>
          </p:cNvPr>
          <p:cNvSpPr>
            <a:spLocks noGrp="1"/>
          </p:cNvSpPr>
          <p:nvPr>
            <p:ph type="sldNum" sz="quarter" idx="12"/>
          </p:nvPr>
        </p:nvSpPr>
        <p:spPr/>
        <p:txBody>
          <a:bodyPr/>
          <a:lstStyle/>
          <a:p>
            <a:fld id="{BBEBFE6F-2EFD-4146-889A-01588BA1621C}" type="slidenum">
              <a:rPr lang="en-US" smtClean="0"/>
              <a:t>‹#›</a:t>
            </a:fld>
            <a:endParaRPr lang="en-US"/>
          </a:p>
        </p:txBody>
      </p:sp>
    </p:spTree>
    <p:extLst>
      <p:ext uri="{BB962C8B-B14F-4D97-AF65-F5344CB8AC3E}">
        <p14:creationId xmlns:p14="http://schemas.microsoft.com/office/powerpoint/2010/main" val="229873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16273-3D0F-DE6C-3CC0-6A65952D44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1D78A-D925-1505-5461-C424097D94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C2B63-69BE-E220-0FCC-D46D70F32E10}"/>
              </a:ext>
            </a:extLst>
          </p:cNvPr>
          <p:cNvSpPr>
            <a:spLocks noGrp="1"/>
          </p:cNvSpPr>
          <p:nvPr>
            <p:ph type="dt" sz="half" idx="10"/>
          </p:nvPr>
        </p:nvSpPr>
        <p:spPr/>
        <p:txBody>
          <a:bodyPr/>
          <a:lstStyle/>
          <a:p>
            <a:fld id="{465C350D-5D06-474E-A792-7EA23F69E9B5}" type="datetimeFigureOut">
              <a:rPr lang="en-US" smtClean="0"/>
              <a:t>4/26/25</a:t>
            </a:fld>
            <a:endParaRPr lang="en-US"/>
          </a:p>
        </p:txBody>
      </p:sp>
      <p:sp>
        <p:nvSpPr>
          <p:cNvPr id="5" name="Footer Placeholder 4">
            <a:extLst>
              <a:ext uri="{FF2B5EF4-FFF2-40B4-BE49-F238E27FC236}">
                <a16:creationId xmlns:a16="http://schemas.microsoft.com/office/drawing/2014/main" id="{93BCF35D-4D9F-8FF5-65AF-31F88C31C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3C2F6-C75E-265E-610E-40808C3FB457}"/>
              </a:ext>
            </a:extLst>
          </p:cNvPr>
          <p:cNvSpPr>
            <a:spLocks noGrp="1"/>
          </p:cNvSpPr>
          <p:nvPr>
            <p:ph type="sldNum" sz="quarter" idx="12"/>
          </p:nvPr>
        </p:nvSpPr>
        <p:spPr/>
        <p:txBody>
          <a:bodyPr/>
          <a:lstStyle/>
          <a:p>
            <a:fld id="{BBEBFE6F-2EFD-4146-889A-01588BA1621C}" type="slidenum">
              <a:rPr lang="en-US" smtClean="0"/>
              <a:t>‹#›</a:t>
            </a:fld>
            <a:endParaRPr lang="en-US"/>
          </a:p>
        </p:txBody>
      </p:sp>
    </p:spTree>
    <p:extLst>
      <p:ext uri="{BB962C8B-B14F-4D97-AF65-F5344CB8AC3E}">
        <p14:creationId xmlns:p14="http://schemas.microsoft.com/office/powerpoint/2010/main" val="3539634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E93D-D062-FC6A-614E-B5A712CDB9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7BAF47-6BD8-BCC2-4BC3-A6EF12A326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1EE014-73F7-65F7-C437-38DECB1A6906}"/>
              </a:ext>
            </a:extLst>
          </p:cNvPr>
          <p:cNvSpPr>
            <a:spLocks noGrp="1"/>
          </p:cNvSpPr>
          <p:nvPr>
            <p:ph type="dt" sz="half" idx="10"/>
          </p:nvPr>
        </p:nvSpPr>
        <p:spPr/>
        <p:txBody>
          <a:bodyPr/>
          <a:lstStyle/>
          <a:p>
            <a:fld id="{465C350D-5D06-474E-A792-7EA23F69E9B5}" type="datetimeFigureOut">
              <a:rPr lang="en-US" smtClean="0"/>
              <a:t>4/26/25</a:t>
            </a:fld>
            <a:endParaRPr lang="en-US"/>
          </a:p>
        </p:txBody>
      </p:sp>
      <p:sp>
        <p:nvSpPr>
          <p:cNvPr id="5" name="Footer Placeholder 4">
            <a:extLst>
              <a:ext uri="{FF2B5EF4-FFF2-40B4-BE49-F238E27FC236}">
                <a16:creationId xmlns:a16="http://schemas.microsoft.com/office/drawing/2014/main" id="{FCCFE242-B253-13E8-5C1B-19CA23540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74356-4994-172F-D229-F27502B80039}"/>
              </a:ext>
            </a:extLst>
          </p:cNvPr>
          <p:cNvSpPr>
            <a:spLocks noGrp="1"/>
          </p:cNvSpPr>
          <p:nvPr>
            <p:ph type="sldNum" sz="quarter" idx="12"/>
          </p:nvPr>
        </p:nvSpPr>
        <p:spPr/>
        <p:txBody>
          <a:bodyPr/>
          <a:lstStyle/>
          <a:p>
            <a:fld id="{BBEBFE6F-2EFD-4146-889A-01588BA1621C}" type="slidenum">
              <a:rPr lang="en-US" smtClean="0"/>
              <a:t>‹#›</a:t>
            </a:fld>
            <a:endParaRPr lang="en-US"/>
          </a:p>
        </p:txBody>
      </p:sp>
    </p:spTree>
    <p:extLst>
      <p:ext uri="{BB962C8B-B14F-4D97-AF65-F5344CB8AC3E}">
        <p14:creationId xmlns:p14="http://schemas.microsoft.com/office/powerpoint/2010/main" val="1235107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31A1A-D54B-D1A2-D5A6-45280A7B6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F98B9-900D-A6C5-AB5D-8058A34888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434403-07B4-0018-5355-60807F890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38A31-CA4E-ACB0-D5EF-12AA9B1DE094}"/>
              </a:ext>
            </a:extLst>
          </p:cNvPr>
          <p:cNvSpPr>
            <a:spLocks noGrp="1"/>
          </p:cNvSpPr>
          <p:nvPr>
            <p:ph type="dt" sz="half" idx="10"/>
          </p:nvPr>
        </p:nvSpPr>
        <p:spPr/>
        <p:txBody>
          <a:bodyPr/>
          <a:lstStyle/>
          <a:p>
            <a:fld id="{465C350D-5D06-474E-A792-7EA23F69E9B5}" type="datetimeFigureOut">
              <a:rPr lang="en-US" smtClean="0"/>
              <a:t>4/26/25</a:t>
            </a:fld>
            <a:endParaRPr lang="en-US"/>
          </a:p>
        </p:txBody>
      </p:sp>
      <p:sp>
        <p:nvSpPr>
          <p:cNvPr id="6" name="Footer Placeholder 5">
            <a:extLst>
              <a:ext uri="{FF2B5EF4-FFF2-40B4-BE49-F238E27FC236}">
                <a16:creationId xmlns:a16="http://schemas.microsoft.com/office/drawing/2014/main" id="{E570A1DF-EF43-FF01-D690-4025A69AA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720D8D-59FB-8356-443E-EC68C6904458}"/>
              </a:ext>
            </a:extLst>
          </p:cNvPr>
          <p:cNvSpPr>
            <a:spLocks noGrp="1"/>
          </p:cNvSpPr>
          <p:nvPr>
            <p:ph type="sldNum" sz="quarter" idx="12"/>
          </p:nvPr>
        </p:nvSpPr>
        <p:spPr/>
        <p:txBody>
          <a:bodyPr/>
          <a:lstStyle/>
          <a:p>
            <a:fld id="{BBEBFE6F-2EFD-4146-889A-01588BA1621C}" type="slidenum">
              <a:rPr lang="en-US" smtClean="0"/>
              <a:t>‹#›</a:t>
            </a:fld>
            <a:endParaRPr lang="en-US"/>
          </a:p>
        </p:txBody>
      </p:sp>
    </p:spTree>
    <p:extLst>
      <p:ext uri="{BB962C8B-B14F-4D97-AF65-F5344CB8AC3E}">
        <p14:creationId xmlns:p14="http://schemas.microsoft.com/office/powerpoint/2010/main" val="309079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B855-A906-683E-D428-0600305B31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9D7E1B-662E-35BA-2A31-9C5C464CA9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2C4591-A6A6-8968-80F5-D9F888B13B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048983-76D2-5859-F7CE-E4AB64B0EF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7F05D3-6EFD-8B8F-AF94-DF86DB98E2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F51F40-6C4C-32F4-F76E-CCDE7FC40C3C}"/>
              </a:ext>
            </a:extLst>
          </p:cNvPr>
          <p:cNvSpPr>
            <a:spLocks noGrp="1"/>
          </p:cNvSpPr>
          <p:nvPr>
            <p:ph type="dt" sz="half" idx="10"/>
          </p:nvPr>
        </p:nvSpPr>
        <p:spPr/>
        <p:txBody>
          <a:bodyPr/>
          <a:lstStyle/>
          <a:p>
            <a:fld id="{465C350D-5D06-474E-A792-7EA23F69E9B5}" type="datetimeFigureOut">
              <a:rPr lang="en-US" smtClean="0"/>
              <a:t>4/26/25</a:t>
            </a:fld>
            <a:endParaRPr lang="en-US"/>
          </a:p>
        </p:txBody>
      </p:sp>
      <p:sp>
        <p:nvSpPr>
          <p:cNvPr id="8" name="Footer Placeholder 7">
            <a:extLst>
              <a:ext uri="{FF2B5EF4-FFF2-40B4-BE49-F238E27FC236}">
                <a16:creationId xmlns:a16="http://schemas.microsoft.com/office/drawing/2014/main" id="{E6D1BE12-5160-4584-7234-F67FE69964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8B2C06-7544-948D-CBDC-28D5215557EB}"/>
              </a:ext>
            </a:extLst>
          </p:cNvPr>
          <p:cNvSpPr>
            <a:spLocks noGrp="1"/>
          </p:cNvSpPr>
          <p:nvPr>
            <p:ph type="sldNum" sz="quarter" idx="12"/>
          </p:nvPr>
        </p:nvSpPr>
        <p:spPr/>
        <p:txBody>
          <a:bodyPr/>
          <a:lstStyle/>
          <a:p>
            <a:fld id="{BBEBFE6F-2EFD-4146-889A-01588BA1621C}" type="slidenum">
              <a:rPr lang="en-US" smtClean="0"/>
              <a:t>‹#›</a:t>
            </a:fld>
            <a:endParaRPr lang="en-US"/>
          </a:p>
        </p:txBody>
      </p:sp>
    </p:spTree>
    <p:extLst>
      <p:ext uri="{BB962C8B-B14F-4D97-AF65-F5344CB8AC3E}">
        <p14:creationId xmlns:p14="http://schemas.microsoft.com/office/powerpoint/2010/main" val="91391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1DF7-B56B-4FA7-9B4E-E6BAB9145F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2A47B-D743-6524-9167-C699B9FDEF60}"/>
              </a:ext>
            </a:extLst>
          </p:cNvPr>
          <p:cNvSpPr>
            <a:spLocks noGrp="1"/>
          </p:cNvSpPr>
          <p:nvPr>
            <p:ph type="dt" sz="half" idx="10"/>
          </p:nvPr>
        </p:nvSpPr>
        <p:spPr/>
        <p:txBody>
          <a:bodyPr/>
          <a:lstStyle/>
          <a:p>
            <a:fld id="{465C350D-5D06-474E-A792-7EA23F69E9B5}" type="datetimeFigureOut">
              <a:rPr lang="en-US" smtClean="0"/>
              <a:t>4/26/25</a:t>
            </a:fld>
            <a:endParaRPr lang="en-US"/>
          </a:p>
        </p:txBody>
      </p:sp>
      <p:sp>
        <p:nvSpPr>
          <p:cNvPr id="4" name="Footer Placeholder 3">
            <a:extLst>
              <a:ext uri="{FF2B5EF4-FFF2-40B4-BE49-F238E27FC236}">
                <a16:creationId xmlns:a16="http://schemas.microsoft.com/office/drawing/2014/main" id="{8B69FE67-2873-533A-313F-3B1771B9E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ACF0C3-465B-5A89-83D4-4B9E0D2D5D62}"/>
              </a:ext>
            </a:extLst>
          </p:cNvPr>
          <p:cNvSpPr>
            <a:spLocks noGrp="1"/>
          </p:cNvSpPr>
          <p:nvPr>
            <p:ph type="sldNum" sz="quarter" idx="12"/>
          </p:nvPr>
        </p:nvSpPr>
        <p:spPr/>
        <p:txBody>
          <a:bodyPr/>
          <a:lstStyle/>
          <a:p>
            <a:fld id="{BBEBFE6F-2EFD-4146-889A-01588BA1621C}" type="slidenum">
              <a:rPr lang="en-US" smtClean="0"/>
              <a:t>‹#›</a:t>
            </a:fld>
            <a:endParaRPr lang="en-US"/>
          </a:p>
        </p:txBody>
      </p:sp>
    </p:spTree>
    <p:extLst>
      <p:ext uri="{BB962C8B-B14F-4D97-AF65-F5344CB8AC3E}">
        <p14:creationId xmlns:p14="http://schemas.microsoft.com/office/powerpoint/2010/main" val="4040784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50858-D81C-1518-B2B5-A2FA4A4247C8}"/>
              </a:ext>
            </a:extLst>
          </p:cNvPr>
          <p:cNvSpPr>
            <a:spLocks noGrp="1"/>
          </p:cNvSpPr>
          <p:nvPr>
            <p:ph type="dt" sz="half" idx="10"/>
          </p:nvPr>
        </p:nvSpPr>
        <p:spPr/>
        <p:txBody>
          <a:bodyPr/>
          <a:lstStyle/>
          <a:p>
            <a:fld id="{465C350D-5D06-474E-A792-7EA23F69E9B5}" type="datetimeFigureOut">
              <a:rPr lang="en-US" smtClean="0"/>
              <a:t>4/26/25</a:t>
            </a:fld>
            <a:endParaRPr lang="en-US"/>
          </a:p>
        </p:txBody>
      </p:sp>
      <p:sp>
        <p:nvSpPr>
          <p:cNvPr id="3" name="Footer Placeholder 2">
            <a:extLst>
              <a:ext uri="{FF2B5EF4-FFF2-40B4-BE49-F238E27FC236}">
                <a16:creationId xmlns:a16="http://schemas.microsoft.com/office/drawing/2014/main" id="{3214B7A0-C174-522B-2635-0664391CEF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EB8946-0458-837F-2521-FF637ADB4A11}"/>
              </a:ext>
            </a:extLst>
          </p:cNvPr>
          <p:cNvSpPr>
            <a:spLocks noGrp="1"/>
          </p:cNvSpPr>
          <p:nvPr>
            <p:ph type="sldNum" sz="quarter" idx="12"/>
          </p:nvPr>
        </p:nvSpPr>
        <p:spPr/>
        <p:txBody>
          <a:bodyPr/>
          <a:lstStyle/>
          <a:p>
            <a:fld id="{BBEBFE6F-2EFD-4146-889A-01588BA1621C}" type="slidenum">
              <a:rPr lang="en-US" smtClean="0"/>
              <a:t>‹#›</a:t>
            </a:fld>
            <a:endParaRPr lang="en-US"/>
          </a:p>
        </p:txBody>
      </p:sp>
    </p:spTree>
    <p:extLst>
      <p:ext uri="{BB962C8B-B14F-4D97-AF65-F5344CB8AC3E}">
        <p14:creationId xmlns:p14="http://schemas.microsoft.com/office/powerpoint/2010/main" val="202598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8D06-A751-655F-10BA-395554D37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ED740-0070-273B-0484-41575700BA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26775A-4592-3E8C-1A67-E0611D163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C1B982-0C82-CB99-94A0-F212007A7A3F}"/>
              </a:ext>
            </a:extLst>
          </p:cNvPr>
          <p:cNvSpPr>
            <a:spLocks noGrp="1"/>
          </p:cNvSpPr>
          <p:nvPr>
            <p:ph type="dt" sz="half" idx="10"/>
          </p:nvPr>
        </p:nvSpPr>
        <p:spPr/>
        <p:txBody>
          <a:bodyPr/>
          <a:lstStyle/>
          <a:p>
            <a:fld id="{465C350D-5D06-474E-A792-7EA23F69E9B5}" type="datetimeFigureOut">
              <a:rPr lang="en-US" smtClean="0"/>
              <a:t>4/26/25</a:t>
            </a:fld>
            <a:endParaRPr lang="en-US"/>
          </a:p>
        </p:txBody>
      </p:sp>
      <p:sp>
        <p:nvSpPr>
          <p:cNvPr id="6" name="Footer Placeholder 5">
            <a:extLst>
              <a:ext uri="{FF2B5EF4-FFF2-40B4-BE49-F238E27FC236}">
                <a16:creationId xmlns:a16="http://schemas.microsoft.com/office/drawing/2014/main" id="{A8B5F45B-DCA5-18E3-23A5-FE236B136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CFC714-5D51-6A56-054C-1696DFF8DC93}"/>
              </a:ext>
            </a:extLst>
          </p:cNvPr>
          <p:cNvSpPr>
            <a:spLocks noGrp="1"/>
          </p:cNvSpPr>
          <p:nvPr>
            <p:ph type="sldNum" sz="quarter" idx="12"/>
          </p:nvPr>
        </p:nvSpPr>
        <p:spPr/>
        <p:txBody>
          <a:bodyPr/>
          <a:lstStyle/>
          <a:p>
            <a:fld id="{BBEBFE6F-2EFD-4146-889A-01588BA1621C}" type="slidenum">
              <a:rPr lang="en-US" smtClean="0"/>
              <a:t>‹#›</a:t>
            </a:fld>
            <a:endParaRPr lang="en-US"/>
          </a:p>
        </p:txBody>
      </p:sp>
    </p:spTree>
    <p:extLst>
      <p:ext uri="{BB962C8B-B14F-4D97-AF65-F5344CB8AC3E}">
        <p14:creationId xmlns:p14="http://schemas.microsoft.com/office/powerpoint/2010/main" val="3094332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4306-0C16-B286-2943-B505979370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6BBA2C-5BAB-F59F-66DF-514E04B0A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600217-602D-017B-358B-11D9F53DC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FEFD9-852B-58FD-5E79-4F3B3222D881}"/>
              </a:ext>
            </a:extLst>
          </p:cNvPr>
          <p:cNvSpPr>
            <a:spLocks noGrp="1"/>
          </p:cNvSpPr>
          <p:nvPr>
            <p:ph type="dt" sz="half" idx="10"/>
          </p:nvPr>
        </p:nvSpPr>
        <p:spPr/>
        <p:txBody>
          <a:bodyPr/>
          <a:lstStyle/>
          <a:p>
            <a:fld id="{465C350D-5D06-474E-A792-7EA23F69E9B5}" type="datetimeFigureOut">
              <a:rPr lang="en-US" smtClean="0"/>
              <a:t>4/26/25</a:t>
            </a:fld>
            <a:endParaRPr lang="en-US"/>
          </a:p>
        </p:txBody>
      </p:sp>
      <p:sp>
        <p:nvSpPr>
          <p:cNvPr id="6" name="Footer Placeholder 5">
            <a:extLst>
              <a:ext uri="{FF2B5EF4-FFF2-40B4-BE49-F238E27FC236}">
                <a16:creationId xmlns:a16="http://schemas.microsoft.com/office/drawing/2014/main" id="{97CD69C5-8C0F-F827-2761-451BCEAE49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D7A54-F129-1D0E-D9F7-1442957F888B}"/>
              </a:ext>
            </a:extLst>
          </p:cNvPr>
          <p:cNvSpPr>
            <a:spLocks noGrp="1"/>
          </p:cNvSpPr>
          <p:nvPr>
            <p:ph type="sldNum" sz="quarter" idx="12"/>
          </p:nvPr>
        </p:nvSpPr>
        <p:spPr/>
        <p:txBody>
          <a:bodyPr/>
          <a:lstStyle/>
          <a:p>
            <a:fld id="{BBEBFE6F-2EFD-4146-889A-01588BA1621C}" type="slidenum">
              <a:rPr lang="en-US" smtClean="0"/>
              <a:t>‹#›</a:t>
            </a:fld>
            <a:endParaRPr lang="en-US"/>
          </a:p>
        </p:txBody>
      </p:sp>
    </p:spTree>
    <p:extLst>
      <p:ext uri="{BB962C8B-B14F-4D97-AF65-F5344CB8AC3E}">
        <p14:creationId xmlns:p14="http://schemas.microsoft.com/office/powerpoint/2010/main" val="4018171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AFB5C5-E999-475D-26A7-0376C32D1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F9E82-09B8-EF43-ACF9-CFA4321F06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BC8A2-2852-29FB-56A4-6D4D2B648B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5C350D-5D06-474E-A792-7EA23F69E9B5}" type="datetimeFigureOut">
              <a:rPr lang="en-US" smtClean="0"/>
              <a:t>4/26/25</a:t>
            </a:fld>
            <a:endParaRPr lang="en-US"/>
          </a:p>
        </p:txBody>
      </p:sp>
      <p:sp>
        <p:nvSpPr>
          <p:cNvPr id="5" name="Footer Placeholder 4">
            <a:extLst>
              <a:ext uri="{FF2B5EF4-FFF2-40B4-BE49-F238E27FC236}">
                <a16:creationId xmlns:a16="http://schemas.microsoft.com/office/drawing/2014/main" id="{E8821065-E7F2-4C75-7FE3-8A863C307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03DB7B7-483A-B024-BF27-5E965509D1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EBFE6F-2EFD-4146-889A-01588BA1621C}" type="slidenum">
              <a:rPr lang="en-US" smtClean="0"/>
              <a:t>‹#›</a:t>
            </a:fld>
            <a:endParaRPr lang="en-US"/>
          </a:p>
        </p:txBody>
      </p:sp>
    </p:spTree>
    <p:extLst>
      <p:ext uri="{BB962C8B-B14F-4D97-AF65-F5344CB8AC3E}">
        <p14:creationId xmlns:p14="http://schemas.microsoft.com/office/powerpoint/2010/main" val="2614561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g"/><Relationship Id="rId3" Type="http://schemas.openxmlformats.org/officeDocument/2006/relationships/image" Target="../media/image4.png"/><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ook cover with a group of people&#10;&#10;AI-generated content may be incorrect.">
            <a:extLst>
              <a:ext uri="{FF2B5EF4-FFF2-40B4-BE49-F238E27FC236}">
                <a16:creationId xmlns:a16="http://schemas.microsoft.com/office/drawing/2014/main" id="{1F025F18-91D3-3AC0-13BD-1FB28100D95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1688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D94B19-A364-BF79-B954-EB47AA7FB928}"/>
            </a:ext>
          </a:extLst>
        </p:cNvPr>
        <p:cNvGrpSpPr/>
        <p:nvPr/>
      </p:nvGrpSpPr>
      <p:grpSpPr>
        <a:xfrm>
          <a:off x="0" y="0"/>
          <a:ext cx="0" cy="0"/>
          <a:chOff x="0" y="0"/>
          <a:chExt cx="0" cy="0"/>
        </a:xfrm>
      </p:grpSpPr>
      <p:pic>
        <p:nvPicPr>
          <p:cNvPr id="8" name="Picture 7" descr="A brown surface with white dots&#10;&#10;AI-generated content may be incorrect.">
            <a:extLst>
              <a:ext uri="{FF2B5EF4-FFF2-40B4-BE49-F238E27FC236}">
                <a16:creationId xmlns:a16="http://schemas.microsoft.com/office/drawing/2014/main" id="{5A2160B8-CF6E-8475-95ED-4FAEBFD5315D}"/>
              </a:ext>
            </a:extLst>
          </p:cNvPr>
          <p:cNvPicPr>
            <a:picLocks noChangeAspect="1"/>
          </p:cNvPicPr>
          <p:nvPr/>
        </p:nvPicPr>
        <p:blipFill>
          <a:blip r:embed="rId3"/>
          <a:stretch>
            <a:fillRect/>
          </a:stretch>
        </p:blipFill>
        <p:spPr>
          <a:xfrm>
            <a:off x="0" y="0"/>
            <a:ext cx="12192000" cy="6858000"/>
          </a:xfrm>
          <a:prstGeom prst="rect">
            <a:avLst/>
          </a:prstGeom>
        </p:spPr>
      </p:pic>
      <p:sp>
        <p:nvSpPr>
          <p:cNvPr id="2" name="Content Placeholder 4">
            <a:extLst>
              <a:ext uri="{FF2B5EF4-FFF2-40B4-BE49-F238E27FC236}">
                <a16:creationId xmlns:a16="http://schemas.microsoft.com/office/drawing/2014/main" id="{1009F792-98BF-FE36-2FB9-1429C271A710}"/>
              </a:ext>
            </a:extLst>
          </p:cNvPr>
          <p:cNvSpPr txBox="1">
            <a:spLocks/>
          </p:cNvSpPr>
          <p:nvPr/>
        </p:nvSpPr>
        <p:spPr>
          <a:xfrm>
            <a:off x="1418431" y="1690688"/>
            <a:ext cx="9792908" cy="41211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000" dirty="0">
              <a:solidFill>
                <a:schemeClr val="bg1"/>
              </a:solidFill>
            </a:endParaRPr>
          </a:p>
        </p:txBody>
      </p:sp>
      <p:sp>
        <p:nvSpPr>
          <p:cNvPr id="3" name="Title 2">
            <a:extLst>
              <a:ext uri="{FF2B5EF4-FFF2-40B4-BE49-F238E27FC236}">
                <a16:creationId xmlns:a16="http://schemas.microsoft.com/office/drawing/2014/main" id="{829228D8-1E49-E0D4-4410-5C4F7CBE10CC}"/>
              </a:ext>
            </a:extLst>
          </p:cNvPr>
          <p:cNvSpPr>
            <a:spLocks noGrp="1"/>
          </p:cNvSpPr>
          <p:nvPr>
            <p:ph type="title"/>
          </p:nvPr>
        </p:nvSpPr>
        <p:spPr>
          <a:xfrm>
            <a:off x="838200" y="224631"/>
            <a:ext cx="10515600" cy="1325563"/>
          </a:xfrm>
        </p:spPr>
        <p:txBody>
          <a:bodyPr/>
          <a:lstStyle/>
          <a:p>
            <a:pPr algn="ctr"/>
            <a:r>
              <a:rPr lang="en-US" dirty="0" err="1">
                <a:solidFill>
                  <a:schemeClr val="bg1"/>
                </a:solidFill>
                <a:effectLst>
                  <a:outerShdw blurRad="50800" dist="38100" dir="2700000" algn="tl" rotWithShape="0">
                    <a:prstClr val="black">
                      <a:alpha val="40000"/>
                    </a:prstClr>
                  </a:outerShdw>
                </a:effectLst>
              </a:rPr>
              <a:t>Schleitheim</a:t>
            </a:r>
            <a:r>
              <a:rPr lang="en-US" dirty="0">
                <a:solidFill>
                  <a:schemeClr val="bg1"/>
                </a:solidFill>
                <a:effectLst>
                  <a:outerShdw blurRad="50800" dist="38100" dir="2700000" algn="tl" rotWithShape="0">
                    <a:prstClr val="black">
                      <a:alpha val="40000"/>
                    </a:prstClr>
                  </a:outerShdw>
                </a:effectLst>
              </a:rPr>
              <a:t> Confession (1527)</a:t>
            </a:r>
          </a:p>
        </p:txBody>
      </p:sp>
      <p:sp>
        <p:nvSpPr>
          <p:cNvPr id="5" name="Content Placeholder 4">
            <a:extLst>
              <a:ext uri="{FF2B5EF4-FFF2-40B4-BE49-F238E27FC236}">
                <a16:creationId xmlns:a16="http://schemas.microsoft.com/office/drawing/2014/main" id="{DC7955A4-B80E-B2C2-3637-FFD91AA339F8}"/>
              </a:ext>
            </a:extLst>
          </p:cNvPr>
          <p:cNvSpPr>
            <a:spLocks noGrp="1"/>
          </p:cNvSpPr>
          <p:nvPr>
            <p:ph idx="1"/>
          </p:nvPr>
        </p:nvSpPr>
        <p:spPr>
          <a:xfrm>
            <a:off x="838200" y="1409700"/>
            <a:ext cx="10515600" cy="4572000"/>
          </a:xfrm>
        </p:spPr>
        <p:txBody>
          <a:bodyPr>
            <a:normAutofit lnSpcReduction="10000"/>
          </a:bodyPr>
          <a:lstStyle/>
          <a:p>
            <a:pPr marL="0" indent="0">
              <a:buNone/>
            </a:pPr>
            <a:r>
              <a:rPr lang="en-US" i="1" dirty="0">
                <a:solidFill>
                  <a:schemeClr val="bg1"/>
                </a:solidFill>
                <a:effectLst>
                  <a:outerShdw blurRad="50800" dist="38100" dir="2700000" algn="tl" rotWithShape="0">
                    <a:prstClr val="black">
                      <a:alpha val="40000"/>
                    </a:prstClr>
                  </a:outerShdw>
                </a:effectLst>
              </a:rPr>
              <a:t>The first Anabaptist confession addressed the following:</a:t>
            </a:r>
          </a:p>
          <a:p>
            <a:pPr marL="0" indent="0">
              <a:buNone/>
            </a:pPr>
            <a:endParaRPr lang="en-US" sz="300" i="1" dirty="0">
              <a:solidFill>
                <a:schemeClr val="bg1"/>
              </a:solidFill>
              <a:effectLst>
                <a:outerShdw blurRad="50800" dist="38100" dir="2700000" algn="tl" rotWithShape="0">
                  <a:prstClr val="black">
                    <a:alpha val="40000"/>
                  </a:prstClr>
                </a:outerShdw>
              </a:effectLst>
            </a:endParaRPr>
          </a:p>
          <a:p>
            <a:r>
              <a:rPr lang="en-US" b="1" dirty="0">
                <a:solidFill>
                  <a:schemeClr val="bg1"/>
                </a:solidFill>
                <a:effectLst>
                  <a:outerShdw blurRad="50800" dist="38100" dir="2700000" algn="tl" rotWithShape="0">
                    <a:prstClr val="black">
                      <a:alpha val="40000"/>
                    </a:prstClr>
                  </a:outerShdw>
                </a:effectLst>
              </a:rPr>
              <a:t>Baptism</a:t>
            </a:r>
            <a:r>
              <a:rPr lang="en-US" dirty="0">
                <a:solidFill>
                  <a:schemeClr val="bg1"/>
                </a:solidFill>
                <a:effectLst>
                  <a:outerShdw blurRad="50800" dist="38100" dir="2700000" algn="tl" rotWithShape="0">
                    <a:prstClr val="black">
                      <a:alpha val="40000"/>
                    </a:prstClr>
                  </a:outerShdw>
                </a:effectLst>
              </a:rPr>
              <a:t> (rejected infant baptism; “believer’s baptism” only; created clear separation between the Church &amp; the State)</a:t>
            </a:r>
          </a:p>
          <a:p>
            <a:r>
              <a:rPr lang="en-US" b="1" dirty="0">
                <a:solidFill>
                  <a:schemeClr val="bg1"/>
                </a:solidFill>
                <a:effectLst>
                  <a:outerShdw blurRad="50800" dist="38100" dir="2700000" algn="tl" rotWithShape="0">
                    <a:prstClr val="black">
                      <a:alpha val="40000"/>
                    </a:prstClr>
                  </a:outerShdw>
                </a:effectLst>
              </a:rPr>
              <a:t>The Ban </a:t>
            </a:r>
            <a:r>
              <a:rPr lang="en-US" dirty="0">
                <a:solidFill>
                  <a:schemeClr val="bg1"/>
                </a:solidFill>
                <a:effectLst>
                  <a:outerShdw blurRad="50800" dist="38100" dir="2700000" algn="tl" rotWithShape="0">
                    <a:prstClr val="black">
                      <a:alpha val="40000"/>
                    </a:prstClr>
                  </a:outerShdw>
                </a:effectLst>
              </a:rPr>
              <a:t>(excommunication for the unrepentant)</a:t>
            </a:r>
          </a:p>
          <a:p>
            <a:r>
              <a:rPr lang="en-US" b="1" dirty="0">
                <a:solidFill>
                  <a:schemeClr val="bg1"/>
                </a:solidFill>
                <a:effectLst>
                  <a:outerShdw blurRad="50800" dist="38100" dir="2700000" algn="tl" rotWithShape="0">
                    <a:prstClr val="black">
                      <a:alpha val="40000"/>
                    </a:prstClr>
                  </a:outerShdw>
                </a:effectLst>
              </a:rPr>
              <a:t>Breaking of Bread </a:t>
            </a:r>
            <a:r>
              <a:rPr lang="en-US" dirty="0">
                <a:solidFill>
                  <a:schemeClr val="bg1"/>
                </a:solidFill>
                <a:effectLst>
                  <a:outerShdw blurRad="50800" dist="38100" dir="2700000" algn="tl" rotWithShape="0">
                    <a:prstClr val="black">
                      <a:alpha val="40000"/>
                    </a:prstClr>
                  </a:outerShdw>
                </a:effectLst>
              </a:rPr>
              <a:t>(only the baptized can take communion)</a:t>
            </a:r>
          </a:p>
          <a:p>
            <a:r>
              <a:rPr lang="en-US" b="1" dirty="0">
                <a:solidFill>
                  <a:schemeClr val="bg1"/>
                </a:solidFill>
                <a:effectLst>
                  <a:outerShdw blurRad="50800" dist="38100" dir="2700000" algn="tl" rotWithShape="0">
                    <a:prstClr val="black">
                      <a:alpha val="40000"/>
                    </a:prstClr>
                  </a:outerShdw>
                </a:effectLst>
              </a:rPr>
              <a:t>Separation from Evil </a:t>
            </a:r>
            <a:r>
              <a:rPr lang="en-US" dirty="0">
                <a:solidFill>
                  <a:schemeClr val="bg1"/>
                </a:solidFill>
                <a:effectLst>
                  <a:outerShdw blurRad="50800" dist="38100" dir="2700000" algn="tl" rotWithShape="0">
                    <a:prstClr val="black">
                      <a:alpha val="40000"/>
                    </a:prstClr>
                  </a:outerShdw>
                </a:effectLst>
              </a:rPr>
              <a:t>(no fellowship with the wicked)</a:t>
            </a:r>
          </a:p>
          <a:p>
            <a:r>
              <a:rPr lang="en-US" b="1" dirty="0">
                <a:solidFill>
                  <a:schemeClr val="bg1"/>
                </a:solidFill>
                <a:effectLst>
                  <a:outerShdw blurRad="50800" dist="38100" dir="2700000" algn="tl" rotWithShape="0">
                    <a:prstClr val="black">
                      <a:alpha val="40000"/>
                    </a:prstClr>
                  </a:outerShdw>
                </a:effectLst>
              </a:rPr>
              <a:t>Pastors in the Church </a:t>
            </a:r>
            <a:r>
              <a:rPr lang="en-US" dirty="0">
                <a:solidFill>
                  <a:schemeClr val="bg1"/>
                </a:solidFill>
                <a:effectLst>
                  <a:outerShdw blurRad="50800" dist="38100" dir="2700000" algn="tl" rotWithShape="0">
                    <a:prstClr val="black">
                      <a:alpha val="40000"/>
                    </a:prstClr>
                  </a:outerShdw>
                </a:effectLst>
              </a:rPr>
              <a:t>(to be honored but held accountable)</a:t>
            </a:r>
          </a:p>
          <a:p>
            <a:r>
              <a:rPr lang="en-US" b="1" dirty="0">
                <a:solidFill>
                  <a:schemeClr val="bg1"/>
                </a:solidFill>
                <a:effectLst>
                  <a:outerShdw blurRad="50800" dist="38100" dir="2700000" algn="tl" rotWithShape="0">
                    <a:prstClr val="black">
                      <a:alpha val="40000"/>
                    </a:prstClr>
                  </a:outerShdw>
                </a:effectLst>
              </a:rPr>
              <a:t>The Sword </a:t>
            </a:r>
            <a:r>
              <a:rPr lang="en-US" dirty="0">
                <a:solidFill>
                  <a:schemeClr val="bg1"/>
                </a:solidFill>
                <a:effectLst>
                  <a:outerShdw blurRad="50800" dist="38100" dir="2700000" algn="tl" rotWithShape="0">
                    <a:prstClr val="black">
                      <a:alpha val="40000"/>
                    </a:prstClr>
                  </a:outerShdw>
                </a:effectLst>
              </a:rPr>
              <a:t>(actively practice peace &amp; non-violence)</a:t>
            </a:r>
          </a:p>
          <a:p>
            <a:r>
              <a:rPr lang="en-US" b="1" dirty="0">
                <a:solidFill>
                  <a:schemeClr val="bg1"/>
                </a:solidFill>
                <a:effectLst>
                  <a:outerShdw blurRad="50800" dist="38100" dir="2700000" algn="tl" rotWithShape="0">
                    <a:prstClr val="black">
                      <a:alpha val="40000"/>
                    </a:prstClr>
                  </a:outerShdw>
                </a:effectLst>
              </a:rPr>
              <a:t>Oaths </a:t>
            </a:r>
            <a:r>
              <a:rPr lang="en-US" dirty="0">
                <a:solidFill>
                  <a:schemeClr val="bg1"/>
                </a:solidFill>
                <a:effectLst>
                  <a:outerShdw blurRad="50800" dist="38100" dir="2700000" algn="tl" rotWithShape="0">
                    <a:prstClr val="black">
                      <a:alpha val="40000"/>
                    </a:prstClr>
                  </a:outerShdw>
                </a:effectLst>
              </a:rPr>
              <a:t>(Jesus prohibited swearing &amp; oath-taking)</a:t>
            </a:r>
          </a:p>
        </p:txBody>
      </p:sp>
      <p:sp>
        <p:nvSpPr>
          <p:cNvPr id="6" name="TextBox 5">
            <a:extLst>
              <a:ext uri="{FF2B5EF4-FFF2-40B4-BE49-F238E27FC236}">
                <a16:creationId xmlns:a16="http://schemas.microsoft.com/office/drawing/2014/main" id="{FE2B23E9-1B51-0003-73F7-08209A4575A9}"/>
              </a:ext>
            </a:extLst>
          </p:cNvPr>
          <p:cNvSpPr txBox="1"/>
          <p:nvPr/>
        </p:nvSpPr>
        <p:spPr>
          <a:xfrm>
            <a:off x="838200" y="5811699"/>
            <a:ext cx="10866152" cy="523220"/>
          </a:xfrm>
          <a:prstGeom prst="rect">
            <a:avLst/>
          </a:prstGeom>
          <a:noFill/>
        </p:spPr>
        <p:txBody>
          <a:bodyPr wrap="square" rtlCol="0">
            <a:spAutoFit/>
          </a:bodyPr>
          <a:lstStyle/>
          <a:p>
            <a:r>
              <a:rPr lang="en-US" sz="2800" b="1" dirty="0">
                <a:solidFill>
                  <a:schemeClr val="bg1"/>
                </a:solidFill>
                <a:effectLst>
                  <a:outerShdw blurRad="50800" dist="38100" dir="2700000" algn="tl" rotWithShape="0">
                    <a:prstClr val="black">
                      <a:alpha val="40000"/>
                    </a:prstClr>
                  </a:outerShdw>
                </a:effectLst>
              </a:rPr>
              <a:t>*The Sermon on the Mount </a:t>
            </a:r>
            <a:r>
              <a:rPr lang="en-US" sz="2800" dirty="0">
                <a:solidFill>
                  <a:schemeClr val="bg1"/>
                </a:solidFill>
                <a:effectLst>
                  <a:outerShdw blurRad="50800" dist="38100" dir="2700000" algn="tl" rotWithShape="0">
                    <a:prstClr val="black">
                      <a:alpha val="40000"/>
                    </a:prstClr>
                  </a:outerShdw>
                </a:effectLst>
              </a:rPr>
              <a:t>(Matt. 5-7) was central for Anabaptists!</a:t>
            </a:r>
          </a:p>
        </p:txBody>
      </p:sp>
    </p:spTree>
    <p:extLst>
      <p:ext uri="{BB962C8B-B14F-4D97-AF65-F5344CB8AC3E}">
        <p14:creationId xmlns:p14="http://schemas.microsoft.com/office/powerpoint/2010/main" val="101133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standing in front of a blackboard&#10;&#10;Description automatically generated">
            <a:extLst>
              <a:ext uri="{FF2B5EF4-FFF2-40B4-BE49-F238E27FC236}">
                <a16:creationId xmlns:a16="http://schemas.microsoft.com/office/drawing/2014/main" id="{B3FAD9A7-CDF1-9218-1915-FDDD4B4E0A1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2211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chemeClr val="bg1"/>
                </a:solidFill>
              </a:rPr>
              <a:t>Two Kingdoms Theology &amp; Apocalypticism</a:t>
            </a:r>
          </a:p>
        </p:txBody>
      </p:sp>
      <p:sp>
        <p:nvSpPr>
          <p:cNvPr id="5" name="Content Placeholder 4"/>
          <p:cNvSpPr>
            <a:spLocks noGrp="1"/>
          </p:cNvSpPr>
          <p:nvPr>
            <p:ph idx="1"/>
          </p:nvPr>
        </p:nvSpPr>
        <p:spPr>
          <a:xfrm>
            <a:off x="1123950" y="1589977"/>
            <a:ext cx="9944100" cy="4942586"/>
          </a:xfrm>
        </p:spPr>
        <p:txBody>
          <a:bodyPr>
            <a:normAutofit/>
          </a:bodyPr>
          <a:lstStyle/>
          <a:p>
            <a:pPr marL="0" indent="0">
              <a:buNone/>
            </a:pPr>
            <a:r>
              <a:rPr lang="en-US" b="1" dirty="0">
                <a:solidFill>
                  <a:schemeClr val="bg1"/>
                </a:solidFill>
              </a:rPr>
              <a:t>Kingdoms of the World </a:t>
            </a:r>
            <a:endParaRPr lang="en-US" dirty="0">
              <a:solidFill>
                <a:schemeClr val="bg1"/>
              </a:solidFill>
            </a:endParaRPr>
          </a:p>
          <a:p>
            <a:pPr marL="0" indent="0">
              <a:buNone/>
            </a:pPr>
            <a:r>
              <a:rPr lang="en-US" u="sng" dirty="0">
                <a:solidFill>
                  <a:schemeClr val="bg1"/>
                </a:solidFill>
              </a:rPr>
              <a:t>Ruler</a:t>
            </a:r>
            <a:r>
              <a:rPr lang="en-US" dirty="0">
                <a:solidFill>
                  <a:schemeClr val="bg1"/>
                </a:solidFill>
              </a:rPr>
              <a:t>: Jesus said that Satan is the “ruler (</a:t>
            </a:r>
            <a:r>
              <a:rPr lang="en-US" i="1" dirty="0">
                <a:solidFill>
                  <a:schemeClr val="bg1"/>
                </a:solidFill>
              </a:rPr>
              <a:t>arche</a:t>
            </a:r>
            <a:r>
              <a:rPr lang="en-US" dirty="0">
                <a:solidFill>
                  <a:schemeClr val="bg1"/>
                </a:solidFill>
              </a:rPr>
              <a:t>) of this world” </a:t>
            </a:r>
            <a:br>
              <a:rPr lang="en-US" dirty="0">
                <a:solidFill>
                  <a:schemeClr val="bg1"/>
                </a:solidFill>
              </a:rPr>
            </a:br>
            <a:r>
              <a:rPr lang="en-US" dirty="0">
                <a:solidFill>
                  <a:schemeClr val="bg1"/>
                </a:solidFill>
              </a:rPr>
              <a:t>(Jn 12:31; 14:30; 16:11); “god of this age” and “prince of the power of the air” (2 Cor 4:4; Eph 2:2); he is the one who “deceives the nations” (Rev 13:14). </a:t>
            </a:r>
          </a:p>
          <a:p>
            <a:pPr marL="0" indent="0">
              <a:buNone/>
            </a:pPr>
            <a:r>
              <a:rPr lang="en-US" u="sng" dirty="0">
                <a:solidFill>
                  <a:schemeClr val="bg1"/>
                </a:solidFill>
              </a:rPr>
              <a:t>Methods</a:t>
            </a:r>
            <a:r>
              <a:rPr lang="en-US" dirty="0">
                <a:solidFill>
                  <a:schemeClr val="bg1"/>
                </a:solidFill>
              </a:rPr>
              <a:t>: exercises </a:t>
            </a:r>
            <a:r>
              <a:rPr lang="en-US" i="1" dirty="0">
                <a:solidFill>
                  <a:schemeClr val="bg1"/>
                </a:solidFill>
              </a:rPr>
              <a:t>power-over </a:t>
            </a:r>
            <a:r>
              <a:rPr lang="en-US" dirty="0">
                <a:solidFill>
                  <a:schemeClr val="bg1"/>
                </a:solidFill>
              </a:rPr>
              <a:t>people (law), wields “the power of the sword” (war &amp; violence), operates by intimidation and force, seeks to control the behavior of others. </a:t>
            </a:r>
          </a:p>
          <a:p>
            <a:pPr marL="0" indent="0">
              <a:buNone/>
            </a:pPr>
            <a:r>
              <a:rPr lang="en-US" u="sng" dirty="0">
                <a:solidFill>
                  <a:schemeClr val="bg1"/>
                </a:solidFill>
              </a:rPr>
              <a:t>Purpose</a:t>
            </a:r>
            <a:r>
              <a:rPr lang="en-US" dirty="0">
                <a:solidFill>
                  <a:schemeClr val="bg1"/>
                </a:solidFill>
              </a:rPr>
              <a:t>: originated because of sin and rebellion; in spite of its corruption, God uses it to keep law and order in a fallen world where sin reigns in human beings (Rom 13:1-5). </a:t>
            </a:r>
          </a:p>
          <a:p>
            <a:endParaRPr lang="en-US" dirty="0"/>
          </a:p>
        </p:txBody>
      </p:sp>
    </p:spTree>
    <p:extLst>
      <p:ext uri="{BB962C8B-B14F-4D97-AF65-F5344CB8AC3E}">
        <p14:creationId xmlns:p14="http://schemas.microsoft.com/office/powerpoint/2010/main" val="4796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chemeClr val="bg1"/>
                </a:solidFill>
              </a:rPr>
              <a:t>Two Kingdoms Theology, cont.</a:t>
            </a:r>
          </a:p>
        </p:txBody>
      </p:sp>
      <p:sp>
        <p:nvSpPr>
          <p:cNvPr id="5" name="Content Placeholder 4"/>
          <p:cNvSpPr>
            <a:spLocks noGrp="1"/>
          </p:cNvSpPr>
          <p:nvPr>
            <p:ph idx="1"/>
          </p:nvPr>
        </p:nvSpPr>
        <p:spPr>
          <a:xfrm>
            <a:off x="1117600" y="1592318"/>
            <a:ext cx="9766300" cy="4927545"/>
          </a:xfrm>
        </p:spPr>
        <p:txBody>
          <a:bodyPr>
            <a:normAutofit/>
          </a:bodyPr>
          <a:lstStyle/>
          <a:p>
            <a:pPr marL="0" indent="0">
              <a:buNone/>
            </a:pPr>
            <a:r>
              <a:rPr lang="en-US" b="1" dirty="0">
                <a:solidFill>
                  <a:schemeClr val="bg1"/>
                </a:solidFill>
              </a:rPr>
              <a:t>Kingdom of God </a:t>
            </a:r>
            <a:endParaRPr lang="en-US" dirty="0">
              <a:solidFill>
                <a:schemeClr val="bg1"/>
              </a:solidFill>
            </a:endParaRPr>
          </a:p>
          <a:p>
            <a:pPr marL="0" indent="0">
              <a:buNone/>
            </a:pPr>
            <a:r>
              <a:rPr lang="en-US" u="sng" dirty="0">
                <a:solidFill>
                  <a:schemeClr val="bg1"/>
                </a:solidFill>
              </a:rPr>
              <a:t>Ruler</a:t>
            </a:r>
            <a:r>
              <a:rPr lang="en-US" dirty="0">
                <a:solidFill>
                  <a:schemeClr val="bg1"/>
                </a:solidFill>
              </a:rPr>
              <a:t>: Jesus Christ is “King” of kings (1 Tim 6:15; Rev 19:16) and “Lord” of all (Acts 10:36); maker of heaven and earth (Col 1:16); “judge” over all creation (Rom 2:16; 2 Tim 4:1); </a:t>
            </a:r>
            <a:br>
              <a:rPr lang="en-US" dirty="0">
                <a:solidFill>
                  <a:schemeClr val="bg1"/>
                </a:solidFill>
              </a:rPr>
            </a:br>
            <a:r>
              <a:rPr lang="en-US" dirty="0">
                <a:solidFill>
                  <a:schemeClr val="bg1"/>
                </a:solidFill>
              </a:rPr>
              <a:t>he is the full embodiment of the Kingdom of God. </a:t>
            </a:r>
          </a:p>
          <a:p>
            <a:pPr marL="0" indent="0">
              <a:buNone/>
            </a:pPr>
            <a:r>
              <a:rPr lang="en-US" u="sng" dirty="0">
                <a:solidFill>
                  <a:schemeClr val="bg1"/>
                </a:solidFill>
              </a:rPr>
              <a:t>Methods</a:t>
            </a:r>
            <a:r>
              <a:rPr lang="en-US" dirty="0">
                <a:solidFill>
                  <a:schemeClr val="bg1"/>
                </a:solidFill>
              </a:rPr>
              <a:t>: exercises </a:t>
            </a:r>
            <a:r>
              <a:rPr lang="en-US" i="1" dirty="0">
                <a:solidFill>
                  <a:schemeClr val="bg1"/>
                </a:solidFill>
              </a:rPr>
              <a:t>power-under </a:t>
            </a:r>
            <a:r>
              <a:rPr lang="en-US" dirty="0">
                <a:solidFill>
                  <a:schemeClr val="bg1"/>
                </a:solidFill>
              </a:rPr>
              <a:t>people (love), wields the sword of the Spirit, operates in gentleness and grace, seeks to transform hearts by the Spirit; always looks like Jesus! </a:t>
            </a:r>
          </a:p>
          <a:p>
            <a:pPr marL="0" indent="0">
              <a:buNone/>
            </a:pPr>
            <a:r>
              <a:rPr lang="en-US" u="sng" dirty="0">
                <a:solidFill>
                  <a:schemeClr val="bg1"/>
                </a:solidFill>
              </a:rPr>
              <a:t>Purpose</a:t>
            </a:r>
            <a:r>
              <a:rPr lang="en-US" dirty="0">
                <a:solidFill>
                  <a:schemeClr val="bg1"/>
                </a:solidFill>
              </a:rPr>
              <a:t>: that God would reign and rule the cosmos through Jesus, his Son; he invites all of creation to share in the mysterious Kingdom that is already/but not yet.</a:t>
            </a:r>
            <a:endParaRPr lang="en-US" dirty="0"/>
          </a:p>
        </p:txBody>
      </p:sp>
    </p:spTree>
    <p:extLst>
      <p:ext uri="{BB962C8B-B14F-4D97-AF65-F5344CB8AC3E}">
        <p14:creationId xmlns:p14="http://schemas.microsoft.com/office/powerpoint/2010/main" val="140048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D6A05F2-2DB6-BA26-6AE5-E2A00B9485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hurch with a steeple and a building in the distance&#10;&#10;AI-generated content may be incorrect.">
            <a:extLst>
              <a:ext uri="{FF2B5EF4-FFF2-40B4-BE49-F238E27FC236}">
                <a16:creationId xmlns:a16="http://schemas.microsoft.com/office/drawing/2014/main" id="{C1258EA4-9FC1-A1F3-003E-D3D44A8FE9C4}"/>
              </a:ext>
            </a:extLst>
          </p:cNvPr>
          <p:cNvPicPr>
            <a:picLocks noChangeAspect="1"/>
          </p:cNvPicPr>
          <p:nvPr/>
        </p:nvPicPr>
        <p:blipFill>
          <a:blip r:embed="rId3"/>
          <a:srcRect/>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D6DCA9-E179-3B2F-A300-4BD775A888BE}"/>
              </a:ext>
            </a:extLst>
          </p:cNvPr>
          <p:cNvSpPr txBox="1"/>
          <p:nvPr/>
        </p:nvSpPr>
        <p:spPr>
          <a:xfrm>
            <a:off x="427958" y="2207602"/>
            <a:ext cx="11329987" cy="188579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dirty="0">
                <a:solidFill>
                  <a:srgbClr val="FFFFFF"/>
                </a:solidFill>
                <a:effectLst>
                  <a:outerShdw blurRad="50800" dist="38100" dir="2700000" algn="tl" rotWithShape="0">
                    <a:prstClr val="black">
                      <a:alpha val="40000"/>
                    </a:prstClr>
                  </a:outerShdw>
                </a:effectLst>
                <a:latin typeface="+mj-lt"/>
                <a:ea typeface="+mj-ea"/>
                <a:cs typeface="+mj-cs"/>
              </a:rPr>
              <a:t>The Anabaptist View of </a:t>
            </a:r>
          </a:p>
          <a:p>
            <a:pPr algn="ctr">
              <a:lnSpc>
                <a:spcPct val="90000"/>
              </a:lnSpc>
              <a:spcBef>
                <a:spcPct val="0"/>
              </a:spcBef>
              <a:spcAft>
                <a:spcPts val="600"/>
              </a:spcAft>
            </a:pPr>
            <a:r>
              <a:rPr lang="en-US" sz="5200" b="1" dirty="0">
                <a:solidFill>
                  <a:srgbClr val="FFFFFF"/>
                </a:solidFill>
                <a:effectLst>
                  <a:outerShdw blurRad="50800" dist="38100" dir="2700000" algn="tl" rotWithShape="0">
                    <a:prstClr val="black">
                      <a:alpha val="40000"/>
                    </a:prstClr>
                  </a:outerShdw>
                </a:effectLst>
                <a:latin typeface="+mj-lt"/>
                <a:ea typeface="+mj-ea"/>
                <a:cs typeface="+mj-cs"/>
              </a:rPr>
              <a:t>Scripture &amp; Authority</a:t>
            </a:r>
          </a:p>
        </p:txBody>
      </p:sp>
    </p:spTree>
    <p:extLst>
      <p:ext uri="{BB962C8B-B14F-4D97-AF65-F5344CB8AC3E}">
        <p14:creationId xmlns:p14="http://schemas.microsoft.com/office/powerpoint/2010/main" val="30221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4040BF8-3814-9B7A-6233-E7597B90369A}"/>
            </a:ext>
          </a:extLst>
        </p:cNvPr>
        <p:cNvGrpSpPr/>
        <p:nvPr/>
      </p:nvGrpSpPr>
      <p:grpSpPr>
        <a:xfrm>
          <a:off x="0" y="0"/>
          <a:ext cx="0" cy="0"/>
          <a:chOff x="0" y="0"/>
          <a:chExt cx="0" cy="0"/>
        </a:xfrm>
      </p:grpSpPr>
      <p:pic>
        <p:nvPicPr>
          <p:cNvPr id="6" name="Picture 5" descr="A brown surface with white dots&#10;&#10;AI-generated content may be incorrect.">
            <a:extLst>
              <a:ext uri="{FF2B5EF4-FFF2-40B4-BE49-F238E27FC236}">
                <a16:creationId xmlns:a16="http://schemas.microsoft.com/office/drawing/2014/main" id="{95EBA4BB-68E7-E4A6-0649-B12992286993}"/>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A2AABC-FF57-654C-4ED6-B8B52C69034E}"/>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On Whose Authority?</a:t>
            </a:r>
          </a:p>
        </p:txBody>
      </p:sp>
      <p:sp>
        <p:nvSpPr>
          <p:cNvPr id="5" name="Content Placeholder 4">
            <a:extLst>
              <a:ext uri="{FF2B5EF4-FFF2-40B4-BE49-F238E27FC236}">
                <a16:creationId xmlns:a16="http://schemas.microsoft.com/office/drawing/2014/main" id="{125D06EF-0018-0A6C-5E50-28894470A0BC}"/>
              </a:ext>
            </a:extLst>
          </p:cNvPr>
          <p:cNvSpPr>
            <a:spLocks noGrp="1"/>
          </p:cNvSpPr>
          <p:nvPr>
            <p:ph idx="1"/>
          </p:nvPr>
        </p:nvSpPr>
        <p:spPr>
          <a:xfrm>
            <a:off x="1332671" y="1544915"/>
            <a:ext cx="9526657" cy="4351338"/>
          </a:xfrm>
        </p:spPr>
        <p:txBody>
          <a:bodyPr>
            <a:noAutofit/>
          </a:bodyPr>
          <a:lstStyle/>
          <a:p>
            <a:pPr>
              <a:lnSpc>
                <a:spcPct val="100000"/>
              </a:lnSpc>
              <a:spcBef>
                <a:spcPts val="0"/>
              </a:spcBef>
            </a:pPr>
            <a:r>
              <a:rPr lang="en-US" sz="3200" dirty="0">
                <a:solidFill>
                  <a:schemeClr val="bg1"/>
                </a:solidFill>
                <a:effectLst>
                  <a:outerShdw blurRad="50800" dist="38100" dir="2700000" algn="tl" rotWithShape="0">
                    <a:prstClr val="black">
                      <a:alpha val="40000"/>
                    </a:prstClr>
                  </a:outerShdw>
                </a:effectLst>
              </a:rPr>
              <a:t>The Protestant reformers challenged the authority of Roman Catholic traditions, Church Councils, and the power of the Pope.</a:t>
            </a:r>
          </a:p>
          <a:p>
            <a:pPr>
              <a:lnSpc>
                <a:spcPct val="100000"/>
              </a:lnSpc>
              <a:spcBef>
                <a:spcPts val="0"/>
              </a:spcBef>
            </a:pPr>
            <a:r>
              <a:rPr lang="en-US" sz="3200" dirty="0">
                <a:solidFill>
                  <a:schemeClr val="bg1"/>
                </a:solidFill>
                <a:effectLst>
                  <a:outerShdw blurRad="50800" dist="38100" dir="2700000" algn="tl" rotWithShape="0">
                    <a:prstClr val="black">
                      <a:alpha val="40000"/>
                    </a:prstClr>
                  </a:outerShdw>
                </a:effectLst>
              </a:rPr>
              <a:t>“Sola Scriptura” (Only Scripture) is infallible guide to faith &amp; practice of Christians.</a:t>
            </a:r>
          </a:p>
          <a:p>
            <a:pPr>
              <a:lnSpc>
                <a:spcPct val="100000"/>
              </a:lnSpc>
              <a:spcBef>
                <a:spcPts val="0"/>
              </a:spcBef>
            </a:pPr>
            <a:r>
              <a:rPr lang="en-US" sz="3200" b="1" dirty="0">
                <a:solidFill>
                  <a:schemeClr val="bg1"/>
                </a:solidFill>
                <a:effectLst>
                  <a:outerShdw blurRad="50800" dist="38100" dir="2700000" algn="tl" rotWithShape="0">
                    <a:prstClr val="black">
                      <a:alpha val="40000"/>
                    </a:prstClr>
                  </a:outerShdw>
                </a:effectLst>
              </a:rPr>
              <a:t>Problem: </a:t>
            </a:r>
            <a:r>
              <a:rPr lang="en-US" sz="3200" dirty="0">
                <a:solidFill>
                  <a:schemeClr val="bg1"/>
                </a:solidFill>
                <a:effectLst>
                  <a:outerShdw blurRad="50800" dist="38100" dir="2700000" algn="tl" rotWithShape="0">
                    <a:prstClr val="black">
                      <a:alpha val="40000"/>
                    </a:prstClr>
                  </a:outerShdw>
                </a:effectLst>
              </a:rPr>
              <a:t>Doctrinal differences &amp; disagreements over interpretations fracture Protestantism. Bible is read as a flat book to support practices that contradict the life and teachings of Jesus.</a:t>
            </a:r>
          </a:p>
        </p:txBody>
      </p:sp>
    </p:spTree>
    <p:extLst>
      <p:ext uri="{BB962C8B-B14F-4D97-AF65-F5344CB8AC3E}">
        <p14:creationId xmlns:p14="http://schemas.microsoft.com/office/powerpoint/2010/main" val="316142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91B8D9D-50F3-1C3A-E19B-32ED4B6BCE1E}"/>
            </a:ext>
          </a:extLst>
        </p:cNvPr>
        <p:cNvGrpSpPr/>
        <p:nvPr/>
      </p:nvGrpSpPr>
      <p:grpSpPr>
        <a:xfrm>
          <a:off x="0" y="0"/>
          <a:ext cx="0" cy="0"/>
          <a:chOff x="0" y="0"/>
          <a:chExt cx="0" cy="0"/>
        </a:xfrm>
      </p:grpSpPr>
      <p:pic>
        <p:nvPicPr>
          <p:cNvPr id="6" name="Picture 5" descr="A brown surface with white dots&#10;&#10;AI-generated content may be incorrect.">
            <a:extLst>
              <a:ext uri="{FF2B5EF4-FFF2-40B4-BE49-F238E27FC236}">
                <a16:creationId xmlns:a16="http://schemas.microsoft.com/office/drawing/2014/main" id="{5340AD6E-CF78-B893-F0FF-356A83FF5242}"/>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AB8161-1206-DDD4-4A66-37DA8E9AF766}"/>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The Word Became Flesh… Not Ink</a:t>
            </a:r>
          </a:p>
        </p:txBody>
      </p:sp>
      <p:sp>
        <p:nvSpPr>
          <p:cNvPr id="5" name="Content Placeholder 4">
            <a:extLst>
              <a:ext uri="{FF2B5EF4-FFF2-40B4-BE49-F238E27FC236}">
                <a16:creationId xmlns:a16="http://schemas.microsoft.com/office/drawing/2014/main" id="{2DE94C18-F83F-2729-E855-03658BD7A153}"/>
              </a:ext>
            </a:extLst>
          </p:cNvPr>
          <p:cNvSpPr>
            <a:spLocks noGrp="1"/>
          </p:cNvSpPr>
          <p:nvPr>
            <p:ph idx="1"/>
          </p:nvPr>
        </p:nvSpPr>
        <p:spPr>
          <a:xfrm>
            <a:off x="1348822" y="1531663"/>
            <a:ext cx="9494355" cy="4351338"/>
          </a:xfrm>
          <a:effectLst>
            <a:outerShdw blurRad="50800" dist="38100" dir="2700000" algn="tl" rotWithShape="0">
              <a:prstClr val="black">
                <a:alpha val="40000"/>
              </a:prstClr>
            </a:outerShdw>
          </a:effectLst>
        </p:spPr>
        <p:txBody>
          <a:bodyPr>
            <a:noAutofit/>
          </a:bodyPr>
          <a:lstStyle/>
          <a:p>
            <a:pPr marL="0" indent="0">
              <a:lnSpc>
                <a:spcPct val="100000"/>
              </a:lnSpc>
              <a:spcBef>
                <a:spcPts val="0"/>
              </a:spcBef>
              <a:buNone/>
            </a:pPr>
            <a:r>
              <a:rPr lang="en-US" sz="3200" dirty="0">
                <a:solidFill>
                  <a:schemeClr val="bg1"/>
                </a:solidFill>
                <a:effectLst/>
              </a:rPr>
              <a:t>“The Anabaptists had infinitely more than </a:t>
            </a:r>
            <a:r>
              <a:rPr lang="en-US" sz="3200" i="1" dirty="0">
                <a:solidFill>
                  <a:schemeClr val="bg1"/>
                </a:solidFill>
                <a:effectLst/>
              </a:rPr>
              <a:t>sola scriptura</a:t>
            </a:r>
            <a:r>
              <a:rPr lang="en-US" sz="3200" dirty="0">
                <a:solidFill>
                  <a:schemeClr val="bg1"/>
                </a:solidFill>
                <a:effectLst/>
              </a:rPr>
              <a:t>. They had community with Christ. And they were not “people of the book.” They were “people of the Man.” The Anabaptists did not read in the Gospels that the Word was made paper and ink. They read that “the Word became flesh and dwelt among us, and we beheld his glory, the glory as of the only begotten of the Father, full of grace and truth.”</a:t>
            </a:r>
          </a:p>
          <a:p>
            <a:pPr marL="0" indent="0">
              <a:lnSpc>
                <a:spcPct val="100000"/>
              </a:lnSpc>
              <a:spcBef>
                <a:spcPts val="0"/>
              </a:spcBef>
              <a:buNone/>
            </a:pPr>
            <a:r>
              <a:rPr lang="en-US" sz="3200" b="1" dirty="0">
                <a:solidFill>
                  <a:schemeClr val="bg1"/>
                </a:solidFill>
                <a:effectLst/>
              </a:rPr>
              <a:t>Peter Hoover</a:t>
            </a:r>
            <a:r>
              <a:rPr lang="en-US" sz="3200" dirty="0">
                <a:solidFill>
                  <a:schemeClr val="bg1"/>
                </a:solidFill>
                <a:effectLst/>
              </a:rPr>
              <a:t>, </a:t>
            </a:r>
            <a:r>
              <a:rPr lang="en-US" sz="3200" i="1" dirty="0">
                <a:solidFill>
                  <a:schemeClr val="bg1"/>
                </a:solidFill>
                <a:effectLst/>
              </a:rPr>
              <a:t>The Secret of the Strength </a:t>
            </a:r>
            <a:r>
              <a:rPr lang="en-US" sz="3200" dirty="0">
                <a:solidFill>
                  <a:schemeClr val="bg1"/>
                </a:solidFill>
                <a:effectLst/>
              </a:rPr>
              <a:t>(p.72)</a:t>
            </a:r>
          </a:p>
        </p:txBody>
      </p:sp>
    </p:spTree>
    <p:extLst>
      <p:ext uri="{BB962C8B-B14F-4D97-AF65-F5344CB8AC3E}">
        <p14:creationId xmlns:p14="http://schemas.microsoft.com/office/powerpoint/2010/main" val="31670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20D7C43-57F5-FA28-46AE-E27AA0B903F0}"/>
            </a:ext>
          </a:extLst>
        </p:cNvPr>
        <p:cNvGrpSpPr/>
        <p:nvPr/>
      </p:nvGrpSpPr>
      <p:grpSpPr>
        <a:xfrm>
          <a:off x="0" y="0"/>
          <a:ext cx="0" cy="0"/>
          <a:chOff x="0" y="0"/>
          <a:chExt cx="0" cy="0"/>
        </a:xfrm>
      </p:grpSpPr>
      <p:pic>
        <p:nvPicPr>
          <p:cNvPr id="6" name="Picture 5" descr="A brown surface with white dots&#10;&#10;AI-generated content may be incorrect.">
            <a:extLst>
              <a:ext uri="{FF2B5EF4-FFF2-40B4-BE49-F238E27FC236}">
                <a16:creationId xmlns:a16="http://schemas.microsoft.com/office/drawing/2014/main" id="{59B13E9D-2302-774D-5F2F-F6BD885BDFB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87FE88-012B-6F99-AD0B-CE555370ECA3}"/>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Christ as Hermeneutical Key</a:t>
            </a:r>
          </a:p>
        </p:txBody>
      </p:sp>
      <p:sp>
        <p:nvSpPr>
          <p:cNvPr id="5" name="Content Placeholder 4">
            <a:extLst>
              <a:ext uri="{FF2B5EF4-FFF2-40B4-BE49-F238E27FC236}">
                <a16:creationId xmlns:a16="http://schemas.microsoft.com/office/drawing/2014/main" id="{EF5E8FBC-C9B1-441F-CAEB-0096DD6337C6}"/>
              </a:ext>
            </a:extLst>
          </p:cNvPr>
          <p:cNvSpPr>
            <a:spLocks noGrp="1"/>
          </p:cNvSpPr>
          <p:nvPr>
            <p:ph idx="1"/>
          </p:nvPr>
        </p:nvSpPr>
        <p:spPr>
          <a:xfrm>
            <a:off x="1348822" y="1531663"/>
            <a:ext cx="10004978" cy="4351338"/>
          </a:xfrm>
        </p:spPr>
        <p:txBody>
          <a:bodyPr>
            <a:noAutofit/>
          </a:bodyPr>
          <a:lstStyle/>
          <a:p>
            <a:pPr>
              <a:lnSpc>
                <a:spcPct val="100000"/>
              </a:lnSpc>
              <a:spcBef>
                <a:spcPts val="0"/>
              </a:spcBef>
            </a:pPr>
            <a:r>
              <a:rPr lang="en-US" sz="3200" dirty="0">
                <a:solidFill>
                  <a:schemeClr val="bg1"/>
                </a:solidFill>
                <a:effectLst>
                  <a:outerShdw blurRad="50800" dist="38100" dir="2700000" algn="tl" rotWithShape="0">
                    <a:prstClr val="black">
                      <a:alpha val="40000"/>
                    </a:prstClr>
                  </a:outerShdw>
                </a:effectLst>
              </a:rPr>
              <a:t>The Anabaptists believed Christ revealed the</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fullness of God; God is like Jesus—the Word made flesh!</a:t>
            </a:r>
          </a:p>
          <a:p>
            <a:pPr marL="0" indent="0">
              <a:lnSpc>
                <a:spcPct val="100000"/>
              </a:lnSpc>
              <a:spcBef>
                <a:spcPts val="0"/>
              </a:spcBef>
              <a:buNone/>
            </a:pPr>
            <a:endParaRPr lang="en-US" sz="1000" dirty="0">
              <a:solidFill>
                <a:schemeClr val="bg1"/>
              </a:solidFill>
              <a:effectLst>
                <a:outerShdw blurRad="50800" dist="38100" dir="2700000" algn="tl" rotWithShape="0">
                  <a:prstClr val="black">
                    <a:alpha val="40000"/>
                  </a:prstClr>
                </a:outerShdw>
              </a:effectLst>
            </a:endParaRPr>
          </a:p>
          <a:p>
            <a:pPr>
              <a:lnSpc>
                <a:spcPct val="100000"/>
              </a:lnSpc>
              <a:spcBef>
                <a:spcPts val="0"/>
              </a:spcBef>
            </a:pPr>
            <a:r>
              <a:rPr lang="en-US" sz="3200" dirty="0">
                <a:solidFill>
                  <a:schemeClr val="bg1"/>
                </a:solidFill>
                <a:effectLst>
                  <a:outerShdw blurRad="50800" dist="38100" dir="2700000" algn="tl" rotWithShape="0">
                    <a:prstClr val="black">
                      <a:alpha val="40000"/>
                    </a:prstClr>
                  </a:outerShdw>
                </a:effectLst>
              </a:rPr>
              <a:t>The NT reveals the new covenant, superseding the OT</a:t>
            </a:r>
          </a:p>
          <a:p>
            <a:pPr marL="0" indent="0">
              <a:lnSpc>
                <a:spcPct val="100000"/>
              </a:lnSpc>
              <a:spcBef>
                <a:spcPts val="0"/>
              </a:spcBef>
              <a:buNone/>
            </a:pPr>
            <a:endParaRPr lang="en-US" sz="1000" dirty="0">
              <a:solidFill>
                <a:schemeClr val="bg1"/>
              </a:solidFill>
              <a:effectLst>
                <a:outerShdw blurRad="50800" dist="38100" dir="2700000" algn="tl" rotWithShape="0">
                  <a:prstClr val="black">
                    <a:alpha val="40000"/>
                  </a:prstClr>
                </a:outerShdw>
              </a:effectLst>
            </a:endParaRPr>
          </a:p>
          <a:p>
            <a:pPr>
              <a:lnSpc>
                <a:spcPct val="100000"/>
              </a:lnSpc>
              <a:spcBef>
                <a:spcPts val="0"/>
              </a:spcBef>
            </a:pPr>
            <a:r>
              <a:rPr lang="en-US" sz="3200" dirty="0">
                <a:solidFill>
                  <a:schemeClr val="bg1"/>
                </a:solidFill>
                <a:effectLst>
                  <a:outerShdw blurRad="50800" dist="38100" dir="2700000" algn="tl" rotWithShape="0">
                    <a:prstClr val="black">
                      <a:alpha val="40000"/>
                    </a:prstClr>
                  </a:outerShdw>
                </a:effectLst>
              </a:rPr>
              <a:t>The life &amp; teachings of Jesus have supremacy</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over our interpretations of Scripture (e.g. OT &amp; Epistles).</a:t>
            </a:r>
          </a:p>
          <a:p>
            <a:pPr marL="0" indent="0">
              <a:lnSpc>
                <a:spcPct val="100000"/>
              </a:lnSpc>
              <a:spcBef>
                <a:spcPts val="0"/>
              </a:spcBef>
              <a:buNone/>
            </a:pPr>
            <a:endParaRPr lang="en-US" sz="1000" dirty="0">
              <a:solidFill>
                <a:schemeClr val="bg1"/>
              </a:solidFill>
              <a:effectLst>
                <a:outerShdw blurRad="50800" dist="38100" dir="2700000" algn="tl" rotWithShape="0">
                  <a:prstClr val="black">
                    <a:alpha val="40000"/>
                  </a:prstClr>
                </a:outerShdw>
              </a:effectLst>
            </a:endParaRPr>
          </a:p>
          <a:p>
            <a:pPr marL="0" indent="0">
              <a:lnSpc>
                <a:spcPct val="100000"/>
              </a:lnSpc>
              <a:spcBef>
                <a:spcPts val="0"/>
              </a:spcBef>
              <a:buNone/>
            </a:pPr>
            <a:r>
              <a:rPr lang="en-US" sz="3200" i="1" dirty="0">
                <a:solidFill>
                  <a:schemeClr val="bg1"/>
                </a:solidFill>
                <a:effectLst>
                  <a:outerShdw blurRad="50800" dist="38100" dir="2700000" algn="tl" rotWithShape="0">
                    <a:prstClr val="black">
                      <a:alpha val="40000"/>
                    </a:prstClr>
                  </a:outerShdw>
                </a:effectLst>
              </a:rPr>
              <a:t>    </a:t>
            </a:r>
            <a:r>
              <a:rPr lang="en-US" sz="3200" dirty="0">
                <a:solidFill>
                  <a:schemeClr val="bg1"/>
                </a:solidFill>
                <a:effectLst>
                  <a:outerShdw blurRad="50800" dist="38100" dir="2700000" algn="tl" rotWithShape="0">
                    <a:prstClr val="black">
                      <a:alpha val="40000"/>
                    </a:prstClr>
                  </a:outerShdw>
                </a:effectLst>
              </a:rPr>
              <a:t>“The holy writings are valuable for those who</a:t>
            </a:r>
            <a:br>
              <a:rPr lang="en-US" sz="3200" dirty="0">
                <a:solidFill>
                  <a:schemeClr val="bg1"/>
                </a:solidFill>
                <a:effectLst>
                  <a:outerShdw blurRad="50800" dist="38100" dir="2700000" algn="tl" rotWithShape="0">
                    <a:prstClr val="black">
                      <a:alpha val="40000"/>
                    </a:prstClr>
                  </a:outerShdw>
                </a:effectLst>
              </a:rPr>
            </a:br>
            <a:r>
              <a:rPr lang="en-US" sz="3200" dirty="0">
                <a:solidFill>
                  <a:schemeClr val="bg1"/>
                </a:solidFill>
                <a:effectLst>
                  <a:outerShdw blurRad="50800" dist="38100" dir="2700000" algn="tl" rotWithShape="0">
                    <a:prstClr val="black">
                      <a:alpha val="40000"/>
                    </a:prstClr>
                  </a:outerShdw>
                </a:effectLst>
              </a:rPr>
              <a:t>    use them right. But their misuse is the source of</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    all heresy and unbelief.”  Heinz Kraut (1536)</a:t>
            </a:r>
          </a:p>
        </p:txBody>
      </p:sp>
    </p:spTree>
    <p:extLst>
      <p:ext uri="{BB962C8B-B14F-4D97-AF65-F5344CB8AC3E}">
        <p14:creationId xmlns:p14="http://schemas.microsoft.com/office/powerpoint/2010/main" val="260117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58F82A-1F7C-5F09-8269-3E022654A52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01DD10-AB0F-9964-DBE1-AE15967916AA}"/>
              </a:ext>
            </a:extLst>
          </p:cNvPr>
          <p:cNvSpPr>
            <a:spLocks noGrp="1"/>
          </p:cNvSpPr>
          <p:nvPr>
            <p:ph idx="1"/>
          </p:nvPr>
        </p:nvSpPr>
        <p:spPr>
          <a:xfrm>
            <a:off x="1850335" y="1987827"/>
            <a:ext cx="8491330" cy="2748100"/>
          </a:xfrm>
        </p:spPr>
        <p:txBody>
          <a:bodyPr>
            <a:normAutofit/>
          </a:bodyPr>
          <a:lstStyle/>
          <a:p>
            <a:pPr marL="0" indent="0">
              <a:buNone/>
            </a:pPr>
            <a:r>
              <a:rPr lang="en-US" sz="3200" b="1" dirty="0"/>
              <a:t>John 5:39-40 NIV</a:t>
            </a:r>
          </a:p>
          <a:p>
            <a:pPr marL="0" indent="0">
              <a:buNone/>
            </a:pPr>
            <a:r>
              <a:rPr lang="en-US" sz="3200" dirty="0">
                <a:solidFill>
                  <a:srgbClr val="FF0000"/>
                </a:solidFill>
              </a:rPr>
              <a:t>“You study the Scriptures diligently because you think that in them you have eternal life. These are the very Scriptures that testify about me, yet you refuse to come to me to have life.”</a:t>
            </a:r>
          </a:p>
        </p:txBody>
      </p:sp>
    </p:spTree>
    <p:extLst>
      <p:ext uri="{BB962C8B-B14F-4D97-AF65-F5344CB8AC3E}">
        <p14:creationId xmlns:p14="http://schemas.microsoft.com/office/powerpoint/2010/main" val="105714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A03D90-E018-F9C2-CEDF-C7B8226BF57F}"/>
            </a:ext>
          </a:extLst>
        </p:cNvPr>
        <p:cNvGrpSpPr/>
        <p:nvPr/>
      </p:nvGrpSpPr>
      <p:grpSpPr>
        <a:xfrm>
          <a:off x="0" y="0"/>
          <a:ext cx="0" cy="0"/>
          <a:chOff x="0" y="0"/>
          <a:chExt cx="0" cy="0"/>
        </a:xfrm>
      </p:grpSpPr>
      <p:pic>
        <p:nvPicPr>
          <p:cNvPr id="3" name="Picture 2" descr="A brown surface with white dots&#10;&#10;AI-generated content may be incorrect.">
            <a:extLst>
              <a:ext uri="{FF2B5EF4-FFF2-40B4-BE49-F238E27FC236}">
                <a16:creationId xmlns:a16="http://schemas.microsoft.com/office/drawing/2014/main" id="{22830E32-1633-383F-5938-682168128D47}"/>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DB280D7B-226F-E11D-D686-AA8CD37E55EC}"/>
              </a:ext>
            </a:extLst>
          </p:cNvPr>
          <p:cNvSpPr>
            <a:spLocks noGrp="1"/>
          </p:cNvSpPr>
          <p:nvPr>
            <p:ph idx="1"/>
          </p:nvPr>
        </p:nvSpPr>
        <p:spPr>
          <a:xfrm>
            <a:off x="1979750" y="1253331"/>
            <a:ext cx="8232500" cy="4351338"/>
          </a:xfrm>
        </p:spPr>
        <p:txBody>
          <a:bodyPr>
            <a:noAutofit/>
          </a:bodyPr>
          <a:lstStyle/>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“Beware of all innovations and teachings that</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do not come from the Word of Christ and his</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apostles... Point to Christ and his Word at all</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times. Let all those who would introduce</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anything more than what Christ teaches in his</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Word be </a:t>
            </a:r>
            <a:r>
              <a:rPr lang="en-US" sz="3200" i="1" dirty="0">
                <a:solidFill>
                  <a:schemeClr val="bg1"/>
                </a:solidFill>
                <a:effectLst>
                  <a:outerShdw blurRad="50800" dist="38100" dir="2700000" algn="tl" rotWithShape="0">
                    <a:prstClr val="black">
                      <a:alpha val="40000"/>
                    </a:prstClr>
                  </a:outerShdw>
                </a:effectLst>
              </a:rPr>
              <a:t>anathema</a:t>
            </a:r>
            <a:r>
              <a:rPr lang="en-US" sz="3200" dirty="0">
                <a:solidFill>
                  <a:schemeClr val="bg1"/>
                </a:solidFill>
                <a:effectLst>
                  <a:outerShdw blurRad="50800" dist="38100" dir="2700000" algn="tl" rotWithShape="0">
                    <a:prstClr val="black">
                      <a:alpha val="40000"/>
                    </a:prstClr>
                  </a:outerShdw>
                </a:effectLst>
              </a:rPr>
              <a:t>. For no other foundation</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can a man lay than that of Jesus Christ.”</a:t>
            </a:r>
          </a:p>
          <a:p>
            <a:pPr marL="0" indent="0">
              <a:lnSpc>
                <a:spcPct val="100000"/>
              </a:lnSpc>
              <a:spcBef>
                <a:spcPts val="0"/>
              </a:spcBef>
              <a:buNone/>
            </a:pPr>
            <a:r>
              <a:rPr lang="en-US" sz="3200" b="1" dirty="0">
                <a:solidFill>
                  <a:schemeClr val="bg1"/>
                </a:solidFill>
                <a:effectLst>
                  <a:outerShdw blurRad="50800" dist="38100" dir="2700000" algn="tl" rotWithShape="0">
                    <a:prstClr val="black">
                      <a:alpha val="40000"/>
                    </a:prstClr>
                  </a:outerShdw>
                </a:effectLst>
              </a:rPr>
              <a:t>Menno Simons </a:t>
            </a:r>
            <a:r>
              <a:rPr lang="en-US" sz="3200" dirty="0">
                <a:solidFill>
                  <a:schemeClr val="bg1"/>
                </a:solidFill>
                <a:effectLst>
                  <a:outerShdw blurRad="50800" dist="38100" dir="2700000" algn="tl" rotWithShape="0">
                    <a:prstClr val="black">
                      <a:alpha val="40000"/>
                    </a:prstClr>
                  </a:outerShdw>
                </a:effectLst>
              </a:rPr>
              <a:t>(1557)</a:t>
            </a:r>
          </a:p>
        </p:txBody>
      </p:sp>
    </p:spTree>
    <p:extLst>
      <p:ext uri="{BB962C8B-B14F-4D97-AF65-F5344CB8AC3E}">
        <p14:creationId xmlns:p14="http://schemas.microsoft.com/office/powerpoint/2010/main" val="96878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a logo&#10;&#10;AI-generated content may be incorrect.">
            <a:extLst>
              <a:ext uri="{FF2B5EF4-FFF2-40B4-BE49-F238E27FC236}">
                <a16:creationId xmlns:a16="http://schemas.microsoft.com/office/drawing/2014/main" id="{44AC8FAC-270E-0933-8834-E3787AE635A3}"/>
              </a:ext>
            </a:extLst>
          </p:cNvPr>
          <p:cNvPicPr>
            <a:picLocks noChangeAspect="1"/>
          </p:cNvPicPr>
          <p:nvPr/>
        </p:nvPicPr>
        <p:blipFill>
          <a:blip r:embed="rId3"/>
          <a:stretch>
            <a:fillRect/>
          </a:stretch>
        </p:blipFill>
        <p:spPr>
          <a:xfrm>
            <a:off x="643468" y="1572419"/>
            <a:ext cx="5291666" cy="2976561"/>
          </a:xfrm>
          <a:prstGeom prst="rect">
            <a:avLst/>
          </a:prstGeom>
        </p:spPr>
      </p:pic>
      <p:pic>
        <p:nvPicPr>
          <p:cNvPr id="3" name="Picture 2" descr="A screenshot of a website&#10;&#10;AI-generated content may be incorrect.">
            <a:extLst>
              <a:ext uri="{FF2B5EF4-FFF2-40B4-BE49-F238E27FC236}">
                <a16:creationId xmlns:a16="http://schemas.microsoft.com/office/drawing/2014/main" id="{3ABAEECC-9C07-544B-5B31-688E39CB6B54}"/>
              </a:ext>
            </a:extLst>
          </p:cNvPr>
          <p:cNvPicPr>
            <a:picLocks noChangeAspect="1"/>
          </p:cNvPicPr>
          <p:nvPr/>
        </p:nvPicPr>
        <p:blipFill>
          <a:blip r:embed="rId4"/>
          <a:stretch>
            <a:fillRect/>
          </a:stretch>
        </p:blipFill>
        <p:spPr>
          <a:xfrm>
            <a:off x="6256865" y="1770855"/>
            <a:ext cx="5291667" cy="2579687"/>
          </a:xfrm>
          <a:prstGeom prst="rect">
            <a:avLst/>
          </a:prstGeom>
        </p:spPr>
      </p:pic>
      <p:sp>
        <p:nvSpPr>
          <p:cNvPr id="7" name="TextBox 6">
            <a:extLst>
              <a:ext uri="{FF2B5EF4-FFF2-40B4-BE49-F238E27FC236}">
                <a16:creationId xmlns:a16="http://schemas.microsoft.com/office/drawing/2014/main" id="{4A4CF9D0-C22E-93C9-9735-AF63BDA483F0}"/>
              </a:ext>
            </a:extLst>
          </p:cNvPr>
          <p:cNvSpPr txBox="1"/>
          <p:nvPr/>
        </p:nvSpPr>
        <p:spPr>
          <a:xfrm>
            <a:off x="2470547" y="4917280"/>
            <a:ext cx="7250906" cy="923330"/>
          </a:xfrm>
          <a:prstGeom prst="rect">
            <a:avLst/>
          </a:prstGeom>
          <a:noFill/>
        </p:spPr>
        <p:txBody>
          <a:bodyPr wrap="square">
            <a:spAutoFit/>
          </a:bodyPr>
          <a:lstStyle/>
          <a:p>
            <a:pPr algn="ctr"/>
            <a:r>
              <a:rPr lang="en-US" sz="5400" b="1" i="0" u="none" strike="noStrike" dirty="0" err="1">
                <a:solidFill>
                  <a:srgbClr val="BE302C"/>
                </a:solidFill>
                <a:effectLst/>
              </a:rPr>
              <a:t>www.bic-history.org</a:t>
            </a:r>
            <a:endParaRPr lang="en-US" sz="5400" dirty="0"/>
          </a:p>
        </p:txBody>
      </p:sp>
    </p:spTree>
    <p:extLst>
      <p:ext uri="{BB962C8B-B14F-4D97-AF65-F5344CB8AC3E}">
        <p14:creationId xmlns:p14="http://schemas.microsoft.com/office/powerpoint/2010/main" val="325264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C059D1C-C6E5-0C99-4AB3-F6604BD97B10}"/>
            </a:ext>
          </a:extLst>
        </p:cNvPr>
        <p:cNvGrpSpPr/>
        <p:nvPr/>
      </p:nvGrpSpPr>
      <p:grpSpPr>
        <a:xfrm>
          <a:off x="0" y="0"/>
          <a:ext cx="0" cy="0"/>
          <a:chOff x="0" y="0"/>
          <a:chExt cx="0" cy="0"/>
        </a:xfrm>
      </p:grpSpPr>
      <p:pic>
        <p:nvPicPr>
          <p:cNvPr id="6" name="Picture 5" descr="A brown surface with white dots&#10;&#10;AI-generated content may be incorrect.">
            <a:extLst>
              <a:ext uri="{FF2B5EF4-FFF2-40B4-BE49-F238E27FC236}">
                <a16:creationId xmlns:a16="http://schemas.microsoft.com/office/drawing/2014/main" id="{7F1D96FA-8ECA-9F36-09D6-805DE53B1AE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821A5D-BAE6-BD38-8463-D8EF70433FBE}"/>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Anabaptist Interpretive Method</a:t>
            </a:r>
          </a:p>
        </p:txBody>
      </p:sp>
      <p:sp>
        <p:nvSpPr>
          <p:cNvPr id="5" name="Content Placeholder 4">
            <a:extLst>
              <a:ext uri="{FF2B5EF4-FFF2-40B4-BE49-F238E27FC236}">
                <a16:creationId xmlns:a16="http://schemas.microsoft.com/office/drawing/2014/main" id="{4E814813-68AB-9923-8EE4-5D8219EE2DAE}"/>
              </a:ext>
            </a:extLst>
          </p:cNvPr>
          <p:cNvSpPr>
            <a:spLocks noGrp="1"/>
          </p:cNvSpPr>
          <p:nvPr>
            <p:ph idx="1"/>
          </p:nvPr>
        </p:nvSpPr>
        <p:spPr>
          <a:xfrm>
            <a:off x="1694828" y="1571420"/>
            <a:ext cx="8802343" cy="4351338"/>
          </a:xfrm>
        </p:spPr>
        <p:txBody>
          <a:bodyPr>
            <a:noAutofit/>
          </a:bodyPr>
          <a:lstStyle/>
          <a:p>
            <a:pPr>
              <a:lnSpc>
                <a:spcPct val="100000"/>
              </a:lnSpc>
              <a:spcBef>
                <a:spcPts val="0"/>
              </a:spcBef>
            </a:pPr>
            <a:r>
              <a:rPr lang="en-US" sz="3200" dirty="0">
                <a:solidFill>
                  <a:schemeClr val="bg1"/>
                </a:solidFill>
                <a:effectLst>
                  <a:outerShdw blurRad="50800" dist="38100" dir="2700000" algn="tl" rotWithShape="0">
                    <a:prstClr val="black">
                      <a:alpha val="40000"/>
                    </a:prstClr>
                  </a:outerShdw>
                </a:effectLst>
              </a:rPr>
              <a:t>Everyone can &amp; should interpret responsibly.</a:t>
            </a:r>
          </a:p>
          <a:p>
            <a:pPr marL="0" indent="0">
              <a:lnSpc>
                <a:spcPct val="100000"/>
              </a:lnSpc>
              <a:spcBef>
                <a:spcPts val="0"/>
              </a:spcBef>
              <a:buNone/>
            </a:pPr>
            <a:endParaRPr lang="en-US" sz="1000" dirty="0">
              <a:solidFill>
                <a:schemeClr val="bg1"/>
              </a:solidFill>
              <a:effectLst>
                <a:outerShdw blurRad="50800" dist="38100" dir="2700000" algn="tl" rotWithShape="0">
                  <a:prstClr val="black">
                    <a:alpha val="40000"/>
                  </a:prstClr>
                </a:outerShdw>
              </a:effectLst>
            </a:endParaRPr>
          </a:p>
          <a:p>
            <a:pPr>
              <a:lnSpc>
                <a:spcPct val="100000"/>
              </a:lnSpc>
              <a:spcBef>
                <a:spcPts val="0"/>
              </a:spcBef>
            </a:pPr>
            <a:r>
              <a:rPr lang="en-US" sz="3200" dirty="0">
                <a:solidFill>
                  <a:schemeClr val="bg1"/>
                </a:solidFill>
                <a:effectLst>
                  <a:outerShdw blurRad="50800" dist="38100" dir="2700000" algn="tl" rotWithShape="0">
                    <a:prstClr val="black">
                      <a:alpha val="40000"/>
                    </a:prstClr>
                  </a:outerShdw>
                </a:effectLst>
              </a:rPr>
              <a:t>Biblical interpretation is a community practice.</a:t>
            </a:r>
          </a:p>
          <a:p>
            <a:pPr marL="0" indent="0">
              <a:lnSpc>
                <a:spcPct val="100000"/>
              </a:lnSpc>
              <a:spcBef>
                <a:spcPts val="0"/>
              </a:spcBef>
              <a:buNone/>
            </a:pPr>
            <a:endParaRPr lang="en-US" sz="1000" dirty="0">
              <a:solidFill>
                <a:schemeClr val="bg1"/>
              </a:solidFill>
              <a:effectLst>
                <a:outerShdw blurRad="50800" dist="38100" dir="2700000" algn="tl" rotWithShape="0">
                  <a:prstClr val="black">
                    <a:alpha val="40000"/>
                  </a:prstClr>
                </a:outerShdw>
              </a:effectLst>
            </a:endParaRPr>
          </a:p>
          <a:p>
            <a:pPr>
              <a:lnSpc>
                <a:spcPct val="100000"/>
              </a:lnSpc>
              <a:spcBef>
                <a:spcPts val="0"/>
              </a:spcBef>
            </a:pPr>
            <a:r>
              <a:rPr lang="en-US" sz="3200" dirty="0">
                <a:solidFill>
                  <a:schemeClr val="bg1"/>
                </a:solidFill>
                <a:effectLst>
                  <a:outerShdw blurRad="50800" dist="38100" dir="2700000" algn="tl" rotWithShape="0">
                    <a:prstClr val="black">
                      <a:alpha val="40000"/>
                    </a:prstClr>
                  </a:outerShdw>
                </a:effectLst>
              </a:rPr>
              <a:t>Interpretation is for practical application.</a:t>
            </a:r>
          </a:p>
          <a:p>
            <a:pPr>
              <a:lnSpc>
                <a:spcPct val="100000"/>
              </a:lnSpc>
              <a:spcBef>
                <a:spcPts val="0"/>
              </a:spcBef>
            </a:pPr>
            <a:endParaRPr lang="en-US" sz="1000" dirty="0">
              <a:solidFill>
                <a:schemeClr val="bg1"/>
              </a:solidFill>
              <a:effectLst>
                <a:outerShdw blurRad="50800" dist="38100" dir="2700000" algn="tl" rotWithShape="0">
                  <a:prstClr val="black">
                    <a:alpha val="40000"/>
                  </a:prstClr>
                </a:outerShdw>
              </a:effectLst>
            </a:endParaRPr>
          </a:p>
          <a:p>
            <a:pPr>
              <a:lnSpc>
                <a:spcPct val="100000"/>
              </a:lnSpc>
              <a:spcBef>
                <a:spcPts val="0"/>
              </a:spcBef>
            </a:pPr>
            <a:r>
              <a:rPr lang="en-US" sz="3200" dirty="0">
                <a:solidFill>
                  <a:schemeClr val="bg1"/>
                </a:solidFill>
                <a:effectLst>
                  <a:outerShdw blurRad="50800" dist="38100" dir="2700000" algn="tl" rotWithShape="0">
                    <a:prstClr val="black">
                      <a:alpha val="40000"/>
                    </a:prstClr>
                  </a:outerShdw>
                </a:effectLst>
              </a:rPr>
              <a:t>Interpretation must happen in light of the life, teaching, death, and resurrection of Jesus.</a:t>
            </a:r>
          </a:p>
          <a:p>
            <a:pPr marL="0" indent="0">
              <a:lnSpc>
                <a:spcPct val="100000"/>
              </a:lnSpc>
              <a:spcBef>
                <a:spcPts val="0"/>
              </a:spcBef>
              <a:buNone/>
            </a:pPr>
            <a:endParaRPr lang="en-US" sz="1000" dirty="0">
              <a:solidFill>
                <a:schemeClr val="bg1"/>
              </a:solidFill>
              <a:effectLst>
                <a:outerShdw blurRad="50800" dist="38100" dir="2700000" algn="tl" rotWithShape="0">
                  <a:prstClr val="black">
                    <a:alpha val="40000"/>
                  </a:prstClr>
                </a:outerShdw>
              </a:effectLst>
            </a:endParaRPr>
          </a:p>
          <a:p>
            <a:pPr>
              <a:lnSpc>
                <a:spcPct val="100000"/>
              </a:lnSpc>
              <a:spcBef>
                <a:spcPts val="0"/>
              </a:spcBef>
            </a:pPr>
            <a:r>
              <a:rPr lang="en-US" sz="3200" dirty="0">
                <a:solidFill>
                  <a:schemeClr val="bg1"/>
                </a:solidFill>
                <a:effectLst>
                  <a:outerShdw blurRad="50800" dist="38100" dir="2700000" algn="tl" rotWithShape="0">
                    <a:prstClr val="black">
                      <a:alpha val="40000"/>
                    </a:prstClr>
                  </a:outerShdw>
                </a:effectLst>
              </a:rPr>
              <a:t>Transformation &amp; discipleship is the ultimate goal of all Bible reading &amp; interpretation.</a:t>
            </a:r>
          </a:p>
        </p:txBody>
      </p:sp>
    </p:spTree>
    <p:extLst>
      <p:ext uri="{BB962C8B-B14F-4D97-AF65-F5344CB8AC3E}">
        <p14:creationId xmlns:p14="http://schemas.microsoft.com/office/powerpoint/2010/main" val="169169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EC0955-D040-B6FF-CE3C-9E43D3D63B7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C3FF6DC-6138-7929-30C9-5922CD073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4FBCA39-3023-D2D7-F6C1-937E554F9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front of a church&#10;&#10;AI-generated content may be incorrect.">
            <a:extLst>
              <a:ext uri="{FF2B5EF4-FFF2-40B4-BE49-F238E27FC236}">
                <a16:creationId xmlns:a16="http://schemas.microsoft.com/office/drawing/2014/main" id="{A2085F0E-A22B-6F14-D8EA-F28C5548D6B0}"/>
              </a:ext>
            </a:extLst>
          </p:cNvPr>
          <p:cNvPicPr>
            <a:picLocks noChangeAspect="1"/>
          </p:cNvPicPr>
          <p:nvPr/>
        </p:nvPicPr>
        <p:blipFill>
          <a:blip r:embed="rId3"/>
          <a:stretch>
            <a:fillRect/>
          </a:stretch>
        </p:blipFill>
        <p:spPr>
          <a:xfrm>
            <a:off x="-1" y="0"/>
            <a:ext cx="12188951" cy="6856285"/>
          </a:xfrm>
          <a:prstGeom prst="rect">
            <a:avLst/>
          </a:prstGeom>
        </p:spPr>
      </p:pic>
      <p:sp>
        <p:nvSpPr>
          <p:cNvPr id="6" name="TextBox 5">
            <a:extLst>
              <a:ext uri="{FF2B5EF4-FFF2-40B4-BE49-F238E27FC236}">
                <a16:creationId xmlns:a16="http://schemas.microsoft.com/office/drawing/2014/main" id="{D4C9E7CD-2965-C8DF-AD12-835D079911BF}"/>
              </a:ext>
            </a:extLst>
          </p:cNvPr>
          <p:cNvSpPr txBox="1"/>
          <p:nvPr/>
        </p:nvSpPr>
        <p:spPr>
          <a:xfrm>
            <a:off x="427958" y="2207602"/>
            <a:ext cx="11329987" cy="188579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dirty="0">
                <a:solidFill>
                  <a:srgbClr val="FFFFFF"/>
                </a:solidFill>
                <a:effectLst>
                  <a:outerShdw blurRad="50800" dist="38100" dir="2700000" algn="tl" rotWithShape="0">
                    <a:prstClr val="black">
                      <a:alpha val="40000"/>
                    </a:prstClr>
                  </a:outerShdw>
                </a:effectLst>
                <a:latin typeface="+mj-lt"/>
                <a:ea typeface="+mj-ea"/>
                <a:cs typeface="+mj-cs"/>
              </a:rPr>
              <a:t>Baptism by Blood &amp; Fire:</a:t>
            </a:r>
          </a:p>
          <a:p>
            <a:pPr algn="ctr">
              <a:lnSpc>
                <a:spcPct val="90000"/>
              </a:lnSpc>
              <a:spcBef>
                <a:spcPct val="0"/>
              </a:spcBef>
              <a:spcAft>
                <a:spcPts val="600"/>
              </a:spcAft>
            </a:pPr>
            <a:r>
              <a:rPr lang="en-US" sz="5200" b="1" dirty="0">
                <a:solidFill>
                  <a:srgbClr val="FFFFFF"/>
                </a:solidFill>
                <a:effectLst>
                  <a:outerShdw blurRad="50800" dist="38100" dir="2700000" algn="tl" rotWithShape="0">
                    <a:prstClr val="black">
                      <a:alpha val="40000"/>
                    </a:prstClr>
                  </a:outerShdw>
                </a:effectLst>
                <a:latin typeface="+mj-lt"/>
                <a:ea typeface="+mj-ea"/>
                <a:cs typeface="+mj-cs"/>
              </a:rPr>
              <a:t>Anabaptist Martyrdom</a:t>
            </a:r>
          </a:p>
        </p:txBody>
      </p:sp>
    </p:spTree>
    <p:extLst>
      <p:ext uri="{BB962C8B-B14F-4D97-AF65-F5344CB8AC3E}">
        <p14:creationId xmlns:p14="http://schemas.microsoft.com/office/powerpoint/2010/main" val="15129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05BEFB6-FF4A-0666-B4AE-4FDFD86C71C1}"/>
            </a:ext>
          </a:extLst>
        </p:cNvPr>
        <p:cNvGrpSpPr/>
        <p:nvPr/>
      </p:nvGrpSpPr>
      <p:grpSpPr>
        <a:xfrm>
          <a:off x="0" y="0"/>
          <a:ext cx="0" cy="0"/>
          <a:chOff x="0" y="0"/>
          <a:chExt cx="0" cy="0"/>
        </a:xfrm>
      </p:grpSpPr>
      <p:pic>
        <p:nvPicPr>
          <p:cNvPr id="7" name="Picture 6" descr="A brown surface with white dots&#10;&#10;AI-generated content may be incorrect.">
            <a:extLst>
              <a:ext uri="{FF2B5EF4-FFF2-40B4-BE49-F238E27FC236}">
                <a16:creationId xmlns:a16="http://schemas.microsoft.com/office/drawing/2014/main" id="{284C587E-2F34-1557-63DD-819C331E3E86}"/>
              </a:ext>
            </a:extLst>
          </p:cNvPr>
          <p:cNvPicPr>
            <a:picLocks noChangeAspect="1"/>
          </p:cNvPicPr>
          <p:nvPr/>
        </p:nvPicPr>
        <p:blipFill>
          <a:blip r:embed="rId3"/>
          <a:stretch>
            <a:fillRect/>
          </a:stretch>
        </p:blipFill>
        <p:spPr>
          <a:xfrm>
            <a:off x="0" y="0"/>
            <a:ext cx="12192000" cy="6858000"/>
          </a:xfrm>
          <a:prstGeom prst="rect">
            <a:avLst/>
          </a:prstGeom>
        </p:spPr>
      </p:pic>
      <p:sp>
        <p:nvSpPr>
          <p:cNvPr id="2" name="Content Placeholder 4">
            <a:extLst>
              <a:ext uri="{FF2B5EF4-FFF2-40B4-BE49-F238E27FC236}">
                <a16:creationId xmlns:a16="http://schemas.microsoft.com/office/drawing/2014/main" id="{90A7E408-EE5C-965E-1DE7-323DC874FF91}"/>
              </a:ext>
            </a:extLst>
          </p:cNvPr>
          <p:cNvSpPr txBox="1">
            <a:spLocks/>
          </p:cNvSpPr>
          <p:nvPr/>
        </p:nvSpPr>
        <p:spPr>
          <a:xfrm>
            <a:off x="1418431" y="1690688"/>
            <a:ext cx="9792908" cy="41211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000" dirty="0">
              <a:solidFill>
                <a:schemeClr val="bg1"/>
              </a:solidFill>
            </a:endParaRPr>
          </a:p>
        </p:txBody>
      </p:sp>
      <p:sp>
        <p:nvSpPr>
          <p:cNvPr id="3" name="Title 2">
            <a:extLst>
              <a:ext uri="{FF2B5EF4-FFF2-40B4-BE49-F238E27FC236}">
                <a16:creationId xmlns:a16="http://schemas.microsoft.com/office/drawing/2014/main" id="{08E399A8-B454-2928-0840-7C2285B6421A}"/>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Baptism by Blood &amp; Fire</a:t>
            </a:r>
          </a:p>
        </p:txBody>
      </p:sp>
      <p:sp>
        <p:nvSpPr>
          <p:cNvPr id="5" name="Content Placeholder 4">
            <a:extLst>
              <a:ext uri="{FF2B5EF4-FFF2-40B4-BE49-F238E27FC236}">
                <a16:creationId xmlns:a16="http://schemas.microsoft.com/office/drawing/2014/main" id="{3586B1C2-DCF1-600E-1DA0-D7A97789AD24}"/>
              </a:ext>
            </a:extLst>
          </p:cNvPr>
          <p:cNvSpPr>
            <a:spLocks noGrp="1"/>
          </p:cNvSpPr>
          <p:nvPr>
            <p:ph idx="1"/>
          </p:nvPr>
        </p:nvSpPr>
        <p:spPr>
          <a:xfrm>
            <a:off x="463825" y="1563758"/>
            <a:ext cx="11343861" cy="4585252"/>
          </a:xfrm>
        </p:spPr>
        <p:txBody>
          <a:bodyPr>
            <a:normAutofit/>
          </a:bodyPr>
          <a:lstStyle/>
          <a:p>
            <a:pPr marL="0" indent="0">
              <a:buNone/>
            </a:pPr>
            <a:r>
              <a:rPr lang="en-US" sz="2600" dirty="0">
                <a:solidFill>
                  <a:schemeClr val="bg1"/>
                </a:solidFill>
                <a:effectLst>
                  <a:outerShdw blurRad="50800" dist="38100" dir="2700000" algn="tl" rotWithShape="0">
                    <a:prstClr val="black">
                      <a:alpha val="40000"/>
                    </a:prstClr>
                  </a:outerShdw>
                </a:effectLst>
              </a:rPr>
              <a:t>Catholics and Protestants see Anabaptist movement made up of “perverted sects” with eccentric individuals, “unbelievably stubborn” and “wildly obstinate” heretics worthy of death.</a:t>
            </a:r>
          </a:p>
          <a:p>
            <a:pPr marL="0" indent="0">
              <a:buNone/>
            </a:pPr>
            <a:r>
              <a:rPr lang="en-US" sz="2600" dirty="0">
                <a:solidFill>
                  <a:schemeClr val="bg1"/>
                </a:solidFill>
                <a:effectLst>
                  <a:outerShdw blurRad="50800" dist="38100" dir="2700000" algn="tl" rotWithShape="0">
                    <a:prstClr val="black">
                      <a:alpha val="40000"/>
                    </a:prstClr>
                  </a:outerShdw>
                </a:effectLst>
              </a:rPr>
              <a:t>“These miserable fanatics have no other goal than to put everything into disorder...They reveal themselves to be the enemies of God and of the human race...”  </a:t>
            </a:r>
            <a:r>
              <a:rPr lang="en-US" sz="2600" b="1" dirty="0">
                <a:solidFill>
                  <a:schemeClr val="bg1"/>
                </a:solidFill>
                <a:effectLst>
                  <a:outerShdw blurRad="50800" dist="38100" dir="2700000" algn="tl" rotWithShape="0">
                    <a:prstClr val="black">
                      <a:alpha val="40000"/>
                    </a:prstClr>
                  </a:outerShdw>
                </a:effectLst>
              </a:rPr>
              <a:t>John Calvin</a:t>
            </a:r>
          </a:p>
          <a:p>
            <a:pPr marL="0" indent="0">
              <a:buNone/>
            </a:pPr>
            <a:r>
              <a:rPr lang="en-US" sz="2600" dirty="0">
                <a:solidFill>
                  <a:schemeClr val="bg1"/>
                </a:solidFill>
                <a:effectLst>
                  <a:outerShdw blurRad="50800" dist="38100" dir="2700000" algn="tl" rotWithShape="0">
                    <a:prstClr val="black">
                      <a:alpha val="40000"/>
                    </a:prstClr>
                  </a:outerShdw>
                </a:effectLst>
              </a:rPr>
              <a:t>“My struggle with the old church (Catholicism) was child’s play compared to my struggle with the Anabaptists.”   </a:t>
            </a:r>
            <a:r>
              <a:rPr lang="en-US" sz="2600" b="1" dirty="0">
                <a:solidFill>
                  <a:schemeClr val="bg1"/>
                </a:solidFill>
                <a:effectLst>
                  <a:outerShdw blurRad="50800" dist="38100" dir="2700000" algn="tl" rotWithShape="0">
                    <a:prstClr val="black">
                      <a:alpha val="40000"/>
                    </a:prstClr>
                  </a:outerShdw>
                </a:effectLst>
              </a:rPr>
              <a:t>Ulrich Zwingli</a:t>
            </a:r>
          </a:p>
          <a:p>
            <a:pPr marL="0" indent="0">
              <a:buNone/>
            </a:pPr>
            <a:r>
              <a:rPr lang="en-US" sz="2600" dirty="0">
                <a:solidFill>
                  <a:schemeClr val="bg1"/>
                </a:solidFill>
                <a:effectLst>
                  <a:outerShdw blurRad="50800" dist="38100" dir="2700000" algn="tl" rotWithShape="0">
                    <a:prstClr val="black">
                      <a:alpha val="40000"/>
                    </a:prstClr>
                  </a:outerShdw>
                </a:effectLst>
              </a:rPr>
              <a:t>“For think what disaster would ensue if children were not baptized? Besides this the Anabaptists separate themselves from the Churches... we conclude that the stubborn must be put to death.”   </a:t>
            </a:r>
            <a:r>
              <a:rPr lang="en-US" sz="2600" b="1" dirty="0">
                <a:solidFill>
                  <a:schemeClr val="bg1"/>
                </a:solidFill>
                <a:effectLst>
                  <a:outerShdw blurRad="50800" dist="38100" dir="2700000" algn="tl" rotWithShape="0">
                    <a:prstClr val="black">
                      <a:alpha val="40000"/>
                    </a:prstClr>
                  </a:outerShdw>
                </a:effectLst>
              </a:rPr>
              <a:t>Martin Luther </a:t>
            </a:r>
            <a:r>
              <a:rPr lang="en-US" sz="2600" dirty="0">
                <a:solidFill>
                  <a:schemeClr val="bg1"/>
                </a:solidFill>
                <a:effectLst>
                  <a:outerShdw blurRad="50800" dist="38100" dir="2700000" algn="tl" rotWithShape="0">
                    <a:prstClr val="black">
                      <a:alpha val="40000"/>
                    </a:prstClr>
                  </a:outerShdw>
                </a:effectLst>
              </a:rPr>
              <a:t>(pamphlet of 1536)</a:t>
            </a:r>
          </a:p>
        </p:txBody>
      </p:sp>
    </p:spTree>
    <p:extLst>
      <p:ext uri="{BB962C8B-B14F-4D97-AF65-F5344CB8AC3E}">
        <p14:creationId xmlns:p14="http://schemas.microsoft.com/office/powerpoint/2010/main" val="64530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61C18B8-3CD1-3A91-4F04-FF17126D5272}"/>
            </a:ext>
          </a:extLst>
        </p:cNvPr>
        <p:cNvGrpSpPr/>
        <p:nvPr/>
      </p:nvGrpSpPr>
      <p:grpSpPr>
        <a:xfrm>
          <a:off x="0" y="0"/>
          <a:ext cx="0" cy="0"/>
          <a:chOff x="0" y="0"/>
          <a:chExt cx="0" cy="0"/>
        </a:xfrm>
      </p:grpSpPr>
      <p:pic>
        <p:nvPicPr>
          <p:cNvPr id="7" name="Picture 6" descr="A brown surface with white dots&#10;&#10;AI-generated content may be incorrect.">
            <a:extLst>
              <a:ext uri="{FF2B5EF4-FFF2-40B4-BE49-F238E27FC236}">
                <a16:creationId xmlns:a16="http://schemas.microsoft.com/office/drawing/2014/main" id="{BD240B61-BB17-5B4E-7B62-BD95CA821760}"/>
              </a:ext>
            </a:extLst>
          </p:cNvPr>
          <p:cNvPicPr>
            <a:picLocks noChangeAspect="1"/>
          </p:cNvPicPr>
          <p:nvPr/>
        </p:nvPicPr>
        <p:blipFill>
          <a:blip r:embed="rId3"/>
          <a:stretch>
            <a:fillRect/>
          </a:stretch>
        </p:blipFill>
        <p:spPr>
          <a:xfrm>
            <a:off x="0" y="0"/>
            <a:ext cx="12192000" cy="6858000"/>
          </a:xfrm>
          <a:prstGeom prst="rect">
            <a:avLst/>
          </a:prstGeom>
        </p:spPr>
      </p:pic>
      <p:sp>
        <p:nvSpPr>
          <p:cNvPr id="2" name="Content Placeholder 4">
            <a:extLst>
              <a:ext uri="{FF2B5EF4-FFF2-40B4-BE49-F238E27FC236}">
                <a16:creationId xmlns:a16="http://schemas.microsoft.com/office/drawing/2014/main" id="{C8E435F2-C512-81E4-6DC2-1422CB5D61DE}"/>
              </a:ext>
            </a:extLst>
          </p:cNvPr>
          <p:cNvSpPr txBox="1">
            <a:spLocks/>
          </p:cNvSpPr>
          <p:nvPr/>
        </p:nvSpPr>
        <p:spPr>
          <a:xfrm>
            <a:off x="1418431" y="1690688"/>
            <a:ext cx="9792908" cy="41211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000" dirty="0">
              <a:solidFill>
                <a:schemeClr val="bg1"/>
              </a:solidFill>
            </a:endParaRPr>
          </a:p>
        </p:txBody>
      </p:sp>
      <p:sp>
        <p:nvSpPr>
          <p:cNvPr id="3" name="Title 2">
            <a:extLst>
              <a:ext uri="{FF2B5EF4-FFF2-40B4-BE49-F238E27FC236}">
                <a16:creationId xmlns:a16="http://schemas.microsoft.com/office/drawing/2014/main" id="{A6270DBF-0A7E-1AA4-2CA8-927BA2CD7D95}"/>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Baptism by Blood &amp; Fire</a:t>
            </a:r>
          </a:p>
        </p:txBody>
      </p:sp>
      <p:sp>
        <p:nvSpPr>
          <p:cNvPr id="5" name="Content Placeholder 4">
            <a:extLst>
              <a:ext uri="{FF2B5EF4-FFF2-40B4-BE49-F238E27FC236}">
                <a16:creationId xmlns:a16="http://schemas.microsoft.com/office/drawing/2014/main" id="{52D17F84-8F7B-9019-D3AB-FA60E4156316}"/>
              </a:ext>
            </a:extLst>
          </p:cNvPr>
          <p:cNvSpPr>
            <a:spLocks noGrp="1"/>
          </p:cNvSpPr>
          <p:nvPr>
            <p:ph idx="1"/>
          </p:nvPr>
        </p:nvSpPr>
        <p:spPr>
          <a:xfrm>
            <a:off x="887895" y="1563758"/>
            <a:ext cx="10416210" cy="4585252"/>
          </a:xfrm>
        </p:spPr>
        <p:txBody>
          <a:bodyPr>
            <a:normAutofit/>
          </a:bodyPr>
          <a:lstStyle/>
          <a:p>
            <a:pPr marL="0" indent="0">
              <a:buNone/>
            </a:pPr>
            <a:r>
              <a:rPr lang="en-US" dirty="0">
                <a:solidFill>
                  <a:schemeClr val="bg1"/>
                </a:solidFill>
                <a:effectLst>
                  <a:outerShdw blurRad="50800" dist="38100" dir="2700000" algn="tl" rotWithShape="0">
                    <a:prstClr val="black">
                      <a:alpha val="40000"/>
                    </a:prstClr>
                  </a:outerShdw>
                </a:effectLst>
              </a:rPr>
              <a:t>“Do not worry about the authorities. Just do what God has told you to do.”  </a:t>
            </a:r>
            <a:r>
              <a:rPr lang="en-US" b="1" dirty="0">
                <a:solidFill>
                  <a:schemeClr val="bg1"/>
                </a:solidFill>
                <a:effectLst>
                  <a:outerShdw blurRad="50800" dist="38100" dir="2700000" algn="tl" rotWithShape="0">
                    <a:prstClr val="black">
                      <a:alpha val="40000"/>
                    </a:prstClr>
                  </a:outerShdw>
                </a:effectLst>
              </a:rPr>
              <a:t>Conrad </a:t>
            </a:r>
            <a:r>
              <a:rPr lang="en-US" b="1" dirty="0" err="1">
                <a:solidFill>
                  <a:schemeClr val="bg1"/>
                </a:solidFill>
                <a:effectLst>
                  <a:outerShdw blurRad="50800" dist="38100" dir="2700000" algn="tl" rotWithShape="0">
                    <a:prstClr val="black">
                      <a:alpha val="40000"/>
                    </a:prstClr>
                  </a:outerShdw>
                </a:effectLst>
              </a:rPr>
              <a:t>Grebel</a:t>
            </a:r>
            <a:r>
              <a:rPr lang="en-US" b="1" dirty="0">
                <a:solidFill>
                  <a:schemeClr val="bg1"/>
                </a:solidFill>
                <a:effectLst>
                  <a:outerShdw blurRad="50800" dist="38100" dir="2700000" algn="tl" rotWithShape="0">
                    <a:prstClr val="black">
                      <a:alpha val="40000"/>
                    </a:prstClr>
                  </a:outerShdw>
                </a:effectLst>
              </a:rPr>
              <a:t> </a:t>
            </a:r>
            <a:r>
              <a:rPr lang="en-US" dirty="0">
                <a:solidFill>
                  <a:schemeClr val="bg1"/>
                </a:solidFill>
                <a:effectLst>
                  <a:outerShdw blurRad="50800" dist="38100" dir="2700000" algn="tl" rotWithShape="0">
                    <a:prstClr val="black">
                      <a:alpha val="40000"/>
                    </a:prstClr>
                  </a:outerShdw>
                </a:effectLst>
              </a:rPr>
              <a:t>(1525)</a:t>
            </a:r>
          </a:p>
          <a:p>
            <a:pPr marL="0" indent="0">
              <a:buNone/>
            </a:pPr>
            <a:r>
              <a:rPr lang="en-US" dirty="0">
                <a:solidFill>
                  <a:schemeClr val="bg1"/>
                </a:solidFill>
                <a:effectLst>
                  <a:outerShdw blurRad="50800" dist="38100" dir="2700000" algn="tl" rotWithShape="0">
                    <a:prstClr val="black">
                      <a:alpha val="40000"/>
                    </a:prstClr>
                  </a:outerShdw>
                </a:effectLst>
              </a:rPr>
              <a:t>“They threatened us with bonds, then with fire and the sword. But in all this I surrendered myself completely into the will of the Lord, together with all my brothers and with my wife, and prepared myself to die for his testimony.”  </a:t>
            </a:r>
            <a:r>
              <a:rPr lang="en-US" b="1" dirty="0">
                <a:solidFill>
                  <a:schemeClr val="bg1"/>
                </a:solidFill>
                <a:effectLst>
                  <a:outerShdw blurRad="50800" dist="38100" dir="2700000" algn="tl" rotWithShape="0">
                    <a:prstClr val="black">
                      <a:alpha val="40000"/>
                    </a:prstClr>
                  </a:outerShdw>
                </a:effectLst>
              </a:rPr>
              <a:t>Michael Sattler </a:t>
            </a:r>
            <a:r>
              <a:rPr lang="en-US" dirty="0">
                <a:solidFill>
                  <a:schemeClr val="bg1"/>
                </a:solidFill>
                <a:effectLst>
                  <a:outerShdw blurRad="50800" dist="38100" dir="2700000" algn="tl" rotWithShape="0">
                    <a:prstClr val="black">
                      <a:alpha val="40000"/>
                    </a:prstClr>
                  </a:outerShdw>
                </a:effectLst>
              </a:rPr>
              <a:t>(1527)</a:t>
            </a:r>
          </a:p>
          <a:p>
            <a:pPr marL="0" indent="0">
              <a:buNone/>
            </a:pPr>
            <a:r>
              <a:rPr lang="en-US" dirty="0">
                <a:solidFill>
                  <a:schemeClr val="bg1"/>
                </a:solidFill>
                <a:effectLst>
                  <a:outerShdw blurRad="50800" dist="38100" dir="2700000" algn="tl" rotWithShape="0">
                    <a:prstClr val="black">
                      <a:alpha val="40000"/>
                    </a:prstClr>
                  </a:outerShdw>
                </a:effectLst>
              </a:rPr>
              <a:t>“We would rather suffer our bodies to be burned, drowned, racked or tortured, whatever you may wish to do with them, and we would rather be whipped, banished, or driven away, or robbed of our goods, than show any disobedience contrary to the Word of God.” </a:t>
            </a:r>
            <a:r>
              <a:rPr lang="en-US" b="1" dirty="0">
                <a:solidFill>
                  <a:schemeClr val="bg1"/>
                </a:solidFill>
                <a:effectLst>
                  <a:outerShdw blurRad="50800" dist="38100" dir="2700000" algn="tl" rotWithShape="0">
                    <a:prstClr val="black">
                      <a:alpha val="40000"/>
                    </a:prstClr>
                  </a:outerShdw>
                </a:effectLst>
              </a:rPr>
              <a:t>Hans van </a:t>
            </a:r>
            <a:r>
              <a:rPr lang="en-US" b="1" dirty="0" err="1">
                <a:solidFill>
                  <a:schemeClr val="bg1"/>
                </a:solidFill>
                <a:effectLst>
                  <a:outerShdw blurRad="50800" dist="38100" dir="2700000" algn="tl" rotWithShape="0">
                    <a:prstClr val="black">
                      <a:alpha val="40000"/>
                    </a:prstClr>
                  </a:outerShdw>
                </a:effectLst>
              </a:rPr>
              <a:t>Overdam</a:t>
            </a:r>
            <a:r>
              <a:rPr lang="en-US" b="1" dirty="0">
                <a:solidFill>
                  <a:schemeClr val="bg1"/>
                </a:solidFill>
                <a:effectLst>
                  <a:outerShdw blurRad="50800" dist="38100" dir="2700000" algn="tl" rotWithShape="0">
                    <a:prstClr val="black">
                      <a:alpha val="40000"/>
                    </a:prstClr>
                  </a:outerShdw>
                </a:effectLst>
              </a:rPr>
              <a:t> </a:t>
            </a:r>
            <a:r>
              <a:rPr lang="en-US" dirty="0">
                <a:solidFill>
                  <a:schemeClr val="bg1"/>
                </a:solidFill>
                <a:effectLst>
                  <a:outerShdw blurRad="50800" dist="38100" dir="2700000" algn="tl" rotWithShape="0">
                    <a:prstClr val="black">
                      <a:alpha val="40000"/>
                    </a:prstClr>
                  </a:outerShdw>
                </a:effectLst>
              </a:rPr>
              <a:t>(1551)</a:t>
            </a:r>
          </a:p>
        </p:txBody>
      </p:sp>
    </p:spTree>
    <p:extLst>
      <p:ext uri="{BB962C8B-B14F-4D97-AF65-F5344CB8AC3E}">
        <p14:creationId xmlns:p14="http://schemas.microsoft.com/office/powerpoint/2010/main" val="29277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7C9834B-DD33-57FC-E40B-D50E7BE15E29}"/>
            </a:ext>
          </a:extLst>
        </p:cNvPr>
        <p:cNvGrpSpPr/>
        <p:nvPr/>
      </p:nvGrpSpPr>
      <p:grpSpPr>
        <a:xfrm>
          <a:off x="0" y="0"/>
          <a:ext cx="0" cy="0"/>
          <a:chOff x="0" y="0"/>
          <a:chExt cx="0" cy="0"/>
        </a:xfrm>
      </p:grpSpPr>
      <p:pic>
        <p:nvPicPr>
          <p:cNvPr id="3" name="Picture 2" descr="A brown surface with white dots&#10;&#10;AI-generated content may be incorrect.">
            <a:extLst>
              <a:ext uri="{FF2B5EF4-FFF2-40B4-BE49-F238E27FC236}">
                <a16:creationId xmlns:a16="http://schemas.microsoft.com/office/drawing/2014/main" id="{2613C09E-659C-E4DB-F302-513B2747EADA}"/>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B8F1C699-3703-6761-626C-64ED47180C63}"/>
              </a:ext>
            </a:extLst>
          </p:cNvPr>
          <p:cNvSpPr>
            <a:spLocks noGrp="1"/>
          </p:cNvSpPr>
          <p:nvPr>
            <p:ph idx="1"/>
          </p:nvPr>
        </p:nvSpPr>
        <p:spPr>
          <a:xfrm>
            <a:off x="865532" y="588065"/>
            <a:ext cx="10460936" cy="5910469"/>
          </a:xfrm>
        </p:spPr>
        <p:txBody>
          <a:bodyPr>
            <a:noAutofit/>
          </a:bodyPr>
          <a:lstStyle/>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“Following Christ, for the Anabaptists, was much more</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than obeying his commandments. It was much more than</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confessing him publicly or being willing to die for him. It</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was knowing Christ, and living like the first disciples in full</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community with him.” The words of Paul in Philippians</a:t>
            </a:r>
          </a:p>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3:10 stated distinctly the goal of the Anabaptists: </a:t>
            </a:r>
            <a:br>
              <a:rPr lang="en-US" sz="3200" dirty="0">
                <a:solidFill>
                  <a:schemeClr val="bg1"/>
                </a:solidFill>
                <a:effectLst>
                  <a:outerShdw blurRad="50800" dist="38100" dir="2700000" algn="tl" rotWithShape="0">
                    <a:prstClr val="black">
                      <a:alpha val="40000"/>
                    </a:prstClr>
                  </a:outerShdw>
                </a:effectLst>
              </a:rPr>
            </a:br>
            <a:r>
              <a:rPr lang="en-US" sz="3200" i="1" dirty="0">
                <a:solidFill>
                  <a:schemeClr val="bg1"/>
                </a:solidFill>
                <a:effectLst>
                  <a:outerShdw blurRad="50800" dist="38100" dir="2700000" algn="tl" rotWithShape="0">
                    <a:prstClr val="black">
                      <a:alpha val="40000"/>
                    </a:prstClr>
                  </a:outerShdw>
                </a:effectLst>
              </a:rPr>
              <a:t>“I want to know Christ, and the power of his resurrection, and the fellowship of sharing in his sufferings, becoming like him in his death, and so, somehow, to attain to the resurrection from the dead.”</a:t>
            </a:r>
          </a:p>
          <a:p>
            <a:pPr marL="0" indent="0">
              <a:lnSpc>
                <a:spcPct val="100000"/>
              </a:lnSpc>
              <a:spcBef>
                <a:spcPts val="0"/>
              </a:spcBef>
              <a:buNone/>
            </a:pPr>
            <a:r>
              <a:rPr lang="en-US" sz="3200" b="1" dirty="0">
                <a:solidFill>
                  <a:schemeClr val="bg1"/>
                </a:solidFill>
                <a:effectLst>
                  <a:outerShdw blurRad="50800" dist="38100" dir="2700000" algn="tl" rotWithShape="0">
                    <a:prstClr val="black">
                      <a:alpha val="40000"/>
                    </a:prstClr>
                  </a:outerShdw>
                </a:effectLst>
              </a:rPr>
              <a:t>Peter Hoover</a:t>
            </a:r>
            <a:r>
              <a:rPr lang="en-US" sz="3200" dirty="0">
                <a:solidFill>
                  <a:schemeClr val="bg1"/>
                </a:solidFill>
                <a:effectLst>
                  <a:outerShdw blurRad="50800" dist="38100" dir="2700000" algn="tl" rotWithShape="0">
                    <a:prstClr val="black">
                      <a:alpha val="40000"/>
                    </a:prstClr>
                  </a:outerShdw>
                </a:effectLst>
              </a:rPr>
              <a:t>, </a:t>
            </a:r>
            <a:r>
              <a:rPr lang="en-US" sz="3200" i="1" dirty="0">
                <a:solidFill>
                  <a:schemeClr val="bg1"/>
                </a:solidFill>
                <a:effectLst>
                  <a:outerShdw blurRad="50800" dist="38100" dir="2700000" algn="tl" rotWithShape="0">
                    <a:prstClr val="black">
                      <a:alpha val="40000"/>
                    </a:prstClr>
                  </a:outerShdw>
                </a:effectLst>
              </a:rPr>
              <a:t>The Secret of the Strength </a:t>
            </a:r>
            <a:r>
              <a:rPr lang="en-US" sz="3200" dirty="0">
                <a:solidFill>
                  <a:schemeClr val="bg1"/>
                </a:solidFill>
                <a:effectLst>
                  <a:outerShdw blurRad="50800" dist="38100" dir="2700000" algn="tl" rotWithShape="0">
                    <a:prstClr val="black">
                      <a:alpha val="40000"/>
                    </a:prstClr>
                  </a:outerShdw>
                </a:effectLst>
              </a:rPr>
              <a:t>(p.27)</a:t>
            </a:r>
          </a:p>
        </p:txBody>
      </p:sp>
    </p:spTree>
    <p:extLst>
      <p:ext uri="{BB962C8B-B14F-4D97-AF65-F5344CB8AC3E}">
        <p14:creationId xmlns:p14="http://schemas.microsoft.com/office/powerpoint/2010/main" val="413994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brown surface with white dots&#10;&#10;AI-generated content may be incorrect.">
            <a:extLst>
              <a:ext uri="{FF2B5EF4-FFF2-40B4-BE49-F238E27FC236}">
                <a16:creationId xmlns:a16="http://schemas.microsoft.com/office/drawing/2014/main" id="{C8AFE0DF-FFD2-F50F-B5D8-B9CF83B93AC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A herd of cattle standing on top of a sandy beach&#10;&#10;Description automatically generated">
            <a:extLst>
              <a:ext uri="{FF2B5EF4-FFF2-40B4-BE49-F238E27FC236}">
                <a16:creationId xmlns:a16="http://schemas.microsoft.com/office/drawing/2014/main" id="{5B3A1188-925D-EE4C-99B0-01490FCB702F}"/>
              </a:ext>
            </a:extLst>
          </p:cNvPr>
          <p:cNvPicPr>
            <a:picLocks noChangeAspect="1"/>
          </p:cNvPicPr>
          <p:nvPr/>
        </p:nvPicPr>
        <p:blipFill rotWithShape="1">
          <a:blip r:embed="rId4"/>
          <a:srcRect l="6093" t="6249" r="3552" b="2710"/>
          <a:stretch/>
        </p:blipFill>
        <p:spPr>
          <a:xfrm>
            <a:off x="1471622" y="307181"/>
            <a:ext cx="9248755" cy="6243638"/>
          </a:xfrm>
          <a:prstGeom prst="rect">
            <a:avLst/>
          </a:prstGeom>
        </p:spPr>
      </p:pic>
      <p:sp>
        <p:nvSpPr>
          <p:cNvPr id="2" name="TextBox 1">
            <a:extLst>
              <a:ext uri="{FF2B5EF4-FFF2-40B4-BE49-F238E27FC236}">
                <a16:creationId xmlns:a16="http://schemas.microsoft.com/office/drawing/2014/main" id="{65D64D6F-353D-2620-CE38-AA156B03E4BF}"/>
              </a:ext>
            </a:extLst>
          </p:cNvPr>
          <p:cNvSpPr txBox="1"/>
          <p:nvPr/>
        </p:nvSpPr>
        <p:spPr>
          <a:xfrm>
            <a:off x="1701800" y="469900"/>
            <a:ext cx="3276600" cy="523220"/>
          </a:xfrm>
          <a:prstGeom prst="rect">
            <a:avLst/>
          </a:prstGeom>
          <a:noFill/>
        </p:spPr>
        <p:txBody>
          <a:bodyPr wrap="square" rtlCol="0">
            <a:spAutoFit/>
          </a:bodyPr>
          <a:lstStyle/>
          <a:p>
            <a:r>
              <a:rPr lang="en-US" sz="2800" dirty="0"/>
              <a:t>Dirk Willems (1569)</a:t>
            </a:r>
          </a:p>
        </p:txBody>
      </p:sp>
    </p:spTree>
    <p:extLst>
      <p:ext uri="{BB962C8B-B14F-4D97-AF65-F5344CB8AC3E}">
        <p14:creationId xmlns:p14="http://schemas.microsoft.com/office/powerpoint/2010/main" val="12127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E8CB76F-59B6-5694-4080-004B7AEB9A1C}"/>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B70DFDF-D297-D947-40C3-7D4ADF7C5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hurch with a steeple and a building in the distance&#10;&#10;AI-generated content may be incorrect.">
            <a:extLst>
              <a:ext uri="{FF2B5EF4-FFF2-40B4-BE49-F238E27FC236}">
                <a16:creationId xmlns:a16="http://schemas.microsoft.com/office/drawing/2014/main" id="{02E92E60-30A4-3B92-2384-02252BA50F1A}"/>
              </a:ext>
            </a:extLst>
          </p:cNvPr>
          <p:cNvPicPr>
            <a:picLocks noChangeAspect="1"/>
          </p:cNvPicPr>
          <p:nvPr/>
        </p:nvPicPr>
        <p:blipFill>
          <a:blip r:embed="rId3"/>
          <a:srcRect/>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17BDB37F-44D3-4756-17E9-59E6A432F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5765F52-2275-39AC-2834-2FF711A3AE86}"/>
              </a:ext>
            </a:extLst>
          </p:cNvPr>
          <p:cNvSpPr txBox="1"/>
          <p:nvPr/>
        </p:nvSpPr>
        <p:spPr>
          <a:xfrm>
            <a:off x="427958" y="2207602"/>
            <a:ext cx="11329987" cy="188579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dirty="0">
                <a:solidFill>
                  <a:srgbClr val="FFFFFF"/>
                </a:solidFill>
                <a:effectLst>
                  <a:outerShdw blurRad="50800" dist="38100" dir="2700000" algn="tl" rotWithShape="0">
                    <a:prstClr val="black">
                      <a:alpha val="40000"/>
                    </a:prstClr>
                  </a:outerShdw>
                </a:effectLst>
                <a:latin typeface="+mj-lt"/>
                <a:ea typeface="+mj-ea"/>
                <a:cs typeface="+mj-cs"/>
              </a:rPr>
              <a:t>Radical Discipleship &amp;</a:t>
            </a:r>
          </a:p>
          <a:p>
            <a:pPr algn="ctr">
              <a:lnSpc>
                <a:spcPct val="90000"/>
              </a:lnSpc>
              <a:spcBef>
                <a:spcPct val="0"/>
              </a:spcBef>
              <a:spcAft>
                <a:spcPts val="600"/>
              </a:spcAft>
            </a:pPr>
            <a:r>
              <a:rPr lang="en-US" sz="5200" b="1" dirty="0">
                <a:solidFill>
                  <a:srgbClr val="FFFFFF"/>
                </a:solidFill>
                <a:effectLst>
                  <a:outerShdw blurRad="50800" dist="38100" dir="2700000" algn="tl" rotWithShape="0">
                    <a:prstClr val="black">
                      <a:alpha val="40000"/>
                    </a:prstClr>
                  </a:outerShdw>
                </a:effectLst>
                <a:latin typeface="+mj-lt"/>
                <a:ea typeface="+mj-ea"/>
                <a:cs typeface="+mj-cs"/>
              </a:rPr>
              <a:t>The Anabaptist Vision</a:t>
            </a:r>
          </a:p>
        </p:txBody>
      </p:sp>
    </p:spTree>
    <p:extLst>
      <p:ext uri="{BB962C8B-B14F-4D97-AF65-F5344CB8AC3E}">
        <p14:creationId xmlns:p14="http://schemas.microsoft.com/office/powerpoint/2010/main" val="244732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AF23B1-7746-43F8-0213-EAEB2B612883}"/>
            </a:ext>
          </a:extLst>
        </p:cNvPr>
        <p:cNvGrpSpPr/>
        <p:nvPr/>
      </p:nvGrpSpPr>
      <p:grpSpPr>
        <a:xfrm>
          <a:off x="0" y="0"/>
          <a:ext cx="0" cy="0"/>
          <a:chOff x="0" y="0"/>
          <a:chExt cx="0" cy="0"/>
        </a:xfrm>
      </p:grpSpPr>
      <p:pic>
        <p:nvPicPr>
          <p:cNvPr id="3" name="Picture 2" descr="A brown surface with white dots&#10;&#10;AI-generated content may be incorrect.">
            <a:extLst>
              <a:ext uri="{FF2B5EF4-FFF2-40B4-BE49-F238E27FC236}">
                <a16:creationId xmlns:a16="http://schemas.microsoft.com/office/drawing/2014/main" id="{55E452F8-B7A9-4F10-3847-37901CD9E903}"/>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4C41F260-04C2-2439-CFD6-46AC8CB98561}"/>
              </a:ext>
            </a:extLst>
          </p:cNvPr>
          <p:cNvSpPr>
            <a:spLocks noGrp="1"/>
          </p:cNvSpPr>
          <p:nvPr>
            <p:ph idx="1"/>
          </p:nvPr>
        </p:nvSpPr>
        <p:spPr>
          <a:xfrm>
            <a:off x="631135" y="473765"/>
            <a:ext cx="10929730" cy="5910469"/>
          </a:xfrm>
        </p:spPr>
        <p:txBody>
          <a:bodyPr>
            <a:noAutofit/>
          </a:bodyPr>
          <a:lstStyle/>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“The Christendom era has bequeathed a form of Christianity that has marginalized, spiritualized, domesticated, and emasculated Jesus. The teaching of Jesus is watered-down, privatized, and explained away. Jesus is worshipped as a remote kingly figure or a romanticized personal savior. In many churches (especially those emerging from the Reformation), Paul's writings are prioritized over the Gospel accounts of the life of Jesus. And in many Christian traditions, ethical guidelines derived from the Old Testament or pagan philosophy trump Jesus' call to discipleship.”</a:t>
            </a:r>
          </a:p>
          <a:p>
            <a:pPr marL="0" indent="0">
              <a:buNone/>
            </a:pPr>
            <a:r>
              <a:rPr lang="en-US" sz="3200" b="1" dirty="0">
                <a:solidFill>
                  <a:schemeClr val="bg1"/>
                </a:solidFill>
                <a:effectLst>
                  <a:outerShdw blurRad="50800" dist="38100" dir="2700000" algn="tl" rotWithShape="0">
                    <a:prstClr val="black">
                      <a:alpha val="40000"/>
                    </a:prstClr>
                  </a:outerShdw>
                </a:effectLst>
              </a:rPr>
              <a:t>Stuart Murray</a:t>
            </a:r>
            <a:r>
              <a:rPr lang="en-US" sz="3200" dirty="0">
                <a:solidFill>
                  <a:schemeClr val="bg1"/>
                </a:solidFill>
                <a:effectLst>
                  <a:outerShdw blurRad="50800" dist="38100" dir="2700000" algn="tl" rotWithShape="0">
                    <a:prstClr val="black">
                      <a:alpha val="40000"/>
                    </a:prstClr>
                  </a:outerShdw>
                </a:effectLst>
              </a:rPr>
              <a:t>, </a:t>
            </a:r>
            <a:r>
              <a:rPr lang="en-US" sz="3200" i="1" dirty="0">
                <a:solidFill>
                  <a:schemeClr val="bg1"/>
                </a:solidFill>
                <a:effectLst>
                  <a:outerShdw blurRad="50800" dist="38100" dir="2700000" algn="tl" rotWithShape="0">
                    <a:prstClr val="black">
                      <a:alpha val="40000"/>
                    </a:prstClr>
                  </a:outerShdw>
                </a:effectLst>
              </a:rPr>
              <a:t>The Naked Anabaptist</a:t>
            </a:r>
            <a:r>
              <a:rPr lang="en-US" sz="3200" dirty="0">
                <a:solidFill>
                  <a:schemeClr val="bg1"/>
                </a:solidFill>
                <a:effectLst>
                  <a:outerShdw blurRad="50800" dist="38100" dir="2700000" algn="tl" rotWithShape="0">
                    <a:prstClr val="black">
                      <a:alpha val="40000"/>
                    </a:prstClr>
                  </a:outerShdw>
                </a:effectLst>
              </a:rPr>
              <a:t> (p.55-56)</a:t>
            </a:r>
          </a:p>
        </p:txBody>
      </p:sp>
    </p:spTree>
    <p:extLst>
      <p:ext uri="{BB962C8B-B14F-4D97-AF65-F5344CB8AC3E}">
        <p14:creationId xmlns:p14="http://schemas.microsoft.com/office/powerpoint/2010/main" val="331832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07F492-0A86-FD5D-F440-D9F07C4BCE85}"/>
            </a:ext>
          </a:extLst>
        </p:cNvPr>
        <p:cNvGrpSpPr/>
        <p:nvPr/>
      </p:nvGrpSpPr>
      <p:grpSpPr>
        <a:xfrm>
          <a:off x="0" y="0"/>
          <a:ext cx="0" cy="0"/>
          <a:chOff x="0" y="0"/>
          <a:chExt cx="0" cy="0"/>
        </a:xfrm>
      </p:grpSpPr>
      <p:pic>
        <p:nvPicPr>
          <p:cNvPr id="4" name="Picture 3" descr="A brown surface with white dots&#10;&#10;AI-generated content may be incorrect.">
            <a:extLst>
              <a:ext uri="{FF2B5EF4-FFF2-40B4-BE49-F238E27FC236}">
                <a16:creationId xmlns:a16="http://schemas.microsoft.com/office/drawing/2014/main" id="{37EFB019-802A-8929-39D5-1370FADD175B}"/>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AC37FDC-C201-70DC-53C6-F49073FA559D}"/>
              </a:ext>
            </a:extLst>
          </p:cNvPr>
          <p:cNvSpPr>
            <a:spLocks noGrp="1"/>
          </p:cNvSpPr>
          <p:nvPr>
            <p:ph idx="1"/>
          </p:nvPr>
        </p:nvSpPr>
        <p:spPr>
          <a:xfrm>
            <a:off x="4543425" y="1253330"/>
            <a:ext cx="7158038" cy="4351338"/>
          </a:xfrm>
        </p:spPr>
        <p:txBody>
          <a:bodyPr>
            <a:noAutofit/>
          </a:bodyPr>
          <a:lstStyle/>
          <a:p>
            <a:pPr marL="0" indent="0">
              <a:buNone/>
            </a:pPr>
            <a:r>
              <a:rPr lang="en-US" sz="3200" dirty="0">
                <a:solidFill>
                  <a:schemeClr val="bg1"/>
                </a:solidFill>
                <a:effectLst/>
                <a:latin typeface="Calibri Light" panose="020F0302020204030204" pitchFamily="34" charset="0"/>
                <a:cs typeface="Calibri Light" panose="020F0302020204030204" pitchFamily="34" charset="0"/>
              </a:rPr>
              <a:t>“The Anabaptist vison included three major points of emphasis; first, a new conception of the essence of </a:t>
            </a:r>
            <a:r>
              <a:rPr lang="en-US" sz="3200" b="1" dirty="0">
                <a:solidFill>
                  <a:schemeClr val="bg1"/>
                </a:solidFill>
                <a:effectLst/>
                <a:latin typeface="Calibri" panose="020F0502020204030204" pitchFamily="34" charset="0"/>
                <a:cs typeface="Calibri" panose="020F0502020204030204" pitchFamily="34" charset="0"/>
              </a:rPr>
              <a:t>Christianity as discipleship</a:t>
            </a:r>
            <a:r>
              <a:rPr lang="en-US" sz="3200" dirty="0">
                <a:solidFill>
                  <a:schemeClr val="bg1"/>
                </a:solidFill>
                <a:effectLst/>
                <a:latin typeface="Calibri Light" panose="020F0302020204030204" pitchFamily="34" charset="0"/>
                <a:cs typeface="Calibri Light" panose="020F0302020204030204" pitchFamily="34" charset="0"/>
              </a:rPr>
              <a:t>; second, a new conception of the church as brotherhood [community]; and third, a new ethic of love and nonresistance.”</a:t>
            </a:r>
          </a:p>
          <a:p>
            <a:pPr marL="0" indent="0">
              <a:buNone/>
            </a:pPr>
            <a:r>
              <a:rPr lang="en-US" sz="3200" b="1" dirty="0">
                <a:solidFill>
                  <a:schemeClr val="bg1"/>
                </a:solidFill>
                <a:latin typeface="Calibri Light" panose="020F0302020204030204" pitchFamily="34" charset="0"/>
                <a:cs typeface="Calibri Light" panose="020F0302020204030204" pitchFamily="34" charset="0"/>
              </a:rPr>
              <a:t>Harold S. Bender</a:t>
            </a:r>
            <a:r>
              <a:rPr lang="en-US" sz="3200" dirty="0">
                <a:solidFill>
                  <a:schemeClr val="bg1"/>
                </a:solidFill>
                <a:latin typeface="Calibri Light" panose="020F0302020204030204" pitchFamily="34" charset="0"/>
                <a:cs typeface="Calibri Light" panose="020F0302020204030204" pitchFamily="34" charset="0"/>
              </a:rPr>
              <a:t>, </a:t>
            </a:r>
            <a:r>
              <a:rPr lang="en-US" sz="3200" i="1" dirty="0">
                <a:solidFill>
                  <a:schemeClr val="bg1"/>
                </a:solidFill>
                <a:latin typeface="Calibri Light" panose="020F0302020204030204" pitchFamily="34" charset="0"/>
                <a:cs typeface="Calibri Light" panose="020F0302020204030204" pitchFamily="34" charset="0"/>
              </a:rPr>
              <a:t>The Anabaptist Vision</a:t>
            </a:r>
            <a:endParaRPr lang="en-US" sz="3200" i="1" dirty="0">
              <a:solidFill>
                <a:schemeClr val="bg1"/>
              </a:solidFill>
              <a:effectLst/>
              <a:latin typeface="Calibri Light" panose="020F0302020204030204" pitchFamily="34" charset="0"/>
              <a:cs typeface="Calibri Light" panose="020F0302020204030204" pitchFamily="34" charset="0"/>
            </a:endParaRPr>
          </a:p>
        </p:txBody>
      </p:sp>
      <p:pic>
        <p:nvPicPr>
          <p:cNvPr id="5" name="Picture 4" descr="A close-up of a book cover&#10;&#10;AI-generated content may be incorrect.">
            <a:extLst>
              <a:ext uri="{FF2B5EF4-FFF2-40B4-BE49-F238E27FC236}">
                <a16:creationId xmlns:a16="http://schemas.microsoft.com/office/drawing/2014/main" id="{B494D97F-CB6C-9963-DC39-528E1E81E648}"/>
              </a:ext>
            </a:extLst>
          </p:cNvPr>
          <p:cNvPicPr>
            <a:picLocks noChangeAspect="1"/>
          </p:cNvPicPr>
          <p:nvPr/>
        </p:nvPicPr>
        <p:blipFill>
          <a:blip r:embed="rId4"/>
          <a:stretch>
            <a:fillRect/>
          </a:stretch>
        </p:blipFill>
        <p:spPr>
          <a:xfrm>
            <a:off x="621506" y="543809"/>
            <a:ext cx="3721894" cy="5770381"/>
          </a:xfrm>
          <a:prstGeom prst="rect">
            <a:avLst/>
          </a:prstGeom>
        </p:spPr>
      </p:pic>
    </p:spTree>
    <p:extLst>
      <p:ext uri="{BB962C8B-B14F-4D97-AF65-F5344CB8AC3E}">
        <p14:creationId xmlns:p14="http://schemas.microsoft.com/office/powerpoint/2010/main" val="179373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924DBA-C3BD-2775-C39A-5C354B49919E}"/>
            </a:ext>
          </a:extLst>
        </p:cNvPr>
        <p:cNvGrpSpPr/>
        <p:nvPr/>
      </p:nvGrpSpPr>
      <p:grpSpPr>
        <a:xfrm>
          <a:off x="0" y="0"/>
          <a:ext cx="0" cy="0"/>
          <a:chOff x="0" y="0"/>
          <a:chExt cx="0" cy="0"/>
        </a:xfrm>
      </p:grpSpPr>
      <p:pic>
        <p:nvPicPr>
          <p:cNvPr id="4" name="Picture 3" descr="A brown surface with white dots&#10;&#10;AI-generated content may be incorrect.">
            <a:extLst>
              <a:ext uri="{FF2B5EF4-FFF2-40B4-BE49-F238E27FC236}">
                <a16:creationId xmlns:a16="http://schemas.microsoft.com/office/drawing/2014/main" id="{96AC2CF6-EDCC-C8D9-D67C-471DBA9AD280}"/>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DA9771A7-C065-39E5-8DCA-4385E774525A}"/>
              </a:ext>
            </a:extLst>
          </p:cNvPr>
          <p:cNvSpPr>
            <a:spLocks noGrp="1"/>
          </p:cNvSpPr>
          <p:nvPr>
            <p:ph idx="1"/>
          </p:nvPr>
        </p:nvSpPr>
        <p:spPr>
          <a:xfrm>
            <a:off x="4189802" y="1560512"/>
            <a:ext cx="7499352" cy="3375819"/>
          </a:xfrm>
        </p:spPr>
        <p:txBody>
          <a:bodyPr>
            <a:noAutofit/>
          </a:bodyPr>
          <a:lstStyle/>
          <a:p>
            <a:pPr>
              <a:buNone/>
            </a:pPr>
            <a:r>
              <a:rPr lang="en-US" sz="3200" dirty="0">
                <a:solidFill>
                  <a:schemeClr val="bg1"/>
                </a:solidFill>
                <a:effectLst/>
                <a:latin typeface="Calibri Light" panose="020F0302020204030204" pitchFamily="34" charset="0"/>
                <a:cs typeface="Calibri Light" panose="020F0302020204030204" pitchFamily="34" charset="0"/>
              </a:rPr>
              <a:t>  “True evangelical faith, cannot lie dormant, it clothes the naked, it feeds the hungry, it comforts the sorrowful, it shelters the destitute, it serves those that harm it, it binds up that which is wounded, it has become all things to all creatures.”</a:t>
            </a:r>
          </a:p>
          <a:p>
            <a:pPr>
              <a:buNone/>
            </a:pPr>
            <a:r>
              <a:rPr lang="en-US" sz="3200" b="1" dirty="0">
                <a:solidFill>
                  <a:schemeClr val="bg1"/>
                </a:solidFill>
                <a:latin typeface="Calibri" panose="020F0502020204030204" pitchFamily="34" charset="0"/>
                <a:cs typeface="Calibri" panose="020F0502020204030204" pitchFamily="34" charset="0"/>
              </a:rPr>
              <a:t>   Menno Simons</a:t>
            </a:r>
            <a:endParaRPr lang="en-US" sz="3200" b="1" dirty="0">
              <a:solidFill>
                <a:schemeClr val="bg1"/>
              </a:solidFill>
              <a:effectLst/>
              <a:latin typeface="Calibri" panose="020F0502020204030204" pitchFamily="34" charset="0"/>
              <a:cs typeface="Calibri" panose="020F0502020204030204" pitchFamily="34" charset="0"/>
            </a:endParaRPr>
          </a:p>
        </p:txBody>
      </p:sp>
      <p:pic>
        <p:nvPicPr>
          <p:cNvPr id="6" name="Picture 5" descr="A portrait of a person with a long beard&#10;&#10;AI-generated content may be incorrect.">
            <a:extLst>
              <a:ext uri="{FF2B5EF4-FFF2-40B4-BE49-F238E27FC236}">
                <a16:creationId xmlns:a16="http://schemas.microsoft.com/office/drawing/2014/main" id="{D5238CC2-5AB4-A1D0-8BAB-353647AB3614}"/>
              </a:ext>
            </a:extLst>
          </p:cNvPr>
          <p:cNvPicPr>
            <a:picLocks noChangeAspect="1"/>
          </p:cNvPicPr>
          <p:nvPr/>
        </p:nvPicPr>
        <p:blipFill>
          <a:blip r:embed="rId4"/>
          <a:stretch>
            <a:fillRect/>
          </a:stretch>
        </p:blipFill>
        <p:spPr>
          <a:xfrm>
            <a:off x="668337" y="1253331"/>
            <a:ext cx="3304369" cy="3990182"/>
          </a:xfrm>
          <a:prstGeom prst="rect">
            <a:avLst/>
          </a:prstGeom>
        </p:spPr>
      </p:pic>
    </p:spTree>
    <p:extLst>
      <p:ext uri="{BB962C8B-B14F-4D97-AF65-F5344CB8AC3E}">
        <p14:creationId xmlns:p14="http://schemas.microsoft.com/office/powerpoint/2010/main" val="241721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402652-51CB-9279-3981-A6887AC7810B}"/>
            </a:ext>
          </a:extLst>
        </p:cNvPr>
        <p:cNvGrpSpPr/>
        <p:nvPr/>
      </p:nvGrpSpPr>
      <p:grpSpPr>
        <a:xfrm>
          <a:off x="0" y="0"/>
          <a:ext cx="0" cy="0"/>
          <a:chOff x="0" y="0"/>
          <a:chExt cx="0" cy="0"/>
        </a:xfrm>
      </p:grpSpPr>
      <p:pic>
        <p:nvPicPr>
          <p:cNvPr id="15" name="Picture 14" descr="A brown surface with white dots&#10;&#10;AI-generated content may be incorrect.">
            <a:extLst>
              <a:ext uri="{FF2B5EF4-FFF2-40B4-BE49-F238E27FC236}">
                <a16:creationId xmlns:a16="http://schemas.microsoft.com/office/drawing/2014/main" id="{AF07BFD2-AE3B-A812-8674-D181A9E87116}"/>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close-up of a text&#10;&#10;AI-generated content may be incorrect.">
            <a:extLst>
              <a:ext uri="{FF2B5EF4-FFF2-40B4-BE49-F238E27FC236}">
                <a16:creationId xmlns:a16="http://schemas.microsoft.com/office/drawing/2014/main" id="{A48C6DFD-BB8C-0676-2429-6480B504C912}"/>
              </a:ext>
            </a:extLst>
          </p:cNvPr>
          <p:cNvPicPr>
            <a:picLocks noChangeAspect="1"/>
          </p:cNvPicPr>
          <p:nvPr/>
        </p:nvPicPr>
        <p:blipFill>
          <a:blip r:embed="rId4"/>
          <a:stretch>
            <a:fillRect/>
          </a:stretch>
        </p:blipFill>
        <p:spPr>
          <a:xfrm>
            <a:off x="5675992" y="446781"/>
            <a:ext cx="5596846" cy="6014894"/>
          </a:xfrm>
          <a:prstGeom prst="rect">
            <a:avLst/>
          </a:prstGeom>
        </p:spPr>
      </p:pic>
      <p:pic>
        <p:nvPicPr>
          <p:cNvPr id="17" name="Picture 16" descr="A collage of pictures of people&#10;&#10;AI-generated content may be incorrect.">
            <a:extLst>
              <a:ext uri="{FF2B5EF4-FFF2-40B4-BE49-F238E27FC236}">
                <a16:creationId xmlns:a16="http://schemas.microsoft.com/office/drawing/2014/main" id="{468C3C30-F2F0-53BE-71D7-77182B4E725F}"/>
              </a:ext>
            </a:extLst>
          </p:cNvPr>
          <p:cNvPicPr>
            <a:picLocks noChangeAspect="1"/>
          </p:cNvPicPr>
          <p:nvPr/>
        </p:nvPicPr>
        <p:blipFill>
          <a:blip r:embed="rId5"/>
          <a:stretch>
            <a:fillRect/>
          </a:stretch>
        </p:blipFill>
        <p:spPr>
          <a:xfrm>
            <a:off x="1036641" y="446781"/>
            <a:ext cx="3978272" cy="6014894"/>
          </a:xfrm>
          <a:prstGeom prst="rect">
            <a:avLst/>
          </a:prstGeom>
        </p:spPr>
      </p:pic>
    </p:spTree>
    <p:extLst>
      <p:ext uri="{BB962C8B-B14F-4D97-AF65-F5344CB8AC3E}">
        <p14:creationId xmlns:p14="http://schemas.microsoft.com/office/powerpoint/2010/main" val="178772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217DE96-AAD5-358D-3944-0FBE3E77959E}"/>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6D6C65-667F-EEAE-D724-BDFB89051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hurch with a steeple and a building in the distance&#10;&#10;AI-generated content may be incorrect.">
            <a:extLst>
              <a:ext uri="{FF2B5EF4-FFF2-40B4-BE49-F238E27FC236}">
                <a16:creationId xmlns:a16="http://schemas.microsoft.com/office/drawing/2014/main" id="{171BB829-04F3-3941-96EB-F5AB53A29619}"/>
              </a:ext>
            </a:extLst>
          </p:cNvPr>
          <p:cNvPicPr>
            <a:picLocks noChangeAspect="1"/>
          </p:cNvPicPr>
          <p:nvPr/>
        </p:nvPicPr>
        <p:blipFill>
          <a:blip r:embed="rId3"/>
          <a:srcRect/>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1E78ED11-BEB9-59DE-9229-9C7916B7E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BA1FD9-C963-AA32-E4B6-76F0212E7C06}"/>
              </a:ext>
            </a:extLst>
          </p:cNvPr>
          <p:cNvSpPr txBox="1"/>
          <p:nvPr/>
        </p:nvSpPr>
        <p:spPr>
          <a:xfrm>
            <a:off x="270795" y="1654907"/>
            <a:ext cx="11644313" cy="188579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2500"/>
          </a:bodyPr>
          <a:lstStyle/>
          <a:p>
            <a:pPr algn="ctr">
              <a:lnSpc>
                <a:spcPct val="90000"/>
              </a:lnSpc>
              <a:spcBef>
                <a:spcPct val="0"/>
              </a:spcBef>
              <a:spcAft>
                <a:spcPts val="600"/>
              </a:spcAft>
            </a:pPr>
            <a:r>
              <a:rPr lang="en-US" sz="5200" b="1" dirty="0">
                <a:solidFill>
                  <a:srgbClr val="FFFFFF"/>
                </a:solidFill>
                <a:effectLst>
                  <a:outerShdw blurRad="50800" dist="38100" dir="2700000" algn="tl" rotWithShape="0">
                    <a:prstClr val="black">
                      <a:alpha val="40000"/>
                    </a:prstClr>
                  </a:outerShdw>
                </a:effectLst>
                <a:latin typeface="+mj-lt"/>
                <a:ea typeface="+mj-ea"/>
                <a:cs typeface="+mj-cs"/>
              </a:rPr>
              <a:t>Anabaptism Then:</a:t>
            </a:r>
          </a:p>
          <a:p>
            <a:pPr algn="ctr">
              <a:lnSpc>
                <a:spcPct val="90000"/>
              </a:lnSpc>
              <a:spcBef>
                <a:spcPct val="0"/>
              </a:spcBef>
              <a:spcAft>
                <a:spcPts val="600"/>
              </a:spcAft>
            </a:pPr>
            <a:r>
              <a:rPr lang="en-US" sz="5200" b="1" dirty="0">
                <a:solidFill>
                  <a:srgbClr val="FFFFFF"/>
                </a:solidFill>
                <a:effectLst>
                  <a:outerShdw blurRad="50800" dist="38100" dir="2700000" algn="tl" rotWithShape="0">
                    <a:prstClr val="black">
                      <a:alpha val="40000"/>
                    </a:prstClr>
                  </a:outerShdw>
                </a:effectLst>
                <a:latin typeface="+mj-lt"/>
                <a:ea typeface="+mj-ea"/>
                <a:cs typeface="+mj-cs"/>
              </a:rPr>
              <a:t>The Original Stream of the Brethren in Christ</a:t>
            </a:r>
          </a:p>
        </p:txBody>
      </p:sp>
      <p:pic>
        <p:nvPicPr>
          <p:cNvPr id="5" name="Picture 4" descr="A group of people standing in water&#10;&#10;AI-generated content may be incorrect.">
            <a:extLst>
              <a:ext uri="{FF2B5EF4-FFF2-40B4-BE49-F238E27FC236}">
                <a16:creationId xmlns:a16="http://schemas.microsoft.com/office/drawing/2014/main" id="{37579F52-9D41-2EFF-CCAC-C4513EE572AC}"/>
              </a:ext>
            </a:extLst>
          </p:cNvPr>
          <p:cNvPicPr>
            <a:picLocks noChangeAspect="1"/>
          </p:cNvPicPr>
          <p:nvPr/>
        </p:nvPicPr>
        <p:blipFill>
          <a:blip r:embed="rId4"/>
          <a:stretch>
            <a:fillRect/>
          </a:stretch>
        </p:blipFill>
        <p:spPr>
          <a:xfrm rot="326269">
            <a:off x="8105785" y="4073142"/>
            <a:ext cx="3317904" cy="2278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group of people posing for a photo&#10;&#10;AI-generated content may be incorrect.">
            <a:extLst>
              <a:ext uri="{FF2B5EF4-FFF2-40B4-BE49-F238E27FC236}">
                <a16:creationId xmlns:a16="http://schemas.microsoft.com/office/drawing/2014/main" id="{B633EC44-8641-51DB-6EB0-3F594CA50649}"/>
              </a:ext>
            </a:extLst>
          </p:cNvPr>
          <p:cNvPicPr>
            <a:picLocks noChangeAspect="1"/>
          </p:cNvPicPr>
          <p:nvPr/>
        </p:nvPicPr>
        <p:blipFill>
          <a:blip r:embed="rId5"/>
          <a:stretch>
            <a:fillRect/>
          </a:stretch>
        </p:blipFill>
        <p:spPr>
          <a:xfrm rot="21307300">
            <a:off x="844748" y="4060465"/>
            <a:ext cx="3065463" cy="2304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group of people standing in a line at a long table&#10;&#10;AI-generated content may be incorrect.">
            <a:extLst>
              <a:ext uri="{FF2B5EF4-FFF2-40B4-BE49-F238E27FC236}">
                <a16:creationId xmlns:a16="http://schemas.microsoft.com/office/drawing/2014/main" id="{27B44F74-6643-9B70-8EF5-91F5EF89DC85}"/>
              </a:ext>
            </a:extLst>
          </p:cNvPr>
          <p:cNvPicPr>
            <a:picLocks noChangeAspect="1"/>
          </p:cNvPicPr>
          <p:nvPr/>
        </p:nvPicPr>
        <p:blipFill>
          <a:blip r:embed="rId6"/>
          <a:stretch>
            <a:fillRect/>
          </a:stretch>
        </p:blipFill>
        <p:spPr>
          <a:xfrm rot="21050854">
            <a:off x="4243109" y="3984956"/>
            <a:ext cx="3521687" cy="2170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362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brown surface with white dots&#10;&#10;AI-generated content may be incorrect.">
            <a:extLst>
              <a:ext uri="{FF2B5EF4-FFF2-40B4-BE49-F238E27FC236}">
                <a16:creationId xmlns:a16="http://schemas.microsoft.com/office/drawing/2014/main" id="{51F4B99E-3C44-311E-D45E-DBEE927DA0BA}"/>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73A026B-40C0-1F49-887C-B3A737928A7A}"/>
              </a:ext>
            </a:extLst>
          </p:cNvPr>
          <p:cNvSpPr>
            <a:spLocks noGrp="1"/>
          </p:cNvSpPr>
          <p:nvPr>
            <p:ph type="title"/>
          </p:nvPr>
        </p:nvSpPr>
        <p:spPr>
          <a:xfrm>
            <a:off x="838200" y="319879"/>
            <a:ext cx="10515600" cy="1325563"/>
          </a:xfrm>
        </p:spPr>
        <p:txBody>
          <a:bodyPr/>
          <a:lstStyle/>
          <a:p>
            <a:pPr algn="ctr"/>
            <a:r>
              <a:rPr lang="en-US" b="1" dirty="0">
                <a:solidFill>
                  <a:schemeClr val="bg1"/>
                </a:solidFill>
                <a:effectLst>
                  <a:outerShdw blurRad="50800" dist="38100" dir="2700000" algn="tl" rotWithShape="0">
                    <a:prstClr val="black">
                      <a:alpha val="40000"/>
                    </a:prstClr>
                  </a:outerShdw>
                </a:effectLst>
                <a:latin typeface="+mn-lt"/>
              </a:rPr>
              <a:t>Anabaptism &amp; the Brethren in Christ</a:t>
            </a:r>
          </a:p>
        </p:txBody>
      </p:sp>
      <p:sp>
        <p:nvSpPr>
          <p:cNvPr id="5" name="Content Placeholder 4">
            <a:extLst>
              <a:ext uri="{FF2B5EF4-FFF2-40B4-BE49-F238E27FC236}">
                <a16:creationId xmlns:a16="http://schemas.microsoft.com/office/drawing/2014/main" id="{9DF6EA99-0159-D14A-8FD4-96C7EF065A9E}"/>
              </a:ext>
            </a:extLst>
          </p:cNvPr>
          <p:cNvSpPr>
            <a:spLocks noGrp="1"/>
          </p:cNvSpPr>
          <p:nvPr>
            <p:ph idx="1"/>
          </p:nvPr>
        </p:nvSpPr>
        <p:spPr>
          <a:xfrm>
            <a:off x="361950" y="1433512"/>
            <a:ext cx="11830050" cy="4802187"/>
          </a:xfrm>
        </p:spPr>
        <p:txBody>
          <a:bodyPr>
            <a:noAutofit/>
          </a:bodyPr>
          <a:lstStyle/>
          <a:p>
            <a:pPr marL="0" indent="0">
              <a:buNone/>
            </a:pPr>
            <a:r>
              <a:rPr lang="en-US" sz="2700" i="1" dirty="0">
                <a:solidFill>
                  <a:schemeClr val="bg1"/>
                </a:solidFill>
              </a:rPr>
              <a:t>A timeline of Anabaptism leading to the founding of the BIC:</a:t>
            </a:r>
          </a:p>
          <a:p>
            <a:r>
              <a:rPr lang="en-US" sz="2700" dirty="0">
                <a:solidFill>
                  <a:schemeClr val="bg1"/>
                </a:solidFill>
              </a:rPr>
              <a:t>1531: Menno Simons embraces Anabaptism</a:t>
            </a:r>
          </a:p>
          <a:p>
            <a:r>
              <a:rPr lang="en-US" sz="2700" dirty="0">
                <a:solidFill>
                  <a:schemeClr val="bg1"/>
                </a:solidFill>
              </a:rPr>
              <a:t>1644: Anabaptists, specifically Dutch Mennonites, arrive in North America</a:t>
            </a:r>
          </a:p>
          <a:p>
            <a:r>
              <a:rPr lang="en-US" sz="2700" dirty="0">
                <a:solidFill>
                  <a:schemeClr val="bg1"/>
                </a:solidFill>
              </a:rPr>
              <a:t>1681: William Penn’s colony becomes a refuge for Anabaptists and other religious outcasts and dissidents seeking to freely live out their faith</a:t>
            </a:r>
          </a:p>
          <a:p>
            <a:r>
              <a:rPr lang="en-US" sz="2700" dirty="0">
                <a:solidFill>
                  <a:schemeClr val="bg1"/>
                </a:solidFill>
              </a:rPr>
              <a:t>1683: Dutch Mennonites established the first permanent congregation of Anabaptists in North America in the Germantown area near Philadelphia</a:t>
            </a:r>
          </a:p>
          <a:p>
            <a:r>
              <a:rPr lang="en-US" sz="2700" b="1" dirty="0">
                <a:solidFill>
                  <a:srgbClr val="FFFF00"/>
                </a:solidFill>
              </a:rPr>
              <a:t>1775-1788: </a:t>
            </a:r>
            <a:r>
              <a:rPr lang="en-US" sz="2700" dirty="0">
                <a:solidFill>
                  <a:schemeClr val="bg1"/>
                </a:solidFill>
              </a:rPr>
              <a:t>The “River Brethren” of Lancaster County, PA become a denomination when they encountered Pietism; they changed their name to “Brethren in Christ” later in the nineteenth century (1861-65)</a:t>
            </a:r>
          </a:p>
          <a:p>
            <a:r>
              <a:rPr lang="en-US" sz="2700" dirty="0">
                <a:solidFill>
                  <a:schemeClr val="bg1"/>
                </a:solidFill>
              </a:rPr>
              <a:t>1885-1910: The Brethren in Christ embraced the pietism of Wesleyanism</a:t>
            </a:r>
          </a:p>
        </p:txBody>
      </p:sp>
    </p:spTree>
    <p:extLst>
      <p:ext uri="{BB962C8B-B14F-4D97-AF65-F5344CB8AC3E}">
        <p14:creationId xmlns:p14="http://schemas.microsoft.com/office/powerpoint/2010/main" val="129069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14BD287-A7D6-A6DF-414C-98A9427EFBE1}"/>
            </a:ext>
          </a:extLst>
        </p:cNvPr>
        <p:cNvGrpSpPr/>
        <p:nvPr/>
      </p:nvGrpSpPr>
      <p:grpSpPr>
        <a:xfrm>
          <a:off x="0" y="0"/>
          <a:ext cx="0" cy="0"/>
          <a:chOff x="0" y="0"/>
          <a:chExt cx="0" cy="0"/>
        </a:xfrm>
      </p:grpSpPr>
      <p:pic>
        <p:nvPicPr>
          <p:cNvPr id="6" name="Picture 5" descr="A brown surface with white dots&#10;&#10;AI-generated content may be incorrect.">
            <a:extLst>
              <a:ext uri="{FF2B5EF4-FFF2-40B4-BE49-F238E27FC236}">
                <a16:creationId xmlns:a16="http://schemas.microsoft.com/office/drawing/2014/main" id="{1E2C3E36-428B-7F8B-AAA6-D4290C78164B}"/>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9C0F0E6-D8D2-EA1A-503D-553E03928F5A}"/>
              </a:ext>
            </a:extLst>
          </p:cNvPr>
          <p:cNvSpPr txBox="1"/>
          <p:nvPr/>
        </p:nvSpPr>
        <p:spPr>
          <a:xfrm>
            <a:off x="1311473" y="1316385"/>
            <a:ext cx="9569054" cy="3539430"/>
          </a:xfrm>
          <a:prstGeom prst="rect">
            <a:avLst/>
          </a:prstGeom>
          <a:noFill/>
        </p:spPr>
        <p:txBody>
          <a:bodyPr wrap="square">
            <a:spAutoFit/>
          </a:bodyPr>
          <a:lstStyle/>
          <a:p>
            <a:pPr>
              <a:buNone/>
            </a:pPr>
            <a:r>
              <a:rPr lang="en-US" sz="3200" dirty="0">
                <a:solidFill>
                  <a:schemeClr val="bg1"/>
                </a:solidFill>
                <a:effectLst/>
                <a:latin typeface="Calibri" panose="020F0502020204030204" pitchFamily="34" charset="0"/>
                <a:cs typeface="Calibri" panose="020F0502020204030204" pitchFamily="34" charset="0"/>
              </a:rPr>
              <a:t>As Brethren in Christ historian Luke Keefer Jr. noted:</a:t>
            </a:r>
          </a:p>
          <a:p>
            <a:pPr>
              <a:buNone/>
            </a:pPr>
            <a:r>
              <a:rPr lang="en-US" sz="3200" dirty="0">
                <a:solidFill>
                  <a:schemeClr val="bg1"/>
                </a:solidFill>
                <a:effectLst/>
                <a:latin typeface="Calibri Light" panose="020F0302020204030204" pitchFamily="34" charset="0"/>
                <a:cs typeface="Calibri Light" panose="020F0302020204030204" pitchFamily="34" charset="0"/>
              </a:rPr>
              <a:t>	“I maintain that the introduction of the third 	stream of Wesleyanism neither destroyed the 	initial synthesis of Anabaptism and Pietism nor 	won at the expense of either of the first two 	streams. It found acceptance in the denomination 	by coming to terms with our Anabaptist heritage.”</a:t>
            </a:r>
          </a:p>
        </p:txBody>
      </p:sp>
      <p:sp>
        <p:nvSpPr>
          <p:cNvPr id="5" name="TextBox 4">
            <a:extLst>
              <a:ext uri="{FF2B5EF4-FFF2-40B4-BE49-F238E27FC236}">
                <a16:creationId xmlns:a16="http://schemas.microsoft.com/office/drawing/2014/main" id="{C2F43CAC-BC6A-56DF-EFFC-58244838BEAC}"/>
              </a:ext>
            </a:extLst>
          </p:cNvPr>
          <p:cNvSpPr txBox="1"/>
          <p:nvPr/>
        </p:nvSpPr>
        <p:spPr>
          <a:xfrm>
            <a:off x="2246708" y="5005014"/>
            <a:ext cx="8040291" cy="646331"/>
          </a:xfrm>
          <a:prstGeom prst="rect">
            <a:avLst/>
          </a:prstGeom>
          <a:noFill/>
        </p:spPr>
        <p:txBody>
          <a:bodyPr wrap="square">
            <a:spAutoFit/>
          </a:bodyPr>
          <a:lstStyle/>
          <a:p>
            <a:pPr>
              <a:buNone/>
            </a:pPr>
            <a:r>
              <a:rPr lang="en-US" dirty="0">
                <a:solidFill>
                  <a:schemeClr val="bg1"/>
                </a:solidFill>
                <a:effectLst/>
                <a:latin typeface="Helvetica" pitchFamily="2" charset="0"/>
              </a:rPr>
              <a:t>Luke Keefer Jr., “The Three Streams of Our Heritage: Separate or Parts of a Whole?” Brethren in Christ History and Life, 19, no. 1 (April 1996): 26-63.</a:t>
            </a:r>
          </a:p>
        </p:txBody>
      </p:sp>
    </p:spTree>
    <p:extLst>
      <p:ext uri="{BB962C8B-B14F-4D97-AF65-F5344CB8AC3E}">
        <p14:creationId xmlns:p14="http://schemas.microsoft.com/office/powerpoint/2010/main" val="16558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B05E1C7-1B54-FACF-7DE7-5506EDA348B4}"/>
            </a:ext>
          </a:extLst>
        </p:cNvPr>
        <p:cNvGrpSpPr/>
        <p:nvPr/>
      </p:nvGrpSpPr>
      <p:grpSpPr>
        <a:xfrm>
          <a:off x="0" y="0"/>
          <a:ext cx="0" cy="0"/>
          <a:chOff x="0" y="0"/>
          <a:chExt cx="0" cy="0"/>
        </a:xfrm>
      </p:grpSpPr>
      <p:pic>
        <p:nvPicPr>
          <p:cNvPr id="6" name="Picture 5" descr="A brown surface with white dots&#10;&#10;AI-generated content may be incorrect.">
            <a:extLst>
              <a:ext uri="{FF2B5EF4-FFF2-40B4-BE49-F238E27FC236}">
                <a16:creationId xmlns:a16="http://schemas.microsoft.com/office/drawing/2014/main" id="{060D565B-C53F-180C-5DC3-497304A94B63}"/>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FDBBB20C-2D39-B8F9-C7A4-93E75F87D64B}"/>
              </a:ext>
            </a:extLst>
          </p:cNvPr>
          <p:cNvSpPr>
            <a:spLocks noGrp="1"/>
          </p:cNvSpPr>
          <p:nvPr>
            <p:ph type="title"/>
          </p:nvPr>
        </p:nvSpPr>
        <p:spPr>
          <a:xfrm>
            <a:off x="500063" y="2651918"/>
            <a:ext cx="11158537" cy="1325563"/>
          </a:xfrm>
        </p:spPr>
        <p:txBody>
          <a:bodyPr>
            <a:noAutofit/>
          </a:bodyPr>
          <a:lstStyle/>
          <a:p>
            <a:pPr algn="ctr"/>
            <a:r>
              <a:rPr lang="en-US" sz="4500" b="1" dirty="0">
                <a:solidFill>
                  <a:schemeClr val="bg1"/>
                </a:solidFill>
                <a:effectLst>
                  <a:outerShdw blurRad="50800" dist="38100" dir="2700000" algn="tl" rotWithShape="0">
                    <a:prstClr val="black">
                      <a:alpha val="40000"/>
                    </a:prstClr>
                  </a:outerShdw>
                </a:effectLst>
              </a:rPr>
              <a:t>Evangelicalism &amp; the Brethren in Christ:</a:t>
            </a:r>
            <a:br>
              <a:rPr lang="en-US" sz="4500" b="1" dirty="0">
                <a:solidFill>
                  <a:schemeClr val="bg1"/>
                </a:solidFill>
                <a:effectLst>
                  <a:outerShdw blurRad="50800" dist="38100" dir="2700000" algn="tl" rotWithShape="0">
                    <a:prstClr val="black">
                      <a:alpha val="40000"/>
                    </a:prstClr>
                  </a:outerShdw>
                </a:effectLst>
              </a:rPr>
            </a:br>
            <a:r>
              <a:rPr lang="en-US" sz="4500" b="1" dirty="0">
                <a:solidFill>
                  <a:schemeClr val="bg1"/>
                </a:solidFill>
                <a:effectLst>
                  <a:outerShdw blurRad="50800" dist="38100" dir="2700000" algn="tl" rotWithShape="0">
                    <a:prstClr val="black">
                      <a:alpha val="40000"/>
                    </a:prstClr>
                  </a:outerShdw>
                </a:effectLst>
              </a:rPr>
              <a:t>The Slow Erosion of Our Anabaptist Heritage </a:t>
            </a:r>
          </a:p>
        </p:txBody>
      </p:sp>
    </p:spTree>
    <p:extLst>
      <p:ext uri="{BB962C8B-B14F-4D97-AF65-F5344CB8AC3E}">
        <p14:creationId xmlns:p14="http://schemas.microsoft.com/office/powerpoint/2010/main" val="31889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0AEF62-022F-EE34-67CF-67268EACF2C9}"/>
            </a:ext>
          </a:extLst>
        </p:cNvPr>
        <p:cNvGrpSpPr/>
        <p:nvPr/>
      </p:nvGrpSpPr>
      <p:grpSpPr>
        <a:xfrm>
          <a:off x="0" y="0"/>
          <a:ext cx="0" cy="0"/>
          <a:chOff x="0" y="0"/>
          <a:chExt cx="0" cy="0"/>
        </a:xfrm>
      </p:grpSpPr>
      <p:pic>
        <p:nvPicPr>
          <p:cNvPr id="6" name="Picture 5" descr="A brown surface with white dots&#10;&#10;AI-generated content may be incorrect.">
            <a:extLst>
              <a:ext uri="{FF2B5EF4-FFF2-40B4-BE49-F238E27FC236}">
                <a16:creationId xmlns:a16="http://schemas.microsoft.com/office/drawing/2014/main" id="{B567FF8B-0F4F-7AC8-4FE9-A319472F5A27}"/>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descr="A group of men in suits&#10;&#10;AI-generated content may be incorrect.">
            <a:extLst>
              <a:ext uri="{FF2B5EF4-FFF2-40B4-BE49-F238E27FC236}">
                <a16:creationId xmlns:a16="http://schemas.microsoft.com/office/drawing/2014/main" id="{60B43EB7-4E90-C371-EA7F-145D59A33AEC}"/>
              </a:ext>
            </a:extLst>
          </p:cNvPr>
          <p:cNvPicPr>
            <a:picLocks noChangeAspect="1"/>
          </p:cNvPicPr>
          <p:nvPr/>
        </p:nvPicPr>
        <p:blipFill>
          <a:blip r:embed="rId4"/>
          <a:stretch>
            <a:fillRect/>
          </a:stretch>
        </p:blipFill>
        <p:spPr>
          <a:xfrm>
            <a:off x="2209800" y="173839"/>
            <a:ext cx="7772400" cy="6510322"/>
          </a:xfrm>
          <a:prstGeom prst="rect">
            <a:avLst/>
          </a:prstGeom>
        </p:spPr>
      </p:pic>
    </p:spTree>
    <p:extLst>
      <p:ext uri="{BB962C8B-B14F-4D97-AF65-F5344CB8AC3E}">
        <p14:creationId xmlns:p14="http://schemas.microsoft.com/office/powerpoint/2010/main" val="209707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A2496F2-83BD-29D3-B090-C0868A2D98AD}"/>
            </a:ext>
          </a:extLst>
        </p:cNvPr>
        <p:cNvGrpSpPr/>
        <p:nvPr/>
      </p:nvGrpSpPr>
      <p:grpSpPr>
        <a:xfrm>
          <a:off x="0" y="0"/>
          <a:ext cx="0" cy="0"/>
          <a:chOff x="0" y="0"/>
          <a:chExt cx="0" cy="0"/>
        </a:xfrm>
      </p:grpSpPr>
      <p:pic>
        <p:nvPicPr>
          <p:cNvPr id="6" name="Picture 5" descr="A brown surface with white dots&#10;&#10;AI-generated content may be incorrect.">
            <a:extLst>
              <a:ext uri="{FF2B5EF4-FFF2-40B4-BE49-F238E27FC236}">
                <a16:creationId xmlns:a16="http://schemas.microsoft.com/office/drawing/2014/main" id="{F8B152CB-581B-AC9D-D8B3-CDB9D2E93F52}"/>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11844F8-381C-85AB-989A-4D456E812743}"/>
              </a:ext>
            </a:extLst>
          </p:cNvPr>
          <p:cNvSpPr txBox="1"/>
          <p:nvPr/>
        </p:nvSpPr>
        <p:spPr>
          <a:xfrm>
            <a:off x="800101" y="1390619"/>
            <a:ext cx="10829924" cy="3046988"/>
          </a:xfrm>
          <a:prstGeom prst="rect">
            <a:avLst/>
          </a:prstGeom>
          <a:noFill/>
        </p:spPr>
        <p:txBody>
          <a:bodyPr wrap="square">
            <a:spAutoFit/>
          </a:bodyPr>
          <a:lstStyle/>
          <a:p>
            <a:pPr>
              <a:buNone/>
            </a:pPr>
            <a:r>
              <a:rPr lang="en-US" sz="3200" dirty="0">
                <a:solidFill>
                  <a:schemeClr val="bg1"/>
                </a:solidFill>
                <a:effectLst/>
                <a:latin typeface="Calibri Light" panose="020F0302020204030204" pitchFamily="34" charset="0"/>
                <a:cs typeface="Calibri Light" panose="020F0302020204030204" pitchFamily="34" charset="0"/>
              </a:rPr>
              <a:t>“As American life was identified with Main Evangelicalism</a:t>
            </a:r>
          </a:p>
          <a:p>
            <a:pPr>
              <a:buNone/>
            </a:pPr>
            <a:r>
              <a:rPr lang="en-US" sz="3200" dirty="0">
                <a:solidFill>
                  <a:schemeClr val="bg1"/>
                </a:solidFill>
                <a:effectLst/>
                <a:latin typeface="Calibri Light" panose="020F0302020204030204" pitchFamily="34" charset="0"/>
                <a:cs typeface="Calibri Light" panose="020F0302020204030204" pitchFamily="34" charset="0"/>
              </a:rPr>
              <a:t>and the Brethren in Christ became more and more associated</a:t>
            </a:r>
          </a:p>
          <a:p>
            <a:pPr>
              <a:buNone/>
            </a:pPr>
            <a:r>
              <a:rPr lang="en-US" sz="3200" dirty="0">
                <a:solidFill>
                  <a:schemeClr val="bg1"/>
                </a:solidFill>
                <a:effectLst/>
                <a:latin typeface="Calibri Light" panose="020F0302020204030204" pitchFamily="34" charset="0"/>
                <a:cs typeface="Calibri Light" panose="020F0302020204030204" pitchFamily="34" charset="0"/>
              </a:rPr>
              <a:t>with that Evangelicalism, . . . the Brethren drew closer to</a:t>
            </a:r>
          </a:p>
          <a:p>
            <a:pPr>
              <a:buNone/>
            </a:pPr>
            <a:r>
              <a:rPr lang="en-US" sz="3200" dirty="0">
                <a:solidFill>
                  <a:schemeClr val="bg1"/>
                </a:solidFill>
                <a:effectLst/>
                <a:latin typeface="Calibri Light" panose="020F0302020204030204" pitchFamily="34" charset="0"/>
                <a:cs typeface="Calibri Light" panose="020F0302020204030204" pitchFamily="34" charset="0"/>
              </a:rPr>
              <a:t>American political life and American culture and the old lines</a:t>
            </a:r>
          </a:p>
          <a:p>
            <a:pPr>
              <a:buNone/>
            </a:pPr>
            <a:r>
              <a:rPr lang="en-US" sz="3200" dirty="0">
                <a:solidFill>
                  <a:schemeClr val="bg1"/>
                </a:solidFill>
                <a:effectLst/>
                <a:latin typeface="Calibri Light" panose="020F0302020204030204" pitchFamily="34" charset="0"/>
                <a:cs typeface="Calibri Light" panose="020F0302020204030204" pitchFamily="34" charset="0"/>
              </a:rPr>
              <a:t>of separation between the kingdoms became less. </a:t>
            </a:r>
            <a:r>
              <a:rPr lang="en-US" sz="3200" b="1" dirty="0">
                <a:solidFill>
                  <a:srgbClr val="FFFF00"/>
                </a:solidFill>
                <a:effectLst/>
                <a:latin typeface="Calibri Light" panose="020F0302020204030204" pitchFamily="34" charset="0"/>
                <a:cs typeface="Calibri Light" panose="020F0302020204030204" pitchFamily="34" charset="0"/>
              </a:rPr>
              <a:t>Anabaptism</a:t>
            </a:r>
          </a:p>
          <a:p>
            <a:r>
              <a:rPr lang="en-US" sz="3200" b="1" dirty="0">
                <a:solidFill>
                  <a:srgbClr val="FFFF00"/>
                </a:solidFill>
                <a:effectLst/>
                <a:latin typeface="Calibri Light" panose="020F0302020204030204" pitchFamily="34" charset="0"/>
                <a:cs typeface="Calibri Light" panose="020F0302020204030204" pitchFamily="34" charset="0"/>
              </a:rPr>
              <a:t>was increasingly becoming a burden to the Brethren in Christ.</a:t>
            </a:r>
            <a:r>
              <a:rPr lang="en-US" sz="3200" dirty="0">
                <a:solidFill>
                  <a:schemeClr val="bg1"/>
                </a:solidFill>
                <a:effectLst/>
                <a:latin typeface="Calibri Light" panose="020F0302020204030204" pitchFamily="34" charset="0"/>
                <a:cs typeface="Calibri Light" panose="020F0302020204030204" pitchFamily="34" charset="0"/>
              </a:rPr>
              <a:t>”</a:t>
            </a:r>
          </a:p>
        </p:txBody>
      </p:sp>
      <p:sp>
        <p:nvSpPr>
          <p:cNvPr id="5" name="TextBox 4">
            <a:extLst>
              <a:ext uri="{FF2B5EF4-FFF2-40B4-BE49-F238E27FC236}">
                <a16:creationId xmlns:a16="http://schemas.microsoft.com/office/drawing/2014/main" id="{AAA6F0E3-8AB7-913E-66B6-A5B8B16B573B}"/>
              </a:ext>
            </a:extLst>
          </p:cNvPr>
          <p:cNvSpPr txBox="1"/>
          <p:nvPr/>
        </p:nvSpPr>
        <p:spPr>
          <a:xfrm>
            <a:off x="800101" y="4627897"/>
            <a:ext cx="10829924" cy="923330"/>
          </a:xfrm>
          <a:prstGeom prst="rect">
            <a:avLst/>
          </a:prstGeom>
          <a:noFill/>
        </p:spPr>
        <p:txBody>
          <a:bodyPr wrap="square">
            <a:spAutoFit/>
          </a:bodyPr>
          <a:lstStyle/>
          <a:p>
            <a:pPr>
              <a:buNone/>
            </a:pPr>
            <a:r>
              <a:rPr lang="en-US" dirty="0">
                <a:solidFill>
                  <a:schemeClr val="bg1"/>
                </a:solidFill>
                <a:effectLst/>
                <a:latin typeface="Helvetica" pitchFamily="2" charset="0"/>
              </a:rPr>
              <a:t>Owen Alderfer, “ Anabaptism as a ‘Burden’ for the Brethren in Christ” in Reflections on a Heritage, 110. First published in Within the Perfection of Christ: Essays on Peace and the Nature of the Church, ed. Terry Brensinger and E. Morris Sider (Evangel Press and the Brethren in Christ Historical Society, 1990).</a:t>
            </a:r>
          </a:p>
        </p:txBody>
      </p:sp>
    </p:spTree>
    <p:extLst>
      <p:ext uri="{BB962C8B-B14F-4D97-AF65-F5344CB8AC3E}">
        <p14:creationId xmlns:p14="http://schemas.microsoft.com/office/powerpoint/2010/main" val="73226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7A9542-0B80-055E-033C-DD3806643194}"/>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8174E4B-FDE7-03E5-523F-549840B76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hurch with a steeple and a building in the distance&#10;&#10;AI-generated content may be incorrect.">
            <a:extLst>
              <a:ext uri="{FF2B5EF4-FFF2-40B4-BE49-F238E27FC236}">
                <a16:creationId xmlns:a16="http://schemas.microsoft.com/office/drawing/2014/main" id="{F92BFB73-4124-D209-B733-5A4C1A4CB757}"/>
              </a:ext>
            </a:extLst>
          </p:cNvPr>
          <p:cNvPicPr>
            <a:picLocks noChangeAspect="1"/>
          </p:cNvPicPr>
          <p:nvPr/>
        </p:nvPicPr>
        <p:blipFill>
          <a:blip r:embed="rId3"/>
          <a:srcRect/>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5E4F0887-D7FF-BDB7-E798-F246F7F8C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50CEAA-16B7-6E84-D3C3-0301BB63F91C}"/>
              </a:ext>
            </a:extLst>
          </p:cNvPr>
          <p:cNvSpPr txBox="1"/>
          <p:nvPr/>
        </p:nvSpPr>
        <p:spPr>
          <a:xfrm>
            <a:off x="427958" y="2067374"/>
            <a:ext cx="11329987" cy="188579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2500"/>
          </a:bodyPr>
          <a:lstStyle/>
          <a:p>
            <a:pPr algn="ctr">
              <a:lnSpc>
                <a:spcPct val="90000"/>
              </a:lnSpc>
              <a:spcBef>
                <a:spcPct val="0"/>
              </a:spcBef>
              <a:spcAft>
                <a:spcPts val="600"/>
              </a:spcAft>
            </a:pPr>
            <a:r>
              <a:rPr lang="en-US" sz="5200" b="1" dirty="0">
                <a:solidFill>
                  <a:srgbClr val="FFFFFF"/>
                </a:solidFill>
                <a:effectLst>
                  <a:outerShdw blurRad="50800" dist="38100" dir="2700000" algn="tl" rotWithShape="0">
                    <a:prstClr val="black">
                      <a:alpha val="40000"/>
                    </a:prstClr>
                  </a:outerShdw>
                </a:effectLst>
                <a:latin typeface="+mj-lt"/>
                <a:ea typeface="+mj-ea"/>
                <a:cs typeface="+mj-cs"/>
              </a:rPr>
              <a:t>Anabaptism Now:</a:t>
            </a:r>
          </a:p>
          <a:p>
            <a:pPr algn="ctr">
              <a:lnSpc>
                <a:spcPct val="90000"/>
              </a:lnSpc>
              <a:spcBef>
                <a:spcPct val="0"/>
              </a:spcBef>
              <a:spcAft>
                <a:spcPts val="600"/>
              </a:spcAft>
            </a:pPr>
            <a:r>
              <a:rPr lang="en-US" sz="5200" b="1" dirty="0">
                <a:solidFill>
                  <a:srgbClr val="FFFFFF"/>
                </a:solidFill>
                <a:effectLst>
                  <a:outerShdw blurRad="50800" dist="38100" dir="2700000" algn="tl" rotWithShape="0">
                    <a:prstClr val="black">
                      <a:alpha val="40000"/>
                    </a:prstClr>
                  </a:outerShdw>
                </a:effectLst>
                <a:latin typeface="+mj-lt"/>
                <a:ea typeface="+mj-ea"/>
                <a:cs typeface="+mj-cs"/>
              </a:rPr>
              <a:t>Convictions for a Church in American Exile</a:t>
            </a:r>
          </a:p>
        </p:txBody>
      </p:sp>
    </p:spTree>
    <p:extLst>
      <p:ext uri="{BB962C8B-B14F-4D97-AF65-F5344CB8AC3E}">
        <p14:creationId xmlns:p14="http://schemas.microsoft.com/office/powerpoint/2010/main" val="306497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brown surface with white dots&#10;&#10;AI-generated content may be incorrect.">
            <a:extLst>
              <a:ext uri="{FF2B5EF4-FFF2-40B4-BE49-F238E27FC236}">
                <a16:creationId xmlns:a16="http://schemas.microsoft.com/office/drawing/2014/main" id="{2C44E90F-6640-8159-418D-53314D5D7603}"/>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7B24065-4642-4F4F-8A6B-96D44A7BEE3A}"/>
              </a:ext>
            </a:extLst>
          </p:cNvPr>
          <p:cNvPicPr>
            <a:picLocks noChangeAspect="1"/>
          </p:cNvPicPr>
          <p:nvPr/>
        </p:nvPicPr>
        <p:blipFill>
          <a:blip r:embed="rId4"/>
          <a:stretch>
            <a:fillRect/>
          </a:stretch>
        </p:blipFill>
        <p:spPr>
          <a:xfrm rot="21600000">
            <a:off x="425610" y="645583"/>
            <a:ext cx="3614536" cy="5566833"/>
          </a:xfrm>
          <a:prstGeom prst="rect">
            <a:avLst/>
          </a:prstGeom>
        </p:spPr>
      </p:pic>
      <p:pic>
        <p:nvPicPr>
          <p:cNvPr id="6" name="Picture 5" descr="A cover of a book&#10;&#10;Description automatically generated">
            <a:extLst>
              <a:ext uri="{FF2B5EF4-FFF2-40B4-BE49-F238E27FC236}">
                <a16:creationId xmlns:a16="http://schemas.microsoft.com/office/drawing/2014/main" id="{0FFB3C0A-FEE7-2B42-C57A-54AA2FC64B5E}"/>
              </a:ext>
            </a:extLst>
          </p:cNvPr>
          <p:cNvPicPr>
            <a:picLocks noChangeAspect="1"/>
          </p:cNvPicPr>
          <p:nvPr/>
        </p:nvPicPr>
        <p:blipFill>
          <a:blip r:embed="rId5"/>
          <a:stretch>
            <a:fillRect/>
          </a:stretch>
        </p:blipFill>
        <p:spPr>
          <a:xfrm>
            <a:off x="4336618" y="645582"/>
            <a:ext cx="3718645" cy="5566834"/>
          </a:xfrm>
          <a:prstGeom prst="rect">
            <a:avLst/>
          </a:prstGeom>
        </p:spPr>
      </p:pic>
      <p:pic>
        <p:nvPicPr>
          <p:cNvPr id="8" name="Picture 7" descr="A book cover with a colorful circle&#10;&#10;Description automatically generated">
            <a:extLst>
              <a:ext uri="{FF2B5EF4-FFF2-40B4-BE49-F238E27FC236}">
                <a16:creationId xmlns:a16="http://schemas.microsoft.com/office/drawing/2014/main" id="{F2BF3107-4EE9-45DD-5FA9-5AD2BD1D23D3}"/>
              </a:ext>
            </a:extLst>
          </p:cNvPr>
          <p:cNvPicPr>
            <a:picLocks noChangeAspect="1"/>
          </p:cNvPicPr>
          <p:nvPr/>
        </p:nvPicPr>
        <p:blipFill>
          <a:blip r:embed="rId6"/>
          <a:stretch>
            <a:fillRect/>
          </a:stretch>
        </p:blipFill>
        <p:spPr>
          <a:xfrm>
            <a:off x="8351735" y="645582"/>
            <a:ext cx="3481598" cy="5566834"/>
          </a:xfrm>
          <a:prstGeom prst="rect">
            <a:avLst/>
          </a:prstGeom>
        </p:spPr>
      </p:pic>
    </p:spTree>
    <p:extLst>
      <p:ext uri="{BB962C8B-B14F-4D97-AF65-F5344CB8AC3E}">
        <p14:creationId xmlns:p14="http://schemas.microsoft.com/office/powerpoint/2010/main" val="94408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C570072-8B8A-6481-CFC6-1D92155B06BC}"/>
            </a:ext>
          </a:extLst>
        </p:cNvPr>
        <p:cNvGrpSpPr/>
        <p:nvPr/>
      </p:nvGrpSpPr>
      <p:grpSpPr>
        <a:xfrm>
          <a:off x="0" y="0"/>
          <a:ext cx="0" cy="0"/>
          <a:chOff x="0" y="0"/>
          <a:chExt cx="0" cy="0"/>
        </a:xfrm>
      </p:grpSpPr>
      <p:pic>
        <p:nvPicPr>
          <p:cNvPr id="6" name="Picture 5" descr="A brown surface with white dots&#10;&#10;AI-generated content may be incorrect.">
            <a:extLst>
              <a:ext uri="{FF2B5EF4-FFF2-40B4-BE49-F238E27FC236}">
                <a16:creationId xmlns:a16="http://schemas.microsoft.com/office/drawing/2014/main" id="{D98BA36B-7E0B-708C-448C-8933256FC04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A802BB-2E31-06E8-D1A7-F36CADBAAC6B}"/>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Anabaptists Today</a:t>
            </a:r>
          </a:p>
        </p:txBody>
      </p:sp>
      <p:sp>
        <p:nvSpPr>
          <p:cNvPr id="3" name="Content Placeholder 2">
            <a:extLst>
              <a:ext uri="{FF2B5EF4-FFF2-40B4-BE49-F238E27FC236}">
                <a16:creationId xmlns:a16="http://schemas.microsoft.com/office/drawing/2014/main" id="{BCC2F204-5222-202E-E85E-F340628A3C20}"/>
              </a:ext>
            </a:extLst>
          </p:cNvPr>
          <p:cNvSpPr>
            <a:spLocks noGrp="1"/>
          </p:cNvSpPr>
          <p:nvPr>
            <p:ph idx="1"/>
          </p:nvPr>
        </p:nvSpPr>
        <p:spPr>
          <a:xfrm>
            <a:off x="838200" y="1690688"/>
            <a:ext cx="10982739" cy="4351338"/>
          </a:xfrm>
        </p:spPr>
        <p:txBody>
          <a:bodyPr>
            <a:normAutofit/>
          </a:bodyPr>
          <a:lstStyle/>
          <a:p>
            <a:pPr marL="0" indent="0">
              <a:buNone/>
            </a:pPr>
            <a:r>
              <a:rPr lang="en-US" b="1" dirty="0">
                <a:solidFill>
                  <a:schemeClr val="bg1"/>
                </a:solidFill>
                <a:effectLst>
                  <a:outerShdw blurRad="50800" dist="38100" dir="2700000" algn="tl" rotWithShape="0">
                    <a:prstClr val="black">
                      <a:alpha val="40000"/>
                    </a:prstClr>
                  </a:outerShdw>
                </a:effectLst>
              </a:rPr>
              <a:t>1. Descendants and outgrowth of early Anabaptists:</a:t>
            </a:r>
          </a:p>
          <a:p>
            <a:pPr marL="0" indent="0">
              <a:buNone/>
            </a:pPr>
            <a:r>
              <a:rPr lang="en-US" dirty="0">
                <a:solidFill>
                  <a:schemeClr val="bg1"/>
                </a:solidFill>
                <a:effectLst>
                  <a:outerShdw blurRad="50800" dist="38100" dir="2700000" algn="tl" rotWithShape="0">
                    <a:prstClr val="black">
                      <a:alpha val="40000"/>
                    </a:prstClr>
                  </a:outerShdw>
                </a:effectLst>
              </a:rPr>
              <a:t>     Mennonites, Amish, Hutterites, Mennonite Brethren, Church of the</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     Brethren, River Brethren, and the Brethren in Christ (circa 1775)</a:t>
            </a:r>
          </a:p>
          <a:p>
            <a:pPr marL="0" indent="0">
              <a:buNone/>
            </a:pPr>
            <a:r>
              <a:rPr lang="en-US" b="1" dirty="0">
                <a:solidFill>
                  <a:schemeClr val="bg1"/>
                </a:solidFill>
                <a:effectLst>
                  <a:outerShdw blurRad="50800" dist="38100" dir="2700000" algn="tl" rotWithShape="0">
                    <a:prstClr val="black">
                      <a:alpha val="40000"/>
                    </a:prstClr>
                  </a:outerShdw>
                </a:effectLst>
              </a:rPr>
              <a:t>2. Denominations, groups, and networks inspired by Anabaptism:</a:t>
            </a:r>
          </a:p>
          <a:p>
            <a:pPr marL="0" indent="0">
              <a:buNone/>
            </a:pPr>
            <a:r>
              <a:rPr lang="en-US" dirty="0">
                <a:solidFill>
                  <a:schemeClr val="bg1"/>
                </a:solidFill>
                <a:effectLst>
                  <a:outerShdw blurRad="50800" dist="38100" dir="2700000" algn="tl" rotWithShape="0">
                    <a:prstClr val="black">
                      <a:alpha val="40000"/>
                    </a:prstClr>
                  </a:outerShdw>
                </a:effectLst>
              </a:rPr>
              <a:t>     </a:t>
            </a:r>
            <a:r>
              <a:rPr lang="en-US" dirty="0" err="1">
                <a:solidFill>
                  <a:schemeClr val="bg1"/>
                </a:solidFill>
                <a:effectLst>
                  <a:outerShdw blurRad="50800" dist="38100" dir="2700000" algn="tl" rotWithShape="0">
                    <a:prstClr val="black">
                      <a:alpha val="40000"/>
                    </a:prstClr>
                  </a:outerShdw>
                </a:effectLst>
              </a:rPr>
              <a:t>Bruderhof</a:t>
            </a:r>
            <a:r>
              <a:rPr lang="en-US" dirty="0">
                <a:solidFill>
                  <a:schemeClr val="bg1"/>
                </a:solidFill>
                <a:effectLst>
                  <a:outerShdw blurRad="50800" dist="38100" dir="2700000" algn="tl" rotWithShape="0">
                    <a:prstClr val="black">
                      <a:alpha val="40000"/>
                    </a:prstClr>
                  </a:outerShdw>
                </a:effectLst>
              </a:rPr>
              <a:t> movement, some Baptists, the Anabaptist Mennonite</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     Network, Urban Expression, and the Jesus Collective</a:t>
            </a:r>
          </a:p>
          <a:p>
            <a:pPr marL="0" indent="0">
              <a:buNone/>
            </a:pPr>
            <a:r>
              <a:rPr lang="en-US" b="1" dirty="0">
                <a:solidFill>
                  <a:schemeClr val="bg1"/>
                </a:solidFill>
                <a:effectLst>
                  <a:outerShdw blurRad="50800" dist="38100" dir="2700000" algn="tl" rotWithShape="0">
                    <a:prstClr val="black">
                      <a:alpha val="40000"/>
                    </a:prstClr>
                  </a:outerShdw>
                </a:effectLst>
              </a:rPr>
              <a:t>3. Neo-Anabaptists throughout many Christian traditions:</a:t>
            </a:r>
          </a:p>
          <a:p>
            <a:pPr marL="0" indent="0">
              <a:buNone/>
            </a:pPr>
            <a:r>
              <a:rPr lang="en-US" b="1" dirty="0">
                <a:solidFill>
                  <a:schemeClr val="bg1"/>
                </a:solidFill>
                <a:effectLst>
                  <a:outerShdw blurRad="50800" dist="38100" dir="2700000" algn="tl" rotWithShape="0">
                    <a:prstClr val="black">
                      <a:alpha val="40000"/>
                    </a:prstClr>
                  </a:outerShdw>
                </a:effectLst>
              </a:rPr>
              <a:t>     </a:t>
            </a:r>
            <a:r>
              <a:rPr lang="en-US" dirty="0">
                <a:solidFill>
                  <a:schemeClr val="bg1"/>
                </a:solidFill>
                <a:effectLst>
                  <a:outerShdw blurRad="50800" dist="38100" dir="2700000" algn="tl" rotWithShape="0">
                    <a:prstClr val="black">
                      <a:alpha val="40000"/>
                    </a:prstClr>
                  </a:outerShdw>
                </a:effectLst>
              </a:rPr>
              <a:t>Christians who belong to other church traditions, but accept and</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     acknowledge the influence of Anabaptism on their faith and living.</a:t>
            </a:r>
          </a:p>
        </p:txBody>
      </p:sp>
    </p:spTree>
    <p:extLst>
      <p:ext uri="{BB962C8B-B14F-4D97-AF65-F5344CB8AC3E}">
        <p14:creationId xmlns:p14="http://schemas.microsoft.com/office/powerpoint/2010/main" val="422211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A883EB6-FC45-6EE4-DC45-07443D1C9006}"/>
            </a:ext>
          </a:extLst>
        </p:cNvPr>
        <p:cNvGrpSpPr/>
        <p:nvPr/>
      </p:nvGrpSpPr>
      <p:grpSpPr>
        <a:xfrm>
          <a:off x="0" y="0"/>
          <a:ext cx="0" cy="0"/>
          <a:chOff x="0" y="0"/>
          <a:chExt cx="0" cy="0"/>
        </a:xfrm>
      </p:grpSpPr>
      <p:pic>
        <p:nvPicPr>
          <p:cNvPr id="3" name="Picture 2" descr="A brown surface with white dots&#10;&#10;AI-generated content may be incorrect.">
            <a:extLst>
              <a:ext uri="{FF2B5EF4-FFF2-40B4-BE49-F238E27FC236}">
                <a16:creationId xmlns:a16="http://schemas.microsoft.com/office/drawing/2014/main" id="{5D1A6EBF-8AC7-BCF9-7E87-D850A4B5735C}"/>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8D2302FE-85B3-20D2-0DE4-CA4BD60D9207}"/>
              </a:ext>
            </a:extLst>
          </p:cNvPr>
          <p:cNvSpPr>
            <a:spLocks noGrp="1"/>
          </p:cNvSpPr>
          <p:nvPr>
            <p:ph idx="1"/>
          </p:nvPr>
        </p:nvSpPr>
        <p:spPr>
          <a:xfrm>
            <a:off x="971550" y="757030"/>
            <a:ext cx="10248900" cy="5343939"/>
          </a:xfrm>
        </p:spPr>
        <p:txBody>
          <a:bodyPr>
            <a:noAutofit/>
          </a:bodyPr>
          <a:lstStyle/>
          <a:p>
            <a:pPr marL="0" indent="0">
              <a:lnSpc>
                <a:spcPct val="100000"/>
              </a:lnSpc>
              <a:spcBef>
                <a:spcPts val="0"/>
              </a:spcBef>
              <a:buNone/>
            </a:pPr>
            <a:r>
              <a:rPr lang="en-US" sz="3200" dirty="0">
                <a:solidFill>
                  <a:schemeClr val="bg1"/>
                </a:solidFill>
                <a:effectLst>
                  <a:outerShdw blurRad="50800" dist="38100" dir="2700000" algn="tl" rotWithShape="0">
                    <a:prstClr val="black">
                      <a:alpha val="40000"/>
                    </a:prstClr>
                  </a:outerShdw>
                </a:effectLst>
              </a:rPr>
              <a:t>“The Anabaptist tradition has never been uniform. </a:t>
            </a:r>
            <a:br>
              <a:rPr lang="en-US" sz="3200" dirty="0">
                <a:solidFill>
                  <a:schemeClr val="bg1"/>
                </a:solidFill>
                <a:effectLst>
                  <a:outerShdw blurRad="50800" dist="38100" dir="2700000" algn="tl" rotWithShape="0">
                    <a:prstClr val="black">
                      <a:alpha val="40000"/>
                    </a:prstClr>
                  </a:outerShdw>
                </a:effectLst>
              </a:rPr>
            </a:br>
            <a:r>
              <a:rPr lang="en-US" sz="3200" dirty="0">
                <a:solidFill>
                  <a:schemeClr val="bg1"/>
                </a:solidFill>
                <a:effectLst>
                  <a:outerShdw blurRad="50800" dist="38100" dir="2700000" algn="tl" rotWithShape="0">
                    <a:prstClr val="black">
                      <a:alpha val="40000"/>
                    </a:prstClr>
                  </a:outerShdw>
                </a:effectLst>
              </a:rPr>
              <a:t>From the earliest years there were different emphases and divergent practices. Anabaptists today will interpret the Anabaptist vision in ways that make sense in our various cultures and contexts. But there are foundational insights, deep convictions, and enduring values that have shaped this tradition, for which the first Anabaptists were willing to die, and which all who accept the label “Anabaptist” recognize and want to embody.”</a:t>
            </a:r>
          </a:p>
          <a:p>
            <a:pPr marL="0" indent="0">
              <a:lnSpc>
                <a:spcPct val="100000"/>
              </a:lnSpc>
              <a:spcBef>
                <a:spcPts val="0"/>
              </a:spcBef>
              <a:buNone/>
            </a:pPr>
            <a:r>
              <a:rPr lang="en-US" sz="3200" b="1" dirty="0">
                <a:solidFill>
                  <a:schemeClr val="bg1"/>
                </a:solidFill>
                <a:effectLst>
                  <a:outerShdw blurRad="50800" dist="38100" dir="2700000" algn="tl" rotWithShape="0">
                    <a:prstClr val="black">
                      <a:alpha val="40000"/>
                    </a:prstClr>
                  </a:outerShdw>
                </a:effectLst>
              </a:rPr>
              <a:t>Stuart Murray, </a:t>
            </a:r>
            <a:r>
              <a:rPr lang="en-US" sz="3200" i="1" dirty="0">
                <a:solidFill>
                  <a:schemeClr val="bg1"/>
                </a:solidFill>
                <a:effectLst>
                  <a:outerShdw blurRad="50800" dist="38100" dir="2700000" algn="tl" rotWithShape="0">
                    <a:prstClr val="black">
                      <a:alpha val="40000"/>
                    </a:prstClr>
                  </a:outerShdw>
                </a:effectLst>
              </a:rPr>
              <a:t>The Naked Anabaptist </a:t>
            </a:r>
            <a:r>
              <a:rPr lang="en-US" sz="3200" dirty="0">
                <a:solidFill>
                  <a:schemeClr val="bg1"/>
                </a:solidFill>
                <a:effectLst>
                  <a:outerShdw blurRad="50800" dist="38100" dir="2700000" algn="tl" rotWithShape="0">
                    <a:prstClr val="black">
                      <a:alpha val="40000"/>
                    </a:prstClr>
                  </a:outerShdw>
                </a:effectLst>
              </a:rPr>
              <a:t>(p.159)</a:t>
            </a:r>
          </a:p>
        </p:txBody>
      </p:sp>
    </p:spTree>
    <p:extLst>
      <p:ext uri="{BB962C8B-B14F-4D97-AF65-F5344CB8AC3E}">
        <p14:creationId xmlns:p14="http://schemas.microsoft.com/office/powerpoint/2010/main" val="44737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hurch with a steeple and a building in the distance&#10;&#10;AI-generated content may be incorrect.">
            <a:extLst>
              <a:ext uri="{FF2B5EF4-FFF2-40B4-BE49-F238E27FC236}">
                <a16:creationId xmlns:a16="http://schemas.microsoft.com/office/drawing/2014/main" id="{C2B4E62F-823C-B1D7-2833-6BF3634024F2}"/>
              </a:ext>
            </a:extLst>
          </p:cNvPr>
          <p:cNvPicPr>
            <a:picLocks noChangeAspect="1"/>
          </p:cNvPicPr>
          <p:nvPr/>
        </p:nvPicPr>
        <p:blipFill>
          <a:blip r:embed="rId3">
            <a:alphaModFix amt="70000"/>
          </a:blip>
          <a:srcRect r="25"/>
          <a:stretch/>
        </p:blipFill>
        <p:spPr>
          <a:xfrm>
            <a:off x="20" y="10"/>
            <a:ext cx="12188930" cy="6857990"/>
          </a:xfrm>
          <a:prstGeom prst="rect">
            <a:avLst/>
          </a:prstGeom>
        </p:spPr>
      </p:pic>
      <p:sp>
        <p:nvSpPr>
          <p:cNvPr id="7" name="Title 6">
            <a:extLst>
              <a:ext uri="{FF2B5EF4-FFF2-40B4-BE49-F238E27FC236}">
                <a16:creationId xmlns:a16="http://schemas.microsoft.com/office/drawing/2014/main" id="{90034130-332B-9C47-978D-EF103E2C56BB}"/>
              </a:ext>
            </a:extLst>
          </p:cNvPr>
          <p:cNvSpPr>
            <a:spLocks noGrp="1"/>
          </p:cNvSpPr>
          <p:nvPr>
            <p:ph type="ctrTitle"/>
          </p:nvPr>
        </p:nvSpPr>
        <p:spPr>
          <a:xfrm>
            <a:off x="1160526" y="2229067"/>
            <a:ext cx="9867900" cy="1927035"/>
          </a:xfrm>
        </p:spPr>
        <p:txBody>
          <a:bodyPr>
            <a:normAutofit/>
          </a:bodyPr>
          <a:lstStyle/>
          <a:p>
            <a:r>
              <a:rPr lang="en-US" sz="6100" b="1"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Anabaptism (Then &amp; Now): </a:t>
            </a:r>
            <a:br>
              <a:rPr lang="en-US" sz="6100" dirty="0">
                <a:solidFill>
                  <a:schemeClr val="bg1"/>
                </a:solidFill>
                <a:effectLst>
                  <a:outerShdw blurRad="50800" dist="38100" dir="2700000" algn="tl" rotWithShape="0">
                    <a:prstClr val="black">
                      <a:alpha val="40000"/>
                    </a:prstClr>
                  </a:outerShdw>
                </a:effectLst>
              </a:rPr>
            </a:br>
            <a:r>
              <a:rPr lang="en-US" sz="6100" i="1"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 More Christlike Christianity</a:t>
            </a:r>
          </a:p>
        </p:txBody>
      </p:sp>
      <p:sp>
        <p:nvSpPr>
          <p:cNvPr id="8" name="Subtitle 7">
            <a:extLst>
              <a:ext uri="{FF2B5EF4-FFF2-40B4-BE49-F238E27FC236}">
                <a16:creationId xmlns:a16="http://schemas.microsoft.com/office/drawing/2014/main" id="{EF01ABBB-3FF5-6D85-4968-1CFAA9320C4C}"/>
              </a:ext>
            </a:extLst>
          </p:cNvPr>
          <p:cNvSpPr>
            <a:spLocks noGrp="1"/>
          </p:cNvSpPr>
          <p:nvPr>
            <p:ph type="subTitle" idx="1"/>
          </p:nvPr>
        </p:nvSpPr>
        <p:spPr>
          <a:xfrm>
            <a:off x="1527048" y="4599432"/>
            <a:ext cx="9144000" cy="1536192"/>
          </a:xfrm>
        </p:spPr>
        <p:txBody>
          <a:bodyPr>
            <a:normAutofit/>
          </a:bodyPr>
          <a:lstStyle/>
          <a:p>
            <a:pPr>
              <a:spcBef>
                <a:spcPts val="0"/>
              </a:spcBef>
              <a:spcAft>
                <a:spcPts val="600"/>
              </a:spcAft>
            </a:pPr>
            <a:r>
              <a:rPr lang="en-US" b="1" dirty="0">
                <a:solidFill>
                  <a:schemeClr val="bg1"/>
                </a:solidFill>
                <a:effectLst>
                  <a:outerShdw blurRad="50800" dist="38100" dir="2700000" algn="tl" rotWithShape="0">
                    <a:prstClr val="black">
                      <a:alpha val="40000"/>
                    </a:prstClr>
                  </a:outerShdw>
                </a:effectLst>
              </a:rPr>
              <a:t>Pastor David Flowers, MTS</a:t>
            </a:r>
          </a:p>
          <a:p>
            <a:pPr>
              <a:spcBef>
                <a:spcPts val="0"/>
              </a:spcBef>
              <a:spcAft>
                <a:spcPts val="600"/>
              </a:spcAft>
            </a:pPr>
            <a:r>
              <a:rPr lang="en-US" i="1" dirty="0">
                <a:solidFill>
                  <a:schemeClr val="bg1"/>
                </a:solidFill>
                <a:effectLst>
                  <a:outerShdw blurRad="50800" dist="38100" dir="2700000" algn="tl" rotWithShape="0">
                    <a:prstClr val="black">
                      <a:alpha val="40000"/>
                    </a:prstClr>
                  </a:outerShdw>
                </a:effectLst>
              </a:rPr>
              <a:t>Senior Pastor - Grantham Church</a:t>
            </a:r>
          </a:p>
        </p:txBody>
      </p:sp>
      <p:sp>
        <p:nvSpPr>
          <p:cNvPr id="1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AI-generated content may be incorrect.">
            <a:extLst>
              <a:ext uri="{FF2B5EF4-FFF2-40B4-BE49-F238E27FC236}">
                <a16:creationId xmlns:a16="http://schemas.microsoft.com/office/drawing/2014/main" id="{C14364E4-4614-DEB2-4AFA-049F4080B52B}"/>
              </a:ext>
            </a:extLst>
          </p:cNvPr>
          <p:cNvPicPr>
            <a:picLocks noChangeAspect="1"/>
          </p:cNvPicPr>
          <p:nvPr/>
        </p:nvPicPr>
        <p:blipFill>
          <a:blip r:embed="rId4"/>
          <a:stretch>
            <a:fillRect/>
          </a:stretch>
        </p:blipFill>
        <p:spPr>
          <a:xfrm>
            <a:off x="461963" y="383144"/>
            <a:ext cx="3867150" cy="1402593"/>
          </a:xfrm>
          <a:prstGeom prst="rect">
            <a:avLst/>
          </a:prstGeom>
        </p:spPr>
      </p:pic>
    </p:spTree>
    <p:extLst>
      <p:ext uri="{BB962C8B-B14F-4D97-AF65-F5344CB8AC3E}">
        <p14:creationId xmlns:p14="http://schemas.microsoft.com/office/powerpoint/2010/main" val="13725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A29F893-213E-3F53-B967-28BF584A5265}"/>
            </a:ext>
          </a:extLst>
        </p:cNvPr>
        <p:cNvGrpSpPr/>
        <p:nvPr/>
      </p:nvGrpSpPr>
      <p:grpSpPr>
        <a:xfrm>
          <a:off x="0" y="0"/>
          <a:ext cx="0" cy="0"/>
          <a:chOff x="0" y="0"/>
          <a:chExt cx="0" cy="0"/>
        </a:xfrm>
      </p:grpSpPr>
      <p:pic>
        <p:nvPicPr>
          <p:cNvPr id="7" name="Picture 6" descr="A brown surface with white dots&#10;&#10;AI-generated content may be incorrect.">
            <a:extLst>
              <a:ext uri="{FF2B5EF4-FFF2-40B4-BE49-F238E27FC236}">
                <a16:creationId xmlns:a16="http://schemas.microsoft.com/office/drawing/2014/main" id="{2ADC584A-F0F8-FCD2-AC6C-81FB60B096A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0144A0-3766-28E7-AB1E-120AE90E1A03}"/>
              </a:ext>
            </a:extLst>
          </p:cNvPr>
          <p:cNvSpPr>
            <a:spLocks noGrp="1"/>
          </p:cNvSpPr>
          <p:nvPr>
            <p:ph type="title"/>
          </p:nvPr>
        </p:nvSpPr>
        <p:spPr>
          <a:xfrm>
            <a:off x="838200" y="238919"/>
            <a:ext cx="10515600" cy="906463"/>
          </a:xfrm>
        </p:spPr>
        <p:txBody>
          <a:bodyPr/>
          <a:lstStyle/>
          <a:p>
            <a:pPr algn="ctr"/>
            <a:r>
              <a:rPr lang="en-US" b="1" dirty="0">
                <a:solidFill>
                  <a:schemeClr val="bg1"/>
                </a:solidFill>
                <a:effectLst>
                  <a:outerShdw blurRad="50800" dist="38100" dir="2700000" algn="tl" rotWithShape="0">
                    <a:prstClr val="black">
                      <a:alpha val="40000"/>
                    </a:prstClr>
                  </a:outerShdw>
                </a:effectLst>
              </a:rPr>
              <a:t>Core Convictions of Anabaptism Today</a:t>
            </a:r>
          </a:p>
        </p:txBody>
      </p:sp>
      <p:sp>
        <p:nvSpPr>
          <p:cNvPr id="3" name="Content Placeholder 2">
            <a:extLst>
              <a:ext uri="{FF2B5EF4-FFF2-40B4-BE49-F238E27FC236}">
                <a16:creationId xmlns:a16="http://schemas.microsoft.com/office/drawing/2014/main" id="{FDCD0C5C-B504-AA33-BA03-7C9CDF286672}"/>
              </a:ext>
            </a:extLst>
          </p:cNvPr>
          <p:cNvSpPr>
            <a:spLocks noGrp="1"/>
          </p:cNvSpPr>
          <p:nvPr>
            <p:ph idx="1"/>
          </p:nvPr>
        </p:nvSpPr>
        <p:spPr>
          <a:xfrm>
            <a:off x="406400" y="1384301"/>
            <a:ext cx="11379200" cy="5288359"/>
          </a:xfrm>
        </p:spPr>
        <p:txBody>
          <a:bodyPr>
            <a:normAutofit fontScale="92500"/>
          </a:bodyPr>
          <a:lstStyle/>
          <a:p>
            <a:pPr marL="514350" indent="-514350">
              <a:buFont typeface="+mj-lt"/>
              <a:buAutoNum type="arabicPeriod"/>
            </a:pPr>
            <a:r>
              <a:rPr lang="en-US" dirty="0">
                <a:solidFill>
                  <a:schemeClr val="bg1"/>
                </a:solidFill>
                <a:effectLst>
                  <a:outerShdw blurRad="50800" dist="38100" dir="2700000" algn="tl" rotWithShape="0">
                    <a:prstClr val="black">
                      <a:alpha val="40000"/>
                    </a:prstClr>
                  </a:outerShdw>
                </a:effectLst>
              </a:rPr>
              <a:t>Jesus is our example, teacher, friend, redeemer, and Lord.</a:t>
            </a:r>
          </a:p>
          <a:p>
            <a:pPr marL="514350" indent="-514350">
              <a:buFont typeface="+mj-lt"/>
              <a:buAutoNum type="arabicPeriod"/>
            </a:pPr>
            <a:r>
              <a:rPr lang="en-US" dirty="0">
                <a:solidFill>
                  <a:schemeClr val="bg1"/>
                </a:solidFill>
                <a:effectLst>
                  <a:outerShdw blurRad="50800" dist="38100" dir="2700000" algn="tl" rotWithShape="0">
                    <a:prstClr val="black">
                      <a:alpha val="40000"/>
                    </a:prstClr>
                  </a:outerShdw>
                </a:effectLst>
              </a:rPr>
              <a:t>Jesus is the focal point of God’s written revelation.</a:t>
            </a:r>
          </a:p>
          <a:p>
            <a:pPr marL="514350" indent="-514350">
              <a:buFont typeface="+mj-lt"/>
              <a:buAutoNum type="arabicPeriod"/>
            </a:pPr>
            <a:r>
              <a:rPr lang="en-US" dirty="0">
                <a:solidFill>
                  <a:schemeClr val="bg1"/>
                </a:solidFill>
                <a:effectLst>
                  <a:outerShdw blurRad="50800" dist="38100" dir="2700000" algn="tl" rotWithShape="0">
                    <a:prstClr val="black">
                      <a:alpha val="40000"/>
                    </a:prstClr>
                  </a:outerShdw>
                </a:effectLst>
              </a:rPr>
              <a:t>Western culture is emerging from the Christendom era, which seriously distorted the gospel and left us ill-equipped for mission. </a:t>
            </a:r>
          </a:p>
          <a:p>
            <a:pPr marL="514350" indent="-514350">
              <a:buFont typeface="+mj-lt"/>
              <a:buAutoNum type="arabicPeriod"/>
            </a:pPr>
            <a:r>
              <a:rPr lang="en-US" dirty="0">
                <a:solidFill>
                  <a:schemeClr val="bg1"/>
                </a:solidFill>
                <a:effectLst>
                  <a:outerShdw blurRad="50800" dist="38100" dir="2700000" algn="tl" rotWithShape="0">
                    <a:prstClr val="black">
                      <a:alpha val="40000"/>
                    </a:prstClr>
                  </a:outerShdw>
                </a:effectLst>
              </a:rPr>
              <a:t>The association of the church with status, wealth, and force is inappropriate for disciples and damages our witness.</a:t>
            </a:r>
          </a:p>
          <a:p>
            <a:pPr marL="514350" indent="-514350">
              <a:buFont typeface="+mj-lt"/>
              <a:buAutoNum type="arabicPeriod"/>
            </a:pPr>
            <a:r>
              <a:rPr lang="en-US" dirty="0">
                <a:solidFill>
                  <a:schemeClr val="bg1"/>
                </a:solidFill>
                <a:effectLst>
                  <a:outerShdw blurRad="50800" dist="38100" dir="2700000" algn="tl" rotWithShape="0">
                    <a:prstClr val="black">
                      <a:alpha val="40000"/>
                    </a:prstClr>
                  </a:outerShdw>
                </a:effectLst>
              </a:rPr>
              <a:t>Churches are called to be baptized communities of discipleship and mission; intergenerational, mutual accountability &amp; multi-voiced.</a:t>
            </a:r>
          </a:p>
          <a:p>
            <a:pPr marL="514350" indent="-514350">
              <a:buFont typeface="+mj-lt"/>
              <a:buAutoNum type="arabicPeriod"/>
            </a:pPr>
            <a:r>
              <a:rPr lang="en-US" dirty="0">
                <a:solidFill>
                  <a:schemeClr val="bg1"/>
                </a:solidFill>
                <a:effectLst>
                  <a:outerShdw blurRad="50800" dist="38100" dir="2700000" algn="tl" rotWithShape="0">
                    <a:prstClr val="black">
                      <a:alpha val="40000"/>
                    </a:prstClr>
                  </a:outerShdw>
                </a:effectLst>
              </a:rPr>
              <a:t>Spirituality &amp; economics are inter-connected; we’re committed to finding ways to live simply, share generously, &amp; do justice/care for creation.</a:t>
            </a:r>
          </a:p>
          <a:p>
            <a:pPr marL="514350" indent="-514350">
              <a:buFont typeface="+mj-lt"/>
              <a:buAutoNum type="arabicPeriod"/>
            </a:pPr>
            <a:r>
              <a:rPr lang="en-US" dirty="0">
                <a:solidFill>
                  <a:schemeClr val="bg1"/>
                </a:solidFill>
                <a:effectLst>
                  <a:outerShdw blurRad="50800" dist="38100" dir="2700000" algn="tl" rotWithShape="0">
                    <a:prstClr val="black">
                      <a:alpha val="40000"/>
                    </a:prstClr>
                  </a:outerShdw>
                </a:effectLst>
              </a:rPr>
              <a:t>Peace is at the heart of the gospel; we are peacemakers committed to finding non-violent alternatives in the church, society, and nations.</a:t>
            </a:r>
          </a:p>
        </p:txBody>
      </p:sp>
      <p:sp>
        <p:nvSpPr>
          <p:cNvPr id="5" name="TextBox 4">
            <a:extLst>
              <a:ext uri="{FF2B5EF4-FFF2-40B4-BE49-F238E27FC236}">
                <a16:creationId xmlns:a16="http://schemas.microsoft.com/office/drawing/2014/main" id="{9E43C58A-6AA1-18FD-4166-C365B94E0966}"/>
              </a:ext>
            </a:extLst>
          </p:cNvPr>
          <p:cNvSpPr txBox="1"/>
          <p:nvPr/>
        </p:nvSpPr>
        <p:spPr>
          <a:xfrm>
            <a:off x="2705100" y="926068"/>
            <a:ext cx="6045200" cy="369332"/>
          </a:xfrm>
          <a:prstGeom prst="rect">
            <a:avLst/>
          </a:prstGeom>
          <a:noFill/>
        </p:spPr>
        <p:txBody>
          <a:bodyPr wrap="square" rtlCol="0">
            <a:spAutoFit/>
          </a:bodyPr>
          <a:lstStyle/>
          <a:p>
            <a:pPr algn="r"/>
            <a:r>
              <a:rPr lang="en-US" dirty="0">
                <a:solidFill>
                  <a:schemeClr val="bg1"/>
                </a:solidFill>
              </a:rPr>
              <a:t>Expounded upon in </a:t>
            </a:r>
            <a:r>
              <a:rPr lang="en-US" i="1" dirty="0">
                <a:solidFill>
                  <a:schemeClr val="bg1"/>
                </a:solidFill>
              </a:rPr>
              <a:t>The Naked Anabaptist </a:t>
            </a:r>
            <a:r>
              <a:rPr lang="en-US" dirty="0">
                <a:solidFill>
                  <a:schemeClr val="bg1"/>
                </a:solidFill>
              </a:rPr>
              <a:t>by Stuart Murray</a:t>
            </a:r>
          </a:p>
        </p:txBody>
      </p:sp>
    </p:spTree>
    <p:extLst>
      <p:ext uri="{BB962C8B-B14F-4D97-AF65-F5344CB8AC3E}">
        <p14:creationId xmlns:p14="http://schemas.microsoft.com/office/powerpoint/2010/main" val="75495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07F3977-F30B-47D6-43B4-B2611C56048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76E8A9A-2FDF-55FF-8366-7A0CAB0D4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hurch with a steeple and a building in the distance&#10;&#10;AI-generated content may be incorrect.">
            <a:extLst>
              <a:ext uri="{FF2B5EF4-FFF2-40B4-BE49-F238E27FC236}">
                <a16:creationId xmlns:a16="http://schemas.microsoft.com/office/drawing/2014/main" id="{4BD8C009-F08C-9706-727D-AD0CC4244961}"/>
              </a:ext>
            </a:extLst>
          </p:cNvPr>
          <p:cNvPicPr>
            <a:picLocks noChangeAspect="1"/>
          </p:cNvPicPr>
          <p:nvPr/>
        </p:nvPicPr>
        <p:blipFill>
          <a:blip r:embed="rId3"/>
          <a:srcRect/>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238D6F1D-9E27-EBC4-F84A-2DFA40EF1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A73934-AA62-BFAB-CEE5-D37BA1F9473B}"/>
              </a:ext>
            </a:extLst>
          </p:cNvPr>
          <p:cNvSpPr txBox="1"/>
          <p:nvPr/>
        </p:nvSpPr>
        <p:spPr>
          <a:xfrm>
            <a:off x="427958" y="2207602"/>
            <a:ext cx="11329987" cy="188579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2500"/>
          </a:bodyPr>
          <a:lstStyle/>
          <a:p>
            <a:pPr algn="ctr">
              <a:lnSpc>
                <a:spcPct val="90000"/>
              </a:lnSpc>
              <a:spcBef>
                <a:spcPct val="0"/>
              </a:spcBef>
              <a:spcAft>
                <a:spcPts val="600"/>
              </a:spcAft>
            </a:pPr>
            <a:r>
              <a:rPr lang="en-US" sz="5200" b="1" dirty="0">
                <a:solidFill>
                  <a:srgbClr val="FFFFFF"/>
                </a:solidFill>
                <a:effectLst>
                  <a:outerShdw blurRad="50800" dist="38100" dir="2700000" algn="tl" rotWithShape="0">
                    <a:prstClr val="black">
                      <a:alpha val="40000"/>
                    </a:prstClr>
                  </a:outerShdw>
                </a:effectLst>
                <a:latin typeface="+mj-lt"/>
                <a:ea typeface="+mj-ea"/>
                <a:cs typeface="+mj-cs"/>
              </a:rPr>
              <a:t>Owning Our Anabaptist Heritage:</a:t>
            </a:r>
          </a:p>
          <a:p>
            <a:pPr algn="ctr">
              <a:lnSpc>
                <a:spcPct val="90000"/>
              </a:lnSpc>
              <a:spcBef>
                <a:spcPct val="0"/>
              </a:spcBef>
              <a:spcAft>
                <a:spcPts val="600"/>
              </a:spcAft>
            </a:pPr>
            <a:r>
              <a:rPr lang="en-US" sz="5200" b="1" dirty="0">
                <a:solidFill>
                  <a:srgbClr val="FFFFFF"/>
                </a:solidFill>
                <a:effectLst>
                  <a:outerShdw blurRad="50800" dist="38100" dir="2700000" algn="tl" rotWithShape="0">
                    <a:prstClr val="black">
                      <a:alpha val="40000"/>
                    </a:prstClr>
                  </a:outerShdw>
                </a:effectLst>
                <a:latin typeface="+mj-lt"/>
                <a:ea typeface="+mj-ea"/>
                <a:cs typeface="+mj-cs"/>
              </a:rPr>
              <a:t>An Invitation to the Brethren in Christ U.S.</a:t>
            </a:r>
          </a:p>
        </p:txBody>
      </p:sp>
    </p:spTree>
    <p:extLst>
      <p:ext uri="{BB962C8B-B14F-4D97-AF65-F5344CB8AC3E}">
        <p14:creationId xmlns:p14="http://schemas.microsoft.com/office/powerpoint/2010/main" val="53337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tree with many names&#10;&#10;AI-generated content may be incorrect.">
            <a:extLst>
              <a:ext uri="{FF2B5EF4-FFF2-40B4-BE49-F238E27FC236}">
                <a16:creationId xmlns:a16="http://schemas.microsoft.com/office/drawing/2014/main" id="{28EB38F6-5414-EC4C-1B99-8C46556E9977}"/>
              </a:ext>
            </a:extLst>
          </p:cNvPr>
          <p:cNvPicPr>
            <a:picLocks noChangeAspect="1"/>
          </p:cNvPicPr>
          <p:nvPr/>
        </p:nvPicPr>
        <p:blipFill>
          <a:blip r:embed="rId3"/>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181719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1B1CC95-26BA-7FE8-85B3-5626CD53B0E1}"/>
            </a:ext>
          </a:extLst>
        </p:cNvPr>
        <p:cNvGrpSpPr/>
        <p:nvPr/>
      </p:nvGrpSpPr>
      <p:grpSpPr>
        <a:xfrm>
          <a:off x="0" y="0"/>
          <a:ext cx="0" cy="0"/>
          <a:chOff x="0" y="0"/>
          <a:chExt cx="0" cy="0"/>
        </a:xfrm>
      </p:grpSpPr>
      <p:pic>
        <p:nvPicPr>
          <p:cNvPr id="7" name="Picture 6" descr="A brown surface with white dots&#10;&#10;AI-generated content may be incorrect.">
            <a:extLst>
              <a:ext uri="{FF2B5EF4-FFF2-40B4-BE49-F238E27FC236}">
                <a16:creationId xmlns:a16="http://schemas.microsoft.com/office/drawing/2014/main" id="{F1BB34CC-4D2B-9B37-0B68-22BAF8560713}"/>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893642-C763-97F9-B853-89757614868A}"/>
              </a:ext>
            </a:extLst>
          </p:cNvPr>
          <p:cNvSpPr>
            <a:spLocks noGrp="1"/>
          </p:cNvSpPr>
          <p:nvPr>
            <p:ph type="title"/>
          </p:nvPr>
        </p:nvSpPr>
        <p:spPr/>
        <p:txBody>
          <a:bodyPr/>
          <a:lstStyle/>
          <a:p>
            <a:r>
              <a:rPr lang="en-US" b="1" dirty="0">
                <a:solidFill>
                  <a:schemeClr val="bg1"/>
                </a:solidFill>
                <a:effectLst>
                  <a:outerShdw blurRad="50800" dist="38100" dir="2700000" algn="tl" rotWithShape="0">
                    <a:prstClr val="black">
                      <a:alpha val="40000"/>
                    </a:prstClr>
                  </a:outerShdw>
                </a:effectLst>
              </a:rPr>
              <a:t>Questions &amp; Response | Group Discussion</a:t>
            </a:r>
          </a:p>
        </p:txBody>
      </p:sp>
      <p:sp>
        <p:nvSpPr>
          <p:cNvPr id="8" name="Content Placeholder 7">
            <a:extLst>
              <a:ext uri="{FF2B5EF4-FFF2-40B4-BE49-F238E27FC236}">
                <a16:creationId xmlns:a16="http://schemas.microsoft.com/office/drawing/2014/main" id="{0B47A27C-D767-312E-AED4-9A315A5C29A6}"/>
              </a:ext>
            </a:extLst>
          </p:cNvPr>
          <p:cNvSpPr>
            <a:spLocks noGrp="1"/>
          </p:cNvSpPr>
          <p:nvPr>
            <p:ph idx="1"/>
          </p:nvPr>
        </p:nvSpPr>
        <p:spPr>
          <a:xfrm>
            <a:off x="838200" y="1690688"/>
            <a:ext cx="10515600" cy="4351338"/>
          </a:xfrm>
        </p:spPr>
        <p:txBody>
          <a:bodyPr>
            <a:normAutofit/>
          </a:bodyPr>
          <a:lstStyle/>
          <a:p>
            <a:pPr marL="742950" indent="-742950">
              <a:buFont typeface="+mj-lt"/>
              <a:buAutoNum type="arabicPeriod"/>
            </a:pPr>
            <a:r>
              <a:rPr lang="en-US" sz="3600" dirty="0">
                <a:solidFill>
                  <a:schemeClr val="bg1"/>
                </a:solidFill>
                <a:effectLst>
                  <a:outerShdw blurRad="50800" dist="38100" dir="2700000" algn="tl" rotWithShape="0">
                    <a:prstClr val="black">
                      <a:alpha val="40000"/>
                    </a:prstClr>
                  </a:outerShdw>
                </a:effectLst>
              </a:rPr>
              <a:t>What encourages you and/or do you find most compelling about historic Anabaptism? What do you find most “Christ-like” about it?</a:t>
            </a:r>
          </a:p>
          <a:p>
            <a:pPr marL="742950" indent="-742950">
              <a:buFont typeface="+mj-lt"/>
              <a:buAutoNum type="arabicPeriod"/>
            </a:pPr>
            <a:r>
              <a:rPr lang="en-US" sz="3600" dirty="0">
                <a:solidFill>
                  <a:schemeClr val="bg1"/>
                </a:solidFill>
                <a:effectLst>
                  <a:outerShdw blurRad="50800" dist="38100" dir="2700000" algn="tl" rotWithShape="0">
                    <a:prstClr val="black">
                      <a:alpha val="40000"/>
                    </a:prstClr>
                  </a:outerShdw>
                </a:effectLst>
              </a:rPr>
              <a:t>What do you find most challenging about Anabaptism to your own walk and why?</a:t>
            </a:r>
          </a:p>
          <a:p>
            <a:pPr marL="742950" indent="-742950">
              <a:buFont typeface="+mj-lt"/>
              <a:buAutoNum type="arabicPeriod"/>
            </a:pPr>
            <a:r>
              <a:rPr lang="en-US" sz="3600" dirty="0">
                <a:solidFill>
                  <a:schemeClr val="bg1"/>
                </a:solidFill>
                <a:effectLst>
                  <a:outerShdw blurRad="50800" dist="38100" dir="2700000" algn="tl" rotWithShape="0">
                    <a:prstClr val="black">
                      <a:alpha val="40000"/>
                    </a:prstClr>
                  </a:outerShdw>
                </a:effectLst>
              </a:rPr>
              <a:t>How might our embrace of Anabaptism at Grantham, and within the BIC, help the cause of Christ and the mission of the church today?</a:t>
            </a:r>
          </a:p>
        </p:txBody>
      </p:sp>
    </p:spTree>
    <p:extLst>
      <p:ext uri="{BB962C8B-B14F-4D97-AF65-F5344CB8AC3E}">
        <p14:creationId xmlns:p14="http://schemas.microsoft.com/office/powerpoint/2010/main" val="74686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A0FC1B-4099-E65B-0AD1-E0E132D8D46E}"/>
            </a:ext>
          </a:extLst>
        </p:cNvPr>
        <p:cNvGrpSpPr/>
        <p:nvPr/>
      </p:nvGrpSpPr>
      <p:grpSpPr>
        <a:xfrm>
          <a:off x="0" y="0"/>
          <a:ext cx="0" cy="0"/>
          <a:chOff x="0" y="0"/>
          <a:chExt cx="0" cy="0"/>
        </a:xfrm>
      </p:grpSpPr>
      <p:pic>
        <p:nvPicPr>
          <p:cNvPr id="3" name="Picture 2" descr="A book cover with a group of people&#10;&#10;AI-generated content may be incorrect.">
            <a:extLst>
              <a:ext uri="{FF2B5EF4-FFF2-40B4-BE49-F238E27FC236}">
                <a16:creationId xmlns:a16="http://schemas.microsoft.com/office/drawing/2014/main" id="{969F2512-C90E-EF2E-F7AA-1C6F0F9459D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894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0007910-8DCE-8D38-B64E-9875A6D79D6A}"/>
            </a:ext>
          </a:extLst>
        </p:cNvPr>
        <p:cNvGrpSpPr/>
        <p:nvPr/>
      </p:nvGrpSpPr>
      <p:grpSpPr>
        <a:xfrm>
          <a:off x="0" y="0"/>
          <a:ext cx="0" cy="0"/>
          <a:chOff x="0" y="0"/>
          <a:chExt cx="0" cy="0"/>
        </a:xfrm>
      </p:grpSpPr>
      <p:pic>
        <p:nvPicPr>
          <p:cNvPr id="7" name="Picture 6" descr="A church with a steeple and a building in the distance&#10;&#10;AI-generated content may be incorrect.">
            <a:extLst>
              <a:ext uri="{FF2B5EF4-FFF2-40B4-BE49-F238E27FC236}">
                <a16:creationId xmlns:a16="http://schemas.microsoft.com/office/drawing/2014/main" id="{AAB6457C-EE63-CB99-5A55-369E926B0962}"/>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175695-4686-D8E0-1AFA-CF0A86C6D266}"/>
              </a:ext>
            </a:extLst>
          </p:cNvPr>
          <p:cNvSpPr>
            <a:spLocks noGrp="1"/>
          </p:cNvSpPr>
          <p:nvPr>
            <p:ph type="title"/>
          </p:nvPr>
        </p:nvSpPr>
        <p:spPr>
          <a:xfrm>
            <a:off x="838200" y="2766218"/>
            <a:ext cx="10515600" cy="1325563"/>
          </a:xfrm>
        </p:spPr>
        <p:txBody>
          <a:bodyPr>
            <a:noAutofit/>
          </a:bodyPr>
          <a:lstStyle/>
          <a:p>
            <a:pPr algn="ctr"/>
            <a:r>
              <a:rPr lang="en-US" sz="5000" b="1" dirty="0">
                <a:solidFill>
                  <a:schemeClr val="bg1"/>
                </a:solidFill>
                <a:effectLst>
                  <a:outerShdw blurRad="50800" dist="38100" dir="2700000" algn="tl" rotWithShape="0">
                    <a:prstClr val="black">
                      <a:alpha val="40000"/>
                    </a:prstClr>
                  </a:outerShdw>
                </a:effectLst>
              </a:rPr>
              <a:t>My Journey from </a:t>
            </a:r>
            <a:br>
              <a:rPr lang="en-US" sz="5000" b="1" dirty="0">
                <a:solidFill>
                  <a:schemeClr val="bg1"/>
                </a:solidFill>
                <a:effectLst>
                  <a:outerShdw blurRad="50800" dist="38100" dir="2700000" algn="tl" rotWithShape="0">
                    <a:prstClr val="black">
                      <a:alpha val="40000"/>
                    </a:prstClr>
                  </a:outerShdw>
                </a:effectLst>
              </a:rPr>
            </a:br>
            <a:r>
              <a:rPr lang="en-US" sz="5000" b="1" dirty="0">
                <a:solidFill>
                  <a:schemeClr val="bg1"/>
                </a:solidFill>
                <a:effectLst>
                  <a:outerShdw blurRad="50800" dist="38100" dir="2700000" algn="tl" rotWithShape="0">
                    <a:prstClr val="black">
                      <a:alpha val="40000"/>
                    </a:prstClr>
                  </a:outerShdw>
                </a:effectLst>
              </a:rPr>
              <a:t>Southern Baptist to Anabaptist</a:t>
            </a:r>
          </a:p>
        </p:txBody>
      </p:sp>
    </p:spTree>
    <p:extLst>
      <p:ext uri="{BB962C8B-B14F-4D97-AF65-F5344CB8AC3E}">
        <p14:creationId xmlns:p14="http://schemas.microsoft.com/office/powerpoint/2010/main" val="211208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90F55F2-0ABA-4CB8-82F6-58B29F72F452}"/>
            </a:ext>
          </a:extLst>
        </p:cNvPr>
        <p:cNvGrpSpPr/>
        <p:nvPr/>
      </p:nvGrpSpPr>
      <p:grpSpPr>
        <a:xfrm>
          <a:off x="0" y="0"/>
          <a:ext cx="0" cy="0"/>
          <a:chOff x="0" y="0"/>
          <a:chExt cx="0" cy="0"/>
        </a:xfrm>
      </p:grpSpPr>
      <p:pic>
        <p:nvPicPr>
          <p:cNvPr id="5" name="Picture 4" descr="A brown surface with white dots&#10;&#10;AI-generated content may be incorrect.">
            <a:extLst>
              <a:ext uri="{FF2B5EF4-FFF2-40B4-BE49-F238E27FC236}">
                <a16:creationId xmlns:a16="http://schemas.microsoft.com/office/drawing/2014/main" id="{E238A9A7-53F6-90E4-1A5D-42F5CEDA96CD}"/>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A book cover with blue text&#10;&#10;AI-generated content may be incorrect.">
            <a:extLst>
              <a:ext uri="{FF2B5EF4-FFF2-40B4-BE49-F238E27FC236}">
                <a16:creationId xmlns:a16="http://schemas.microsoft.com/office/drawing/2014/main" id="{7EB3224A-3950-570D-B7A4-03EA300F42C0}"/>
              </a:ext>
            </a:extLst>
          </p:cNvPr>
          <p:cNvPicPr>
            <a:picLocks noChangeAspect="1"/>
          </p:cNvPicPr>
          <p:nvPr/>
        </p:nvPicPr>
        <p:blipFill>
          <a:blip r:embed="rId4"/>
          <a:stretch>
            <a:fillRect/>
          </a:stretch>
        </p:blipFill>
        <p:spPr>
          <a:xfrm>
            <a:off x="2678196" y="224876"/>
            <a:ext cx="1990082" cy="3085399"/>
          </a:xfrm>
          <a:prstGeom prst="rect">
            <a:avLst/>
          </a:prstGeom>
        </p:spPr>
      </p:pic>
      <p:pic>
        <p:nvPicPr>
          <p:cNvPr id="6" name="Picture 5" descr="A book cover with a statue of liberty&#10;&#10;AI-generated content may be incorrect.">
            <a:extLst>
              <a:ext uri="{FF2B5EF4-FFF2-40B4-BE49-F238E27FC236}">
                <a16:creationId xmlns:a16="http://schemas.microsoft.com/office/drawing/2014/main" id="{E85E8851-DCC4-B868-12DF-4D23A9B0C03D}"/>
              </a:ext>
            </a:extLst>
          </p:cNvPr>
          <p:cNvPicPr>
            <a:picLocks noChangeAspect="1"/>
          </p:cNvPicPr>
          <p:nvPr/>
        </p:nvPicPr>
        <p:blipFill>
          <a:blip r:embed="rId5"/>
          <a:stretch>
            <a:fillRect/>
          </a:stretch>
        </p:blipFill>
        <p:spPr>
          <a:xfrm>
            <a:off x="5030879" y="224877"/>
            <a:ext cx="2022522" cy="3085398"/>
          </a:xfrm>
          <a:prstGeom prst="rect">
            <a:avLst/>
          </a:prstGeom>
        </p:spPr>
      </p:pic>
      <p:pic>
        <p:nvPicPr>
          <p:cNvPr id="8" name="Picture 7" descr="A close-up of a book cover&#10;&#10;AI-generated content may be incorrect.">
            <a:extLst>
              <a:ext uri="{FF2B5EF4-FFF2-40B4-BE49-F238E27FC236}">
                <a16:creationId xmlns:a16="http://schemas.microsoft.com/office/drawing/2014/main" id="{B2CF7176-3620-4AA1-B85C-3E4F9A798430}"/>
              </a:ext>
            </a:extLst>
          </p:cNvPr>
          <p:cNvPicPr>
            <a:picLocks noChangeAspect="1"/>
          </p:cNvPicPr>
          <p:nvPr/>
        </p:nvPicPr>
        <p:blipFill>
          <a:blip r:embed="rId6"/>
          <a:stretch>
            <a:fillRect/>
          </a:stretch>
        </p:blipFill>
        <p:spPr>
          <a:xfrm>
            <a:off x="2678196" y="3547726"/>
            <a:ext cx="1990082" cy="3085400"/>
          </a:xfrm>
          <a:prstGeom prst="rect">
            <a:avLst/>
          </a:prstGeom>
        </p:spPr>
      </p:pic>
      <p:pic>
        <p:nvPicPr>
          <p:cNvPr id="10" name="Picture 9" descr="A book cover with a map of the state of utah&#10;&#10;AI-generated content may be incorrect.">
            <a:extLst>
              <a:ext uri="{FF2B5EF4-FFF2-40B4-BE49-F238E27FC236}">
                <a16:creationId xmlns:a16="http://schemas.microsoft.com/office/drawing/2014/main" id="{62E873BF-E3E8-35C2-380A-CBDCC69C516E}"/>
              </a:ext>
            </a:extLst>
          </p:cNvPr>
          <p:cNvPicPr>
            <a:picLocks noChangeAspect="1"/>
          </p:cNvPicPr>
          <p:nvPr/>
        </p:nvPicPr>
        <p:blipFill>
          <a:blip r:embed="rId7"/>
          <a:stretch>
            <a:fillRect/>
          </a:stretch>
        </p:blipFill>
        <p:spPr>
          <a:xfrm>
            <a:off x="5030879" y="3547726"/>
            <a:ext cx="1976923" cy="3043332"/>
          </a:xfrm>
          <a:prstGeom prst="rect">
            <a:avLst/>
          </a:prstGeom>
        </p:spPr>
      </p:pic>
      <p:pic>
        <p:nvPicPr>
          <p:cNvPr id="12" name="Picture 11" descr="A book cover with a group of people&#10;&#10;AI-generated content may be incorrect.">
            <a:extLst>
              <a:ext uri="{FF2B5EF4-FFF2-40B4-BE49-F238E27FC236}">
                <a16:creationId xmlns:a16="http://schemas.microsoft.com/office/drawing/2014/main" id="{9C335EA3-3FC7-2091-EC7B-D9452FC03F2B}"/>
              </a:ext>
            </a:extLst>
          </p:cNvPr>
          <p:cNvPicPr>
            <a:picLocks noChangeAspect="1"/>
          </p:cNvPicPr>
          <p:nvPr/>
        </p:nvPicPr>
        <p:blipFill>
          <a:blip r:embed="rId8"/>
          <a:stretch>
            <a:fillRect/>
          </a:stretch>
        </p:blipFill>
        <p:spPr>
          <a:xfrm>
            <a:off x="7346473" y="3530805"/>
            <a:ext cx="2056129" cy="3060252"/>
          </a:xfrm>
          <a:prstGeom prst="rect">
            <a:avLst/>
          </a:prstGeom>
        </p:spPr>
      </p:pic>
      <p:pic>
        <p:nvPicPr>
          <p:cNvPr id="14" name="Picture 13" descr="A cover of a book&#10;&#10;AI-generated content may be incorrect.">
            <a:extLst>
              <a:ext uri="{FF2B5EF4-FFF2-40B4-BE49-F238E27FC236}">
                <a16:creationId xmlns:a16="http://schemas.microsoft.com/office/drawing/2014/main" id="{CB52222B-06D8-4456-A285-41349CC7F351}"/>
              </a:ext>
            </a:extLst>
          </p:cNvPr>
          <p:cNvPicPr>
            <a:picLocks noChangeAspect="1"/>
          </p:cNvPicPr>
          <p:nvPr/>
        </p:nvPicPr>
        <p:blipFill>
          <a:blip r:embed="rId9"/>
          <a:stretch>
            <a:fillRect/>
          </a:stretch>
        </p:blipFill>
        <p:spPr>
          <a:xfrm>
            <a:off x="9695676" y="3535151"/>
            <a:ext cx="2157378" cy="3060252"/>
          </a:xfrm>
          <a:prstGeom prst="rect">
            <a:avLst/>
          </a:prstGeom>
        </p:spPr>
      </p:pic>
      <p:pic>
        <p:nvPicPr>
          <p:cNvPr id="16" name="Picture 15" descr="A red and gold book cover&#10;&#10;AI-generated content may be incorrect.">
            <a:extLst>
              <a:ext uri="{FF2B5EF4-FFF2-40B4-BE49-F238E27FC236}">
                <a16:creationId xmlns:a16="http://schemas.microsoft.com/office/drawing/2014/main" id="{03E3113A-6FDF-F532-40CC-7DFDC55588F0}"/>
              </a:ext>
            </a:extLst>
          </p:cNvPr>
          <p:cNvPicPr>
            <a:picLocks noChangeAspect="1"/>
          </p:cNvPicPr>
          <p:nvPr/>
        </p:nvPicPr>
        <p:blipFill>
          <a:blip r:embed="rId10"/>
          <a:stretch>
            <a:fillRect/>
          </a:stretch>
        </p:blipFill>
        <p:spPr>
          <a:xfrm>
            <a:off x="9695676" y="178464"/>
            <a:ext cx="2157378" cy="3094090"/>
          </a:xfrm>
          <a:prstGeom prst="rect">
            <a:avLst/>
          </a:prstGeom>
        </p:spPr>
      </p:pic>
      <p:pic>
        <p:nvPicPr>
          <p:cNvPr id="18" name="Picture 17" descr="A book cover with a painting of a person&#10;&#10;AI-generated content may be incorrect.">
            <a:extLst>
              <a:ext uri="{FF2B5EF4-FFF2-40B4-BE49-F238E27FC236}">
                <a16:creationId xmlns:a16="http://schemas.microsoft.com/office/drawing/2014/main" id="{41801BA8-6F25-3192-440E-929BFCACDE1A}"/>
              </a:ext>
            </a:extLst>
          </p:cNvPr>
          <p:cNvPicPr>
            <a:picLocks noChangeAspect="1"/>
          </p:cNvPicPr>
          <p:nvPr/>
        </p:nvPicPr>
        <p:blipFill>
          <a:blip r:embed="rId11"/>
          <a:stretch>
            <a:fillRect/>
          </a:stretch>
        </p:blipFill>
        <p:spPr>
          <a:xfrm>
            <a:off x="7346474" y="178464"/>
            <a:ext cx="2056129" cy="3085399"/>
          </a:xfrm>
          <a:prstGeom prst="rect">
            <a:avLst/>
          </a:prstGeom>
        </p:spPr>
      </p:pic>
      <p:pic>
        <p:nvPicPr>
          <p:cNvPr id="22" name="Picture 21" descr="A book cover with a picture of two people&#10;&#10;AI-generated content may be incorrect.">
            <a:extLst>
              <a:ext uri="{FF2B5EF4-FFF2-40B4-BE49-F238E27FC236}">
                <a16:creationId xmlns:a16="http://schemas.microsoft.com/office/drawing/2014/main" id="{AAFD4B8A-515A-A263-E656-49DE7F97A84A}"/>
              </a:ext>
            </a:extLst>
          </p:cNvPr>
          <p:cNvPicPr>
            <a:picLocks noChangeAspect="1"/>
          </p:cNvPicPr>
          <p:nvPr/>
        </p:nvPicPr>
        <p:blipFill>
          <a:blip r:embed="rId12"/>
          <a:stretch>
            <a:fillRect/>
          </a:stretch>
        </p:blipFill>
        <p:spPr>
          <a:xfrm>
            <a:off x="350510" y="224876"/>
            <a:ext cx="2034613" cy="3085401"/>
          </a:xfrm>
          <a:prstGeom prst="rect">
            <a:avLst/>
          </a:prstGeom>
        </p:spPr>
      </p:pic>
      <p:pic>
        <p:nvPicPr>
          <p:cNvPr id="4" name="Picture 3" descr="A close-up of a stone wall&#10;&#10;AI-generated content may be incorrect.">
            <a:extLst>
              <a:ext uri="{FF2B5EF4-FFF2-40B4-BE49-F238E27FC236}">
                <a16:creationId xmlns:a16="http://schemas.microsoft.com/office/drawing/2014/main" id="{7DC22F18-D8B7-52A5-1BE5-7AB6BD772609}"/>
              </a:ext>
            </a:extLst>
          </p:cNvPr>
          <p:cNvPicPr>
            <a:picLocks noChangeAspect="1"/>
          </p:cNvPicPr>
          <p:nvPr/>
        </p:nvPicPr>
        <p:blipFill>
          <a:blip r:embed="rId13"/>
          <a:stretch>
            <a:fillRect/>
          </a:stretch>
        </p:blipFill>
        <p:spPr>
          <a:xfrm>
            <a:off x="356554" y="3547267"/>
            <a:ext cx="2022523" cy="3073743"/>
          </a:xfrm>
          <a:prstGeom prst="rect">
            <a:avLst/>
          </a:prstGeom>
        </p:spPr>
      </p:pic>
    </p:spTree>
    <p:extLst>
      <p:ext uri="{BB962C8B-B14F-4D97-AF65-F5344CB8AC3E}">
        <p14:creationId xmlns:p14="http://schemas.microsoft.com/office/powerpoint/2010/main" val="31251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group of people in a room with a flag&#10;&#10;Description automatically generated">
            <a:extLst>
              <a:ext uri="{FF2B5EF4-FFF2-40B4-BE49-F238E27FC236}">
                <a16:creationId xmlns:a16="http://schemas.microsoft.com/office/drawing/2014/main" id="{D607BA04-4B40-2EB5-C429-B6FD8B682962}"/>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7514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FA29D23-61B6-9068-014E-99F18E1DAC5A}"/>
            </a:ext>
          </a:extLst>
        </p:cNvPr>
        <p:cNvGrpSpPr/>
        <p:nvPr/>
      </p:nvGrpSpPr>
      <p:grpSpPr>
        <a:xfrm>
          <a:off x="0" y="0"/>
          <a:ext cx="0" cy="0"/>
          <a:chOff x="0" y="0"/>
          <a:chExt cx="0" cy="0"/>
        </a:xfrm>
      </p:grpSpPr>
      <p:pic>
        <p:nvPicPr>
          <p:cNvPr id="7" name="Picture 6" descr="A church with a steeple and a building in the distance&#10;&#10;AI-generated content may be incorrect.">
            <a:extLst>
              <a:ext uri="{FF2B5EF4-FFF2-40B4-BE49-F238E27FC236}">
                <a16:creationId xmlns:a16="http://schemas.microsoft.com/office/drawing/2014/main" id="{3C4A5D6F-E714-8CD0-3FB3-EFD47D872EC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AC3C35-5C32-CC2D-563D-A0B451BBD7CE}"/>
              </a:ext>
            </a:extLst>
          </p:cNvPr>
          <p:cNvSpPr>
            <a:spLocks noGrp="1"/>
          </p:cNvSpPr>
          <p:nvPr>
            <p:ph type="title"/>
          </p:nvPr>
        </p:nvSpPr>
        <p:spPr>
          <a:xfrm>
            <a:off x="838200" y="2766218"/>
            <a:ext cx="10515600" cy="1325563"/>
          </a:xfrm>
        </p:spPr>
        <p:txBody>
          <a:bodyPr>
            <a:noAutofit/>
          </a:bodyPr>
          <a:lstStyle/>
          <a:p>
            <a:pPr algn="ctr"/>
            <a:r>
              <a:rPr lang="en-US" sz="5000" b="1" dirty="0">
                <a:solidFill>
                  <a:schemeClr val="bg1"/>
                </a:solidFill>
                <a:effectLst>
                  <a:outerShdw blurRad="50800" dist="38100" dir="2700000" algn="tl" rotWithShape="0">
                    <a:prstClr val="black">
                      <a:alpha val="40000"/>
                    </a:prstClr>
                  </a:outerShdw>
                </a:effectLst>
              </a:rPr>
              <a:t>Anabaptism:</a:t>
            </a:r>
            <a:br>
              <a:rPr lang="en-US" sz="5000" b="1" dirty="0">
                <a:solidFill>
                  <a:schemeClr val="bg1"/>
                </a:solidFill>
                <a:effectLst>
                  <a:outerShdw blurRad="50800" dist="38100" dir="2700000" algn="tl" rotWithShape="0">
                    <a:prstClr val="black">
                      <a:alpha val="40000"/>
                    </a:prstClr>
                  </a:outerShdw>
                </a:effectLst>
              </a:rPr>
            </a:br>
            <a:r>
              <a:rPr lang="en-US" sz="5000" b="1" dirty="0">
                <a:solidFill>
                  <a:schemeClr val="bg1"/>
                </a:solidFill>
                <a:effectLst>
                  <a:outerShdw blurRad="50800" dist="38100" dir="2700000" algn="tl" rotWithShape="0">
                    <a:prstClr val="black">
                      <a:alpha val="40000"/>
                    </a:prstClr>
                  </a:outerShdw>
                </a:effectLst>
              </a:rPr>
              <a:t>How the Movement Began</a:t>
            </a:r>
          </a:p>
        </p:txBody>
      </p:sp>
    </p:spTree>
    <p:extLst>
      <p:ext uri="{BB962C8B-B14F-4D97-AF65-F5344CB8AC3E}">
        <p14:creationId xmlns:p14="http://schemas.microsoft.com/office/powerpoint/2010/main" val="111112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brown surface with white dots&#10;&#10;AI-generated content may be incorrect.">
            <a:extLst>
              <a:ext uri="{FF2B5EF4-FFF2-40B4-BE49-F238E27FC236}">
                <a16:creationId xmlns:a16="http://schemas.microsoft.com/office/drawing/2014/main" id="{2C8279AB-436E-C3F0-C615-2DCE829D049C}"/>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73A026B-40C0-1F49-887C-B3A737928A7A}"/>
              </a:ext>
            </a:extLst>
          </p:cNvPr>
          <p:cNvSpPr>
            <a:spLocks noGrp="1"/>
          </p:cNvSpPr>
          <p:nvPr>
            <p:ph type="title"/>
          </p:nvPr>
        </p:nvSpPr>
        <p:spPr/>
        <p:txBody>
          <a:bodyPr/>
          <a:lstStyle/>
          <a:p>
            <a:pPr algn="ctr"/>
            <a:r>
              <a:rPr lang="en-US" b="1" dirty="0">
                <a:solidFill>
                  <a:schemeClr val="bg1"/>
                </a:solidFill>
                <a:effectLst>
                  <a:outerShdw blurRad="50800" dist="38100" dir="2700000" algn="tl" rotWithShape="0">
                    <a:prstClr val="black">
                      <a:alpha val="40000"/>
                    </a:prstClr>
                  </a:outerShdw>
                </a:effectLst>
                <a:latin typeface="+mn-lt"/>
              </a:rPr>
              <a:t>The Birth of Anabaptism</a:t>
            </a:r>
          </a:p>
        </p:txBody>
      </p:sp>
      <p:sp>
        <p:nvSpPr>
          <p:cNvPr id="5" name="Content Placeholder 4">
            <a:extLst>
              <a:ext uri="{FF2B5EF4-FFF2-40B4-BE49-F238E27FC236}">
                <a16:creationId xmlns:a16="http://schemas.microsoft.com/office/drawing/2014/main" id="{9DF6EA99-0159-D14A-8FD4-96C7EF065A9E}"/>
              </a:ext>
            </a:extLst>
          </p:cNvPr>
          <p:cNvSpPr>
            <a:spLocks noGrp="1"/>
          </p:cNvSpPr>
          <p:nvPr>
            <p:ph idx="1"/>
          </p:nvPr>
        </p:nvSpPr>
        <p:spPr>
          <a:xfrm>
            <a:off x="1418431" y="1690688"/>
            <a:ext cx="9792908" cy="4121150"/>
          </a:xfrm>
        </p:spPr>
        <p:txBody>
          <a:bodyPr>
            <a:noAutofit/>
          </a:bodyPr>
          <a:lstStyle/>
          <a:p>
            <a:r>
              <a:rPr lang="en-US" sz="3000" dirty="0">
                <a:solidFill>
                  <a:schemeClr val="bg1"/>
                </a:solidFill>
                <a:effectLst>
                  <a:outerShdw blurRad="50800" dist="38100" dir="2700000" algn="tl" rotWithShape="0">
                    <a:prstClr val="black">
                      <a:alpha val="40000"/>
                    </a:prstClr>
                  </a:outerShdw>
                </a:effectLst>
              </a:rPr>
              <a:t>Oct 31, 1517 – Martin Luther (95 Theses) </a:t>
            </a:r>
          </a:p>
          <a:p>
            <a:r>
              <a:rPr lang="en-US" sz="3000" dirty="0">
                <a:solidFill>
                  <a:schemeClr val="bg1"/>
                </a:solidFill>
                <a:effectLst>
                  <a:outerShdw blurRad="50800" dist="38100" dir="2700000" algn="tl" rotWithShape="0">
                    <a:prstClr val="black">
                      <a:alpha val="40000"/>
                    </a:prstClr>
                  </a:outerShdw>
                </a:effectLst>
              </a:rPr>
              <a:t>1521 – Luther stands trial at Diet of Worms </a:t>
            </a:r>
          </a:p>
          <a:p>
            <a:r>
              <a:rPr lang="en-US" sz="3000" dirty="0">
                <a:solidFill>
                  <a:schemeClr val="bg1"/>
                </a:solidFill>
                <a:effectLst>
                  <a:outerShdw blurRad="50800" dist="38100" dir="2700000" algn="tl" rotWithShape="0">
                    <a:prstClr val="black">
                      <a:alpha val="40000"/>
                    </a:prstClr>
                  </a:outerShdw>
                </a:effectLst>
              </a:rPr>
              <a:t>1522 – Ulrich Zwingli leads Swiss reform, but three of his students aren’t satisfied with that reform </a:t>
            </a:r>
          </a:p>
          <a:p>
            <a:r>
              <a:rPr lang="en-US" sz="3000" b="1" dirty="0">
                <a:solidFill>
                  <a:srgbClr val="FFFF00"/>
                </a:solidFill>
                <a:effectLst>
                  <a:outerShdw blurRad="50800" dist="38100" dir="2700000" algn="tl" rotWithShape="0">
                    <a:prstClr val="black">
                      <a:alpha val="40000"/>
                    </a:prstClr>
                  </a:outerShdw>
                </a:effectLst>
              </a:rPr>
              <a:t>Jan 21, 1525 </a:t>
            </a:r>
            <a:r>
              <a:rPr lang="en-US" sz="3000" dirty="0">
                <a:solidFill>
                  <a:schemeClr val="bg1"/>
                </a:solidFill>
                <a:effectLst>
                  <a:outerShdw blurRad="50800" dist="38100" dir="2700000" algn="tl" rotWithShape="0">
                    <a:prstClr val="black">
                      <a:alpha val="40000"/>
                    </a:prstClr>
                  </a:outerShdw>
                </a:effectLst>
              </a:rPr>
              <a:t>– Conrad </a:t>
            </a:r>
            <a:r>
              <a:rPr lang="en-US" sz="3000" dirty="0" err="1">
                <a:solidFill>
                  <a:schemeClr val="bg1"/>
                </a:solidFill>
                <a:effectLst>
                  <a:outerShdw blurRad="50800" dist="38100" dir="2700000" algn="tl" rotWithShape="0">
                    <a:prstClr val="black">
                      <a:alpha val="40000"/>
                    </a:prstClr>
                  </a:outerShdw>
                </a:effectLst>
              </a:rPr>
              <a:t>Grebel</a:t>
            </a:r>
            <a:r>
              <a:rPr lang="en-US" sz="3000" dirty="0">
                <a:solidFill>
                  <a:schemeClr val="bg1"/>
                </a:solidFill>
                <a:effectLst>
                  <a:outerShdw blurRad="50800" dist="38100" dir="2700000" algn="tl" rotWithShape="0">
                    <a:prstClr val="black">
                      <a:alpha val="40000"/>
                    </a:prstClr>
                  </a:outerShdw>
                </a:effectLst>
              </a:rPr>
              <a:t> re-baptizes George </a:t>
            </a:r>
            <a:r>
              <a:rPr lang="en-US" sz="3000" dirty="0" err="1">
                <a:solidFill>
                  <a:schemeClr val="bg1"/>
                </a:solidFill>
                <a:effectLst>
                  <a:outerShdw blurRad="50800" dist="38100" dir="2700000" algn="tl" rotWithShape="0">
                    <a:prstClr val="black">
                      <a:alpha val="40000"/>
                    </a:prstClr>
                  </a:outerShdw>
                </a:effectLst>
              </a:rPr>
              <a:t>Blaurock</a:t>
            </a:r>
            <a:r>
              <a:rPr lang="en-US" sz="3000" dirty="0">
                <a:solidFill>
                  <a:schemeClr val="bg1"/>
                </a:solidFill>
                <a:effectLst>
                  <a:outerShdw blurRad="50800" dist="38100" dir="2700000" algn="tl" rotWithShape="0">
                    <a:prstClr val="black">
                      <a:alpha val="40000"/>
                    </a:prstClr>
                  </a:outerShdw>
                </a:effectLst>
              </a:rPr>
              <a:t> in Zurich, Switzerland (i.e. “Swiss Brethren”) </a:t>
            </a:r>
            <a:r>
              <a:rPr lang="en-US" sz="3000" b="1" dirty="0">
                <a:solidFill>
                  <a:schemeClr val="bg1"/>
                </a:solidFill>
                <a:effectLst>
                  <a:outerShdw blurRad="50800" dist="38100" dir="2700000" algn="tl" rotWithShape="0">
                    <a:prstClr val="black">
                      <a:alpha val="40000"/>
                    </a:prstClr>
                  </a:outerShdw>
                </a:effectLst>
              </a:rPr>
              <a:t>“</a:t>
            </a:r>
            <a:r>
              <a:rPr lang="en-US" sz="3000" b="1" i="1" dirty="0">
                <a:solidFill>
                  <a:schemeClr val="bg1"/>
                </a:solidFill>
                <a:effectLst>
                  <a:outerShdw blurRad="50800" dist="38100" dir="2700000" algn="tl" rotWithShape="0">
                    <a:prstClr val="black">
                      <a:alpha val="40000"/>
                    </a:prstClr>
                  </a:outerShdw>
                </a:effectLst>
              </a:rPr>
              <a:t>Ana</a:t>
            </a:r>
            <a:r>
              <a:rPr lang="en-US" sz="3000" b="1" dirty="0">
                <a:solidFill>
                  <a:schemeClr val="bg1"/>
                </a:solidFill>
                <a:effectLst>
                  <a:outerShdw blurRad="50800" dist="38100" dir="2700000" algn="tl" rotWithShape="0">
                    <a:prstClr val="black">
                      <a:alpha val="40000"/>
                    </a:prstClr>
                  </a:outerShdw>
                </a:effectLst>
              </a:rPr>
              <a:t>-baptism” is born! </a:t>
            </a:r>
            <a:endParaRPr lang="en-US" sz="3000" dirty="0">
              <a:solidFill>
                <a:schemeClr val="bg1"/>
              </a:solidFill>
              <a:effectLst>
                <a:outerShdw blurRad="50800" dist="38100" dir="2700000" algn="tl" rotWithShape="0">
                  <a:prstClr val="black">
                    <a:alpha val="40000"/>
                  </a:prstClr>
                </a:outerShdw>
              </a:effectLst>
            </a:endParaRPr>
          </a:p>
          <a:p>
            <a:r>
              <a:rPr lang="en-US" sz="3000" dirty="0">
                <a:solidFill>
                  <a:schemeClr val="bg1"/>
                </a:solidFill>
                <a:effectLst>
                  <a:outerShdw blurRad="50800" dist="38100" dir="2700000" algn="tl" rotWithShape="0">
                    <a:prstClr val="black">
                      <a:alpha val="40000"/>
                    </a:prstClr>
                  </a:outerShdw>
                </a:effectLst>
              </a:rPr>
              <a:t>1527 – </a:t>
            </a:r>
            <a:r>
              <a:rPr lang="en-US" sz="3000" dirty="0" err="1">
                <a:solidFill>
                  <a:schemeClr val="bg1"/>
                </a:solidFill>
                <a:effectLst>
                  <a:outerShdw blurRad="50800" dist="38100" dir="2700000" algn="tl" rotWithShape="0">
                    <a:prstClr val="black">
                      <a:alpha val="40000"/>
                    </a:prstClr>
                  </a:outerShdw>
                </a:effectLst>
              </a:rPr>
              <a:t>Schleitheim</a:t>
            </a:r>
            <a:r>
              <a:rPr lang="en-US" sz="3000" dirty="0">
                <a:solidFill>
                  <a:schemeClr val="bg1"/>
                </a:solidFill>
                <a:effectLst>
                  <a:outerShdw blurRad="50800" dist="38100" dir="2700000" algn="tl" rotWithShape="0">
                    <a:prstClr val="black">
                      <a:alpha val="40000"/>
                    </a:prstClr>
                  </a:outerShdw>
                </a:effectLst>
              </a:rPr>
              <a:t> Confession (Anabaptist Creed)</a:t>
            </a:r>
          </a:p>
        </p:txBody>
      </p:sp>
    </p:spTree>
    <p:extLst>
      <p:ext uri="{BB962C8B-B14F-4D97-AF65-F5344CB8AC3E}">
        <p14:creationId xmlns:p14="http://schemas.microsoft.com/office/powerpoint/2010/main" val="33247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9062</TotalTime>
  <Words>4217</Words>
  <Application>Microsoft Macintosh PowerPoint</Application>
  <PresentationFormat>Widescreen</PresentationFormat>
  <Paragraphs>304</Paragraphs>
  <Slides>44</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Aptos</vt:lpstr>
      <vt:lpstr>Aptos Display</vt:lpstr>
      <vt:lpstr>Arial</vt:lpstr>
      <vt:lpstr>Calibri</vt:lpstr>
      <vt:lpstr>Calibri Light</vt:lpstr>
      <vt:lpstr>Helvetica</vt:lpstr>
      <vt:lpstr>Office Theme</vt:lpstr>
      <vt:lpstr>PowerPoint Presentation</vt:lpstr>
      <vt:lpstr>PowerPoint Presentation</vt:lpstr>
      <vt:lpstr>PowerPoint Presentation</vt:lpstr>
      <vt:lpstr>Anabaptism (Then &amp; Now):  A More Christlike Christianity</vt:lpstr>
      <vt:lpstr>My Journey from  Southern Baptist to Anabaptist</vt:lpstr>
      <vt:lpstr>PowerPoint Presentation</vt:lpstr>
      <vt:lpstr>PowerPoint Presentation</vt:lpstr>
      <vt:lpstr>Anabaptism: How the Movement Began</vt:lpstr>
      <vt:lpstr>The Birth of Anabaptism</vt:lpstr>
      <vt:lpstr>Schleitheim Confession (1527)</vt:lpstr>
      <vt:lpstr>PowerPoint Presentation</vt:lpstr>
      <vt:lpstr>Two Kingdoms Theology &amp; Apocalypticism</vt:lpstr>
      <vt:lpstr>Two Kingdoms Theology, cont.</vt:lpstr>
      <vt:lpstr>PowerPoint Presentation</vt:lpstr>
      <vt:lpstr>On Whose Authority?</vt:lpstr>
      <vt:lpstr>The Word Became Flesh… Not Ink</vt:lpstr>
      <vt:lpstr>Christ as Hermeneutical Key</vt:lpstr>
      <vt:lpstr>PowerPoint Presentation</vt:lpstr>
      <vt:lpstr>PowerPoint Presentation</vt:lpstr>
      <vt:lpstr>Anabaptist Interpretive Method</vt:lpstr>
      <vt:lpstr>PowerPoint Presentation</vt:lpstr>
      <vt:lpstr>Baptism by Blood &amp; Fire</vt:lpstr>
      <vt:lpstr>Baptism by Blood &amp; Fire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Anabaptism &amp; the Brethren in Christ</vt:lpstr>
      <vt:lpstr>PowerPoint Presentation</vt:lpstr>
      <vt:lpstr>Evangelicalism &amp; the Brethren in Christ: The Slow Erosion of Our Anabaptist Heritage </vt:lpstr>
      <vt:lpstr>PowerPoint Presentation</vt:lpstr>
      <vt:lpstr>PowerPoint Presentation</vt:lpstr>
      <vt:lpstr>PowerPoint Presentation</vt:lpstr>
      <vt:lpstr>PowerPoint Presentation</vt:lpstr>
      <vt:lpstr>Anabaptists Today</vt:lpstr>
      <vt:lpstr>PowerPoint Presentation</vt:lpstr>
      <vt:lpstr>Core Convictions of Anabaptism Today</vt:lpstr>
      <vt:lpstr>PowerPoint Presentation</vt:lpstr>
      <vt:lpstr>PowerPoint Presentation</vt:lpstr>
      <vt:lpstr>Questions &amp; Response | Group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Flowers, David</dc:creator>
  <cp:lastModifiedBy>Flowers, David</cp:lastModifiedBy>
  <cp:revision>167</cp:revision>
  <cp:lastPrinted>2025-04-25T15:02:04Z</cp:lastPrinted>
  <dcterms:created xsi:type="dcterms:W3CDTF">2025-01-24T13:29:52Z</dcterms:created>
  <dcterms:modified xsi:type="dcterms:W3CDTF">2025-04-27T10:43:01Z</dcterms:modified>
</cp:coreProperties>
</file>