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256" r:id="rId2"/>
    <p:sldId id="257" r:id="rId3"/>
    <p:sldId id="258" r:id="rId4"/>
    <p:sldId id="259" r:id="rId5"/>
    <p:sldId id="260" r:id="rId6"/>
    <p:sldId id="261" r:id="rId7"/>
    <p:sldId id="276"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81A0-FB7A-4357-8B37-1EC930D1E098}"/>
              </a:ext>
            </a:extLst>
          </p:cNvPr>
          <p:cNvSpPr>
            <a:spLocks noGrp="1"/>
          </p:cNvSpPr>
          <p:nvPr>
            <p:ph type="ctrTitle"/>
          </p:nvPr>
        </p:nvSpPr>
        <p:spPr>
          <a:xfrm>
            <a:off x="762000" y="1523999"/>
            <a:ext cx="10668000" cy="1985963"/>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D3C075C-7238-4F43-87E7-63A35BE6900C}"/>
              </a:ext>
            </a:extLst>
          </p:cNvPr>
          <p:cNvSpPr>
            <a:spLocks noGrp="1"/>
          </p:cNvSpPr>
          <p:nvPr>
            <p:ph type="subTitle" idx="1"/>
          </p:nvPr>
        </p:nvSpPr>
        <p:spPr>
          <a:xfrm>
            <a:off x="762000" y="3809999"/>
            <a:ext cx="10667998" cy="19859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AB67EEB-ABA8-4DA9-803B-0C6CD8A1284C}"/>
              </a:ext>
            </a:extLst>
          </p:cNvPr>
          <p:cNvSpPr>
            <a:spLocks noGrp="1"/>
          </p:cNvSpPr>
          <p:nvPr>
            <p:ph type="dt" sz="half" idx="10"/>
          </p:nvPr>
        </p:nvSpPr>
        <p:spPr/>
        <p:txBody>
          <a:bodyPr anchor="b" anchorCtr="0"/>
          <a:lstStyle/>
          <a:p>
            <a:fld id="{F4D57BDD-E64A-4D27-8978-82FFCA18A12C}" type="datetimeFigureOut">
              <a:rPr lang="en-US" smtClean="0"/>
              <a:t>11/4/2021</a:t>
            </a:fld>
            <a:endParaRPr lang="en-US"/>
          </a:p>
        </p:txBody>
      </p:sp>
      <p:sp>
        <p:nvSpPr>
          <p:cNvPr id="5" name="Footer Placeholder 4">
            <a:extLst>
              <a:ext uri="{FF2B5EF4-FFF2-40B4-BE49-F238E27FC236}">
                <a16:creationId xmlns:a16="http://schemas.microsoft.com/office/drawing/2014/main" id="{0FCFD314-1E75-41B9-A585-4F4A32A34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CC8E8-C649-4A81-BF53-F078B2A98453}"/>
              </a:ext>
            </a:extLst>
          </p:cNvPr>
          <p:cNvSpPr>
            <a:spLocks noGrp="1"/>
          </p:cNvSpPr>
          <p:nvPr>
            <p:ph type="sldNum" sz="quarter" idx="12"/>
          </p:nvPr>
        </p:nvSpPr>
        <p:spPr/>
        <p:txBody>
          <a:bodyPr/>
          <a:lstStyle/>
          <a:p>
            <a:fld id="{D643A852-0206-46AC-B0EB-645612933129}" type="slidenum">
              <a:rPr lang="en-US" smtClean="0"/>
              <a:t>‹#›</a:t>
            </a:fld>
            <a:endParaRPr lang="en-US" dirty="0"/>
          </a:p>
        </p:txBody>
      </p:sp>
    </p:spTree>
    <p:extLst>
      <p:ext uri="{BB962C8B-B14F-4D97-AF65-F5344CB8AC3E}">
        <p14:creationId xmlns:p14="http://schemas.microsoft.com/office/powerpoint/2010/main" val="920790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E73F-2F7C-4941-9B13-ACB43A4983EC}"/>
              </a:ext>
            </a:extLst>
          </p:cNvPr>
          <p:cNvSpPr>
            <a:spLocks noGrp="1"/>
          </p:cNvSpPr>
          <p:nvPr>
            <p:ph type="title"/>
          </p:nvPr>
        </p:nvSpPr>
        <p:spPr>
          <a:xfrm>
            <a:off x="762000" y="1524000"/>
            <a:ext cx="9144000" cy="152399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8BC107E-F2BE-4057-B06B-1E50FD12B561}"/>
              </a:ext>
            </a:extLst>
          </p:cNvPr>
          <p:cNvSpPr>
            <a:spLocks noGrp="1"/>
          </p:cNvSpPr>
          <p:nvPr>
            <p:ph type="body" orient="vert" idx="1"/>
          </p:nvPr>
        </p:nvSpPr>
        <p:spPr>
          <a:xfrm>
            <a:off x="762000" y="3048000"/>
            <a:ext cx="10668000" cy="304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9D7D8-1932-4215-A6E0-C16DA0DDB8B8}"/>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5" name="Footer Placeholder 4">
            <a:extLst>
              <a:ext uri="{FF2B5EF4-FFF2-40B4-BE49-F238E27FC236}">
                <a16:creationId xmlns:a16="http://schemas.microsoft.com/office/drawing/2014/main" id="{4378B662-65E3-47B2-AD95-B041B57F3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3DBC5-88B5-4F2A-A0E3-752CB421737A}"/>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456695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6599DF-5B13-4800-ADD7-3A2A2F1C4889}"/>
              </a:ext>
            </a:extLst>
          </p:cNvPr>
          <p:cNvSpPr>
            <a:spLocks noGrp="1"/>
          </p:cNvSpPr>
          <p:nvPr>
            <p:ph type="title" orient="vert"/>
          </p:nvPr>
        </p:nvSpPr>
        <p:spPr>
          <a:xfrm>
            <a:off x="8724900" y="1523999"/>
            <a:ext cx="2705100" cy="4572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91E12-22D9-4DA9-A336-EA6A8B9B55B8}"/>
              </a:ext>
            </a:extLst>
          </p:cNvPr>
          <p:cNvSpPr>
            <a:spLocks noGrp="1"/>
          </p:cNvSpPr>
          <p:nvPr>
            <p:ph type="body" orient="vert" idx="1"/>
          </p:nvPr>
        </p:nvSpPr>
        <p:spPr>
          <a:xfrm>
            <a:off x="762000" y="1524000"/>
            <a:ext cx="7620000"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2A1D5-B7EF-43A4-81EF-B5A7EA35616B}"/>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5" name="Footer Placeholder 4">
            <a:extLst>
              <a:ext uri="{FF2B5EF4-FFF2-40B4-BE49-F238E27FC236}">
                <a16:creationId xmlns:a16="http://schemas.microsoft.com/office/drawing/2014/main" id="{66809DFB-4410-42BF-B886-C984E3A53F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6487E8-E9A0-429E-88E5-34B1BE86BD23}"/>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276925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6A6A6-C260-4F8B-99DF-249C907BE5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36F8CB-5C97-4437-A672-4E43D0E5AE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90C990-05C1-4ECD-A899-722057AEA630}"/>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5" name="Footer Placeholder 4">
            <a:extLst>
              <a:ext uri="{FF2B5EF4-FFF2-40B4-BE49-F238E27FC236}">
                <a16:creationId xmlns:a16="http://schemas.microsoft.com/office/drawing/2014/main" id="{C5E9811C-37A0-4DD1-8607-EFD4226E5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AB506-9570-4D3E-804F-A184A73DBCE6}"/>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889879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569B8-DEA4-4F12-9078-ECD731F2AC92}"/>
              </a:ext>
            </a:extLst>
          </p:cNvPr>
          <p:cNvSpPr>
            <a:spLocks noGrp="1"/>
          </p:cNvSpPr>
          <p:nvPr>
            <p:ph type="title"/>
          </p:nvPr>
        </p:nvSpPr>
        <p:spPr>
          <a:xfrm>
            <a:off x="762000" y="1530351"/>
            <a:ext cx="10668000" cy="2279650"/>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0D1F3B-E79C-4822-999D-205B0E76C66F}"/>
              </a:ext>
            </a:extLst>
          </p:cNvPr>
          <p:cNvSpPr>
            <a:spLocks noGrp="1"/>
          </p:cNvSpPr>
          <p:nvPr>
            <p:ph type="body" idx="1"/>
          </p:nvPr>
        </p:nvSpPr>
        <p:spPr>
          <a:xfrm>
            <a:off x="762000" y="4589464"/>
            <a:ext cx="10668000" cy="118318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145166-621E-4C71-A40F-64E514536729}"/>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5" name="Footer Placeholder 4">
            <a:extLst>
              <a:ext uri="{FF2B5EF4-FFF2-40B4-BE49-F238E27FC236}">
                <a16:creationId xmlns:a16="http://schemas.microsoft.com/office/drawing/2014/main" id="{44B8A175-E39F-477F-997B-99FF8677A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69115F-5456-4FA3-8484-B1806E7C48C7}"/>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838309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BC5C-CCF0-4BA5-B102-213AC6FD5A48}"/>
              </a:ext>
            </a:extLst>
          </p:cNvPr>
          <p:cNvSpPr>
            <a:spLocks noGrp="1"/>
          </p:cNvSpPr>
          <p:nvPr>
            <p:ph type="title"/>
          </p:nvPr>
        </p:nvSpPr>
        <p:spPr>
          <a:xfrm>
            <a:off x="762000" y="1524000"/>
            <a:ext cx="9144000" cy="126364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2237E63-3B4F-4C2F-A87C-9533227EB684}"/>
              </a:ext>
            </a:extLst>
          </p:cNvPr>
          <p:cNvSpPr>
            <a:spLocks noGrp="1"/>
          </p:cNvSpPr>
          <p:nvPr>
            <p:ph sz="half" idx="1"/>
          </p:nvPr>
        </p:nvSpPr>
        <p:spPr>
          <a:xfrm>
            <a:off x="762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78ACE3E-2FED-4289-B138-3EC2826909F5}"/>
              </a:ext>
            </a:extLst>
          </p:cNvPr>
          <p:cNvSpPr>
            <a:spLocks noGrp="1"/>
          </p:cNvSpPr>
          <p:nvPr>
            <p:ph sz="half" idx="2"/>
          </p:nvPr>
        </p:nvSpPr>
        <p:spPr>
          <a:xfrm>
            <a:off x="6858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55DB51-20DA-4BEF-90BA-DDD37DC080CF}"/>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6" name="Footer Placeholder 5">
            <a:extLst>
              <a:ext uri="{FF2B5EF4-FFF2-40B4-BE49-F238E27FC236}">
                <a16:creationId xmlns:a16="http://schemas.microsoft.com/office/drawing/2014/main" id="{506D22E1-F0DB-4CB7-B2E3-D578EEAA6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C29146B-54D6-4291-8EA2-6430024824AE}"/>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4054913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4AE7-507A-4E14-96E2-5412FF8EA283}"/>
              </a:ext>
            </a:extLst>
          </p:cNvPr>
          <p:cNvSpPr>
            <a:spLocks noGrp="1"/>
          </p:cNvSpPr>
          <p:nvPr>
            <p:ph type="title"/>
          </p:nvPr>
        </p:nvSpPr>
        <p:spPr>
          <a:xfrm>
            <a:off x="762000" y="1527048"/>
            <a:ext cx="10668000" cy="75895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EDEEE83-2945-4C22-9597-57F1F1262841}"/>
              </a:ext>
            </a:extLst>
          </p:cNvPr>
          <p:cNvSpPr>
            <a:spLocks noGrp="1"/>
          </p:cNvSpPr>
          <p:nvPr>
            <p:ph type="body" idx="1"/>
          </p:nvPr>
        </p:nvSpPr>
        <p:spPr>
          <a:xfrm>
            <a:off x="762000" y="2285999"/>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C2494D-AD1D-4CB7-A17C-B69079113D71}"/>
              </a:ext>
            </a:extLst>
          </p:cNvPr>
          <p:cNvSpPr>
            <a:spLocks noGrp="1"/>
          </p:cNvSpPr>
          <p:nvPr>
            <p:ph sz="half" idx="2"/>
          </p:nvPr>
        </p:nvSpPr>
        <p:spPr>
          <a:xfrm>
            <a:off x="762001" y="3059113"/>
            <a:ext cx="4572000"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B23E4950-830D-4EE3-9F51-DD730255E0CD}"/>
              </a:ext>
            </a:extLst>
          </p:cNvPr>
          <p:cNvSpPr>
            <a:spLocks noGrp="1"/>
          </p:cNvSpPr>
          <p:nvPr>
            <p:ph type="body" sz="quarter" idx="3"/>
          </p:nvPr>
        </p:nvSpPr>
        <p:spPr>
          <a:xfrm>
            <a:off x="6857998" y="2286000"/>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F244AA-BDAA-4FDD-B742-449DF905730C}"/>
              </a:ext>
            </a:extLst>
          </p:cNvPr>
          <p:cNvSpPr>
            <a:spLocks noGrp="1"/>
          </p:cNvSpPr>
          <p:nvPr>
            <p:ph sz="quarter" idx="4"/>
          </p:nvPr>
        </p:nvSpPr>
        <p:spPr>
          <a:xfrm>
            <a:off x="6858000" y="3059113"/>
            <a:ext cx="4571998"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78494-ECE0-41D2-97E2-CFAC0434A8B8}"/>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8" name="Footer Placeholder 7">
            <a:extLst>
              <a:ext uri="{FF2B5EF4-FFF2-40B4-BE49-F238E27FC236}">
                <a16:creationId xmlns:a16="http://schemas.microsoft.com/office/drawing/2014/main" id="{185E4C20-6CC5-4259-B554-B19F1A7AA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09AB13-CCCC-4074-9B66-CE0B37902E3F}"/>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2864010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B5FF-4FD1-4CE4-BBC5-E6402FE06F0C}"/>
              </a:ext>
            </a:extLst>
          </p:cNvPr>
          <p:cNvSpPr>
            <a:spLocks noGrp="1"/>
          </p:cNvSpPr>
          <p:nvPr>
            <p:ph type="title"/>
          </p:nvPr>
        </p:nvSpPr>
        <p:spPr>
          <a:xfrm>
            <a:off x="762000" y="1524000"/>
            <a:ext cx="9144000" cy="3810000"/>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E71AAD-C5B9-485B-84DD-60DAFD5F18BC}"/>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4" name="Footer Placeholder 3">
            <a:extLst>
              <a:ext uri="{FF2B5EF4-FFF2-40B4-BE49-F238E27FC236}">
                <a16:creationId xmlns:a16="http://schemas.microsoft.com/office/drawing/2014/main" id="{9B7CACFF-0406-4EE2-9E8F-F594B952C2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52A47E-1990-4B6B-BCCB-75B6F213A8ED}"/>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890168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C8FE4C-64F1-4C88-9D30-17F8131ED627}"/>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3" name="Footer Placeholder 2">
            <a:extLst>
              <a:ext uri="{FF2B5EF4-FFF2-40B4-BE49-F238E27FC236}">
                <a16:creationId xmlns:a16="http://schemas.microsoft.com/office/drawing/2014/main" id="{D25D8FB3-6FA4-40A7-BDBF-76CD0F22FE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649F41-A021-4490-BB80-C89DF0293708}"/>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361907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CEF60-874B-45DE-BF65-CF0D08577588}"/>
              </a:ext>
            </a:extLst>
          </p:cNvPr>
          <p:cNvSpPr>
            <a:spLocks noGrp="1"/>
          </p:cNvSpPr>
          <p:nvPr>
            <p:ph type="title"/>
          </p:nvPr>
        </p:nvSpPr>
        <p:spPr>
          <a:xfrm>
            <a:off x="762000" y="1524000"/>
            <a:ext cx="3821113" cy="1524000"/>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CD757B0-722D-425F-8BD4-9CD9093BCBF5}"/>
              </a:ext>
            </a:extLst>
          </p:cNvPr>
          <p:cNvSpPr>
            <a:spLocks noGrp="1"/>
          </p:cNvSpPr>
          <p:nvPr>
            <p:ph idx="1"/>
          </p:nvPr>
        </p:nvSpPr>
        <p:spPr>
          <a:xfrm>
            <a:off x="5334000" y="1524000"/>
            <a:ext cx="6096000" cy="3810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DB0F60-AADF-41C3-8BFC-B405E0A3F9AC}"/>
              </a:ext>
            </a:extLst>
          </p:cNvPr>
          <p:cNvSpPr>
            <a:spLocks noGrp="1"/>
          </p:cNvSpPr>
          <p:nvPr>
            <p:ph type="body" sz="half" idx="2"/>
          </p:nvPr>
        </p:nvSpPr>
        <p:spPr>
          <a:xfrm>
            <a:off x="762000" y="3048000"/>
            <a:ext cx="3821113"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AB1E11-97B6-42FD-9F45-6EDC3B83FABD}"/>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6" name="Footer Placeholder 5">
            <a:extLst>
              <a:ext uri="{FF2B5EF4-FFF2-40B4-BE49-F238E27FC236}">
                <a16:creationId xmlns:a16="http://schemas.microsoft.com/office/drawing/2014/main" id="{E14D7DA9-F910-4337-99A2-91F4EA361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93A2F2-339E-4406-9A90-534A38C5A069}"/>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2305098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71599-6E07-4A55-9B93-4CA5EFE3FD76}"/>
              </a:ext>
            </a:extLst>
          </p:cNvPr>
          <p:cNvSpPr>
            <a:spLocks noGrp="1"/>
          </p:cNvSpPr>
          <p:nvPr>
            <p:ph type="title"/>
          </p:nvPr>
        </p:nvSpPr>
        <p:spPr>
          <a:xfrm>
            <a:off x="762001" y="1524000"/>
            <a:ext cx="3810000" cy="15240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2C2D26-DACA-4941-955E-18F7E236758C}"/>
              </a:ext>
            </a:extLst>
          </p:cNvPr>
          <p:cNvSpPr>
            <a:spLocks noGrp="1"/>
          </p:cNvSpPr>
          <p:nvPr>
            <p:ph type="pic" idx="1"/>
          </p:nvPr>
        </p:nvSpPr>
        <p:spPr>
          <a:xfrm>
            <a:off x="5333999" y="1524000"/>
            <a:ext cx="6095999" cy="381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7EDB26D-C5B0-41D6-A75F-F89A87BE243A}"/>
              </a:ext>
            </a:extLst>
          </p:cNvPr>
          <p:cNvSpPr>
            <a:spLocks noGrp="1"/>
          </p:cNvSpPr>
          <p:nvPr>
            <p:ph type="body" sz="half" idx="2"/>
          </p:nvPr>
        </p:nvSpPr>
        <p:spPr>
          <a:xfrm>
            <a:off x="762001" y="3048000"/>
            <a:ext cx="3810000"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9304B6-48DF-41FA-A089-8C83BBA63673}"/>
              </a:ext>
            </a:extLst>
          </p:cNvPr>
          <p:cNvSpPr>
            <a:spLocks noGrp="1"/>
          </p:cNvSpPr>
          <p:nvPr>
            <p:ph type="dt" sz="half" idx="10"/>
          </p:nvPr>
        </p:nvSpPr>
        <p:spPr/>
        <p:txBody>
          <a:bodyPr/>
          <a:lstStyle/>
          <a:p>
            <a:fld id="{F4D57BDD-E64A-4D27-8978-82FFCA18A12C}" type="datetimeFigureOut">
              <a:rPr lang="en-US" smtClean="0"/>
              <a:t>11/4/2021</a:t>
            </a:fld>
            <a:endParaRPr lang="en-US"/>
          </a:p>
        </p:txBody>
      </p:sp>
      <p:sp>
        <p:nvSpPr>
          <p:cNvPr id="6" name="Footer Placeholder 5">
            <a:extLst>
              <a:ext uri="{FF2B5EF4-FFF2-40B4-BE49-F238E27FC236}">
                <a16:creationId xmlns:a16="http://schemas.microsoft.com/office/drawing/2014/main" id="{14DFB82F-A17A-4BC7-A522-CD934BC35C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C530C-8824-4BE3-884E-2AFF30B572BC}"/>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69886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1B49B9-8C94-4604-AEEE-CB5051962D27}"/>
              </a:ext>
            </a:extLst>
          </p:cNvPr>
          <p:cNvSpPr>
            <a:spLocks noGrp="1"/>
          </p:cNvSpPr>
          <p:nvPr>
            <p:ph type="title"/>
          </p:nvPr>
        </p:nvSpPr>
        <p:spPr>
          <a:xfrm>
            <a:off x="762000" y="1524000"/>
            <a:ext cx="9144000" cy="1263649"/>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C3204E-CAF5-48A1-928F-757507EC48C4}"/>
              </a:ext>
            </a:extLst>
          </p:cNvPr>
          <p:cNvSpPr>
            <a:spLocks noGrp="1"/>
          </p:cNvSpPr>
          <p:nvPr>
            <p:ph type="body" idx="1"/>
          </p:nvPr>
        </p:nvSpPr>
        <p:spPr>
          <a:xfrm>
            <a:off x="762000" y="3047999"/>
            <a:ext cx="10668000" cy="30480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9540D12-4B42-4790-8677-C9250F3CDDCF}"/>
              </a:ext>
            </a:extLst>
          </p:cNvPr>
          <p:cNvSpPr>
            <a:spLocks noGrp="1"/>
          </p:cNvSpPr>
          <p:nvPr>
            <p:ph type="dt" sz="half" idx="2"/>
          </p:nvPr>
        </p:nvSpPr>
        <p:spPr>
          <a:xfrm>
            <a:off x="762000" y="401594"/>
            <a:ext cx="3048000" cy="365125"/>
          </a:xfrm>
          <a:prstGeom prst="rect">
            <a:avLst/>
          </a:prstGeom>
        </p:spPr>
        <p:txBody>
          <a:bodyPr vert="horz" lIns="91440" tIns="45720" rIns="91440" bIns="45720" rtlCol="0" anchor="b" anchorCtr="0"/>
          <a:lstStyle>
            <a:lvl1pPr algn="l">
              <a:defRPr sz="1000">
                <a:solidFill>
                  <a:schemeClr val="tx1"/>
                </a:solidFill>
              </a:defRPr>
            </a:lvl1pPr>
          </a:lstStyle>
          <a:p>
            <a:fld id="{F4D57BDD-E64A-4D27-8978-82FFCA18A12C}" type="datetimeFigureOut">
              <a:rPr lang="en-US" smtClean="0"/>
              <a:pPr/>
              <a:t>11/4/2021</a:t>
            </a:fld>
            <a:endParaRPr lang="en-US" dirty="0"/>
          </a:p>
        </p:txBody>
      </p:sp>
      <p:sp>
        <p:nvSpPr>
          <p:cNvPr id="5" name="Footer Placeholder 4">
            <a:extLst>
              <a:ext uri="{FF2B5EF4-FFF2-40B4-BE49-F238E27FC236}">
                <a16:creationId xmlns:a16="http://schemas.microsoft.com/office/drawing/2014/main" id="{022B17CD-6C27-4CD1-B20D-EA4B8E54F4FD}"/>
              </a:ext>
            </a:extLst>
          </p:cNvPr>
          <p:cNvSpPr>
            <a:spLocks noGrp="1"/>
          </p:cNvSpPr>
          <p:nvPr>
            <p:ph type="ftr" sz="quarter" idx="3"/>
          </p:nvPr>
        </p:nvSpPr>
        <p:spPr>
          <a:xfrm>
            <a:off x="6858000" y="6096000"/>
            <a:ext cx="4572000" cy="365125"/>
          </a:xfrm>
          <a:prstGeom prst="rect">
            <a:avLst/>
          </a:prstGeom>
        </p:spPr>
        <p:txBody>
          <a:bodyPr vert="horz" lIns="91440" tIns="45720" rIns="91440" bIns="45720" rtlCol="0" anchor="t" anchorCtr="0"/>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C03A934F-C817-4C99-A2CF-C763A3F20627}"/>
              </a:ext>
            </a:extLst>
          </p:cNvPr>
          <p:cNvSpPr>
            <a:spLocks noGrp="1"/>
          </p:cNvSpPr>
          <p:nvPr>
            <p:ph type="sldNum" sz="quarter" idx="4"/>
          </p:nvPr>
        </p:nvSpPr>
        <p:spPr>
          <a:xfrm>
            <a:off x="9144000" y="401594"/>
            <a:ext cx="2286000" cy="762000"/>
          </a:xfrm>
          <a:prstGeom prst="rect">
            <a:avLst/>
          </a:prstGeom>
        </p:spPr>
        <p:txBody>
          <a:bodyPr vert="horz" lIns="91440" tIns="45720" rIns="91440" bIns="45720" rtlCol="0" anchor="t" anchorCtr="0"/>
          <a:lstStyle>
            <a:lvl1pPr algn="r">
              <a:defRPr sz="4000">
                <a:solidFill>
                  <a:schemeClr val="tx1"/>
                </a:solidFill>
                <a:latin typeface="+mj-lt"/>
              </a:defRPr>
            </a:lvl1p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1092687973"/>
      </p:ext>
    </p:extLst>
  </p:cSld>
  <p:clrMap bg1="dk1" tx1="lt1" bg2="dk2"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80" r:id="rId6"/>
    <p:sldLayoutId id="2147483785" r:id="rId7"/>
    <p:sldLayoutId id="2147483781" r:id="rId8"/>
    <p:sldLayoutId id="2147483782" r:id="rId9"/>
    <p:sldLayoutId id="2147483783" r:id="rId10"/>
    <p:sldLayoutId id="21474837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world map with networks">
            <a:extLst>
              <a:ext uri="{FF2B5EF4-FFF2-40B4-BE49-F238E27FC236}">
                <a16:creationId xmlns:a16="http://schemas.microsoft.com/office/drawing/2014/main" id="{43B75B78-ED37-46EB-8342-3690424EBAD1}"/>
              </a:ext>
            </a:extLst>
          </p:cNvPr>
          <p:cNvPicPr>
            <a:picLocks noChangeAspect="1"/>
          </p:cNvPicPr>
          <p:nvPr/>
        </p:nvPicPr>
        <p:blipFill rotWithShape="1">
          <a:blip r:embed="rId2"/>
          <a:srcRect l="26257" r="13128" b="-1"/>
          <a:stretch/>
        </p:blipFill>
        <p:spPr>
          <a:xfrm>
            <a:off x="7554761" y="782595"/>
            <a:ext cx="2721278" cy="2727366"/>
          </a:xfrm>
          <a:prstGeom prst="rect">
            <a:avLst/>
          </a:prstGeom>
        </p:spPr>
      </p:pic>
      <p:grpSp>
        <p:nvGrpSpPr>
          <p:cNvPr id="16" name="Group 15">
            <a:extLst>
              <a:ext uri="{FF2B5EF4-FFF2-40B4-BE49-F238E27FC236}">
                <a16:creationId xmlns:a16="http://schemas.microsoft.com/office/drawing/2014/main" id="{4252769E-B9F0-4068-A645-5BBEF16E9C2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4" y="3296010"/>
            <a:ext cx="12191456" cy="2849976"/>
            <a:chOff x="476" y="-3923157"/>
            <a:chExt cx="10667524" cy="2493729"/>
          </a:xfrm>
        </p:grpSpPr>
        <p:sp>
          <p:nvSpPr>
            <p:cNvPr id="17" name="Freeform: Shape 16">
              <a:extLst>
                <a:ext uri="{FF2B5EF4-FFF2-40B4-BE49-F238E27FC236}">
                  <a16:creationId xmlns:a16="http://schemas.microsoft.com/office/drawing/2014/main" id="{1E12D6AD-7096-45BB-9C02-468B2704C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6" y="-3923156"/>
              <a:ext cx="10667524" cy="2493728"/>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39953252-97DE-4766-B2F6-E4FDA2FDA6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6" y="-3923157"/>
              <a:ext cx="10667524" cy="2493728"/>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D30F726-6506-4DF8-9056-588A0F4399ED}"/>
              </a:ext>
            </a:extLst>
          </p:cNvPr>
          <p:cNvSpPr>
            <a:spLocks noGrp="1"/>
          </p:cNvSpPr>
          <p:nvPr>
            <p:ph type="ctrTitle"/>
          </p:nvPr>
        </p:nvSpPr>
        <p:spPr>
          <a:xfrm>
            <a:off x="762000" y="782595"/>
            <a:ext cx="5334000" cy="2727367"/>
          </a:xfrm>
        </p:spPr>
        <p:txBody>
          <a:bodyPr>
            <a:normAutofit/>
          </a:bodyPr>
          <a:lstStyle/>
          <a:p>
            <a:pPr algn="l"/>
            <a:r>
              <a:rPr lang="en-US" b="1" dirty="0">
                <a:latin typeface="Calibri" panose="020F0502020204030204" pitchFamily="34" charset="0"/>
                <a:cs typeface="Calibri" panose="020F0502020204030204" pitchFamily="34" charset="0"/>
              </a:rPr>
              <a:t>“The Mission of Interruption”</a:t>
            </a:r>
          </a:p>
        </p:txBody>
      </p:sp>
      <p:sp>
        <p:nvSpPr>
          <p:cNvPr id="3" name="Subtitle 2">
            <a:extLst>
              <a:ext uri="{FF2B5EF4-FFF2-40B4-BE49-F238E27FC236}">
                <a16:creationId xmlns:a16="http://schemas.microsoft.com/office/drawing/2014/main" id="{9499D74D-4325-4CCD-B2B2-8685FEF13C4C}"/>
              </a:ext>
            </a:extLst>
          </p:cNvPr>
          <p:cNvSpPr>
            <a:spLocks noGrp="1"/>
          </p:cNvSpPr>
          <p:nvPr>
            <p:ph type="subTitle" idx="1"/>
          </p:nvPr>
        </p:nvSpPr>
        <p:spPr>
          <a:xfrm>
            <a:off x="762000" y="3809999"/>
            <a:ext cx="8382000" cy="1223961"/>
          </a:xfrm>
        </p:spPr>
        <p:txBody>
          <a:bodyPr>
            <a:normAutofit/>
          </a:bodyPr>
          <a:lstStyle/>
          <a:p>
            <a:pPr algn="l"/>
            <a:r>
              <a:rPr lang="en-US" sz="3600" dirty="0">
                <a:latin typeface="Calibri" panose="020F0502020204030204" pitchFamily="34" charset="0"/>
                <a:cs typeface="Calibri" panose="020F0502020204030204" pitchFamily="34" charset="0"/>
              </a:rPr>
              <a:t>Revelation 11:1-12</a:t>
            </a:r>
          </a:p>
          <a:p>
            <a:pPr algn="l"/>
            <a:r>
              <a:rPr lang="en-US" sz="3600" dirty="0">
                <a:latin typeface="Calibri" panose="020F0502020204030204" pitchFamily="34" charset="0"/>
                <a:cs typeface="Calibri" panose="020F0502020204030204" pitchFamily="34" charset="0"/>
              </a:rPr>
              <a:t>Luke 10:25-37</a:t>
            </a:r>
          </a:p>
        </p:txBody>
      </p:sp>
    </p:spTree>
    <p:extLst>
      <p:ext uri="{BB962C8B-B14F-4D97-AF65-F5344CB8AC3E}">
        <p14:creationId xmlns:p14="http://schemas.microsoft.com/office/powerpoint/2010/main" val="3386411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3717D-8198-49D6-8D8C-FC8EB4318F02}"/>
              </a:ext>
            </a:extLst>
          </p:cNvPr>
          <p:cNvSpPr>
            <a:spLocks noGrp="1"/>
          </p:cNvSpPr>
          <p:nvPr>
            <p:ph type="title"/>
          </p:nvPr>
        </p:nvSpPr>
        <p:spPr>
          <a:xfrm>
            <a:off x="762000" y="1076325"/>
            <a:ext cx="9144000" cy="4752975"/>
          </a:xfrm>
        </p:spPr>
        <p:txBody>
          <a:bodyPr>
            <a:noAutofit/>
          </a:bodyPr>
          <a:lstStyle/>
          <a:p>
            <a:r>
              <a:rPr lang="en-US" sz="3600" dirty="0">
                <a:latin typeface="Calibri" panose="020F0502020204030204" pitchFamily="34" charset="0"/>
                <a:cs typeface="Calibri" panose="020F0502020204030204" pitchFamily="34" charset="0"/>
              </a:rPr>
              <a:t>Revelation 11 is symbolic of the prophetic and missional witness of the Church:</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1.  “two witnesses” = Godly witness is built on two or more (Deut. 19:15); disciples sent out in twos (Mark 6:7)</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2.  “two olive trees” = empowered by the Holy Spirit (Zech. 4)</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73749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32AD0-E5A5-4398-80FC-F1BF46A680F6}"/>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3.  “lampstands” = the Churches (see Rev. 1:20)</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4.  “prophesy; fire from their mouths” = fulfilling the standard Christian mission of testifying to Christ (cf. C. Keener)</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88222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13DB-AC5A-49AC-87EB-77C5F1009970}"/>
              </a:ext>
            </a:extLst>
          </p:cNvPr>
          <p:cNvSpPr>
            <a:spLocks noGrp="1"/>
          </p:cNvSpPr>
          <p:nvPr>
            <p:ph type="title"/>
          </p:nvPr>
        </p:nvSpPr>
        <p:spPr>
          <a:xfrm>
            <a:off x="762000" y="981075"/>
            <a:ext cx="9144000" cy="5067300"/>
          </a:xfrm>
        </p:spPr>
        <p:txBody>
          <a:bodyPr>
            <a:normAutofit/>
          </a:bodyPr>
          <a:lstStyle/>
          <a:p>
            <a:r>
              <a:rPr lang="en-US" sz="3600" dirty="0">
                <a:latin typeface="Calibri" panose="020F0502020204030204" pitchFamily="34" charset="0"/>
                <a:cs typeface="Calibri" panose="020F0502020204030204" pitchFamily="34" charset="0"/>
              </a:rPr>
              <a:t>The Church imitates Christ in life </a:t>
            </a:r>
            <a:r>
              <a:rPr lang="en-US" sz="3600" i="1" dirty="0">
                <a:latin typeface="Calibri" panose="020F0502020204030204" pitchFamily="34" charset="0"/>
                <a:cs typeface="Calibri" panose="020F0502020204030204" pitchFamily="34" charset="0"/>
              </a:rPr>
              <a:t>and</a:t>
            </a:r>
            <a:r>
              <a:rPr lang="en-US" sz="3600" dirty="0">
                <a:latin typeface="Calibri" panose="020F0502020204030204" pitchFamily="34" charset="0"/>
                <a:cs typeface="Calibri" panose="020F0502020204030204" pitchFamily="34" charset="0"/>
              </a:rPr>
              <a:t> </a:t>
            </a:r>
            <a:r>
              <a:rPr lang="en-US" sz="3600" i="1" dirty="0">
                <a:latin typeface="Calibri" panose="020F0502020204030204" pitchFamily="34" charset="0"/>
                <a:cs typeface="Calibri" panose="020F0502020204030204" pitchFamily="34" charset="0"/>
              </a:rPr>
              <a:t>in death.</a:t>
            </a:r>
            <a:br>
              <a:rPr lang="en-US" sz="3600" i="1"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1.  Death – v.7 (“attack, overpower, kill them”)</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2.  Resurrection – v.11 (“after three and a half days, breath of life from God”)</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3.  Ascension – v.12 (“went up to heaven in a cloud”; cf. Acts 1:9)</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7065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E5F83-5D92-4533-97CB-69F5F38A3469}"/>
              </a:ext>
            </a:extLst>
          </p:cNvPr>
          <p:cNvSpPr>
            <a:spLocks noGrp="1"/>
          </p:cNvSpPr>
          <p:nvPr>
            <p:ph type="title"/>
          </p:nvPr>
        </p:nvSpPr>
        <p:spPr/>
        <p:txBody>
          <a:bodyPr>
            <a:normAutofit/>
          </a:bodyPr>
          <a:lstStyle/>
          <a:p>
            <a:r>
              <a:rPr lang="en-US" sz="4000" b="1" dirty="0">
                <a:latin typeface="Calibri" panose="020F0502020204030204" pitchFamily="34" charset="0"/>
                <a:cs typeface="Calibri" panose="020F0502020204030204" pitchFamily="34" charset="0"/>
              </a:rPr>
              <a:t>The example of “Love Walks”</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(David </a:t>
            </a:r>
            <a:r>
              <a:rPr lang="en-US" sz="3600" dirty="0" err="1">
                <a:latin typeface="Calibri" panose="020F0502020204030204" pitchFamily="34" charset="0"/>
                <a:cs typeface="Calibri" panose="020F0502020204030204" pitchFamily="34" charset="0"/>
              </a:rPr>
              <a:t>Augsburger</a:t>
            </a:r>
            <a:r>
              <a:rPr lang="en-US" sz="3600" dirty="0">
                <a:latin typeface="Calibri" panose="020F0502020204030204" pitchFamily="34" charset="0"/>
                <a:cs typeface="Calibri" panose="020F0502020204030204" pitchFamily="34" charset="0"/>
              </a:rPr>
              <a:t>, </a:t>
            </a:r>
            <a:r>
              <a:rPr lang="en-US" sz="3600" i="1" dirty="0">
                <a:latin typeface="Calibri" panose="020F0502020204030204" pitchFamily="34" charset="0"/>
                <a:cs typeface="Calibri" panose="020F0502020204030204" pitchFamily="34" charset="0"/>
              </a:rPr>
              <a:t>Dissident Discipleship</a:t>
            </a:r>
            <a:r>
              <a:rPr lang="en-US" sz="3600" dirty="0">
                <a:latin typeface="Calibri" panose="020F0502020204030204" pitchFamily="34" charset="0"/>
                <a:cs typeface="Calibri" panose="020F0502020204030204" pitchFamily="34" charset="0"/>
              </a:rPr>
              <a:t>, pp. 125-126)</a:t>
            </a:r>
          </a:p>
        </p:txBody>
      </p:sp>
    </p:spTree>
    <p:extLst>
      <p:ext uri="{BB962C8B-B14F-4D97-AF65-F5344CB8AC3E}">
        <p14:creationId xmlns:p14="http://schemas.microsoft.com/office/powerpoint/2010/main" val="1448505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B771F-1C3F-4F94-8DF5-9028B6863B19}"/>
              </a:ext>
            </a:extLst>
          </p:cNvPr>
          <p:cNvSpPr>
            <a:spLocks noGrp="1"/>
          </p:cNvSpPr>
          <p:nvPr>
            <p:ph type="title"/>
          </p:nvPr>
        </p:nvSpPr>
        <p:spPr/>
        <p:txBody>
          <a:bodyPr>
            <a:normAutofit/>
          </a:bodyPr>
          <a:lstStyle/>
          <a:p>
            <a:r>
              <a:rPr lang="en-US" sz="3600" b="1" dirty="0">
                <a:latin typeface="Calibri" panose="020F0502020204030204" pitchFamily="34" charset="0"/>
                <a:cs typeface="Calibri" panose="020F0502020204030204" pitchFamily="34" charset="0"/>
              </a:rPr>
              <a:t>The Church “Interrupts” the kingdoms of this world through the Kingdom-focused living of Christ’s disciples.</a:t>
            </a:r>
            <a:br>
              <a:rPr lang="en-US" sz="36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Luke 10:25-37</a:t>
            </a:r>
            <a:endParaRPr lang="en-US" sz="36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88357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C0DEE-DE67-42D8-8EC4-20C7F92AEB48}"/>
              </a:ext>
            </a:extLst>
          </p:cNvPr>
          <p:cNvSpPr>
            <a:spLocks noGrp="1"/>
          </p:cNvSpPr>
          <p:nvPr>
            <p:ph type="title"/>
          </p:nvPr>
        </p:nvSpPr>
        <p:spPr/>
        <p:txBody>
          <a:bodyPr>
            <a:normAutofit fontScale="90000"/>
          </a:bodyPr>
          <a:lstStyle/>
          <a:p>
            <a:r>
              <a:rPr lang="en-US" sz="4000" dirty="0">
                <a:latin typeface="Calibri" panose="020F0502020204030204" pitchFamily="34" charset="0"/>
                <a:cs typeface="Calibri" panose="020F0502020204030204" pitchFamily="34" charset="0"/>
              </a:rPr>
              <a:t>The Samaritan’s compassion is costly:</a:t>
            </a:r>
            <a:br>
              <a:rPr lang="en-US" sz="40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1.  He sees the wounded man and has compassion on him (contra. The priest and Levite)</a:t>
            </a: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2.  He goes to him and bandages his wounds</a:t>
            </a: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3.  Cleansing the wounds with oil and wine </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96764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12426-84EA-432A-A1F7-AD53DFA05825}"/>
              </a:ext>
            </a:extLst>
          </p:cNvPr>
          <p:cNvSpPr>
            <a:spLocks noGrp="1"/>
          </p:cNvSpPr>
          <p:nvPr>
            <p:ph type="title"/>
          </p:nvPr>
        </p:nvSpPr>
        <p:spPr>
          <a:xfrm>
            <a:off x="762000" y="1285875"/>
            <a:ext cx="9144000" cy="4219576"/>
          </a:xfrm>
        </p:spPr>
        <p:txBody>
          <a:bodyPr>
            <a:noAutofit/>
          </a:bodyPr>
          <a:lstStyle/>
          <a:p>
            <a:r>
              <a:rPr lang="en-US" sz="3600" dirty="0">
                <a:latin typeface="Calibri" panose="020F0502020204030204" pitchFamily="34" charset="0"/>
                <a:cs typeface="Calibri" panose="020F0502020204030204" pitchFamily="34" charset="0"/>
              </a:rPr>
              <a:t>4.  He puts the man on his own donkey</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5.  He takes him to an inn where he continues to take care of the man overnight</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6.  He gives two-days wages to provide further care</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19611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4EDFB-8F39-4ADE-A301-9AB7DBA5D06E}"/>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7.  He makes plans to return</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8.  He plans ahead for further financial needs that he may incur </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63955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8A27B-07E4-4419-A30C-821C5A39953D}"/>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Both Revelation 11 and Luke 10 point us to a similar principle…</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Following Jesus on mission for his Kingdom is costly.</a:t>
            </a:r>
            <a:br>
              <a:rPr lang="en-US" sz="3600" b="1" dirty="0">
                <a:latin typeface="Calibri" panose="020F0502020204030204" pitchFamily="34" charset="0"/>
                <a:cs typeface="Calibri" panose="020F0502020204030204" pitchFamily="34" charset="0"/>
              </a:rPr>
            </a:br>
            <a:endParaRPr lang="en-US" sz="36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8246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D13B3-C275-4A91-9D84-0AD622367C48}"/>
              </a:ext>
            </a:extLst>
          </p:cNvPr>
          <p:cNvSpPr>
            <a:spLocks noGrp="1"/>
          </p:cNvSpPr>
          <p:nvPr>
            <p:ph type="title"/>
          </p:nvPr>
        </p:nvSpPr>
        <p:spPr>
          <a:xfrm>
            <a:off x="762000" y="1523999"/>
            <a:ext cx="9144000" cy="4371975"/>
          </a:xfrm>
        </p:spPr>
        <p:txBody>
          <a:bodyPr>
            <a:normAutofit/>
          </a:bodyPr>
          <a:lstStyle/>
          <a:p>
            <a:r>
              <a:rPr lang="en-US" sz="3600" dirty="0">
                <a:latin typeface="Calibri" panose="020F0502020204030204" pitchFamily="34" charset="0"/>
                <a:cs typeface="Calibri" panose="020F0502020204030204" pitchFamily="34" charset="0"/>
              </a:rPr>
              <a:t>Speaking God’s truth to the powers and kingdoms of this world has a cost.</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Martyrdom, laying down one’s life</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Living a life of missional compassion toward others has a cost.</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Resources, reputation</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9625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1383F-2BFF-44E8-ACE1-8792A88BA4B1}"/>
              </a:ext>
            </a:extLst>
          </p:cNvPr>
          <p:cNvSpPr>
            <a:spLocks noGrp="1"/>
          </p:cNvSpPr>
          <p:nvPr>
            <p:ph type="title"/>
          </p:nvPr>
        </p:nvSpPr>
        <p:spPr>
          <a:xfrm>
            <a:off x="761999" y="1543050"/>
            <a:ext cx="10029826" cy="3829050"/>
          </a:xfrm>
        </p:spPr>
        <p:txBody>
          <a:bodyPr>
            <a:normAutofit/>
          </a:bodyPr>
          <a:lstStyle/>
          <a:p>
            <a:r>
              <a:rPr lang="en-US" sz="3600" dirty="0">
                <a:latin typeface="Calibri" panose="020F0502020204030204" pitchFamily="34" charset="0"/>
                <a:cs typeface="Calibri" panose="020F0502020204030204" pitchFamily="34" charset="0"/>
              </a:rPr>
              <a:t>“The root of the discord lies in the fact that many Christians have embraced the worst aspects of our culture and our politics. When the Christian faith is politicized, churches become repositories not of grace but of grievances, places where tribal…</a:t>
            </a:r>
          </a:p>
        </p:txBody>
      </p:sp>
    </p:spTree>
    <p:extLst>
      <p:ext uri="{BB962C8B-B14F-4D97-AF65-F5344CB8AC3E}">
        <p14:creationId xmlns:p14="http://schemas.microsoft.com/office/powerpoint/2010/main" val="117085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2A1A6-3955-4AB1-A7D1-030C23D8667A}"/>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Our Brethren in Christ history and core values are powerful missional tools that we have to offer both the church and the world. </a:t>
            </a:r>
          </a:p>
        </p:txBody>
      </p:sp>
    </p:spTree>
    <p:extLst>
      <p:ext uri="{BB962C8B-B14F-4D97-AF65-F5344CB8AC3E}">
        <p14:creationId xmlns:p14="http://schemas.microsoft.com/office/powerpoint/2010/main" val="31735182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730FE-CFEB-425E-A7A3-67DFB0B6AE59}"/>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Let us show </a:t>
            </a:r>
            <a:r>
              <a:rPr lang="en-US" sz="3600">
                <a:latin typeface="Calibri" panose="020F0502020204030204" pitchFamily="34" charset="0"/>
                <a:cs typeface="Calibri" panose="020F0502020204030204" pitchFamily="34" charset="0"/>
              </a:rPr>
              <a:t>our neighbors lives focused on living missionally for the sake of Christ and his Kingdom. </a:t>
            </a:r>
          </a:p>
        </p:txBody>
      </p:sp>
    </p:spTree>
    <p:extLst>
      <p:ext uri="{BB962C8B-B14F-4D97-AF65-F5344CB8AC3E}">
        <p14:creationId xmlns:p14="http://schemas.microsoft.com/office/powerpoint/2010/main" val="1288164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E5CA9-2ACA-4100-BF9A-AF774DEC0FDF}"/>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The example of Sister </a:t>
            </a:r>
            <a:r>
              <a:rPr lang="en-US" sz="3600" dirty="0" err="1">
                <a:latin typeface="Calibri" panose="020F0502020204030204" pitchFamily="34" charset="0"/>
                <a:cs typeface="Calibri" panose="020F0502020204030204" pitchFamily="34" charset="0"/>
              </a:rPr>
              <a:t>Felicitee</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a:t>
            </a:r>
            <a:r>
              <a:rPr lang="en-US" sz="3600" dirty="0" err="1">
                <a:latin typeface="Calibri" panose="020F0502020204030204" pitchFamily="34" charset="0"/>
                <a:cs typeface="Calibri" panose="020F0502020204030204" pitchFamily="34" charset="0"/>
              </a:rPr>
              <a:t>Emmanual</a:t>
            </a:r>
            <a:r>
              <a:rPr lang="en-US" sz="3600" dirty="0">
                <a:latin typeface="Calibri" panose="020F0502020204030204" pitchFamily="34" charset="0"/>
                <a:cs typeface="Calibri" panose="020F0502020204030204" pitchFamily="34" charset="0"/>
              </a:rPr>
              <a:t> </a:t>
            </a:r>
            <a:r>
              <a:rPr lang="en-US" sz="3600" dirty="0" err="1">
                <a:latin typeface="Calibri" panose="020F0502020204030204" pitchFamily="34" charset="0"/>
                <a:cs typeface="Calibri" panose="020F0502020204030204" pitchFamily="34" charset="0"/>
              </a:rPr>
              <a:t>Katongole</a:t>
            </a:r>
            <a:r>
              <a:rPr lang="en-US" sz="3600" dirty="0">
                <a:latin typeface="Calibri" panose="020F0502020204030204" pitchFamily="34" charset="0"/>
                <a:cs typeface="Calibri" panose="020F0502020204030204" pitchFamily="34" charset="0"/>
              </a:rPr>
              <a:t>, </a:t>
            </a:r>
            <a:r>
              <a:rPr lang="en-US" sz="3600" i="1" dirty="0">
                <a:latin typeface="Calibri" panose="020F0502020204030204" pitchFamily="34" charset="0"/>
                <a:cs typeface="Calibri" panose="020F0502020204030204" pitchFamily="34" charset="0"/>
              </a:rPr>
              <a:t>Mirror to the Church</a:t>
            </a:r>
            <a:r>
              <a:rPr lang="en-US" sz="3600" dirty="0">
                <a:latin typeface="Calibri" panose="020F0502020204030204" pitchFamily="34" charset="0"/>
                <a:cs typeface="Calibri" panose="020F0502020204030204" pitchFamily="34" charset="0"/>
              </a:rPr>
              <a:t>, pgs. </a:t>
            </a:r>
            <a:r>
              <a:rPr lang="en-US" sz="3600">
                <a:latin typeface="Calibri" panose="020F0502020204030204" pitchFamily="34" charset="0"/>
                <a:cs typeface="Calibri" panose="020F0502020204030204" pitchFamily="34" charset="0"/>
              </a:rPr>
              <a:t>117-118)</a:t>
            </a:r>
          </a:p>
        </p:txBody>
      </p:sp>
    </p:spTree>
    <p:extLst>
      <p:ext uri="{BB962C8B-B14F-4D97-AF65-F5344CB8AC3E}">
        <p14:creationId xmlns:p14="http://schemas.microsoft.com/office/powerpoint/2010/main" val="2406446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4F8AB-0631-4111-9B62-54085909D87A}"/>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…identities are reinforced, where fears are nurtured, and where aggression and nastiness are sacralized. The result is not only wounding the nation; it’s having a devastating impact on the Christian faith.”</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Peter </a:t>
            </a:r>
            <a:r>
              <a:rPr lang="en-US" sz="3600" dirty="0" err="1">
                <a:latin typeface="Calibri" panose="020F0502020204030204" pitchFamily="34" charset="0"/>
                <a:cs typeface="Calibri" panose="020F0502020204030204" pitchFamily="34" charset="0"/>
              </a:rPr>
              <a:t>Wehner</a:t>
            </a: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5354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058E9-7CFF-47BB-8ADE-6A074C0D8309}"/>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Other Moments in Recent Church History:</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The Confessing Church (Germany, 1933)</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Rwandan Genocide (</a:t>
            </a:r>
            <a:r>
              <a:rPr lang="en-US" sz="3600" dirty="0" err="1">
                <a:latin typeface="Calibri" panose="020F0502020204030204" pitchFamily="34" charset="0"/>
                <a:cs typeface="Calibri" panose="020F0502020204030204" pitchFamily="34" charset="0"/>
              </a:rPr>
              <a:t>Rawnda</a:t>
            </a:r>
            <a:r>
              <a:rPr lang="en-US" sz="3600" dirty="0">
                <a:latin typeface="Calibri" panose="020F0502020204030204" pitchFamily="34" charset="0"/>
                <a:cs typeface="Calibri" panose="020F0502020204030204" pitchFamily="34" charset="0"/>
              </a:rPr>
              <a:t>, 1994)</a:t>
            </a:r>
          </a:p>
        </p:txBody>
      </p:sp>
    </p:spTree>
    <p:extLst>
      <p:ext uri="{BB962C8B-B14F-4D97-AF65-F5344CB8AC3E}">
        <p14:creationId xmlns:p14="http://schemas.microsoft.com/office/powerpoint/2010/main" val="423817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87CF9-62F5-41A4-9F17-115AFB9C6CA9}"/>
              </a:ext>
            </a:extLst>
          </p:cNvPr>
          <p:cNvSpPr>
            <a:spLocks noGrp="1"/>
          </p:cNvSpPr>
          <p:nvPr>
            <p:ph type="title"/>
          </p:nvPr>
        </p:nvSpPr>
        <p:spPr/>
        <p:txBody>
          <a:bodyPr>
            <a:normAutofit/>
          </a:bodyPr>
          <a:lstStyle/>
          <a:p>
            <a:r>
              <a:rPr lang="en-US" sz="3600" dirty="0">
                <a:latin typeface="Calibri" panose="020F0502020204030204" pitchFamily="34" charset="0"/>
                <a:cs typeface="Calibri" panose="020F0502020204030204" pitchFamily="34" charset="0"/>
              </a:rPr>
              <a:t>“In the face of these different levels of betrayal, we begin to see the extent to which the blood of tribalism in its many forms runs deeper than the waters of baptism. That is what the Rwanda genocide exposes and puts before us as a mirror.”</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Emmanuel </a:t>
            </a:r>
            <a:r>
              <a:rPr lang="en-US" sz="3600" dirty="0" err="1">
                <a:latin typeface="Calibri" panose="020F0502020204030204" pitchFamily="34" charset="0"/>
                <a:cs typeface="Calibri" panose="020F0502020204030204" pitchFamily="34" charset="0"/>
              </a:rPr>
              <a:t>Katongole</a:t>
            </a:r>
            <a:r>
              <a:rPr lang="en-US" sz="3600" dirty="0">
                <a:latin typeface="Calibri" panose="020F0502020204030204" pitchFamily="34" charset="0"/>
                <a:cs typeface="Calibri" panose="020F0502020204030204" pitchFamily="34" charset="0"/>
              </a:rPr>
              <a:t> (pg. 45)</a:t>
            </a:r>
          </a:p>
        </p:txBody>
      </p:sp>
    </p:spTree>
    <p:extLst>
      <p:ext uri="{BB962C8B-B14F-4D97-AF65-F5344CB8AC3E}">
        <p14:creationId xmlns:p14="http://schemas.microsoft.com/office/powerpoint/2010/main" val="271441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867EE-D92F-40B3-86D9-7624FF3B53A5}"/>
              </a:ext>
            </a:extLst>
          </p:cNvPr>
          <p:cNvSpPr>
            <a:spLocks noGrp="1"/>
          </p:cNvSpPr>
          <p:nvPr>
            <p:ph type="title"/>
          </p:nvPr>
        </p:nvSpPr>
        <p:spPr>
          <a:xfrm>
            <a:off x="762000" y="838200"/>
            <a:ext cx="9144000" cy="5143499"/>
          </a:xfrm>
        </p:spPr>
        <p:txBody>
          <a:bodyPr>
            <a:normAutofit/>
          </a:bodyPr>
          <a:lstStyle/>
          <a:p>
            <a:r>
              <a:rPr lang="en-US" b="1" dirty="0">
                <a:latin typeface="Calibri" panose="020F0502020204030204" pitchFamily="34" charset="0"/>
                <a:cs typeface="Calibri" panose="020F0502020204030204" pitchFamily="34" charset="0"/>
              </a:rPr>
              <a:t>The Hopeful Power of Interruptions</a:t>
            </a:r>
            <a:br>
              <a:rPr lang="en-US" dirty="0"/>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“Interruptions” Defined:</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a stoppage or hindering of an activity for a   </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time (Merriam-Webster)</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We are called to interrupt the world’s </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narratives through our witness to Christ </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and his Kingdom.</a:t>
            </a:r>
            <a:br>
              <a:rPr lang="en-US" dirty="0"/>
            </a:br>
            <a:endParaRPr lang="en-US"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07637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3016C-054B-49F1-BED4-4527C248EB56}"/>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“Our mission is to be a new community that bears witness to the fact that in Christ there is a new identity.”</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      -  Emmanuel </a:t>
            </a:r>
            <a:r>
              <a:rPr lang="en-US" dirty="0" err="1">
                <a:latin typeface="Calibri" panose="020F0502020204030204" pitchFamily="34" charset="0"/>
                <a:cs typeface="Calibri" panose="020F0502020204030204" pitchFamily="34" charset="0"/>
              </a:rPr>
              <a:t>Katongole</a:t>
            </a:r>
            <a:r>
              <a:rPr lang="en-US" dirty="0">
                <a:latin typeface="Calibri" panose="020F0502020204030204" pitchFamily="34" charset="0"/>
                <a:cs typeface="Calibri" panose="020F0502020204030204" pitchFamily="34" charset="0"/>
              </a:rPr>
              <a:t> (p. 25)</a:t>
            </a:r>
          </a:p>
        </p:txBody>
      </p:sp>
    </p:spTree>
    <p:extLst>
      <p:ext uri="{BB962C8B-B14F-4D97-AF65-F5344CB8AC3E}">
        <p14:creationId xmlns:p14="http://schemas.microsoft.com/office/powerpoint/2010/main" val="669739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F79B0-8F1E-43B7-B14F-50A8D57D7018}"/>
              </a:ext>
            </a:extLst>
          </p:cNvPr>
          <p:cNvSpPr>
            <a:spLocks noGrp="1"/>
          </p:cNvSpPr>
          <p:nvPr>
            <p:ph type="title"/>
          </p:nvPr>
        </p:nvSpPr>
        <p:spPr>
          <a:xfrm>
            <a:off x="762000" y="1143000"/>
            <a:ext cx="9144000" cy="4667250"/>
          </a:xfrm>
        </p:spPr>
        <p:txBody>
          <a:bodyPr>
            <a:noAutofit/>
          </a:bodyPr>
          <a:lstStyle/>
          <a:p>
            <a:r>
              <a:rPr lang="en-US" sz="3600" dirty="0">
                <a:latin typeface="Calibri" panose="020F0502020204030204" pitchFamily="34" charset="0"/>
                <a:cs typeface="Calibri" panose="020F0502020204030204" pitchFamily="34" charset="0"/>
              </a:rPr>
              <a:t>Therefore, if anyone is in Christ, the new creation has come: The old has gone, the new is here! All this is from God, who reconciled us to himself through Christ and gave us the ministry of reconciliation: that God was reconciling the world to himself in Christ, not counting people’s sins against them. And he has committed to us the message of reconciliation.</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  2 Corinthians 5:17-19 (NIV)</a:t>
            </a:r>
          </a:p>
        </p:txBody>
      </p:sp>
    </p:spTree>
    <p:extLst>
      <p:ext uri="{BB962C8B-B14F-4D97-AF65-F5344CB8AC3E}">
        <p14:creationId xmlns:p14="http://schemas.microsoft.com/office/powerpoint/2010/main" val="1520161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79A11-5D1D-457B-B6BB-6249610213B8}"/>
              </a:ext>
            </a:extLst>
          </p:cNvPr>
          <p:cNvSpPr>
            <a:spLocks noGrp="1"/>
          </p:cNvSpPr>
          <p:nvPr>
            <p:ph type="title"/>
          </p:nvPr>
        </p:nvSpPr>
        <p:spPr/>
        <p:txBody>
          <a:bodyPr>
            <a:normAutofit/>
          </a:bodyPr>
          <a:lstStyle/>
          <a:p>
            <a:r>
              <a:rPr lang="en-US" sz="3600" b="1" dirty="0">
                <a:latin typeface="Calibri" panose="020F0502020204030204" pitchFamily="34" charset="0"/>
                <a:cs typeface="Calibri" panose="020F0502020204030204" pitchFamily="34" charset="0"/>
              </a:rPr>
              <a:t>The Church “Interrupts” the kingdoms of this world through its collective prophetic voice.</a:t>
            </a:r>
            <a:br>
              <a:rPr lang="en-US" sz="36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      -  </a:t>
            </a:r>
            <a:r>
              <a:rPr lang="en-US" sz="3600" dirty="0">
                <a:latin typeface="Calibri" panose="020F0502020204030204" pitchFamily="34" charset="0"/>
                <a:cs typeface="Calibri" panose="020F0502020204030204" pitchFamily="34" charset="0"/>
              </a:rPr>
              <a:t>Revelation 11:1-12</a:t>
            </a:r>
          </a:p>
        </p:txBody>
      </p:sp>
    </p:spTree>
    <p:extLst>
      <p:ext uri="{BB962C8B-B14F-4D97-AF65-F5344CB8AC3E}">
        <p14:creationId xmlns:p14="http://schemas.microsoft.com/office/powerpoint/2010/main" val="2271515382"/>
      </p:ext>
    </p:extLst>
  </p:cSld>
  <p:clrMapOvr>
    <a:masterClrMapping/>
  </p:clrMapOvr>
</p:sld>
</file>

<file path=ppt/theme/theme1.xml><?xml version="1.0" encoding="utf-8"?>
<a:theme xmlns:a="http://schemas.openxmlformats.org/drawingml/2006/main" name="TornVTI">
  <a:themeElements>
    <a:clrScheme name="Custom 1">
      <a:dk1>
        <a:sysClr val="windowText" lastClr="000000"/>
      </a:dk1>
      <a:lt1>
        <a:sysClr val="window" lastClr="FFFFFF"/>
      </a:lt1>
      <a:dk2>
        <a:srgbClr val="131523"/>
      </a:dk2>
      <a:lt2>
        <a:srgbClr val="E7E6E6"/>
      </a:lt2>
      <a:accent1>
        <a:srgbClr val="3FB96C"/>
      </a:accent1>
      <a:accent2>
        <a:srgbClr val="699EFA"/>
      </a:accent2>
      <a:accent3>
        <a:srgbClr val="8039C1"/>
      </a:accent3>
      <a:accent4>
        <a:srgbClr val="D1971A"/>
      </a:accent4>
      <a:accent5>
        <a:srgbClr val="E62B59"/>
      </a:accent5>
      <a:accent6>
        <a:srgbClr val="9CA2AB"/>
      </a:accent6>
      <a:hlink>
        <a:srgbClr val="FFFFFF"/>
      </a:hlink>
      <a:folHlink>
        <a:srgbClr val="57618E"/>
      </a:folHlink>
    </a:clrScheme>
    <a:fontScheme name="Torn">
      <a:majorFont>
        <a:latin typeface="Impact"/>
        <a:ea typeface=""/>
        <a:cs typeface=""/>
      </a:majorFont>
      <a:minorFont>
        <a:latin typeface="Arial Nova C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rnVTI" id="{D93270A2-BAD7-4DCC-9D1D-3427EACCFA88}" vid="{1B17486C-9B79-43FC-98F9-5BF7AA5600D2}"/>
    </a:ext>
  </a:extLst>
</a:theme>
</file>

<file path=docProps/app.xml><?xml version="1.0" encoding="utf-8"?>
<Properties xmlns="http://schemas.openxmlformats.org/officeDocument/2006/extended-properties" xmlns:vt="http://schemas.openxmlformats.org/officeDocument/2006/docPropsVTypes">
  <TotalTime>355</TotalTime>
  <Words>863</Words>
  <Application>Microsoft Office PowerPoint</Application>
  <PresentationFormat>Widescreen</PresentationFormat>
  <Paragraphs>24</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Arial Nova Cond</vt:lpstr>
      <vt:lpstr>Calibri</vt:lpstr>
      <vt:lpstr>Impact</vt:lpstr>
      <vt:lpstr>TornVTI</vt:lpstr>
      <vt:lpstr>“The Mission of Interruption”</vt:lpstr>
      <vt:lpstr>“The root of the discord lies in the fact that many Christians have embraced the worst aspects of our culture and our politics. When the Christian faith is politicized, churches become repositories not of grace but of grievances, places where tribal…</vt:lpstr>
      <vt:lpstr>…identities are reinforced, where fears are nurtured, and where aggression and nastiness are sacralized. The result is not only wounding the nation; it’s having a devastating impact on the Christian faith.”       - Peter Wehner</vt:lpstr>
      <vt:lpstr>Other Moments in Recent Church History:          -  The Confessing Church (Germany, 1933)          -  Rwandan Genocide (Rawnda, 1994)</vt:lpstr>
      <vt:lpstr>“In the face of these different levels of betrayal, we begin to see the extent to which the blood of tribalism in its many forms runs deeper than the waters of baptism. That is what the Rwanda genocide exposes and puts before us as a mirror.”      -  Emmanuel Katongole (pg. 45)</vt:lpstr>
      <vt:lpstr>The Hopeful Power of Interruptions  “Interruptions” Defined:       -  a stoppage or hindering of an activity for a             time (Merriam-Webster)        -  We are called to interrupt the world’s           narratives through our witness to Christ           and his Kingdom. </vt:lpstr>
      <vt:lpstr>“Our mission is to be a new community that bears witness to the fact that in Christ there is a new identity.”       -  Emmanuel Katongole (p. 25)</vt:lpstr>
      <vt:lpstr>Therefore, if anyone is in Christ, the new creation has come: The old has gone, the new is here! All this is from God, who reconciled us to himself through Christ and gave us the ministry of reconciliation: that God was reconciling the world to himself in Christ, not counting people’s sins against them. And he has committed to us the message of reconciliation.       -  2 Corinthians 5:17-19 (NIV)</vt:lpstr>
      <vt:lpstr>The Church “Interrupts” the kingdoms of this world through its collective prophetic voice.         -  Revelation 11:1-12</vt:lpstr>
      <vt:lpstr>Revelation 11 is symbolic of the prophetic and missional witness of the Church:  1.  “two witnesses” = Godly witness is built on two or more (Deut. 19:15); disciples sent out in twos (Mark 6:7)  2.  “two olive trees” = empowered by the Holy Spirit (Zech. 4) </vt:lpstr>
      <vt:lpstr>3.  “lampstands” = the Churches (see Rev. 1:20)  4.  “prophesy; fire from their mouths” = fulfilling the standard Christian mission of testifying to Christ (cf. C. Keener) </vt:lpstr>
      <vt:lpstr>The Church imitates Christ in life and in death.  1.  Death – v.7 (“attack, overpower, kill them”)  2.  Resurrection – v.11 (“after three and a half days, breath of life from God”)  3.  Ascension – v.12 (“went up to heaven in a cloud”; cf. Acts 1:9) </vt:lpstr>
      <vt:lpstr>The example of “Love Walks”  (David Augsburger, Dissident Discipleship, pp. 125-126)</vt:lpstr>
      <vt:lpstr>The Church “Interrupts” the kingdoms of this world through the Kingdom-focused living of Christ’s disciples.        -  Luke 10:25-37</vt:lpstr>
      <vt:lpstr>The Samaritan’s compassion is costly:  1.  He sees the wounded man and has compassion on him (contra. The priest and Levite) 2.  He goes to him and bandages his wounds 3.  Cleansing the wounds with oil and wine  </vt:lpstr>
      <vt:lpstr>4.  He puts the man on his own donkey  5.  He takes him to an inn where he continues to take care of the man overnight  6.  He gives two-days wages to provide further care </vt:lpstr>
      <vt:lpstr>7.  He makes plans to return  8.  He plans ahead for further financial needs that he may incur  </vt:lpstr>
      <vt:lpstr>Both Revelation 11 and Luke 10 point us to a similar principle…  Following Jesus on mission for his Kingdom is costly. </vt:lpstr>
      <vt:lpstr>Speaking God’s truth to the powers and kingdoms of this world has a cost.      -  Martyrdom, laying down one’s life  Living a life of missional compassion toward others has a cost.      -  Resources, reputation </vt:lpstr>
      <vt:lpstr>Our Brethren in Christ history and core values are powerful missional tools that we have to offer both the church and the world. </vt:lpstr>
      <vt:lpstr>Let us show our neighbors lives focused on living missionally for the sake of Christ and his Kingdom. </vt:lpstr>
      <vt:lpstr>The example of Sister Felicitee  (Emmanual Katongole, Mirror to the Church, pgs. 117-118)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Mission of Interruption”</dc:title>
  <dc:creator>Freet, Christopher</dc:creator>
  <cp:lastModifiedBy>Freet, Christopher</cp:lastModifiedBy>
  <cp:revision>4</cp:revision>
  <dcterms:created xsi:type="dcterms:W3CDTF">2021-11-01T12:56:35Z</dcterms:created>
  <dcterms:modified xsi:type="dcterms:W3CDTF">2021-11-04T18:34:06Z</dcterms:modified>
</cp:coreProperties>
</file>