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420" r:id="rId4"/>
    <p:sldId id="422" r:id="rId5"/>
    <p:sldId id="414" r:id="rId6"/>
    <p:sldId id="421" r:id="rId7"/>
    <p:sldId id="425" r:id="rId8"/>
    <p:sldId id="426" r:id="rId9"/>
    <p:sldId id="424" r:id="rId10"/>
    <p:sldId id="423" r:id="rId11"/>
    <p:sldId id="427" r:id="rId12"/>
    <p:sldId id="428" r:id="rId13"/>
    <p:sldId id="429" r:id="rId14"/>
    <p:sldId id="430" r:id="rId15"/>
    <p:sldId id="431" r:id="rId16"/>
    <p:sldId id="363" r:id="rId17"/>
    <p:sldId id="418" r:id="rId18"/>
    <p:sldId id="432" r:id="rId19"/>
    <p:sldId id="433" r:id="rId20"/>
    <p:sldId id="434" r:id="rId21"/>
    <p:sldId id="4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D89"/>
    <a:srgbClr val="E7D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p:restoredTop sz="73769"/>
  </p:normalViewPr>
  <p:slideViewPr>
    <p:cSldViewPr snapToGrid="0" snapToObjects="1">
      <p:cViewPr varScale="1">
        <p:scale>
          <a:sx n="73" d="100"/>
          <a:sy n="73" d="100"/>
        </p:scale>
        <p:origin x="224" y="352"/>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2/23/22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Greetings</a:t>
            </a:r>
          </a:p>
          <a:p>
            <a:pPr marL="171450" indent="-171450">
              <a:buFont typeface="Arial" panose="020B0604020202020204" pitchFamily="34" charset="0"/>
              <a:buChar char="•"/>
            </a:pPr>
            <a:r>
              <a:rPr lang="en-US" dirty="0"/>
              <a:t>Transfiguration Sunday on the liturgical church calendar</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Please take your Bible and turn to…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That’s what the author of Hebrews had in mind when they wrote…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15</a:t>
            </a:fld>
            <a:endParaRPr lang="en-US"/>
          </a:p>
        </p:txBody>
      </p:sp>
    </p:spTree>
    <p:extLst>
      <p:ext uri="{BB962C8B-B14F-4D97-AF65-F5344CB8AC3E}">
        <p14:creationId xmlns:p14="http://schemas.microsoft.com/office/powerpoint/2010/main" val="381923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BRIEF COMMENT]</a:t>
            </a:r>
          </a:p>
          <a:p>
            <a:endParaRPr lang="en-US" dirty="0"/>
          </a:p>
          <a:p>
            <a:r>
              <a:rPr lang="en-US" dirty="0"/>
              <a:t>Finally, here are some questions to help us reflect and respond to what we’ve heard…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103382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17</a:t>
            </a:fld>
            <a:endParaRPr lang="en-US"/>
          </a:p>
        </p:txBody>
      </p:sp>
    </p:spTree>
    <p:extLst>
      <p:ext uri="{BB962C8B-B14F-4D97-AF65-F5344CB8AC3E}">
        <p14:creationId xmlns:p14="http://schemas.microsoft.com/office/powerpoint/2010/main" val="97118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18</a:t>
            </a:fld>
            <a:endParaRPr lang="en-US"/>
          </a:p>
        </p:txBody>
      </p:sp>
    </p:spTree>
    <p:extLst>
      <p:ext uri="{BB962C8B-B14F-4D97-AF65-F5344CB8AC3E}">
        <p14:creationId xmlns:p14="http://schemas.microsoft.com/office/powerpoint/2010/main" val="5760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19</a:t>
            </a:fld>
            <a:endParaRPr lang="en-US"/>
          </a:p>
        </p:txBody>
      </p:sp>
    </p:spTree>
    <p:extLst>
      <p:ext uri="{BB962C8B-B14F-4D97-AF65-F5344CB8AC3E}">
        <p14:creationId xmlns:p14="http://schemas.microsoft.com/office/powerpoint/2010/main" val="815314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endParaRPr lang="en-US" dirty="0"/>
          </a:p>
          <a:p>
            <a:r>
              <a:rPr lang="en-US" dirty="0"/>
              <a:t>[CLOSING WORDS]</a:t>
            </a:r>
          </a:p>
          <a:p>
            <a:endParaRPr lang="en-US" dirty="0"/>
          </a:p>
          <a:p>
            <a:endParaRPr lang="en-US" dirty="0"/>
          </a:p>
          <a:p>
            <a:r>
              <a:rPr lang="en-US" dirty="0"/>
              <a:t>[GO TO FINAL SLIDE DURING CLOSING PRAYER] </a:t>
            </a:r>
          </a:p>
        </p:txBody>
      </p:sp>
      <p:sp>
        <p:nvSpPr>
          <p:cNvPr id="4" name="Slide Number Placeholder 3"/>
          <p:cNvSpPr>
            <a:spLocks noGrp="1"/>
          </p:cNvSpPr>
          <p:nvPr>
            <p:ph type="sldNum" sz="quarter" idx="5"/>
          </p:nvPr>
        </p:nvSpPr>
        <p:spPr/>
        <p:txBody>
          <a:bodyPr/>
          <a:lstStyle/>
          <a:p>
            <a:fld id="{900D5411-BD8E-3D4F-A24B-44BD8A652888}" type="slidenum">
              <a:rPr lang="en-US" smtClean="0"/>
              <a:t>20</a:t>
            </a:fld>
            <a:endParaRPr lang="en-US"/>
          </a:p>
        </p:txBody>
      </p:sp>
    </p:spTree>
    <p:extLst>
      <p:ext uri="{BB962C8B-B14F-4D97-AF65-F5344CB8AC3E}">
        <p14:creationId xmlns:p14="http://schemas.microsoft.com/office/powerpoint/2010/main" val="65850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21</a:t>
            </a:fld>
            <a:endParaRPr lang="en-US"/>
          </a:p>
        </p:txBody>
      </p:sp>
    </p:spTree>
    <p:extLst>
      <p:ext uri="{BB962C8B-B14F-4D97-AF65-F5344CB8AC3E}">
        <p14:creationId xmlns:p14="http://schemas.microsoft.com/office/powerpoint/2010/main" val="237863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TO STAND FOR SCRIPTURE READING]</a:t>
            </a:r>
          </a:p>
          <a:p>
            <a:endParaRPr lang="en-US" dirty="0"/>
          </a:p>
          <a:p>
            <a:r>
              <a:rPr lang="en-US" dirty="0"/>
              <a:t>[READ LUKE 9:28-36 NLT]</a:t>
            </a:r>
          </a:p>
          <a:p>
            <a:endParaRPr lang="en-US" dirty="0"/>
          </a:p>
          <a:p>
            <a:r>
              <a:rPr lang="en-US" dirty="0"/>
              <a:t>This is the word of the Lord. Thanks be to God</a:t>
            </a:r>
          </a:p>
          <a:p>
            <a:endParaRPr lang="en-US" dirty="0"/>
          </a:p>
          <a:p>
            <a:r>
              <a:rPr lang="en-US" dirty="0"/>
              <a:t>You may be seated.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162707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Sermon title: From Glory to Glory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Message summary in your bulletin: </a:t>
            </a:r>
            <a:r>
              <a:rPr lang="en-US" sz="1200" kern="1200" dirty="0">
                <a:solidFill>
                  <a:schemeClr val="tx1"/>
                </a:solidFill>
                <a:effectLst/>
                <a:latin typeface="+mn-lt"/>
                <a:ea typeface="+mn-ea"/>
                <a:cs typeface="+mn-cs"/>
              </a:rPr>
              <a:t>The transfiguration of Jesus is one of the most neglected gospel stories within Western Christianity. While a surface reading of the story might seem strange and confusing, we can’t afford to miss its significance and the implications it has for Christ’s identity, his supremacy over all things, and for our own spiritual growth. </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Listen to this quote from Dorothy Lee, professor of New Testament at Trinity College in Melbourne, an Anglican priest and author…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821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AND BRIEF COMMENT]</a:t>
            </a:r>
          </a:p>
          <a:p>
            <a:pPr marL="171450" indent="-171450">
              <a:buFont typeface="Arial" panose="020B0604020202020204" pitchFamily="34" charset="0"/>
              <a:buChar char="•"/>
            </a:pPr>
            <a:r>
              <a:rPr lang="en-US" dirty="0"/>
              <a:t>Embracing mystery, mysticism, and that there is more than meets the eye</a:t>
            </a:r>
          </a:p>
          <a:p>
            <a:pPr marL="171450" indent="-171450">
              <a:buFont typeface="Arial" panose="020B0604020202020204" pitchFamily="34" charset="0"/>
              <a:buChar char="•"/>
            </a:pPr>
            <a:r>
              <a:rPr lang="en-US" dirty="0"/>
              <a:t>Even in a world that embraced mystery, the NT authors understood what they were saying</a:t>
            </a:r>
          </a:p>
          <a:p>
            <a:endParaRPr lang="en-US" dirty="0"/>
          </a:p>
          <a:p>
            <a:r>
              <a:rPr lang="en-US" dirty="0"/>
              <a:t>Listen to what Peter writes in his second epistle about the disciples’ reporting of some pretty spectacular things they witnessed, including the mountain-top experience in Luke 9…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31663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ON PASSAGE]</a:t>
            </a:r>
          </a:p>
          <a:p>
            <a:endParaRPr lang="en-US" dirty="0"/>
          </a:p>
          <a:p>
            <a:r>
              <a:rPr lang="en-US" dirty="0"/>
              <a:t>So, with your Bibles open to Luke 9, I’d like to summarize what is happening in our main Scripture text for this morning, and look more closely at the context, symbolism, and meaning of the passage so that we might hear the voice of God to us and respond in faith to the Spirit’s promptings.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262987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121321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390194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EACH POINT]</a:t>
            </a:r>
          </a:p>
          <a:p>
            <a:pPr marL="171450" indent="-171450">
              <a:buFont typeface="Arial" panose="020B0604020202020204" pitchFamily="34" charset="0"/>
              <a:buChar char="•"/>
            </a:pPr>
            <a:r>
              <a:rPr lang="en-US" b="1" dirty="0"/>
              <a:t>The literary unit and the immediate context of Luke 9:18-43.</a:t>
            </a:r>
            <a:br>
              <a:rPr lang="en-US" dirty="0"/>
            </a:br>
            <a:endParaRPr lang="en-US" dirty="0"/>
          </a:p>
          <a:p>
            <a:pPr marL="171450" indent="-171450">
              <a:buFont typeface="Arial" panose="020B0604020202020204" pitchFamily="34" charset="0"/>
              <a:buChar char="•"/>
            </a:pPr>
            <a:r>
              <a:rPr lang="en-US" b="1" dirty="0"/>
              <a:t>Old Testament background, imagery, symbols, and fulfillment.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apostle Paul uses this OT scene with Moses on Mt. Sinai and the transfiguration of Christ in his attempts to explain why some don’t believe in Jesus, how we’re able to first believe, but also how we can continue to grow in our faith by gazing upon the glory of Christ. Let’s go to…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91722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ON PASSAGE]</a:t>
            </a:r>
          </a:p>
          <a:p>
            <a:endParaRPr lang="en-US" dirty="0"/>
          </a:p>
          <a:p>
            <a:r>
              <a:rPr lang="en-US" dirty="0"/>
              <a:t>So, let’s consider some key takeaways and implications of this message…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196596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2/23/22</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2/23/22</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indoor&#10;&#10;Description automatically generated">
            <a:extLst>
              <a:ext uri="{FF2B5EF4-FFF2-40B4-BE49-F238E27FC236}">
                <a16:creationId xmlns:a16="http://schemas.microsoft.com/office/drawing/2014/main" id="{9E5364F0-5092-1F42-B1F0-A6128145D418}"/>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826656-B699-9049-A23E-379BA29CC509}"/>
              </a:ext>
            </a:extLst>
          </p:cNvPr>
          <p:cNvSpPr>
            <a:spLocks noGrp="1"/>
          </p:cNvSpPr>
          <p:nvPr>
            <p:ph type="title"/>
          </p:nvPr>
        </p:nvSpPr>
        <p:spPr>
          <a:xfrm>
            <a:off x="833002" y="365125"/>
            <a:ext cx="10520702" cy="1325563"/>
          </a:xfrm>
        </p:spPr>
        <p:txBody>
          <a:bodyPr>
            <a:normAutofit/>
          </a:bodyPr>
          <a:lstStyle/>
          <a:p>
            <a:r>
              <a:rPr lang="en-US" dirty="0">
                <a:solidFill>
                  <a:srgbClr val="FFFFFF"/>
                </a:solidFill>
              </a:rPr>
              <a:t>Takeaways &amp; Implications for Spiritual Growth</a:t>
            </a:r>
          </a:p>
        </p:txBody>
      </p:sp>
    </p:spTree>
    <p:extLst>
      <p:ext uri="{BB962C8B-B14F-4D97-AF65-F5344CB8AC3E}">
        <p14:creationId xmlns:p14="http://schemas.microsoft.com/office/powerpoint/2010/main" val="2403032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826656-B699-9049-A23E-379BA29CC509}"/>
              </a:ext>
            </a:extLst>
          </p:cNvPr>
          <p:cNvSpPr>
            <a:spLocks noGrp="1"/>
          </p:cNvSpPr>
          <p:nvPr>
            <p:ph type="title"/>
          </p:nvPr>
        </p:nvSpPr>
        <p:spPr>
          <a:xfrm>
            <a:off x="833002" y="365125"/>
            <a:ext cx="10520702" cy="1325563"/>
          </a:xfrm>
        </p:spPr>
        <p:txBody>
          <a:bodyPr>
            <a:normAutofit/>
          </a:bodyPr>
          <a:lstStyle/>
          <a:p>
            <a:r>
              <a:rPr lang="en-US" dirty="0">
                <a:solidFill>
                  <a:srgbClr val="FFFFFF"/>
                </a:solidFill>
              </a:rPr>
              <a:t>Takeaways &amp; Implications for Spiritual Growth</a:t>
            </a:r>
          </a:p>
        </p:txBody>
      </p:sp>
      <p:sp>
        <p:nvSpPr>
          <p:cNvPr id="3" name="Content Placeholder 2">
            <a:extLst>
              <a:ext uri="{FF2B5EF4-FFF2-40B4-BE49-F238E27FC236}">
                <a16:creationId xmlns:a16="http://schemas.microsoft.com/office/drawing/2014/main" id="{A1E12940-0786-EB47-8661-DC49139E8282}"/>
              </a:ext>
            </a:extLst>
          </p:cNvPr>
          <p:cNvSpPr>
            <a:spLocks noGrp="1"/>
          </p:cNvSpPr>
          <p:nvPr>
            <p:ph idx="1"/>
          </p:nvPr>
        </p:nvSpPr>
        <p:spPr>
          <a:xfrm>
            <a:off x="286416" y="1690688"/>
            <a:ext cx="11500338" cy="4611931"/>
          </a:xfrm>
        </p:spPr>
        <p:txBody>
          <a:bodyPr>
            <a:noAutofit/>
          </a:bodyPr>
          <a:lstStyle/>
          <a:p>
            <a:pPr marL="514350" indent="-514350">
              <a:buFont typeface="+mj-lt"/>
              <a:buAutoNum type="arabicPeriod"/>
            </a:pPr>
            <a:r>
              <a:rPr lang="en-US" sz="3200" dirty="0">
                <a:solidFill>
                  <a:srgbClr val="FFFFFF"/>
                </a:solidFill>
              </a:rPr>
              <a:t>Jesus is </a:t>
            </a:r>
            <a:r>
              <a:rPr lang="en-US" sz="3200" i="1" dirty="0">
                <a:solidFill>
                  <a:srgbClr val="FFFFFF"/>
                </a:solidFill>
              </a:rPr>
              <a:t>not</a:t>
            </a:r>
            <a:r>
              <a:rPr lang="en-US" sz="3200" dirty="0">
                <a:solidFill>
                  <a:srgbClr val="FFFFFF"/>
                </a:solidFill>
              </a:rPr>
              <a:t> simply a prophet, teacher, and miracle worker. He is the promised Messiah, the Son of Man and God </a:t>
            </a:r>
            <a:r>
              <a:rPr lang="en-US" sz="3200" i="1" dirty="0">
                <a:solidFill>
                  <a:srgbClr val="FFFFFF"/>
                </a:solidFill>
              </a:rPr>
              <a:t>in the flesh</a:t>
            </a:r>
            <a:r>
              <a:rPr lang="en-US" sz="3200" dirty="0">
                <a:solidFill>
                  <a:srgbClr val="FFFFFF"/>
                </a:solidFill>
              </a:rPr>
              <a:t>.</a:t>
            </a:r>
          </a:p>
        </p:txBody>
      </p:sp>
    </p:spTree>
    <p:extLst>
      <p:ext uri="{BB962C8B-B14F-4D97-AF65-F5344CB8AC3E}">
        <p14:creationId xmlns:p14="http://schemas.microsoft.com/office/powerpoint/2010/main" val="253381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826656-B699-9049-A23E-379BA29CC509}"/>
              </a:ext>
            </a:extLst>
          </p:cNvPr>
          <p:cNvSpPr>
            <a:spLocks noGrp="1"/>
          </p:cNvSpPr>
          <p:nvPr>
            <p:ph type="title"/>
          </p:nvPr>
        </p:nvSpPr>
        <p:spPr>
          <a:xfrm>
            <a:off x="833002" y="365125"/>
            <a:ext cx="10520702" cy="1325563"/>
          </a:xfrm>
        </p:spPr>
        <p:txBody>
          <a:bodyPr>
            <a:normAutofit/>
          </a:bodyPr>
          <a:lstStyle/>
          <a:p>
            <a:r>
              <a:rPr lang="en-US" dirty="0">
                <a:solidFill>
                  <a:srgbClr val="FFFFFF"/>
                </a:solidFill>
              </a:rPr>
              <a:t>Takeaways &amp; Implications for Spiritual Growth</a:t>
            </a:r>
          </a:p>
        </p:txBody>
      </p:sp>
      <p:sp>
        <p:nvSpPr>
          <p:cNvPr id="3" name="Content Placeholder 2">
            <a:extLst>
              <a:ext uri="{FF2B5EF4-FFF2-40B4-BE49-F238E27FC236}">
                <a16:creationId xmlns:a16="http://schemas.microsoft.com/office/drawing/2014/main" id="{A1E12940-0786-EB47-8661-DC49139E8282}"/>
              </a:ext>
            </a:extLst>
          </p:cNvPr>
          <p:cNvSpPr>
            <a:spLocks noGrp="1"/>
          </p:cNvSpPr>
          <p:nvPr>
            <p:ph idx="1"/>
          </p:nvPr>
        </p:nvSpPr>
        <p:spPr>
          <a:xfrm>
            <a:off x="286416" y="1690688"/>
            <a:ext cx="11500338" cy="4611931"/>
          </a:xfrm>
        </p:spPr>
        <p:txBody>
          <a:bodyPr>
            <a:noAutofit/>
          </a:bodyPr>
          <a:lstStyle/>
          <a:p>
            <a:pPr marL="514350" indent="-514350">
              <a:buFont typeface="+mj-lt"/>
              <a:buAutoNum type="arabicPeriod"/>
            </a:pPr>
            <a:r>
              <a:rPr lang="en-US" sz="3200" dirty="0">
                <a:solidFill>
                  <a:srgbClr val="FFFFFF"/>
                </a:solidFill>
              </a:rPr>
              <a:t>Jesus is </a:t>
            </a:r>
            <a:r>
              <a:rPr lang="en-US" sz="3200" i="1" dirty="0">
                <a:solidFill>
                  <a:srgbClr val="FFFFFF"/>
                </a:solidFill>
              </a:rPr>
              <a:t>not</a:t>
            </a:r>
            <a:r>
              <a:rPr lang="en-US" sz="3200" dirty="0">
                <a:solidFill>
                  <a:srgbClr val="FFFFFF"/>
                </a:solidFill>
              </a:rPr>
              <a:t> simply a prophet, teacher, and miracle worker. He is the promised Messiah, the Son of Man and God </a:t>
            </a:r>
            <a:r>
              <a:rPr lang="en-US" sz="3200" i="1" dirty="0">
                <a:solidFill>
                  <a:srgbClr val="FFFFFF"/>
                </a:solidFill>
              </a:rPr>
              <a:t>in the flesh</a:t>
            </a:r>
            <a:r>
              <a:rPr lang="en-US" sz="3200" dirty="0">
                <a:solidFill>
                  <a:srgbClr val="FFFFFF"/>
                </a:solidFill>
              </a:rPr>
              <a:t>.</a:t>
            </a:r>
          </a:p>
          <a:p>
            <a:pPr marL="514350" indent="-514350">
              <a:buFont typeface="+mj-lt"/>
              <a:buAutoNum type="arabicPeriod"/>
            </a:pPr>
            <a:r>
              <a:rPr lang="en-US" sz="3200" dirty="0">
                <a:solidFill>
                  <a:srgbClr val="FFFFFF"/>
                </a:solidFill>
              </a:rPr>
              <a:t>Jesus is the fulfillment of the Law &amp; Prophets; He established a new covenant on the cross and leads us out of spiritual bondage.</a:t>
            </a:r>
          </a:p>
        </p:txBody>
      </p:sp>
    </p:spTree>
    <p:extLst>
      <p:ext uri="{BB962C8B-B14F-4D97-AF65-F5344CB8AC3E}">
        <p14:creationId xmlns:p14="http://schemas.microsoft.com/office/powerpoint/2010/main" val="2060191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826656-B699-9049-A23E-379BA29CC509}"/>
              </a:ext>
            </a:extLst>
          </p:cNvPr>
          <p:cNvSpPr>
            <a:spLocks noGrp="1"/>
          </p:cNvSpPr>
          <p:nvPr>
            <p:ph type="title"/>
          </p:nvPr>
        </p:nvSpPr>
        <p:spPr>
          <a:xfrm>
            <a:off x="833002" y="365125"/>
            <a:ext cx="10520702" cy="1325563"/>
          </a:xfrm>
        </p:spPr>
        <p:txBody>
          <a:bodyPr>
            <a:normAutofit/>
          </a:bodyPr>
          <a:lstStyle/>
          <a:p>
            <a:r>
              <a:rPr lang="en-US" dirty="0">
                <a:solidFill>
                  <a:srgbClr val="FFFFFF"/>
                </a:solidFill>
              </a:rPr>
              <a:t>Takeaways &amp; Implications for Spiritual Growth</a:t>
            </a:r>
          </a:p>
        </p:txBody>
      </p:sp>
      <p:sp>
        <p:nvSpPr>
          <p:cNvPr id="3" name="Content Placeholder 2">
            <a:extLst>
              <a:ext uri="{FF2B5EF4-FFF2-40B4-BE49-F238E27FC236}">
                <a16:creationId xmlns:a16="http://schemas.microsoft.com/office/drawing/2014/main" id="{A1E12940-0786-EB47-8661-DC49139E8282}"/>
              </a:ext>
            </a:extLst>
          </p:cNvPr>
          <p:cNvSpPr>
            <a:spLocks noGrp="1"/>
          </p:cNvSpPr>
          <p:nvPr>
            <p:ph idx="1"/>
          </p:nvPr>
        </p:nvSpPr>
        <p:spPr>
          <a:xfrm>
            <a:off x="286416" y="1690688"/>
            <a:ext cx="11500338" cy="4611931"/>
          </a:xfrm>
        </p:spPr>
        <p:txBody>
          <a:bodyPr>
            <a:noAutofit/>
          </a:bodyPr>
          <a:lstStyle/>
          <a:p>
            <a:pPr marL="514350" indent="-514350">
              <a:buFont typeface="+mj-lt"/>
              <a:buAutoNum type="arabicPeriod"/>
            </a:pPr>
            <a:r>
              <a:rPr lang="en-US" sz="3200" dirty="0">
                <a:solidFill>
                  <a:srgbClr val="FFFFFF"/>
                </a:solidFill>
              </a:rPr>
              <a:t>Jesus is </a:t>
            </a:r>
            <a:r>
              <a:rPr lang="en-US" sz="3200" i="1" dirty="0">
                <a:solidFill>
                  <a:srgbClr val="FFFFFF"/>
                </a:solidFill>
              </a:rPr>
              <a:t>not</a:t>
            </a:r>
            <a:r>
              <a:rPr lang="en-US" sz="3200" dirty="0">
                <a:solidFill>
                  <a:srgbClr val="FFFFFF"/>
                </a:solidFill>
              </a:rPr>
              <a:t> simply a prophet, teacher, and miracle worker. He is the promised Messiah, the Son of Man and God </a:t>
            </a:r>
            <a:r>
              <a:rPr lang="en-US" sz="3200" i="1" dirty="0">
                <a:solidFill>
                  <a:srgbClr val="FFFFFF"/>
                </a:solidFill>
              </a:rPr>
              <a:t>in the flesh</a:t>
            </a:r>
            <a:r>
              <a:rPr lang="en-US" sz="3200" dirty="0">
                <a:solidFill>
                  <a:srgbClr val="FFFFFF"/>
                </a:solidFill>
              </a:rPr>
              <a:t>.</a:t>
            </a:r>
          </a:p>
          <a:p>
            <a:pPr marL="514350" indent="-514350">
              <a:buFont typeface="+mj-lt"/>
              <a:buAutoNum type="arabicPeriod"/>
            </a:pPr>
            <a:r>
              <a:rPr lang="en-US" sz="3200" dirty="0">
                <a:solidFill>
                  <a:srgbClr val="FFFFFF"/>
                </a:solidFill>
              </a:rPr>
              <a:t>Jesus is the fulfillment of the Law &amp; Prophets; He established a new covenant on the cross and leads us out of spiritual bondage.</a:t>
            </a:r>
          </a:p>
          <a:p>
            <a:pPr marL="514350" indent="-514350">
              <a:buFont typeface="+mj-lt"/>
              <a:buAutoNum type="arabicPeriod"/>
            </a:pPr>
            <a:r>
              <a:rPr lang="en-US" sz="3200" dirty="0">
                <a:solidFill>
                  <a:srgbClr val="FFFFFF"/>
                </a:solidFill>
              </a:rPr>
              <a:t>The Old Testament should be interpreted through a Jesus (</a:t>
            </a:r>
            <a:r>
              <a:rPr lang="en-US" sz="3200" i="1" dirty="0" err="1">
                <a:solidFill>
                  <a:srgbClr val="FFFFFF"/>
                </a:solidFill>
              </a:rPr>
              <a:t>cruciformed</a:t>
            </a:r>
            <a:r>
              <a:rPr lang="en-US" sz="3200" dirty="0">
                <a:solidFill>
                  <a:srgbClr val="FFFFFF"/>
                </a:solidFill>
              </a:rPr>
              <a:t>) lens and used to show Christ as the fulfillment.</a:t>
            </a:r>
          </a:p>
        </p:txBody>
      </p:sp>
    </p:spTree>
    <p:extLst>
      <p:ext uri="{BB962C8B-B14F-4D97-AF65-F5344CB8AC3E}">
        <p14:creationId xmlns:p14="http://schemas.microsoft.com/office/powerpoint/2010/main" val="32879214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826656-B699-9049-A23E-379BA29CC509}"/>
              </a:ext>
            </a:extLst>
          </p:cNvPr>
          <p:cNvSpPr>
            <a:spLocks noGrp="1"/>
          </p:cNvSpPr>
          <p:nvPr>
            <p:ph type="title"/>
          </p:nvPr>
        </p:nvSpPr>
        <p:spPr>
          <a:xfrm>
            <a:off x="833002" y="365125"/>
            <a:ext cx="10520702" cy="1325563"/>
          </a:xfrm>
        </p:spPr>
        <p:txBody>
          <a:bodyPr>
            <a:normAutofit/>
          </a:bodyPr>
          <a:lstStyle/>
          <a:p>
            <a:r>
              <a:rPr lang="en-US" dirty="0">
                <a:solidFill>
                  <a:srgbClr val="FFFFFF"/>
                </a:solidFill>
              </a:rPr>
              <a:t>Takeaways &amp; Implications for Spiritual Growth</a:t>
            </a:r>
          </a:p>
        </p:txBody>
      </p:sp>
      <p:sp>
        <p:nvSpPr>
          <p:cNvPr id="3" name="Content Placeholder 2">
            <a:extLst>
              <a:ext uri="{FF2B5EF4-FFF2-40B4-BE49-F238E27FC236}">
                <a16:creationId xmlns:a16="http://schemas.microsoft.com/office/drawing/2014/main" id="{A1E12940-0786-EB47-8661-DC49139E8282}"/>
              </a:ext>
            </a:extLst>
          </p:cNvPr>
          <p:cNvSpPr>
            <a:spLocks noGrp="1"/>
          </p:cNvSpPr>
          <p:nvPr>
            <p:ph idx="1"/>
          </p:nvPr>
        </p:nvSpPr>
        <p:spPr>
          <a:xfrm>
            <a:off x="286416" y="1690688"/>
            <a:ext cx="11500338" cy="4611931"/>
          </a:xfrm>
        </p:spPr>
        <p:txBody>
          <a:bodyPr>
            <a:noAutofit/>
          </a:bodyPr>
          <a:lstStyle/>
          <a:p>
            <a:pPr marL="514350" indent="-514350">
              <a:buFont typeface="+mj-lt"/>
              <a:buAutoNum type="arabicPeriod"/>
            </a:pPr>
            <a:r>
              <a:rPr lang="en-US" sz="3200" dirty="0">
                <a:solidFill>
                  <a:srgbClr val="FFFFFF"/>
                </a:solidFill>
              </a:rPr>
              <a:t>Jesus is </a:t>
            </a:r>
            <a:r>
              <a:rPr lang="en-US" sz="3200" i="1" dirty="0">
                <a:solidFill>
                  <a:srgbClr val="FFFFFF"/>
                </a:solidFill>
              </a:rPr>
              <a:t>not</a:t>
            </a:r>
            <a:r>
              <a:rPr lang="en-US" sz="3200" dirty="0">
                <a:solidFill>
                  <a:srgbClr val="FFFFFF"/>
                </a:solidFill>
              </a:rPr>
              <a:t> simply a prophet, teacher, and miracle worker. He is the promised Messiah, the Son of Man and God </a:t>
            </a:r>
            <a:r>
              <a:rPr lang="en-US" sz="3200" i="1" dirty="0">
                <a:solidFill>
                  <a:srgbClr val="FFFFFF"/>
                </a:solidFill>
              </a:rPr>
              <a:t>in the flesh</a:t>
            </a:r>
            <a:r>
              <a:rPr lang="en-US" sz="3200" dirty="0">
                <a:solidFill>
                  <a:srgbClr val="FFFFFF"/>
                </a:solidFill>
              </a:rPr>
              <a:t>.</a:t>
            </a:r>
          </a:p>
          <a:p>
            <a:pPr marL="514350" indent="-514350">
              <a:buFont typeface="+mj-lt"/>
              <a:buAutoNum type="arabicPeriod"/>
            </a:pPr>
            <a:r>
              <a:rPr lang="en-US" sz="3200" dirty="0">
                <a:solidFill>
                  <a:srgbClr val="FFFFFF"/>
                </a:solidFill>
              </a:rPr>
              <a:t>Jesus is the fulfillment of the Law &amp; Prophets; He established a new covenant on the cross and leads us out of spiritual bondage.</a:t>
            </a:r>
          </a:p>
          <a:p>
            <a:pPr marL="514350" indent="-514350">
              <a:buFont typeface="+mj-lt"/>
              <a:buAutoNum type="arabicPeriod"/>
            </a:pPr>
            <a:r>
              <a:rPr lang="en-US" sz="3200" dirty="0">
                <a:solidFill>
                  <a:srgbClr val="FFFFFF"/>
                </a:solidFill>
              </a:rPr>
              <a:t>The Old Testament should be interpreted through a Jesus (</a:t>
            </a:r>
            <a:r>
              <a:rPr lang="en-US" sz="3200" i="1" dirty="0" err="1">
                <a:solidFill>
                  <a:srgbClr val="FFFFFF"/>
                </a:solidFill>
              </a:rPr>
              <a:t>cruciformed</a:t>
            </a:r>
            <a:r>
              <a:rPr lang="en-US" sz="3200" dirty="0">
                <a:solidFill>
                  <a:srgbClr val="FFFFFF"/>
                </a:solidFill>
              </a:rPr>
              <a:t>) lens and used to show Christ as the fulfillment.</a:t>
            </a:r>
          </a:p>
          <a:p>
            <a:pPr marL="514350" indent="-514350">
              <a:buFont typeface="+mj-lt"/>
              <a:buAutoNum type="arabicPeriod"/>
            </a:pPr>
            <a:r>
              <a:rPr lang="en-US" sz="3200" dirty="0">
                <a:solidFill>
                  <a:srgbClr val="FFFFFF"/>
                </a:solidFill>
              </a:rPr>
              <a:t>The glory of God revealed in Jesus happened during prayer.</a:t>
            </a:r>
          </a:p>
        </p:txBody>
      </p:sp>
    </p:spTree>
    <p:extLst>
      <p:ext uri="{BB962C8B-B14F-4D97-AF65-F5344CB8AC3E}">
        <p14:creationId xmlns:p14="http://schemas.microsoft.com/office/powerpoint/2010/main" val="18641364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826656-B699-9049-A23E-379BA29CC509}"/>
              </a:ext>
            </a:extLst>
          </p:cNvPr>
          <p:cNvSpPr>
            <a:spLocks noGrp="1"/>
          </p:cNvSpPr>
          <p:nvPr>
            <p:ph type="title"/>
          </p:nvPr>
        </p:nvSpPr>
        <p:spPr>
          <a:xfrm>
            <a:off x="833002" y="365125"/>
            <a:ext cx="10520702" cy="1325563"/>
          </a:xfrm>
        </p:spPr>
        <p:txBody>
          <a:bodyPr>
            <a:normAutofit/>
          </a:bodyPr>
          <a:lstStyle/>
          <a:p>
            <a:r>
              <a:rPr lang="en-US" dirty="0">
                <a:solidFill>
                  <a:srgbClr val="FFFFFF"/>
                </a:solidFill>
              </a:rPr>
              <a:t>Takeaways &amp; Implications for Spiritual Growth</a:t>
            </a:r>
          </a:p>
        </p:txBody>
      </p:sp>
      <p:sp>
        <p:nvSpPr>
          <p:cNvPr id="3" name="Content Placeholder 2">
            <a:extLst>
              <a:ext uri="{FF2B5EF4-FFF2-40B4-BE49-F238E27FC236}">
                <a16:creationId xmlns:a16="http://schemas.microsoft.com/office/drawing/2014/main" id="{A1E12940-0786-EB47-8661-DC49139E8282}"/>
              </a:ext>
            </a:extLst>
          </p:cNvPr>
          <p:cNvSpPr>
            <a:spLocks noGrp="1"/>
          </p:cNvSpPr>
          <p:nvPr>
            <p:ph idx="1"/>
          </p:nvPr>
        </p:nvSpPr>
        <p:spPr>
          <a:xfrm>
            <a:off x="286416" y="1690688"/>
            <a:ext cx="11500338" cy="4611931"/>
          </a:xfrm>
        </p:spPr>
        <p:txBody>
          <a:bodyPr>
            <a:noAutofit/>
          </a:bodyPr>
          <a:lstStyle/>
          <a:p>
            <a:pPr marL="514350" indent="-514350">
              <a:buFont typeface="+mj-lt"/>
              <a:buAutoNum type="arabicPeriod"/>
            </a:pPr>
            <a:r>
              <a:rPr lang="en-US" sz="3200" dirty="0">
                <a:solidFill>
                  <a:srgbClr val="FFFFFF"/>
                </a:solidFill>
              </a:rPr>
              <a:t>Jesus is </a:t>
            </a:r>
            <a:r>
              <a:rPr lang="en-US" sz="3200" i="1" dirty="0">
                <a:solidFill>
                  <a:srgbClr val="FFFFFF"/>
                </a:solidFill>
              </a:rPr>
              <a:t>not</a:t>
            </a:r>
            <a:r>
              <a:rPr lang="en-US" sz="3200" dirty="0">
                <a:solidFill>
                  <a:srgbClr val="FFFFFF"/>
                </a:solidFill>
              </a:rPr>
              <a:t> simply a prophet, teacher, and miracle worker. He is the promised Messiah, the Son of Man and God </a:t>
            </a:r>
            <a:r>
              <a:rPr lang="en-US" sz="3200" i="1" dirty="0">
                <a:solidFill>
                  <a:srgbClr val="FFFFFF"/>
                </a:solidFill>
              </a:rPr>
              <a:t>in the flesh</a:t>
            </a:r>
            <a:r>
              <a:rPr lang="en-US" sz="3200" dirty="0">
                <a:solidFill>
                  <a:srgbClr val="FFFFFF"/>
                </a:solidFill>
              </a:rPr>
              <a:t>.</a:t>
            </a:r>
          </a:p>
          <a:p>
            <a:pPr marL="514350" indent="-514350">
              <a:buFont typeface="+mj-lt"/>
              <a:buAutoNum type="arabicPeriod"/>
            </a:pPr>
            <a:r>
              <a:rPr lang="en-US" sz="3200" dirty="0">
                <a:solidFill>
                  <a:srgbClr val="FFFFFF"/>
                </a:solidFill>
              </a:rPr>
              <a:t>Jesus is the fulfillment of the Law &amp; Prophets; He established a new covenant on the cross and leads us out of spiritual bondage.</a:t>
            </a:r>
          </a:p>
          <a:p>
            <a:pPr marL="514350" indent="-514350">
              <a:buFont typeface="+mj-lt"/>
              <a:buAutoNum type="arabicPeriod"/>
            </a:pPr>
            <a:r>
              <a:rPr lang="en-US" sz="3200" dirty="0">
                <a:solidFill>
                  <a:srgbClr val="FFFFFF"/>
                </a:solidFill>
              </a:rPr>
              <a:t>The Old Testament should be interpreted through a Jesus (</a:t>
            </a:r>
            <a:r>
              <a:rPr lang="en-US" sz="3200" i="1" dirty="0" err="1">
                <a:solidFill>
                  <a:srgbClr val="FFFFFF"/>
                </a:solidFill>
              </a:rPr>
              <a:t>cruciformed</a:t>
            </a:r>
            <a:r>
              <a:rPr lang="en-US" sz="3200" dirty="0">
                <a:solidFill>
                  <a:srgbClr val="FFFFFF"/>
                </a:solidFill>
              </a:rPr>
              <a:t>) lens and used to show Christ as the fulfillment.</a:t>
            </a:r>
          </a:p>
          <a:p>
            <a:pPr marL="514350" indent="-514350">
              <a:buFont typeface="+mj-lt"/>
              <a:buAutoNum type="arabicPeriod"/>
            </a:pPr>
            <a:r>
              <a:rPr lang="en-US" sz="3200" dirty="0">
                <a:solidFill>
                  <a:srgbClr val="FFFFFF"/>
                </a:solidFill>
              </a:rPr>
              <a:t>The glory of God revealed in Jesus happened during prayer.</a:t>
            </a:r>
          </a:p>
          <a:p>
            <a:pPr marL="514350" indent="-514350">
              <a:buFont typeface="+mj-lt"/>
              <a:buAutoNum type="arabicPeriod"/>
            </a:pPr>
            <a:r>
              <a:rPr lang="en-US" sz="3200" dirty="0">
                <a:solidFill>
                  <a:srgbClr val="FFFFFF"/>
                </a:solidFill>
              </a:rPr>
              <a:t>There is a greater </a:t>
            </a:r>
            <a:r>
              <a:rPr lang="en-US" sz="3200" i="1" dirty="0">
                <a:solidFill>
                  <a:srgbClr val="FFFFFF"/>
                </a:solidFill>
              </a:rPr>
              <a:t>knowing</a:t>
            </a:r>
            <a:r>
              <a:rPr lang="en-US" sz="3200" dirty="0">
                <a:solidFill>
                  <a:srgbClr val="FFFFFF"/>
                </a:solidFill>
              </a:rPr>
              <a:t> of Jesus beyond facts, theology and doctrines. We’re called to move “from glory to glory” in our faith. </a:t>
            </a:r>
          </a:p>
        </p:txBody>
      </p:sp>
    </p:spTree>
    <p:extLst>
      <p:ext uri="{BB962C8B-B14F-4D97-AF65-F5344CB8AC3E}">
        <p14:creationId xmlns:p14="http://schemas.microsoft.com/office/powerpoint/2010/main" val="3130979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562707" y="219807"/>
            <a:ext cx="6207370" cy="6418385"/>
          </a:xfrm>
        </p:spPr>
        <p:txBody>
          <a:bodyPr>
            <a:noAutofit/>
          </a:bodyPr>
          <a:lstStyle/>
          <a:p>
            <a:pPr marL="0" indent="0">
              <a:buNone/>
            </a:pPr>
            <a:r>
              <a:rPr lang="en-US" sz="3200" b="1" dirty="0"/>
              <a:t>Hebrews 6:1-3 MSG</a:t>
            </a:r>
          </a:p>
          <a:p>
            <a:pPr marL="0" indent="0">
              <a:buNone/>
            </a:pPr>
            <a:r>
              <a:rPr lang="en-US" sz="3200" dirty="0">
                <a:latin typeface="+mj-lt"/>
              </a:rPr>
              <a:t>So come on, let’s leave the preschool fingerpainting exercises on Christ and get on with the grand work of art. Grow up in Christ. The basic foundational truths are in place: turning your back on “salvation by self-help” and turning in trust toward God; baptismal instructions; laying on of hands; resurrection of the dead; eternal judgment. God helping us, we’ll stay true to all that. But there’s so much more. Let’s get on with it!</a:t>
            </a:r>
          </a:p>
        </p:txBody>
      </p:sp>
      <p:pic>
        <p:nvPicPr>
          <p:cNvPr id="3" name="Picture 2" descr="A picture containing text&#10;&#10;Description automatically generated">
            <a:extLst>
              <a:ext uri="{FF2B5EF4-FFF2-40B4-BE49-F238E27FC236}">
                <a16:creationId xmlns:a16="http://schemas.microsoft.com/office/drawing/2014/main" id="{DBE1DF67-B1BD-0D41-B9E4-A61E22D4C1EF}"/>
              </a:ext>
            </a:extLst>
          </p:cNvPr>
          <p:cNvPicPr>
            <a:picLocks noChangeAspect="1"/>
          </p:cNvPicPr>
          <p:nvPr/>
        </p:nvPicPr>
        <p:blipFill rotWithShape="1">
          <a:blip r:embed="rId3"/>
          <a:srcRect b="885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6368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indoor&#10;&#10;Description automatically generated">
            <a:extLst>
              <a:ext uri="{FF2B5EF4-FFF2-40B4-BE49-F238E27FC236}">
                <a16:creationId xmlns:a16="http://schemas.microsoft.com/office/drawing/2014/main" id="{CEC7266D-DD0C-7144-A2CA-577509145293}"/>
              </a:ext>
            </a:extLst>
          </p:cNvPr>
          <p:cNvPicPr>
            <a:picLocks noChangeAspect="1"/>
          </p:cNvPicPr>
          <p:nvPr/>
        </p:nvPicPr>
        <p:blipFill rotWithShape="1">
          <a:blip r:embed="rId3"/>
          <a:srcRect l="27611" r="2222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6050322" y="677007"/>
            <a:ext cx="6116548" cy="5503986"/>
          </a:xfrm>
        </p:spPr>
        <p:txBody>
          <a:bodyPr>
            <a:noAutofit/>
          </a:bodyPr>
          <a:lstStyle/>
          <a:p>
            <a:pPr marL="0" indent="0">
              <a:buNone/>
            </a:pPr>
            <a:r>
              <a:rPr lang="en-US" b="1" dirty="0"/>
              <a:t>Questions for reflection and response:</a:t>
            </a:r>
          </a:p>
        </p:txBody>
      </p:sp>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0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indoor&#10;&#10;Description automatically generated">
            <a:extLst>
              <a:ext uri="{FF2B5EF4-FFF2-40B4-BE49-F238E27FC236}">
                <a16:creationId xmlns:a16="http://schemas.microsoft.com/office/drawing/2014/main" id="{CEC7266D-DD0C-7144-A2CA-577509145293}"/>
              </a:ext>
            </a:extLst>
          </p:cNvPr>
          <p:cNvPicPr>
            <a:picLocks noChangeAspect="1"/>
          </p:cNvPicPr>
          <p:nvPr/>
        </p:nvPicPr>
        <p:blipFill rotWithShape="1">
          <a:blip r:embed="rId3"/>
          <a:srcRect l="27611" r="2222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6050322" y="677007"/>
            <a:ext cx="6116548" cy="5503986"/>
          </a:xfrm>
        </p:spPr>
        <p:txBody>
          <a:bodyPr>
            <a:noAutofit/>
          </a:bodyPr>
          <a:lstStyle/>
          <a:p>
            <a:pPr marL="0" indent="0">
              <a:buNone/>
            </a:pPr>
            <a:r>
              <a:rPr lang="en-US" b="1" dirty="0"/>
              <a:t>Questions for reflection and response:</a:t>
            </a:r>
          </a:p>
          <a:p>
            <a:pPr marL="514350" indent="-514350">
              <a:buAutoNum type="arabicPeriod"/>
            </a:pPr>
            <a:r>
              <a:rPr lang="en-US" dirty="0">
                <a:latin typeface="+mj-lt"/>
              </a:rPr>
              <a:t>The Father said, “This is my Son, whom I have chosen; listen to him.” How might you need to listen to what Jesus says over other competing or contrary voices in your life?</a:t>
            </a:r>
          </a:p>
        </p:txBody>
      </p:sp>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89605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indoor&#10;&#10;Description automatically generated">
            <a:extLst>
              <a:ext uri="{FF2B5EF4-FFF2-40B4-BE49-F238E27FC236}">
                <a16:creationId xmlns:a16="http://schemas.microsoft.com/office/drawing/2014/main" id="{CEC7266D-DD0C-7144-A2CA-577509145293}"/>
              </a:ext>
            </a:extLst>
          </p:cNvPr>
          <p:cNvPicPr>
            <a:picLocks noChangeAspect="1"/>
          </p:cNvPicPr>
          <p:nvPr/>
        </p:nvPicPr>
        <p:blipFill rotWithShape="1">
          <a:blip r:embed="rId3"/>
          <a:srcRect l="27611" r="2222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6050322" y="677007"/>
            <a:ext cx="6116548" cy="5503986"/>
          </a:xfrm>
        </p:spPr>
        <p:txBody>
          <a:bodyPr>
            <a:noAutofit/>
          </a:bodyPr>
          <a:lstStyle/>
          <a:p>
            <a:pPr marL="0" indent="0">
              <a:buNone/>
            </a:pPr>
            <a:r>
              <a:rPr lang="en-US" b="1" dirty="0"/>
              <a:t>Questions for reflection and response:</a:t>
            </a:r>
          </a:p>
          <a:p>
            <a:pPr marL="514350" indent="-514350">
              <a:buAutoNum type="arabicPeriod"/>
            </a:pPr>
            <a:r>
              <a:rPr lang="en-US" dirty="0">
                <a:latin typeface="+mj-lt"/>
              </a:rPr>
              <a:t>The Father said, “This is my Son, whom I have chosen; listen to him.” How might you need to listen to what Jesus says over other competing or contrary voices in your life?</a:t>
            </a:r>
          </a:p>
          <a:p>
            <a:pPr marL="514350" indent="-514350">
              <a:buAutoNum type="arabicPeriod"/>
            </a:pPr>
            <a:r>
              <a:rPr lang="en-US" dirty="0">
                <a:latin typeface="+mj-lt"/>
              </a:rPr>
              <a:t>Instead of simply gaining more head-knowledge, how might the Spirit be inviting you to know the living Jesus more deeply in a </a:t>
            </a:r>
            <a:r>
              <a:rPr lang="en-US" i="1" dirty="0">
                <a:latin typeface="+mj-lt"/>
              </a:rPr>
              <a:t>relational </a:t>
            </a:r>
            <a:r>
              <a:rPr lang="en-US" dirty="0">
                <a:latin typeface="+mj-lt"/>
              </a:rPr>
              <a:t>way?</a:t>
            </a:r>
          </a:p>
        </p:txBody>
      </p:sp>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24393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indoor&#10;&#10;Description automatically generated">
            <a:extLst>
              <a:ext uri="{FF2B5EF4-FFF2-40B4-BE49-F238E27FC236}">
                <a16:creationId xmlns:a16="http://schemas.microsoft.com/office/drawing/2014/main" id="{8A118FC0-FBC5-844E-8EEF-B2A4F6C047F5}"/>
              </a:ext>
            </a:extLst>
          </p:cNvPr>
          <p:cNvPicPr>
            <a:picLocks noChangeAspect="1"/>
          </p:cNvPicPr>
          <p:nvPr/>
        </p:nvPicPr>
        <p:blipFill rotWithShape="1">
          <a:blip r:embed="rId3"/>
          <a:srcRect/>
          <a:stretch/>
        </p:blipFill>
        <p:spPr>
          <a:xfrm>
            <a:off x="-3048" y="0"/>
            <a:ext cx="12191999" cy="6857990"/>
          </a:xfrm>
          <a:prstGeom prst="rect">
            <a:avLst/>
          </a:prstGeom>
        </p:spPr>
      </p:pic>
      <p:sp>
        <p:nvSpPr>
          <p:cNvPr id="42" name="Rectangle 4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3A8578-34D7-6B49-8C67-1EDB4FD73768}"/>
              </a:ext>
            </a:extLst>
          </p:cNvPr>
          <p:cNvSpPr txBox="1"/>
          <p:nvPr/>
        </p:nvSpPr>
        <p:spPr>
          <a:xfrm>
            <a:off x="3459566" y="2411155"/>
            <a:ext cx="5266770" cy="1754326"/>
          </a:xfrm>
          <a:prstGeom prst="rect">
            <a:avLst/>
          </a:prstGeom>
          <a:noFill/>
        </p:spPr>
        <p:txBody>
          <a:bodyPr wrap="square" rtlCol="0">
            <a:spAutoFit/>
          </a:bodyPr>
          <a:lstStyle/>
          <a:p>
            <a:pPr algn="ctr"/>
            <a:r>
              <a:rPr lang="en-US" sz="5400" b="1" dirty="0">
                <a:solidFill>
                  <a:schemeClr val="bg1"/>
                </a:solidFill>
                <a:effectLst>
                  <a:outerShdw blurRad="50800" dist="38100" dir="2700000" algn="tl" rotWithShape="0">
                    <a:prstClr val="black">
                      <a:alpha val="40000"/>
                    </a:prstClr>
                  </a:outerShdw>
                </a:effectLst>
              </a:rPr>
              <a:t>Scripture Reading</a:t>
            </a:r>
          </a:p>
          <a:p>
            <a:pPr algn="ctr"/>
            <a:r>
              <a:rPr lang="en-US" sz="5400" dirty="0">
                <a:solidFill>
                  <a:schemeClr val="bg1"/>
                </a:solidFill>
                <a:effectLst>
                  <a:outerShdw blurRad="50800" dist="38100" dir="2700000" algn="tl" rotWithShape="0">
                    <a:prstClr val="black">
                      <a:alpha val="40000"/>
                    </a:prstClr>
                  </a:outerShdw>
                </a:effectLst>
              </a:rPr>
              <a:t>Luke 9:28-36 NLT </a:t>
            </a:r>
          </a:p>
        </p:txBody>
      </p:sp>
    </p:spTree>
    <p:extLst>
      <p:ext uri="{BB962C8B-B14F-4D97-AF65-F5344CB8AC3E}">
        <p14:creationId xmlns:p14="http://schemas.microsoft.com/office/powerpoint/2010/main" val="22866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indoor&#10;&#10;Description automatically generated">
            <a:extLst>
              <a:ext uri="{FF2B5EF4-FFF2-40B4-BE49-F238E27FC236}">
                <a16:creationId xmlns:a16="http://schemas.microsoft.com/office/drawing/2014/main" id="{CEC7266D-DD0C-7144-A2CA-577509145293}"/>
              </a:ext>
            </a:extLst>
          </p:cNvPr>
          <p:cNvPicPr>
            <a:picLocks noChangeAspect="1"/>
          </p:cNvPicPr>
          <p:nvPr/>
        </p:nvPicPr>
        <p:blipFill rotWithShape="1">
          <a:blip r:embed="rId3"/>
          <a:srcRect l="27611" r="2222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6050322" y="677007"/>
            <a:ext cx="6116548" cy="5503986"/>
          </a:xfrm>
        </p:spPr>
        <p:txBody>
          <a:bodyPr>
            <a:noAutofit/>
          </a:bodyPr>
          <a:lstStyle/>
          <a:p>
            <a:pPr marL="0" indent="0">
              <a:buNone/>
            </a:pPr>
            <a:r>
              <a:rPr lang="en-US" b="1" dirty="0"/>
              <a:t>Questions for reflection and response:</a:t>
            </a:r>
          </a:p>
          <a:p>
            <a:pPr marL="514350" indent="-514350">
              <a:buAutoNum type="arabicPeriod"/>
            </a:pPr>
            <a:r>
              <a:rPr lang="en-US" dirty="0">
                <a:latin typeface="+mj-lt"/>
              </a:rPr>
              <a:t>The Father said, “This is my Son, whom I have chosen; listen to him.” How might you need to listen to what Jesus says over other competing or contrary voices in your life?</a:t>
            </a:r>
          </a:p>
          <a:p>
            <a:pPr marL="514350" indent="-514350">
              <a:buAutoNum type="arabicPeriod"/>
            </a:pPr>
            <a:r>
              <a:rPr lang="en-US" dirty="0">
                <a:latin typeface="+mj-lt"/>
              </a:rPr>
              <a:t>Instead of simply gaining more head-knowledge, how might the Spirit be inviting you to know the living Jesus more deeply in a </a:t>
            </a:r>
            <a:r>
              <a:rPr lang="en-US" i="1" dirty="0">
                <a:latin typeface="+mj-lt"/>
              </a:rPr>
              <a:t>relational </a:t>
            </a:r>
            <a:r>
              <a:rPr lang="en-US" dirty="0">
                <a:latin typeface="+mj-lt"/>
              </a:rPr>
              <a:t>way?</a:t>
            </a:r>
          </a:p>
          <a:p>
            <a:pPr marL="514350" indent="-514350">
              <a:buAutoNum type="arabicPeriod"/>
            </a:pPr>
            <a:r>
              <a:rPr lang="en-US" dirty="0">
                <a:latin typeface="+mj-lt"/>
              </a:rPr>
              <a:t>What next steps do you need to take to move “from glory to glory” with Jesus and fully live into the gospel?</a:t>
            </a:r>
          </a:p>
        </p:txBody>
      </p:sp>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68678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indoor&#10;&#10;Description automatically generated">
            <a:extLst>
              <a:ext uri="{FF2B5EF4-FFF2-40B4-BE49-F238E27FC236}">
                <a16:creationId xmlns:a16="http://schemas.microsoft.com/office/drawing/2014/main" id="{9E5364F0-5092-1F42-B1F0-A6128145D418}"/>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607566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indoor&#10;&#10;Description automatically generated">
            <a:extLst>
              <a:ext uri="{FF2B5EF4-FFF2-40B4-BE49-F238E27FC236}">
                <a16:creationId xmlns:a16="http://schemas.microsoft.com/office/drawing/2014/main" id="{9E5364F0-5092-1F42-B1F0-A6128145D418}"/>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521884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4172ADAF-EFE0-2D42-A24B-CAE55B368C85}"/>
              </a:ext>
            </a:extLst>
          </p:cNvPr>
          <p:cNvPicPr>
            <a:picLocks noChangeAspect="1"/>
          </p:cNvPicPr>
          <p:nvPr/>
        </p:nvPicPr>
        <p:blipFill>
          <a:blip r:embed="rId3"/>
          <a:stretch>
            <a:fillRect/>
          </a:stretch>
        </p:blipFill>
        <p:spPr>
          <a:xfrm>
            <a:off x="480060" y="790561"/>
            <a:ext cx="3425957" cy="5276396"/>
          </a:xfrm>
          <a:prstGeom prst="rect">
            <a:avLst/>
          </a:prstGeom>
        </p:spPr>
      </p:pic>
      <p:sp>
        <p:nvSpPr>
          <p:cNvPr id="3" name="Content Placeholder 2">
            <a:extLst>
              <a:ext uri="{FF2B5EF4-FFF2-40B4-BE49-F238E27FC236}">
                <a16:creationId xmlns:a16="http://schemas.microsoft.com/office/drawing/2014/main" id="{D6CA00FE-7677-7348-9594-5C6360526F98}"/>
              </a:ext>
            </a:extLst>
          </p:cNvPr>
          <p:cNvSpPr>
            <a:spLocks noGrp="1"/>
          </p:cNvSpPr>
          <p:nvPr>
            <p:ph idx="1"/>
          </p:nvPr>
        </p:nvSpPr>
        <p:spPr>
          <a:xfrm>
            <a:off x="4695521" y="562093"/>
            <a:ext cx="6693755" cy="5733331"/>
          </a:xfrm>
        </p:spPr>
        <p:txBody>
          <a:bodyPr>
            <a:noAutofit/>
          </a:bodyPr>
          <a:lstStyle/>
          <a:p>
            <a:pPr marL="0" indent="0">
              <a:buNone/>
            </a:pPr>
            <a:r>
              <a:rPr lang="en-US" sz="3200" dirty="0">
                <a:latin typeface="+mj-lt"/>
              </a:rPr>
              <a:t>“Western Christianity in many places is struggling for survival against a deadly secularism that smothers any sense of transcendence or mystery, too much of which has penetrated its own ranks. The Church needs to regain the vision of Christ on the mountain, the light in which we see light, the echo of the divine voice acclaiming Jesus the beloved Son—the biblical symbolism of a majestic, incarnate, crucified God as the only source of hope for the transfiguring of a disfigured world.”</a:t>
            </a:r>
          </a:p>
        </p:txBody>
      </p:sp>
    </p:spTree>
    <p:extLst>
      <p:ext uri="{BB962C8B-B14F-4D97-AF65-F5344CB8AC3E}">
        <p14:creationId xmlns:p14="http://schemas.microsoft.com/office/powerpoint/2010/main" val="2348069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73190-B532-F346-9719-03493A9A3708}"/>
              </a:ext>
            </a:extLst>
          </p:cNvPr>
          <p:cNvSpPr>
            <a:spLocks noGrp="1"/>
          </p:cNvSpPr>
          <p:nvPr>
            <p:ph idx="1"/>
          </p:nvPr>
        </p:nvSpPr>
        <p:spPr>
          <a:xfrm>
            <a:off x="215256" y="408842"/>
            <a:ext cx="8049511" cy="6040315"/>
          </a:xfrm>
        </p:spPr>
        <p:txBody>
          <a:bodyPr anchor="t">
            <a:noAutofit/>
          </a:bodyPr>
          <a:lstStyle/>
          <a:p>
            <a:pPr marL="0" indent="0">
              <a:buNone/>
            </a:pPr>
            <a:r>
              <a:rPr lang="en-US" sz="3200" b="1" dirty="0"/>
              <a:t>2 Peter 1:16-18 NRSV</a:t>
            </a:r>
          </a:p>
          <a:p>
            <a:pPr marL="0" indent="0">
              <a:buNone/>
            </a:pPr>
            <a:r>
              <a:rPr lang="en-US" sz="3200" b="1" baseline="30000" dirty="0"/>
              <a:t>16 </a:t>
            </a:r>
            <a:r>
              <a:rPr lang="en-US" sz="3200" dirty="0"/>
              <a:t>For we did not follow cleverly </a:t>
            </a:r>
            <a:br>
              <a:rPr lang="en-US" sz="3200" dirty="0"/>
            </a:br>
            <a:r>
              <a:rPr lang="en-US" sz="3200" dirty="0"/>
              <a:t>devised myths when we made known </a:t>
            </a:r>
            <a:br>
              <a:rPr lang="en-US" sz="3200" dirty="0"/>
            </a:br>
            <a:r>
              <a:rPr lang="en-US" sz="3200" dirty="0"/>
              <a:t>to you the power and coming of our </a:t>
            </a:r>
            <a:br>
              <a:rPr lang="en-US" sz="3200" dirty="0"/>
            </a:br>
            <a:r>
              <a:rPr lang="en-US" sz="3200" dirty="0"/>
              <a:t>Lord Jesus Christ, but we had been eyewitnesses of his majesty. </a:t>
            </a:r>
            <a:r>
              <a:rPr lang="en-US" sz="3200" b="1" baseline="30000" dirty="0"/>
              <a:t>17 </a:t>
            </a:r>
            <a:r>
              <a:rPr lang="en-US" sz="3200" dirty="0"/>
              <a:t>For he </a:t>
            </a:r>
            <a:br>
              <a:rPr lang="en-US" sz="3200" dirty="0"/>
            </a:br>
            <a:r>
              <a:rPr lang="en-US" sz="3200" dirty="0"/>
              <a:t>received honor and glory from God </a:t>
            </a:r>
            <a:br>
              <a:rPr lang="en-US" sz="3200" dirty="0"/>
            </a:br>
            <a:r>
              <a:rPr lang="en-US" sz="3200" dirty="0"/>
              <a:t>the Father when that voice was </a:t>
            </a:r>
            <a:br>
              <a:rPr lang="en-US" sz="3200" dirty="0"/>
            </a:br>
            <a:r>
              <a:rPr lang="en-US" sz="3200" dirty="0"/>
              <a:t>conveyed to him by the Majestic Glory, </a:t>
            </a:r>
            <a:br>
              <a:rPr lang="en-US" sz="3200" dirty="0"/>
            </a:br>
            <a:r>
              <a:rPr lang="en-US" sz="3200" dirty="0"/>
              <a:t>saying, “This is my Son, my Beloved,</a:t>
            </a:r>
            <a:r>
              <a:rPr lang="en-US" sz="3200" baseline="30000" dirty="0"/>
              <a:t> </a:t>
            </a:r>
            <a:r>
              <a:rPr lang="en-US" sz="3200" dirty="0"/>
              <a:t>with whom I am well pleased.” </a:t>
            </a:r>
            <a:r>
              <a:rPr lang="en-US" sz="3200" b="1" baseline="30000" dirty="0"/>
              <a:t>18 </a:t>
            </a:r>
            <a:r>
              <a:rPr lang="en-US" sz="3200" b="1" dirty="0">
                <a:solidFill>
                  <a:srgbClr val="E3CD89"/>
                </a:solidFill>
              </a:rPr>
              <a:t>We ourselves heard this voice come from heaven, while we were with him on the holy mountain.</a:t>
            </a:r>
          </a:p>
        </p:txBody>
      </p:sp>
      <p:sp>
        <p:nvSpPr>
          <p:cNvPr id="24" name="Freeform: Shape 2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indoor&#10;&#10;Description automatically generated">
            <a:extLst>
              <a:ext uri="{FF2B5EF4-FFF2-40B4-BE49-F238E27FC236}">
                <a16:creationId xmlns:a16="http://schemas.microsoft.com/office/drawing/2014/main" id="{CD1AE125-442C-764D-B7F5-D52E9C47A991}"/>
              </a:ext>
            </a:extLst>
          </p:cNvPr>
          <p:cNvPicPr>
            <a:picLocks noChangeAspect="1"/>
          </p:cNvPicPr>
          <p:nvPr/>
        </p:nvPicPr>
        <p:blipFill rotWithShape="1">
          <a:blip r:embed="rId3"/>
          <a:srcRect l="25610" r="20260"/>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7031585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E44F-B079-254D-957F-D8EA123B7BE4}"/>
              </a:ext>
            </a:extLst>
          </p:cNvPr>
          <p:cNvSpPr>
            <a:spLocks noGrp="1"/>
          </p:cNvSpPr>
          <p:nvPr>
            <p:ph type="title"/>
          </p:nvPr>
        </p:nvSpPr>
        <p:spPr>
          <a:xfrm>
            <a:off x="668216" y="365125"/>
            <a:ext cx="10855568" cy="1325563"/>
          </a:xfrm>
        </p:spPr>
        <p:txBody>
          <a:bodyPr/>
          <a:lstStyle/>
          <a:p>
            <a:pPr algn="ctr"/>
            <a:r>
              <a:rPr lang="en-US" b="1" dirty="0">
                <a:solidFill>
                  <a:schemeClr val="bg1"/>
                </a:solidFill>
                <a:latin typeface="+mn-lt"/>
              </a:rPr>
              <a:t>The Transfiguration of Jesus:</a:t>
            </a:r>
            <a:br>
              <a:rPr lang="en-US" dirty="0">
                <a:solidFill>
                  <a:schemeClr val="bg1"/>
                </a:solidFill>
              </a:rPr>
            </a:br>
            <a:r>
              <a:rPr lang="en-US" i="1" dirty="0">
                <a:solidFill>
                  <a:schemeClr val="bg1"/>
                </a:solidFill>
              </a:rPr>
              <a:t>Context, Symbolism &amp; Multi-Layered Meaning</a:t>
            </a:r>
          </a:p>
        </p:txBody>
      </p:sp>
    </p:spTree>
    <p:extLst>
      <p:ext uri="{BB962C8B-B14F-4D97-AF65-F5344CB8AC3E}">
        <p14:creationId xmlns:p14="http://schemas.microsoft.com/office/powerpoint/2010/main" val="125587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E44F-B079-254D-957F-D8EA123B7BE4}"/>
              </a:ext>
            </a:extLst>
          </p:cNvPr>
          <p:cNvSpPr>
            <a:spLocks noGrp="1"/>
          </p:cNvSpPr>
          <p:nvPr>
            <p:ph type="title"/>
          </p:nvPr>
        </p:nvSpPr>
        <p:spPr>
          <a:xfrm>
            <a:off x="668216" y="365125"/>
            <a:ext cx="10855568" cy="1325563"/>
          </a:xfrm>
        </p:spPr>
        <p:txBody>
          <a:bodyPr/>
          <a:lstStyle/>
          <a:p>
            <a:pPr algn="ctr"/>
            <a:r>
              <a:rPr lang="en-US" b="1" dirty="0">
                <a:solidFill>
                  <a:schemeClr val="bg1"/>
                </a:solidFill>
                <a:latin typeface="+mn-lt"/>
              </a:rPr>
              <a:t>The Transfiguration of Jesus:</a:t>
            </a:r>
            <a:br>
              <a:rPr lang="en-US" dirty="0">
                <a:solidFill>
                  <a:schemeClr val="bg1"/>
                </a:solidFill>
              </a:rPr>
            </a:br>
            <a:r>
              <a:rPr lang="en-US" i="1" dirty="0">
                <a:solidFill>
                  <a:schemeClr val="bg1"/>
                </a:solidFill>
              </a:rPr>
              <a:t>Context, Symbolism &amp; Multi-Layered Meaning</a:t>
            </a:r>
          </a:p>
        </p:txBody>
      </p:sp>
      <p:sp>
        <p:nvSpPr>
          <p:cNvPr id="3" name="Content Placeholder 2">
            <a:extLst>
              <a:ext uri="{FF2B5EF4-FFF2-40B4-BE49-F238E27FC236}">
                <a16:creationId xmlns:a16="http://schemas.microsoft.com/office/drawing/2014/main" id="{D6CA00FE-7677-7348-9594-5C6360526F98}"/>
              </a:ext>
            </a:extLst>
          </p:cNvPr>
          <p:cNvSpPr>
            <a:spLocks noGrp="1"/>
          </p:cNvSpPr>
          <p:nvPr>
            <p:ph idx="1"/>
          </p:nvPr>
        </p:nvSpPr>
        <p:spPr>
          <a:xfrm>
            <a:off x="583224" y="1931132"/>
            <a:ext cx="11025552" cy="4351338"/>
          </a:xfrm>
        </p:spPr>
        <p:txBody>
          <a:bodyPr>
            <a:normAutofit/>
          </a:bodyPr>
          <a:lstStyle/>
          <a:p>
            <a:r>
              <a:rPr lang="en-US" sz="3200" b="1" dirty="0">
                <a:solidFill>
                  <a:srgbClr val="E3CD89"/>
                </a:solidFill>
              </a:rPr>
              <a:t>The literary unit and the immediate context of Luke 9:18-43.</a:t>
            </a:r>
            <a:br>
              <a:rPr lang="en-US" sz="3200" dirty="0">
                <a:solidFill>
                  <a:schemeClr val="bg1"/>
                </a:solidFill>
              </a:rPr>
            </a:br>
            <a:r>
              <a:rPr lang="en-US" sz="3200" dirty="0">
                <a:solidFill>
                  <a:schemeClr val="bg1"/>
                </a:solidFill>
              </a:rPr>
              <a:t>(1) begins with Jesus’ question about his own identity; (2) Jesus redefines Messiah after Peter’s confession and then predicts his death; (3) God “lifts the veil” to reveal Jesus’ </a:t>
            </a:r>
            <a:r>
              <a:rPr lang="en-US" sz="3200" i="1" dirty="0">
                <a:solidFill>
                  <a:schemeClr val="bg1"/>
                </a:solidFill>
              </a:rPr>
              <a:t>true</a:t>
            </a:r>
            <a:r>
              <a:rPr lang="en-US" sz="3200" dirty="0">
                <a:solidFill>
                  <a:schemeClr val="bg1"/>
                </a:solidFill>
              </a:rPr>
              <a:t> identity; and (4) Jesus comes down the mountain to a faithless people.</a:t>
            </a:r>
          </a:p>
        </p:txBody>
      </p:sp>
    </p:spTree>
    <p:extLst>
      <p:ext uri="{BB962C8B-B14F-4D97-AF65-F5344CB8AC3E}">
        <p14:creationId xmlns:p14="http://schemas.microsoft.com/office/powerpoint/2010/main" val="1987922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E44F-B079-254D-957F-D8EA123B7BE4}"/>
              </a:ext>
            </a:extLst>
          </p:cNvPr>
          <p:cNvSpPr>
            <a:spLocks noGrp="1"/>
          </p:cNvSpPr>
          <p:nvPr>
            <p:ph type="title"/>
          </p:nvPr>
        </p:nvSpPr>
        <p:spPr>
          <a:xfrm>
            <a:off x="668216" y="365125"/>
            <a:ext cx="10855568" cy="1325563"/>
          </a:xfrm>
        </p:spPr>
        <p:txBody>
          <a:bodyPr/>
          <a:lstStyle/>
          <a:p>
            <a:pPr algn="ctr"/>
            <a:r>
              <a:rPr lang="en-US" b="1" dirty="0">
                <a:solidFill>
                  <a:schemeClr val="bg1"/>
                </a:solidFill>
                <a:latin typeface="+mn-lt"/>
              </a:rPr>
              <a:t>The Transfiguration of Jesus:</a:t>
            </a:r>
            <a:br>
              <a:rPr lang="en-US" dirty="0">
                <a:solidFill>
                  <a:schemeClr val="bg1"/>
                </a:solidFill>
              </a:rPr>
            </a:br>
            <a:r>
              <a:rPr lang="en-US" i="1" dirty="0">
                <a:solidFill>
                  <a:schemeClr val="bg1"/>
                </a:solidFill>
              </a:rPr>
              <a:t>Context, Symbolism &amp; Multi-Layered Meaning</a:t>
            </a:r>
          </a:p>
        </p:txBody>
      </p:sp>
      <p:sp>
        <p:nvSpPr>
          <p:cNvPr id="3" name="Content Placeholder 2">
            <a:extLst>
              <a:ext uri="{FF2B5EF4-FFF2-40B4-BE49-F238E27FC236}">
                <a16:creationId xmlns:a16="http://schemas.microsoft.com/office/drawing/2014/main" id="{D6CA00FE-7677-7348-9594-5C6360526F98}"/>
              </a:ext>
            </a:extLst>
          </p:cNvPr>
          <p:cNvSpPr>
            <a:spLocks noGrp="1"/>
          </p:cNvSpPr>
          <p:nvPr>
            <p:ph idx="1"/>
          </p:nvPr>
        </p:nvSpPr>
        <p:spPr>
          <a:xfrm>
            <a:off x="583224" y="1931132"/>
            <a:ext cx="11025552" cy="4351338"/>
          </a:xfrm>
        </p:spPr>
        <p:txBody>
          <a:bodyPr>
            <a:normAutofit/>
          </a:bodyPr>
          <a:lstStyle/>
          <a:p>
            <a:r>
              <a:rPr lang="en-US" sz="3200" b="1" dirty="0">
                <a:solidFill>
                  <a:srgbClr val="E3CD89"/>
                </a:solidFill>
              </a:rPr>
              <a:t>The literary unit and the immediate context of Luke 9:18-43.</a:t>
            </a:r>
            <a:br>
              <a:rPr lang="en-US" sz="3200" dirty="0">
                <a:solidFill>
                  <a:schemeClr val="bg1"/>
                </a:solidFill>
              </a:rPr>
            </a:br>
            <a:r>
              <a:rPr lang="en-US" sz="3200" dirty="0">
                <a:solidFill>
                  <a:schemeClr val="bg1"/>
                </a:solidFill>
              </a:rPr>
              <a:t>(1) begins with Jesus’ question about his own identity; (2) Jesus redefines Messiah after Peter’s confession and then predicts his death; (3) God “lifts the veil” to reveal Jesus’ </a:t>
            </a:r>
            <a:r>
              <a:rPr lang="en-US" sz="3200" i="1" dirty="0">
                <a:solidFill>
                  <a:schemeClr val="bg1"/>
                </a:solidFill>
              </a:rPr>
              <a:t>true</a:t>
            </a:r>
            <a:r>
              <a:rPr lang="en-US" sz="3200" dirty="0">
                <a:solidFill>
                  <a:schemeClr val="bg1"/>
                </a:solidFill>
              </a:rPr>
              <a:t> identity; and (4) Jesus comes down the mountain to a faithless people.</a:t>
            </a:r>
          </a:p>
          <a:p>
            <a:r>
              <a:rPr lang="en-US" sz="3200" b="1" dirty="0">
                <a:solidFill>
                  <a:srgbClr val="E3CD89"/>
                </a:solidFill>
              </a:rPr>
              <a:t>Old Testament background, imagery, symbols, and fulfillment.</a:t>
            </a:r>
            <a:br>
              <a:rPr lang="en-US" sz="3200" dirty="0">
                <a:solidFill>
                  <a:schemeClr val="bg1"/>
                </a:solidFill>
              </a:rPr>
            </a:br>
            <a:r>
              <a:rPr lang="en-US" sz="3200" dirty="0">
                <a:solidFill>
                  <a:schemeClr val="bg1"/>
                </a:solidFill>
              </a:rPr>
              <a:t>(1) mountain-top experience; (2) clouds; (3) witnesses; (4) the Law &amp; the Prophets; (5) the one </a:t>
            </a:r>
            <a:r>
              <a:rPr lang="en-US" sz="3200" i="1" dirty="0">
                <a:solidFill>
                  <a:schemeClr val="bg1"/>
                </a:solidFill>
              </a:rPr>
              <a:t>greater</a:t>
            </a:r>
            <a:r>
              <a:rPr lang="en-US" sz="3200" dirty="0">
                <a:solidFill>
                  <a:schemeClr val="bg1"/>
                </a:solidFill>
              </a:rPr>
              <a:t> has come!—Dt 18:15; (6) a new ”exodus”; (7) the glory of God revealed—Ex 34:29-35.</a:t>
            </a:r>
            <a:endParaRPr lang="en-US" sz="3200" dirty="0">
              <a:solidFill>
                <a:srgbClr val="E3CD89"/>
              </a:solidFill>
            </a:endParaRPr>
          </a:p>
        </p:txBody>
      </p:sp>
    </p:spTree>
    <p:extLst>
      <p:ext uri="{BB962C8B-B14F-4D97-AF65-F5344CB8AC3E}">
        <p14:creationId xmlns:p14="http://schemas.microsoft.com/office/powerpoint/2010/main" val="3715916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indoor&#10;&#10;Description automatically generated">
            <a:extLst>
              <a:ext uri="{FF2B5EF4-FFF2-40B4-BE49-F238E27FC236}">
                <a16:creationId xmlns:a16="http://schemas.microsoft.com/office/drawing/2014/main" id="{8A118FC0-FBC5-844E-8EEF-B2A4F6C047F5}"/>
              </a:ext>
            </a:extLst>
          </p:cNvPr>
          <p:cNvPicPr>
            <a:picLocks noChangeAspect="1"/>
          </p:cNvPicPr>
          <p:nvPr/>
        </p:nvPicPr>
        <p:blipFill rotWithShape="1">
          <a:blip r:embed="rId3"/>
          <a:srcRect/>
          <a:stretch/>
        </p:blipFill>
        <p:spPr>
          <a:xfrm>
            <a:off x="-3048" y="0"/>
            <a:ext cx="12191999" cy="6857990"/>
          </a:xfrm>
          <a:prstGeom prst="rect">
            <a:avLst/>
          </a:prstGeom>
        </p:spPr>
      </p:pic>
      <p:sp>
        <p:nvSpPr>
          <p:cNvPr id="42" name="Rectangle 4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3A8578-34D7-6B49-8C67-1EDB4FD73768}"/>
              </a:ext>
            </a:extLst>
          </p:cNvPr>
          <p:cNvSpPr txBox="1"/>
          <p:nvPr/>
        </p:nvSpPr>
        <p:spPr>
          <a:xfrm>
            <a:off x="2248529" y="2340816"/>
            <a:ext cx="7688844" cy="1754326"/>
          </a:xfrm>
          <a:prstGeom prst="rect">
            <a:avLst/>
          </a:prstGeom>
          <a:noFill/>
        </p:spPr>
        <p:txBody>
          <a:bodyPr wrap="square" rtlCol="0">
            <a:spAutoFit/>
          </a:bodyPr>
          <a:lstStyle/>
          <a:p>
            <a:pPr algn="ctr"/>
            <a:r>
              <a:rPr lang="en-US" sz="5400" b="1" dirty="0">
                <a:solidFill>
                  <a:schemeClr val="bg1"/>
                </a:solidFill>
                <a:effectLst>
                  <a:outerShdw blurRad="50800" dist="38100" dir="2700000" algn="tl" rotWithShape="0">
                    <a:prstClr val="black">
                      <a:alpha val="40000"/>
                    </a:prstClr>
                  </a:outerShdw>
                </a:effectLst>
              </a:rPr>
              <a:t>Scripture Reading</a:t>
            </a:r>
          </a:p>
          <a:p>
            <a:pPr algn="ctr"/>
            <a:r>
              <a:rPr lang="en-US" sz="5400" dirty="0">
                <a:solidFill>
                  <a:schemeClr val="bg1"/>
                </a:solidFill>
                <a:effectLst>
                  <a:outerShdw blurRad="50800" dist="38100" dir="2700000" algn="tl" rotWithShape="0">
                    <a:prstClr val="black">
                      <a:alpha val="40000"/>
                    </a:prstClr>
                  </a:outerShdw>
                </a:effectLst>
              </a:rPr>
              <a:t>2 Corinthians 3:7-4:6 NLT </a:t>
            </a:r>
          </a:p>
        </p:txBody>
      </p:sp>
    </p:spTree>
    <p:extLst>
      <p:ext uri="{BB962C8B-B14F-4D97-AF65-F5344CB8AC3E}">
        <p14:creationId xmlns:p14="http://schemas.microsoft.com/office/powerpoint/2010/main" val="1374857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58371</TotalTime>
  <Words>1685</Words>
  <Application>Microsoft Macintosh PowerPoint</Application>
  <PresentationFormat>Widescreen</PresentationFormat>
  <Paragraphs>110</Paragraphs>
  <Slides>21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The Transfiguration of Jesus: Context, Symbolism &amp; Multi-Layered Meaning</vt:lpstr>
      <vt:lpstr>The Transfiguration of Jesus: Context, Symbolism &amp; Multi-Layered Meaning</vt:lpstr>
      <vt:lpstr>The Transfiguration of Jesus: Context, Symbolism &amp; Multi-Layered Meaning</vt:lpstr>
      <vt:lpstr>PowerPoint Presentation</vt:lpstr>
      <vt:lpstr>Takeaways &amp; Implications for Spiritual Growth</vt:lpstr>
      <vt:lpstr>Takeaways &amp; Implications for Spiritual Growth</vt:lpstr>
      <vt:lpstr>Takeaways &amp; Implications for Spiritual Growth</vt:lpstr>
      <vt:lpstr>Takeaways &amp; Implications for Spiritual Growth</vt:lpstr>
      <vt:lpstr>Takeaways &amp; Implications for Spiritual Growth</vt:lpstr>
      <vt:lpstr>Takeaways &amp; Implications for Spiritual Growth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523</cp:revision>
  <cp:lastPrinted>2022-02-20T13:49:24Z</cp:lastPrinted>
  <dcterms:created xsi:type="dcterms:W3CDTF">2021-09-07T17:36:39Z</dcterms:created>
  <dcterms:modified xsi:type="dcterms:W3CDTF">2022-02-27T03:07:45Z</dcterms:modified>
</cp:coreProperties>
</file>