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7" r:id="rId2"/>
    <p:sldId id="400" r:id="rId3"/>
    <p:sldId id="309" r:id="rId4"/>
    <p:sldId id="366" r:id="rId5"/>
    <p:sldId id="370" r:id="rId6"/>
    <p:sldId id="365" r:id="rId7"/>
    <p:sldId id="390" r:id="rId8"/>
    <p:sldId id="396" r:id="rId9"/>
    <p:sldId id="397" r:id="rId10"/>
    <p:sldId id="398" r:id="rId11"/>
    <p:sldId id="399" r:id="rId12"/>
    <p:sldId id="388" r:id="rId13"/>
    <p:sldId id="386" r:id="rId14"/>
    <p:sldId id="387" r:id="rId15"/>
    <p:sldId id="389" r:id="rId16"/>
    <p:sldId id="391" r:id="rId17"/>
    <p:sldId id="392" r:id="rId18"/>
    <p:sldId id="393" r:id="rId19"/>
    <p:sldId id="394" r:id="rId20"/>
    <p:sldId id="395" r:id="rId21"/>
    <p:sldId id="30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672"/>
    <p:restoredTop sz="70943"/>
  </p:normalViewPr>
  <p:slideViewPr>
    <p:cSldViewPr snapToGrid="0" snapToObjects="1">
      <p:cViewPr varScale="1">
        <p:scale>
          <a:sx n="69" d="100"/>
          <a:sy n="69" d="100"/>
        </p:scale>
        <p:origin x="224" y="360"/>
      </p:cViewPr>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41D0DB-855D-EA4F-9175-0705B9BD6E25}" type="datetimeFigureOut">
              <a:rPr lang="en-US" smtClean="0"/>
              <a:t>3/26/21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94E20C-5B7B-3D46-A9B8-390835D6130C}" type="slidenum">
              <a:rPr lang="en-US" smtClean="0"/>
              <a:t>‹#›</a:t>
            </a:fld>
            <a:endParaRPr lang="en-US"/>
          </a:p>
        </p:txBody>
      </p:sp>
    </p:spTree>
    <p:extLst>
      <p:ext uri="{BB962C8B-B14F-4D97-AF65-F5344CB8AC3E}">
        <p14:creationId xmlns:p14="http://schemas.microsoft.com/office/powerpoint/2010/main" val="3723688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It’s Palm Sunday, which means this is the final Sunday of Lent. As most of you know, for the past 6 weeks we have been in our Lenten series, </a:t>
            </a:r>
            <a:r>
              <a:rPr lang="en-US" sz="1200" b="1" i="0" u="none" strike="noStrike" kern="1200" dirty="0">
                <a:solidFill>
                  <a:schemeClr val="tx1"/>
                </a:solidFill>
                <a:effectLst/>
                <a:latin typeface="+mn-lt"/>
                <a:ea typeface="+mn-ea"/>
                <a:cs typeface="+mn-cs"/>
              </a:rPr>
              <a:t>Resilient Faith</a:t>
            </a:r>
            <a:r>
              <a:rPr lang="en-US" sz="1200" b="0" i="0" u="none" strike="noStrike" kern="1200" dirty="0">
                <a:solidFill>
                  <a:schemeClr val="tx1"/>
                </a:solidFill>
                <a:effectLst/>
                <a:latin typeface="+mn-lt"/>
                <a:ea typeface="+mn-ea"/>
                <a:cs typeface="+mn-cs"/>
              </a:rPr>
              <a:t>.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In this series we have </a:t>
            </a:r>
            <a:r>
              <a:rPr lang="en-US" dirty="0"/>
              <a:t>looked at how God wants to use the wilderness to shape our character and our faith, if we will partner with him in that work. We have seen how we must resist evil and temptation if we’re going to overcome hardships and live into God’s best for us. We have also reflected on the necessity of biblical lament in building resilient faith and how important it is to know who you are in Christ if we’re going to trust God and grow in the wilderness. </a:t>
            </a:r>
          </a:p>
          <a:p>
            <a:endParaRPr lang="en-US" dirty="0"/>
          </a:p>
          <a:p>
            <a:r>
              <a:rPr lang="en-US" dirty="0"/>
              <a:t>And then last week week we saw how being humble and teachable is essential to getting what is to be gotten from the wilderness. Otherwise, pride and arrogance will harden us to the lessons that God wants to teach us. That’s why we said it’s the humble hearts that grow. </a:t>
            </a:r>
          </a:p>
          <a:p>
            <a:endParaRPr lang="en-US" dirty="0"/>
          </a:p>
          <a:p>
            <a:r>
              <a:rPr lang="en-US" dirty="0"/>
              <a:t>Which brings us to the final sermon in our 6-week series, a message I’ve entitled… [NEXT SLIDE]</a:t>
            </a: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994E20C-5B7B-3D46-A9B8-390835D6130C}" type="slidenum">
              <a:rPr lang="en-US" smtClean="0"/>
              <a:t>1</a:t>
            </a:fld>
            <a:endParaRPr lang="en-US"/>
          </a:p>
        </p:txBody>
      </p:sp>
    </p:spTree>
    <p:extLst>
      <p:ext uri="{BB962C8B-B14F-4D97-AF65-F5344CB8AC3E}">
        <p14:creationId xmlns:p14="http://schemas.microsoft.com/office/powerpoint/2010/main" val="3984035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94E20C-5B7B-3D46-A9B8-390835D6130C}" type="slidenum">
              <a:rPr lang="en-US" smtClean="0"/>
              <a:t>10</a:t>
            </a:fld>
            <a:endParaRPr lang="en-US"/>
          </a:p>
        </p:txBody>
      </p:sp>
    </p:spTree>
    <p:extLst>
      <p:ext uri="{BB962C8B-B14F-4D97-AF65-F5344CB8AC3E}">
        <p14:creationId xmlns:p14="http://schemas.microsoft.com/office/powerpoint/2010/main" val="11753993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his book, </a:t>
            </a:r>
            <a:r>
              <a:rPr lang="en-US" i="1" dirty="0"/>
              <a:t>Resilient Faith: How the Early Christian “Third Way” Changed the World</a:t>
            </a:r>
            <a:r>
              <a:rPr lang="en-US" dirty="0"/>
              <a:t>, professor of theology at Whitworth University, Gerald </a:t>
            </a:r>
            <a:r>
              <a:rPr lang="en-US" dirty="0" err="1"/>
              <a:t>Sittser</a:t>
            </a:r>
            <a:r>
              <a:rPr lang="en-US" dirty="0"/>
              <a:t>, makes the case that it was the resilient faith of the early church that led to the explosive growth of Christianity, and its Kingdom impact on the empire. And he says, we need to look back at the example of the early church so we can move forward with resilience in a post-Christian, increasingly secular, American empire today.</a:t>
            </a:r>
          </a:p>
          <a:p>
            <a:endParaRPr lang="en-US" dirty="0"/>
          </a:p>
          <a:p>
            <a:r>
              <a:rPr lang="en-US" dirty="0"/>
              <a:t>Here are a few takeaways from his book. </a:t>
            </a:r>
            <a:r>
              <a:rPr lang="en-US" dirty="0" err="1"/>
              <a:t>Sittser</a:t>
            </a:r>
            <a:r>
              <a:rPr lang="en-US" dirty="0"/>
              <a:t> says: </a:t>
            </a:r>
            <a:br>
              <a:rPr lang="en-US" dirty="0"/>
            </a:br>
            <a:r>
              <a:rPr lang="en-US" sz="1200" b="1" dirty="0"/>
              <a:t>They created a “third way” (race) or new family through the church community.</a:t>
            </a:r>
            <a:br>
              <a:rPr lang="en-US" sz="1200" dirty="0"/>
            </a:br>
            <a:r>
              <a:rPr lang="en-US" sz="1200" dirty="0"/>
              <a:t>- Confessing “Jesus is Lord” impacted their daily, moral, and political decisions.</a:t>
            </a:r>
            <a:br>
              <a:rPr lang="en-US" sz="1200" dirty="0"/>
            </a:br>
            <a:r>
              <a:rPr lang="en-US" sz="1200" dirty="0"/>
              <a:t>- They were alert to the extremes within society and avoided them.</a:t>
            </a:r>
            <a:br>
              <a:rPr lang="en-US" sz="1200" dirty="0"/>
            </a:br>
            <a:r>
              <a:rPr lang="en-US" sz="1200" dirty="0"/>
              <a:t>- Their living challenged and subverted the mainstream of society and culture (e.g. values, their sexual ethics, their view of women, the elderly, the widows, the entire social order).</a:t>
            </a:r>
            <a:br>
              <a:rPr lang="en-US" sz="1200" dirty="0"/>
            </a:br>
            <a:r>
              <a:rPr lang="en-US" sz="1200" dirty="0"/>
              <a:t>- They did this through house churches (personal spaces)</a:t>
            </a:r>
            <a:br>
              <a:rPr lang="en-US" sz="1200" dirty="0"/>
            </a:br>
            <a:r>
              <a:rPr lang="en-US" sz="1200" dirty="0"/>
              <a:t>- They saw themselves as a “nation within a nation”</a:t>
            </a:r>
            <a:br>
              <a:rPr lang="en-US" sz="1200" dirty="0"/>
            </a:b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t>They had to improvise and learn to be creative and resourceful with less.</a:t>
            </a:r>
            <a:br>
              <a:rPr lang="en-US" sz="1200" dirty="0"/>
            </a:br>
            <a:r>
              <a:rPr lang="en-US" sz="1200" dirty="0"/>
              <a:t>- They were an illegal religion; they had no buildings</a:t>
            </a:r>
            <a:br>
              <a:rPr lang="en-US" sz="1200" dirty="0"/>
            </a:br>
            <a:r>
              <a:rPr lang="en-US" sz="1200" dirty="0"/>
              <a:t>- They had no social standing or political power—no special privileges</a:t>
            </a:r>
            <a:br>
              <a:rPr lang="en-US" sz="1200" dirty="0"/>
            </a:br>
            <a:r>
              <a:rPr lang="en-US" sz="1200" dirty="0"/>
              <a:t>- They were mostly poor and shared their resources</a:t>
            </a:r>
            <a:br>
              <a:rPr lang="en-US" sz="1200" dirty="0"/>
            </a:br>
            <a:r>
              <a:rPr lang="en-US" sz="1200" dirty="0"/>
              <a:t>- They found a way to make a little do a lot, because they we’re fully committed</a:t>
            </a:r>
            <a:br>
              <a:rPr lang="en-US" sz="1200" dirty="0"/>
            </a:b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t>They embraced liturgical worship and counter-cultural practices that helped them live into the redemptive story.</a:t>
            </a:r>
            <a:br>
              <a:rPr lang="en-US" sz="1200" dirty="0"/>
            </a:br>
            <a:r>
              <a:rPr lang="en-US" sz="1200" dirty="0"/>
              <a:t>- They gave themselves to the formative power of worship; it wasn’t just about getting information; it was about adopting meaningful religious practices at home—developing practices that became habits or “second nature” to their church community.</a:t>
            </a:r>
            <a:br>
              <a:rPr lang="en-US" sz="1200" dirty="0"/>
            </a:br>
            <a:r>
              <a:rPr lang="en-US" sz="1200" dirty="0"/>
              <a:t>- By immersing themselves in God’s redemptive story and purposes culminating in Jesus, and by embodying that story through meaningful liturgies that countered the world’s liturgies, the early disciples became a transformational force.</a:t>
            </a:r>
            <a:br>
              <a:rPr lang="en-US" sz="1200" dirty="0"/>
            </a:b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t>They thrived by patiently making disciples and putting their faith openly on display.</a:t>
            </a:r>
            <a:br>
              <a:rPr lang="en-US" sz="1200" dirty="0"/>
            </a:br>
            <a:r>
              <a:rPr lang="en-US" sz="1200" dirty="0"/>
              <a:t>- </a:t>
            </a:r>
            <a:r>
              <a:rPr lang="en-US" sz="1200" dirty="0" err="1"/>
              <a:t>Sittser</a:t>
            </a:r>
            <a:r>
              <a:rPr lang="en-US" sz="1200" dirty="0"/>
              <a:t> writes, “discipleship is not for a few special Christians but for all Christians, not an option but an expectation, not an addition to conversion but an essential feature of conversion.” It’s clear to us that the early church raised the bar, they didn’t lower it.</a:t>
            </a:r>
            <a:br>
              <a:rPr lang="en-US" sz="1200" dirty="0"/>
            </a:br>
            <a:r>
              <a:rPr lang="en-US" sz="1200" dirty="0"/>
              <a:t>- Just as Alan </a:t>
            </a:r>
            <a:r>
              <a:rPr lang="en-US" sz="1200" dirty="0" err="1"/>
              <a:t>Krieder</a:t>
            </a:r>
            <a:r>
              <a:rPr lang="en-US" sz="1200" dirty="0"/>
              <a:t> said in his book, </a:t>
            </a:r>
            <a:r>
              <a:rPr lang="en-US" sz="1200" i="1" dirty="0"/>
              <a:t>The Patient Ferment of the Early Church</a:t>
            </a:r>
            <a:r>
              <a:rPr lang="en-US" sz="1200" dirty="0"/>
              <a:t>, the key to their success was the slow, patient, catechizing and formation of serious disciples.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r>
              <a:rPr lang="en-US" dirty="0"/>
              <a:t>And it’s these components of their faith and their discipleship that enabled them to adapt and grow, despite the godlessness of the empire and the daily threats to their wellbeing as followers of the crucified and risen Jesus. It makes me think of this quote:  [NEXT SLIDE]</a:t>
            </a:r>
          </a:p>
        </p:txBody>
      </p:sp>
      <p:sp>
        <p:nvSpPr>
          <p:cNvPr id="4" name="Slide Number Placeholder 3"/>
          <p:cNvSpPr>
            <a:spLocks noGrp="1"/>
          </p:cNvSpPr>
          <p:nvPr>
            <p:ph type="sldNum" sz="quarter" idx="5"/>
          </p:nvPr>
        </p:nvSpPr>
        <p:spPr/>
        <p:txBody>
          <a:bodyPr/>
          <a:lstStyle/>
          <a:p>
            <a:fld id="{7994E20C-5B7B-3D46-A9B8-390835D6130C}" type="slidenum">
              <a:rPr lang="en-US" smtClean="0"/>
              <a:t>11</a:t>
            </a:fld>
            <a:endParaRPr lang="en-US"/>
          </a:p>
        </p:txBody>
      </p:sp>
    </p:spTree>
    <p:extLst>
      <p:ext uri="{BB962C8B-B14F-4D97-AF65-F5344CB8AC3E}">
        <p14:creationId xmlns:p14="http://schemas.microsoft.com/office/powerpoint/2010/main" val="1317182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I believe that is where we find ourselves in 2021, living in a pluralistic, post-modern American society where the pandemic has accelerated post-Christendom and the widening gap between authentic Christian values &amp; virtues and the alure of secular humanism. </a:t>
            </a:r>
          </a:p>
          <a:p>
            <a:endParaRPr lang="en-US" dirty="0"/>
          </a:p>
          <a:p>
            <a:r>
              <a:rPr lang="en-US" dirty="0"/>
              <a:t>And while that might be unnerving to many of us, we should view these changes as an opportunity for God to purge the church, as Jesus did in his own ministry after saying hard things—separating the nominal Christians from the true disciples—and then bring about a fresh new authentic expression of a church that leads others to the God who looks like Jesus.</a:t>
            </a:r>
          </a:p>
          <a:p>
            <a:endParaRPr lang="en-US" dirty="0"/>
          </a:p>
          <a:p>
            <a:r>
              <a:rPr lang="en-US" dirty="0"/>
              <a:t>But before that can happen, we must come to terms with where we are, what has happened, and </a:t>
            </a:r>
            <a:r>
              <a:rPr lang="en-US" i="1" dirty="0"/>
              <a:t>if</a:t>
            </a:r>
            <a:r>
              <a:rPr lang="en-US" dirty="0"/>
              <a:t> we’re going to press on and discover new life on the other side of it all. It makes me think of the movie, </a:t>
            </a:r>
            <a:r>
              <a:rPr lang="en-US" i="1" dirty="0"/>
              <a:t>Gravity</a:t>
            </a:r>
            <a:r>
              <a:rPr lang="en-US" dirty="0"/>
              <a:t>… [NEXT SLIDE]</a:t>
            </a:r>
          </a:p>
        </p:txBody>
      </p:sp>
      <p:sp>
        <p:nvSpPr>
          <p:cNvPr id="4" name="Slide Number Placeholder 3"/>
          <p:cNvSpPr>
            <a:spLocks noGrp="1"/>
          </p:cNvSpPr>
          <p:nvPr>
            <p:ph type="sldNum" sz="quarter" idx="5"/>
          </p:nvPr>
        </p:nvSpPr>
        <p:spPr/>
        <p:txBody>
          <a:bodyPr/>
          <a:lstStyle/>
          <a:p>
            <a:fld id="{7994E20C-5B7B-3D46-A9B8-390835D6130C}" type="slidenum">
              <a:rPr lang="en-US" smtClean="0"/>
              <a:t>12</a:t>
            </a:fld>
            <a:endParaRPr lang="en-US"/>
          </a:p>
        </p:txBody>
      </p:sp>
    </p:spTree>
    <p:extLst>
      <p:ext uri="{BB962C8B-B14F-4D97-AF65-F5344CB8AC3E}">
        <p14:creationId xmlns:p14="http://schemas.microsoft.com/office/powerpoint/2010/main" val="22939877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starring Sandra Bullock and George Clooney. Bullock, the main character, plays a scientist (Dr. Ryan Stone) who is recruited by NASA for a special mission to work on the Hubble telescope orbiting the planet. During a spacewalk, Mission Control in Houston warns the space shuttle’s crew about a rapidly-expanding cloud of space debris (accidentally caused by the Russians after they shot down a defunct spy satellite) and order the crew to return to Earth immediately. But before the astronauts can return to the shuttle, high-speed debris strikes the shuttle and the Hubble, destroying them, and sending Dr. Stone and Kowalski tumbling through space. </a:t>
            </a:r>
          </a:p>
          <a:p>
            <a:endParaRPr lang="en-US" dirty="0"/>
          </a:p>
          <a:p>
            <a:r>
              <a:rPr lang="en-US" dirty="0"/>
              <a:t>The rest of the movie is about them fighting to survive and return home. But the real focus of the story is Dr. Stone’s own inner struggle, as you learn that she had recently experienced the loss of a child, and that she really wasn’t living, nor did she know if she wanted to continue living. It’s an intense movie with stunning visuals, with an even greater story—the story of a woman who decides that she must grieve and let go so that she can experience a new birth and learn to live again. If you’ve not seen it, I recommend you watch it.</a:t>
            </a:r>
          </a:p>
          <a:p>
            <a:endParaRPr lang="en-US" dirty="0"/>
          </a:p>
          <a:p>
            <a:r>
              <a:rPr lang="en-US" dirty="0"/>
              <a:t>So, what are we saying? Take a look at this quote from business leader, Ronald Heifetz. [NEXT SLIDE]</a:t>
            </a:r>
          </a:p>
        </p:txBody>
      </p:sp>
      <p:sp>
        <p:nvSpPr>
          <p:cNvPr id="4" name="Slide Number Placeholder 3"/>
          <p:cNvSpPr>
            <a:spLocks noGrp="1"/>
          </p:cNvSpPr>
          <p:nvPr>
            <p:ph type="sldNum" sz="quarter" idx="5"/>
          </p:nvPr>
        </p:nvSpPr>
        <p:spPr/>
        <p:txBody>
          <a:bodyPr/>
          <a:lstStyle/>
          <a:p>
            <a:fld id="{7994E20C-5B7B-3D46-A9B8-390835D6130C}" type="slidenum">
              <a:rPr lang="en-US" smtClean="0"/>
              <a:t>13</a:t>
            </a:fld>
            <a:endParaRPr lang="en-US"/>
          </a:p>
        </p:txBody>
      </p:sp>
    </p:spTree>
    <p:extLst>
      <p:ext uri="{BB962C8B-B14F-4D97-AF65-F5344CB8AC3E}">
        <p14:creationId xmlns:p14="http://schemas.microsoft.com/office/powerpoint/2010/main" val="7956644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What’s so hard about change? Ron Heifetz says that it’s disappointment and loss. For some of us, we’ve experienced a great deal of disappointment and loss this year, and maybe at some point in the past. And because of that, it’s hard to let go and move on. </a:t>
            </a:r>
          </a:p>
          <a:p>
            <a:endParaRPr lang="en-US" dirty="0"/>
          </a:p>
          <a:p>
            <a:r>
              <a:rPr lang="en-US" dirty="0"/>
              <a:t>For others, it’s the fear of further loss—something that hasn’t happened yet but is bound to happen at some point. So, we cling to the past or we cling to the present, afraid of what might come with change. But as I hope is becoming clear with this message: change is inevitable, and so keeping your focus and remaining determined about who you are and where you’re going as you adapt is necessary if you’re going to experience the life of Christ in you, and our church. There is no way around it. Only those who adapt with the change will survive.</a:t>
            </a:r>
          </a:p>
          <a:p>
            <a:endParaRPr lang="en-US" dirty="0"/>
          </a:p>
          <a:p>
            <a:r>
              <a:rPr lang="en-US" dirty="0"/>
              <a:t>I know this can be hard. And Jesus knows that too. Just think about what Jesus said to his disciples after they finally began to understand that Jesus was going to leave them. The Lord knew their hearts were heavy with the news of their coming loss. And so, he sought to comfort them with these words:  [NEXT SLIDE]</a:t>
            </a:r>
          </a:p>
        </p:txBody>
      </p:sp>
      <p:sp>
        <p:nvSpPr>
          <p:cNvPr id="4" name="Slide Number Placeholder 3"/>
          <p:cNvSpPr>
            <a:spLocks noGrp="1"/>
          </p:cNvSpPr>
          <p:nvPr>
            <p:ph type="sldNum" sz="quarter" idx="5"/>
          </p:nvPr>
        </p:nvSpPr>
        <p:spPr/>
        <p:txBody>
          <a:bodyPr/>
          <a:lstStyle/>
          <a:p>
            <a:fld id="{7994E20C-5B7B-3D46-A9B8-390835D6130C}" type="slidenum">
              <a:rPr lang="en-US" smtClean="0"/>
              <a:t>14</a:t>
            </a:fld>
            <a:endParaRPr lang="en-US"/>
          </a:p>
        </p:txBody>
      </p:sp>
    </p:spTree>
    <p:extLst>
      <p:ext uri="{BB962C8B-B14F-4D97-AF65-F5344CB8AC3E}">
        <p14:creationId xmlns:p14="http://schemas.microsoft.com/office/powerpoint/2010/main" val="36348131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It’s just as Bob Dylan said, the times they are a-</a:t>
            </a:r>
            <a:r>
              <a:rPr lang="en-US" dirty="0" err="1">
                <a:solidFill>
                  <a:schemeClr val="tx1"/>
                </a:solidFill>
              </a:rPr>
              <a:t>changin</a:t>
            </a:r>
            <a:r>
              <a:rPr lang="en-US" dirty="0">
                <a:solidFill>
                  <a:schemeClr val="tx1"/>
                </a:solidFill>
              </a:rPr>
              <a:t>’. It’s true. But you can be sure of this, Jesus says, “I will be with you. You will experience me in a new way for a new day. So, trust me and I will show you. But until then, live in my peace. Don’t be afraid.” Certainly, Jesus knows what it’s like to experience loss, and for his disciples to want to keep looking back or cling to the present. But it’s as Jesus said elsewhere, you can’t plow straight rows if you keep looking back. You can’t join him now and follow him into the future if you’re stuck in the past.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Again, as you might expect, the Apostle Paul understood this. Listen to what he told the house church in Philippi:  [NEXT SLIDE]</a:t>
            </a:r>
          </a:p>
        </p:txBody>
      </p:sp>
      <p:sp>
        <p:nvSpPr>
          <p:cNvPr id="4" name="Slide Number Placeholder 3"/>
          <p:cNvSpPr>
            <a:spLocks noGrp="1"/>
          </p:cNvSpPr>
          <p:nvPr>
            <p:ph type="sldNum" sz="quarter" idx="5"/>
          </p:nvPr>
        </p:nvSpPr>
        <p:spPr/>
        <p:txBody>
          <a:bodyPr/>
          <a:lstStyle/>
          <a:p>
            <a:fld id="{4FB50B3E-8DA7-9641-9A98-812B07F9CB26}" type="slidenum">
              <a:rPr lang="en-US" smtClean="0"/>
              <a:t>15</a:t>
            </a:fld>
            <a:endParaRPr lang="en-US"/>
          </a:p>
        </p:txBody>
      </p:sp>
    </p:spTree>
    <p:extLst>
      <p:ext uri="{BB962C8B-B14F-4D97-AF65-F5344CB8AC3E}">
        <p14:creationId xmlns:p14="http://schemas.microsoft.com/office/powerpoint/2010/main" val="9684755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Brothers and sisters, this is resilient faith. And it’s available to all of us. If we will submit ourselves to God’s program in the wilderness, if we will resist evil and temptation, if we will lament and let go, if we will learn who we are in Christ and what he’s called us to do, and then with determination and a willing spirit to adapt and move with change, we will as Paul said in Ephesians 4, “grow to become in every respect the mature body of him who is the head, that is, Christ. From him the whole body, joined and held together by every supporting ligament, grows and builds itself up in love, as each part does its work.” This is who we were created to be as disciples. This is what God wants for our church. Amen?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Finally, here are a few questions for reflection and response:  [NEXT SLIDE]</a:t>
            </a:r>
          </a:p>
        </p:txBody>
      </p:sp>
      <p:sp>
        <p:nvSpPr>
          <p:cNvPr id="4" name="Slide Number Placeholder 3"/>
          <p:cNvSpPr>
            <a:spLocks noGrp="1"/>
          </p:cNvSpPr>
          <p:nvPr>
            <p:ph type="sldNum" sz="quarter" idx="5"/>
          </p:nvPr>
        </p:nvSpPr>
        <p:spPr/>
        <p:txBody>
          <a:bodyPr/>
          <a:lstStyle/>
          <a:p>
            <a:fld id="{4FB50B3E-8DA7-9641-9A98-812B07F9CB26}" type="slidenum">
              <a:rPr lang="en-US" smtClean="0"/>
              <a:t>16</a:t>
            </a:fld>
            <a:endParaRPr lang="en-US"/>
          </a:p>
        </p:txBody>
      </p:sp>
    </p:spTree>
    <p:extLst>
      <p:ext uri="{BB962C8B-B14F-4D97-AF65-F5344CB8AC3E}">
        <p14:creationId xmlns:p14="http://schemas.microsoft.com/office/powerpoint/2010/main" val="20521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94E20C-5B7B-3D46-A9B8-390835D6130C}" type="slidenum">
              <a:rPr lang="en-US" smtClean="0"/>
              <a:t>17</a:t>
            </a:fld>
            <a:endParaRPr lang="en-US"/>
          </a:p>
        </p:txBody>
      </p:sp>
    </p:spTree>
    <p:extLst>
      <p:ext uri="{BB962C8B-B14F-4D97-AF65-F5344CB8AC3E}">
        <p14:creationId xmlns:p14="http://schemas.microsoft.com/office/powerpoint/2010/main" val="32779165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FFFF00"/>
                </a:solidFill>
              </a:rPr>
              <a:t>[BRIEF COMMENT ON EACH POINT]</a:t>
            </a:r>
          </a:p>
          <a:p>
            <a:endParaRPr lang="en-US" sz="1200" dirty="0">
              <a:solidFill>
                <a:srgbClr val="FFFF00"/>
              </a:solidFill>
            </a:endParaRPr>
          </a:p>
          <a:p>
            <a:r>
              <a:rPr lang="en-US" sz="1200" b="1" dirty="0">
                <a:solidFill>
                  <a:srgbClr val="FFFF00"/>
                </a:solidFill>
              </a:rPr>
              <a:t>Closing Prayer</a:t>
            </a:r>
          </a:p>
          <a:p>
            <a:r>
              <a:rPr lang="en-US" sz="1200" dirty="0">
                <a:solidFill>
                  <a:srgbClr val="FFFF00"/>
                </a:solidFill>
              </a:rPr>
              <a:t>Jesus, you are the pioneer and perfecter of faith. So, Lord, we ask that you would give us your faith this morning. The resilient faith we see in you and in the early church. Set us free from those things that are holding us back. Help us to heal. Help us to let go. Help us to grow.</a:t>
            </a:r>
          </a:p>
          <a:p>
            <a:endParaRPr lang="en-US" sz="1200" dirty="0">
              <a:solidFill>
                <a:srgbClr val="FFFF00"/>
              </a:solidFill>
            </a:endParaRPr>
          </a:p>
          <a:p>
            <a:r>
              <a:rPr lang="en-US" sz="1200" dirty="0">
                <a:solidFill>
                  <a:srgbClr val="FFFF00"/>
                </a:solidFill>
              </a:rPr>
              <a:t>Holy Spirit, we invite you to work in each of our hearts, and in the life of our congregation. Give us determination. Help us to adapt. Make us resilient. And prepare us for life and living on the other side of the wilderness. So that we might experience more of the Kingdom in us and around us, for the sake of the gospel, and the glory of you name. Go with us now into Holy Week. And continue to teach us about your love and your power to save.</a:t>
            </a:r>
          </a:p>
          <a:p>
            <a:endParaRPr lang="en-US" sz="1200" dirty="0">
              <a:solidFill>
                <a:srgbClr val="FFFF00"/>
              </a:solidFill>
            </a:endParaRPr>
          </a:p>
          <a:p>
            <a:r>
              <a:rPr lang="en-US" sz="1200" dirty="0">
                <a:solidFill>
                  <a:srgbClr val="FFFF00"/>
                </a:solidFill>
              </a:rPr>
              <a:t>In the precious name of Jesus we pray, Amen.</a:t>
            </a:r>
          </a:p>
        </p:txBody>
      </p:sp>
      <p:sp>
        <p:nvSpPr>
          <p:cNvPr id="4" name="Slide Number Placeholder 3"/>
          <p:cNvSpPr>
            <a:spLocks noGrp="1"/>
          </p:cNvSpPr>
          <p:nvPr>
            <p:ph type="sldNum" sz="quarter" idx="5"/>
          </p:nvPr>
        </p:nvSpPr>
        <p:spPr/>
        <p:txBody>
          <a:bodyPr/>
          <a:lstStyle/>
          <a:p>
            <a:fld id="{7994E20C-5B7B-3D46-A9B8-390835D6130C}" type="slidenum">
              <a:rPr lang="en-US" smtClean="0"/>
              <a:t>20</a:t>
            </a:fld>
            <a:endParaRPr lang="en-US"/>
          </a:p>
        </p:txBody>
      </p:sp>
    </p:spTree>
    <p:extLst>
      <p:ext uri="{BB962C8B-B14F-4D97-AF65-F5344CB8AC3E}">
        <p14:creationId xmlns:p14="http://schemas.microsoft.com/office/powerpoint/2010/main" val="42740621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994E20C-5B7B-3D46-A9B8-390835D6130C}" type="slidenum">
              <a:rPr lang="en-US" smtClean="0"/>
              <a:t>21</a:t>
            </a:fld>
            <a:endParaRPr lang="en-US"/>
          </a:p>
        </p:txBody>
      </p:sp>
    </p:spTree>
    <p:extLst>
      <p:ext uri="{BB962C8B-B14F-4D97-AF65-F5344CB8AC3E}">
        <p14:creationId xmlns:p14="http://schemas.microsoft.com/office/powerpoint/2010/main" val="2165371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 like to close our series this morning thinking about how determined disciples (i.e., who know who they are and understand their calling) who are willing to adapt and change, are those who develop resilient faith. They are the ones who will grow in the wilderness, survive the sabotage, and thrive on the other side of the trials they are experiencing.</a:t>
            </a:r>
          </a:p>
          <a:p>
            <a:endParaRPr lang="en-US" dirty="0"/>
          </a:p>
          <a:p>
            <a:r>
              <a:rPr lang="en-US" dirty="0"/>
              <a:t>And this equation… “Determination + Adaptation = Resilience” communicates that truth.</a:t>
            </a:r>
          </a:p>
          <a:p>
            <a:endParaRPr lang="en-US" dirty="0"/>
          </a:p>
          <a:p>
            <a:r>
              <a:rPr lang="en-US" dirty="0"/>
              <a:t>[BRIEF PRAYER]</a:t>
            </a:r>
          </a:p>
          <a:p>
            <a:endParaRPr lang="en-US" dirty="0"/>
          </a:p>
          <a:p>
            <a:r>
              <a:rPr lang="en-US" dirty="0"/>
              <a:t>Once again, it is Palm Sunday… [NEXT SLIDE]</a:t>
            </a:r>
          </a:p>
        </p:txBody>
      </p:sp>
      <p:sp>
        <p:nvSpPr>
          <p:cNvPr id="4" name="Slide Number Placeholder 3"/>
          <p:cNvSpPr>
            <a:spLocks noGrp="1"/>
          </p:cNvSpPr>
          <p:nvPr>
            <p:ph type="sldNum" sz="quarter" idx="5"/>
          </p:nvPr>
        </p:nvSpPr>
        <p:spPr/>
        <p:txBody>
          <a:bodyPr/>
          <a:lstStyle/>
          <a:p>
            <a:fld id="{7994E20C-5B7B-3D46-A9B8-390835D6130C}" type="slidenum">
              <a:rPr lang="en-US" smtClean="0"/>
              <a:t>2</a:t>
            </a:fld>
            <a:endParaRPr lang="en-US"/>
          </a:p>
        </p:txBody>
      </p:sp>
    </p:spTree>
    <p:extLst>
      <p:ext uri="{BB962C8B-B14F-4D97-AF65-F5344CB8AC3E}">
        <p14:creationId xmlns:p14="http://schemas.microsoft.com/office/powerpoint/2010/main" val="3934569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earlier in the service you heard Mark’s telling of what is known as Jesus’ triumphal entry. You can find a version of this story in each of the four gospels. So, what is going on here? What is this event all about? And why do we remember it on the church calendar?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It’s because this day marks the beginning of the end for Jesus’ life and ministry. He has been to Jerusalem many times before, but this will be the last time. After three years of healings, exorcisms, preaching, teaching, and challenging the political and religious leaders of his day, he now enters his final week on the earth. Jesus is loved by some (even thought to be the long-awaited Messiah), but he is hated by others, as he was thought to be a threat to Judaism, to the ruling order, and to the peace of Rome.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And Jesus </a:t>
            </a:r>
            <a:r>
              <a:rPr lang="en-US" i="1" dirty="0">
                <a:solidFill>
                  <a:schemeClr val="tx1"/>
                </a:solidFill>
              </a:rPr>
              <a:t>knows</a:t>
            </a:r>
            <a:r>
              <a:rPr lang="en-US" dirty="0">
                <a:solidFill>
                  <a:schemeClr val="tx1"/>
                </a:solidFill>
              </a:rPr>
              <a:t> this. In fact, the gospels tell us that he knows he is coming to Jerusalem to die. And it’s as if Jesus has it all planned out—how he arrives, what he will do, what he will say, and how he will lay down his life as a ransom and be the scapegoat for all our sins.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And as we see on Palm Sunday, Jesus has come creative ideas and prophetic theater in mind for the crowds—outside the city and later in the temple. So, he begins by riding into Jerusalem, not on a conquering warhorse, but on a donkey. Yet, people still hail him as the Messiah, the Son of David. They express this belief in their chant (Hosanna – “save us!” Son of David), but also in laying their cloaks on the road and waving palm branches.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The waving of palm branches was something the Jews did 200 years earlier, after what is known as the Maccabean revolt when the Jewish people threw off the rule of the Seleucid Empire, which was left over from divided lands of Alexander the Great. The Jewish people were free until the Romans began their occupation about 65 years before Jesus was born. So, in other words, they are hoping that Jesus will free them once again. And he </a:t>
            </a:r>
            <a:r>
              <a:rPr lang="en-US" i="1" dirty="0">
                <a:solidFill>
                  <a:schemeClr val="tx1"/>
                </a:solidFill>
              </a:rPr>
              <a:t>will </a:t>
            </a:r>
            <a:r>
              <a:rPr lang="en-US" dirty="0">
                <a:solidFill>
                  <a:schemeClr val="tx1"/>
                </a:solidFill>
              </a:rPr>
              <a:t>free people, just not in the way they thought he would.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That’s because Jesus was not what anyone expected a Messiah to be. As we saw in his temptations (by rejecting worldly kingdom power) and we can hear in his parables on the Kingdom and his teachings on loving our enemies, Jesus did not come to establish the Kingdom of God by trusting in power-over, but rather by embracing power-under and calvary-like love. And ultimately, he revealed the power of this co-suffering love (a love that can actually change hearts and minds) by dying on the cross for our sins.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And notice, despite the difficulties that Jesus faced in trying to persuade his closest followers of his identity and his vision for the Kingdom, and despite the suffering that he would have to endure as he confronted the unjust systems of both temple and empire, Jesus’ determination is obvious to anyone who reads the gospels. He wasn’t stopping, he wouldn’t be deterred, and he wouldn’t be knocked off course—not by the devil in the wilderness, not by the Pharisees in the synagogues, not by his friend Peter who said, “we won’t let you go” nor by Pilate who said, “Don’t you know I have the power to crucify you?” Still, Jesus kept going.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And this was all very puzzling to his disciples. What is he saying? What does he mean “the Son of Man must suffer and die” in order to defeat evil? Why is he doing this? Afterall, what good can he do if he’s dead? What kind of Messiah is that? What kind of Kingdom is that? And like so many things that Jesus said and did, his disciples met Jesus’ determination with some level of misunderstanding and confusion. Which is why there were several times Jesus said something like this… [NEXT SLIDE]</a:t>
            </a:r>
          </a:p>
        </p:txBody>
      </p:sp>
      <p:sp>
        <p:nvSpPr>
          <p:cNvPr id="4" name="Slide Number Placeholder 3"/>
          <p:cNvSpPr>
            <a:spLocks noGrp="1"/>
          </p:cNvSpPr>
          <p:nvPr>
            <p:ph type="sldNum" sz="quarter" idx="5"/>
          </p:nvPr>
        </p:nvSpPr>
        <p:spPr/>
        <p:txBody>
          <a:bodyPr/>
          <a:lstStyle/>
          <a:p>
            <a:fld id="{4FB50B3E-8DA7-9641-9A98-812B07F9CB26}" type="slidenum">
              <a:rPr lang="en-US" smtClean="0"/>
              <a:t>3</a:t>
            </a:fld>
            <a:endParaRPr lang="en-US"/>
          </a:p>
        </p:txBody>
      </p:sp>
    </p:spTree>
    <p:extLst>
      <p:ext uri="{BB962C8B-B14F-4D97-AF65-F5344CB8AC3E}">
        <p14:creationId xmlns:p14="http://schemas.microsoft.com/office/powerpoint/2010/main" val="1573357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You may recall that Jesus said this after he had shared the Last Supper with his disciples, as he was playing the role of a servant and washing their feet. They couldn’t believe it. Peter even tried to stop him. And Jesus said, “You’ll get this later, guys. You’ll understand later 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And if you continue to read the New Testament with the book of Acts and onward, you can see that Jesus’ determination and his patience (even trusting that the Spirit would grow his disciples when he was gone), eventually pays off. They eventually understand. [NEXT SLIDE]</a:t>
            </a:r>
          </a:p>
        </p:txBody>
      </p:sp>
      <p:sp>
        <p:nvSpPr>
          <p:cNvPr id="4" name="Slide Number Placeholder 3"/>
          <p:cNvSpPr>
            <a:spLocks noGrp="1"/>
          </p:cNvSpPr>
          <p:nvPr>
            <p:ph type="sldNum" sz="quarter" idx="5"/>
          </p:nvPr>
        </p:nvSpPr>
        <p:spPr/>
        <p:txBody>
          <a:bodyPr/>
          <a:lstStyle/>
          <a:p>
            <a:fld id="{4FB50B3E-8DA7-9641-9A98-812B07F9CB26}" type="slidenum">
              <a:rPr lang="en-US" smtClean="0"/>
              <a:t>4</a:t>
            </a:fld>
            <a:endParaRPr lang="en-US"/>
          </a:p>
        </p:txBody>
      </p:sp>
    </p:spTree>
    <p:extLst>
      <p:ext uri="{BB962C8B-B14F-4D97-AF65-F5344CB8AC3E}">
        <p14:creationId xmlns:p14="http://schemas.microsoft.com/office/powerpoint/2010/main" val="3781612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Post-resurrection, the Holy Spirit will empower the disciples and the early church to have the same sort of determination of identity and purpose, as well as the ability to adjust once they realized what needed to change in their thinking, and the fortitude to adapt to the shifting culture around them so that the church could grow, and the gospel of the Kingdom could be known in their communities and ultimately the world. Folks, this is resilience! And it’s why the early church thrived despite the opposition that she faced.</a:t>
            </a:r>
            <a:endParaRPr lang="en-US" dirty="0"/>
          </a:p>
          <a:p>
            <a:endParaRPr lang="en-US" dirty="0"/>
          </a:p>
          <a:p>
            <a:r>
              <a:rPr lang="en-US" dirty="0"/>
              <a:t>You know, the Apostle Paul is the epitome of this. I think this former Pharisee and persecutor of Christians embodies the early church’s willingness to change, adapt, and press on with a Kingdom vision and carry-on Christ’s call to make disciples. Just look at the mindset that Paul had as it’s reflected in his words to the house church in Corinth:  [NEXT SLIDE]</a:t>
            </a:r>
          </a:p>
        </p:txBody>
      </p:sp>
      <p:sp>
        <p:nvSpPr>
          <p:cNvPr id="4" name="Slide Number Placeholder 3"/>
          <p:cNvSpPr>
            <a:spLocks noGrp="1"/>
          </p:cNvSpPr>
          <p:nvPr>
            <p:ph type="sldNum" sz="quarter" idx="5"/>
          </p:nvPr>
        </p:nvSpPr>
        <p:spPr/>
        <p:txBody>
          <a:bodyPr/>
          <a:lstStyle/>
          <a:p>
            <a:fld id="{7994E20C-5B7B-3D46-A9B8-390835D6130C}" type="slidenum">
              <a:rPr lang="en-US" smtClean="0"/>
              <a:t>5</a:t>
            </a:fld>
            <a:endParaRPr lang="en-US"/>
          </a:p>
        </p:txBody>
      </p:sp>
    </p:spTree>
    <p:extLst>
      <p:ext uri="{BB962C8B-B14F-4D97-AF65-F5344CB8AC3E}">
        <p14:creationId xmlns:p14="http://schemas.microsoft.com/office/powerpoint/2010/main" val="17697439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Don’t miss what Paul is communicating, church. This isn’t simply about his approach to evangelism. This is reflective of Paul’s attitude; his determination and his willingness to adjust his thinking and adapt to the world around him. This has implications for us as individual disciples, as well as implications for us as a congregation of disciples on mission together.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So, let’s consider how this mindset fueled the growth of the first disciples and led to a Jesus movement that may be best described as a wildfire of the Holy Spirit. [NEXT SLIDE]</a:t>
            </a:r>
          </a:p>
        </p:txBody>
      </p:sp>
      <p:sp>
        <p:nvSpPr>
          <p:cNvPr id="4" name="Slide Number Placeholder 3"/>
          <p:cNvSpPr>
            <a:spLocks noGrp="1"/>
          </p:cNvSpPr>
          <p:nvPr>
            <p:ph type="sldNum" sz="quarter" idx="5"/>
          </p:nvPr>
        </p:nvSpPr>
        <p:spPr/>
        <p:txBody>
          <a:bodyPr/>
          <a:lstStyle/>
          <a:p>
            <a:fld id="{4FB50B3E-8DA7-9641-9A98-812B07F9CB26}" type="slidenum">
              <a:rPr lang="en-US" smtClean="0"/>
              <a:t>6</a:t>
            </a:fld>
            <a:endParaRPr lang="en-US"/>
          </a:p>
        </p:txBody>
      </p:sp>
    </p:spTree>
    <p:extLst>
      <p:ext uri="{BB962C8B-B14F-4D97-AF65-F5344CB8AC3E}">
        <p14:creationId xmlns:p14="http://schemas.microsoft.com/office/powerpoint/2010/main" val="3271139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94E20C-5B7B-3D46-A9B8-390835D6130C}" type="slidenum">
              <a:rPr lang="en-US" smtClean="0"/>
              <a:t>7</a:t>
            </a:fld>
            <a:endParaRPr lang="en-US"/>
          </a:p>
        </p:txBody>
      </p:sp>
    </p:spTree>
    <p:extLst>
      <p:ext uri="{BB962C8B-B14F-4D97-AF65-F5344CB8AC3E}">
        <p14:creationId xmlns:p14="http://schemas.microsoft.com/office/powerpoint/2010/main" val="400033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94E20C-5B7B-3D46-A9B8-390835D6130C}" type="slidenum">
              <a:rPr lang="en-US" smtClean="0"/>
              <a:t>8</a:t>
            </a:fld>
            <a:endParaRPr lang="en-US"/>
          </a:p>
        </p:txBody>
      </p:sp>
    </p:spTree>
    <p:extLst>
      <p:ext uri="{BB962C8B-B14F-4D97-AF65-F5344CB8AC3E}">
        <p14:creationId xmlns:p14="http://schemas.microsoft.com/office/powerpoint/2010/main" val="388455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94E20C-5B7B-3D46-A9B8-390835D6130C}" type="slidenum">
              <a:rPr lang="en-US" smtClean="0"/>
              <a:t>9</a:t>
            </a:fld>
            <a:endParaRPr lang="en-US"/>
          </a:p>
        </p:txBody>
      </p:sp>
    </p:spTree>
    <p:extLst>
      <p:ext uri="{BB962C8B-B14F-4D97-AF65-F5344CB8AC3E}">
        <p14:creationId xmlns:p14="http://schemas.microsoft.com/office/powerpoint/2010/main" val="763656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FF0B4-1059-4E43-9992-FAF15CEC79B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8D87CD-B756-B145-858C-5C10B396D6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38FB54E-9B1A-B54C-88AB-2B291854E402}"/>
              </a:ext>
            </a:extLst>
          </p:cNvPr>
          <p:cNvSpPr>
            <a:spLocks noGrp="1"/>
          </p:cNvSpPr>
          <p:nvPr>
            <p:ph type="dt" sz="half" idx="10"/>
          </p:nvPr>
        </p:nvSpPr>
        <p:spPr/>
        <p:txBody>
          <a:bodyPr/>
          <a:lstStyle/>
          <a:p>
            <a:fld id="{376DA680-8C69-F943-AB86-E0AE065EE96E}" type="datetimeFigureOut">
              <a:rPr lang="en-US" smtClean="0"/>
              <a:t>3/26/21</a:t>
            </a:fld>
            <a:endParaRPr lang="en-US"/>
          </a:p>
        </p:txBody>
      </p:sp>
      <p:sp>
        <p:nvSpPr>
          <p:cNvPr id="5" name="Footer Placeholder 4">
            <a:extLst>
              <a:ext uri="{FF2B5EF4-FFF2-40B4-BE49-F238E27FC236}">
                <a16:creationId xmlns:a16="http://schemas.microsoft.com/office/drawing/2014/main" id="{8826DF43-E64B-1042-A133-44A840CB88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942511-3647-B548-8EFC-265FADBBE94B}"/>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3551293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9B7DA-C92C-F04F-8BDB-9043D1307F9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45869D-78F2-204E-A24A-3A891BA7001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4FF4CD-319C-C746-9BDD-7969643C2326}"/>
              </a:ext>
            </a:extLst>
          </p:cNvPr>
          <p:cNvSpPr>
            <a:spLocks noGrp="1"/>
          </p:cNvSpPr>
          <p:nvPr>
            <p:ph type="dt" sz="half" idx="10"/>
          </p:nvPr>
        </p:nvSpPr>
        <p:spPr/>
        <p:txBody>
          <a:bodyPr/>
          <a:lstStyle/>
          <a:p>
            <a:fld id="{376DA680-8C69-F943-AB86-E0AE065EE96E}" type="datetimeFigureOut">
              <a:rPr lang="en-US" smtClean="0"/>
              <a:t>3/26/21</a:t>
            </a:fld>
            <a:endParaRPr lang="en-US"/>
          </a:p>
        </p:txBody>
      </p:sp>
      <p:sp>
        <p:nvSpPr>
          <p:cNvPr id="5" name="Footer Placeholder 4">
            <a:extLst>
              <a:ext uri="{FF2B5EF4-FFF2-40B4-BE49-F238E27FC236}">
                <a16:creationId xmlns:a16="http://schemas.microsoft.com/office/drawing/2014/main" id="{A7023AFE-8687-664E-9863-CC3AB7C769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5EE8E-345A-F043-B2CE-1236C56AA3DF}"/>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1851859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A5605E-8C8F-4C45-8AE7-2F6B7FDA247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6293980-A3E9-234F-860F-5B398D9A4F8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E9C928-22F2-194E-9028-1AE59A656BED}"/>
              </a:ext>
            </a:extLst>
          </p:cNvPr>
          <p:cNvSpPr>
            <a:spLocks noGrp="1"/>
          </p:cNvSpPr>
          <p:nvPr>
            <p:ph type="dt" sz="half" idx="10"/>
          </p:nvPr>
        </p:nvSpPr>
        <p:spPr/>
        <p:txBody>
          <a:bodyPr/>
          <a:lstStyle/>
          <a:p>
            <a:fld id="{376DA680-8C69-F943-AB86-E0AE065EE96E}" type="datetimeFigureOut">
              <a:rPr lang="en-US" smtClean="0"/>
              <a:t>3/26/21</a:t>
            </a:fld>
            <a:endParaRPr lang="en-US"/>
          </a:p>
        </p:txBody>
      </p:sp>
      <p:sp>
        <p:nvSpPr>
          <p:cNvPr id="5" name="Footer Placeholder 4">
            <a:extLst>
              <a:ext uri="{FF2B5EF4-FFF2-40B4-BE49-F238E27FC236}">
                <a16:creationId xmlns:a16="http://schemas.microsoft.com/office/drawing/2014/main" id="{484E28F0-B8CE-BD4E-B926-00A8ED4421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E2559A-E0D2-1B48-8F45-A2265CD7D574}"/>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637550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C347F-9EAC-464D-B84D-3CF89A065B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E63D07-9A57-014F-9741-579B1A206B4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2F76C4-5D0C-604B-8477-DD61F25CD27B}"/>
              </a:ext>
            </a:extLst>
          </p:cNvPr>
          <p:cNvSpPr>
            <a:spLocks noGrp="1"/>
          </p:cNvSpPr>
          <p:nvPr>
            <p:ph type="dt" sz="half" idx="10"/>
          </p:nvPr>
        </p:nvSpPr>
        <p:spPr/>
        <p:txBody>
          <a:bodyPr/>
          <a:lstStyle/>
          <a:p>
            <a:fld id="{376DA680-8C69-F943-AB86-E0AE065EE96E}" type="datetimeFigureOut">
              <a:rPr lang="en-US" smtClean="0"/>
              <a:t>3/26/21</a:t>
            </a:fld>
            <a:endParaRPr lang="en-US"/>
          </a:p>
        </p:txBody>
      </p:sp>
      <p:sp>
        <p:nvSpPr>
          <p:cNvPr id="5" name="Footer Placeholder 4">
            <a:extLst>
              <a:ext uri="{FF2B5EF4-FFF2-40B4-BE49-F238E27FC236}">
                <a16:creationId xmlns:a16="http://schemas.microsoft.com/office/drawing/2014/main" id="{2D3E360D-0612-8A41-8554-44B1983F2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AB3780-CE4B-AF4A-BD97-86A51B555C6F}"/>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3901799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2C5E3-970A-E641-9001-96DBACB6FE8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53030E4-45DA-2646-9D52-EC113635A3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1A26B62-303A-E04A-83BB-B5EC69B5D8B9}"/>
              </a:ext>
            </a:extLst>
          </p:cNvPr>
          <p:cNvSpPr>
            <a:spLocks noGrp="1"/>
          </p:cNvSpPr>
          <p:nvPr>
            <p:ph type="dt" sz="half" idx="10"/>
          </p:nvPr>
        </p:nvSpPr>
        <p:spPr/>
        <p:txBody>
          <a:bodyPr/>
          <a:lstStyle/>
          <a:p>
            <a:fld id="{376DA680-8C69-F943-AB86-E0AE065EE96E}" type="datetimeFigureOut">
              <a:rPr lang="en-US" smtClean="0"/>
              <a:t>3/26/21</a:t>
            </a:fld>
            <a:endParaRPr lang="en-US"/>
          </a:p>
        </p:txBody>
      </p:sp>
      <p:sp>
        <p:nvSpPr>
          <p:cNvPr id="5" name="Footer Placeholder 4">
            <a:extLst>
              <a:ext uri="{FF2B5EF4-FFF2-40B4-BE49-F238E27FC236}">
                <a16:creationId xmlns:a16="http://schemas.microsoft.com/office/drawing/2014/main" id="{37BBB1E3-B472-CF40-A384-550B79A46A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7F4FD2-97D7-EA49-AD46-E86612C810F2}"/>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2237410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88087-D628-7048-A7AC-DDFAF12C96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9F5D35-2CE4-F341-B436-56E8694DCF3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28F31B-F065-CB4E-B22F-187C014FA13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447BAA-E255-1F42-9657-726F6989E07E}"/>
              </a:ext>
            </a:extLst>
          </p:cNvPr>
          <p:cNvSpPr>
            <a:spLocks noGrp="1"/>
          </p:cNvSpPr>
          <p:nvPr>
            <p:ph type="dt" sz="half" idx="10"/>
          </p:nvPr>
        </p:nvSpPr>
        <p:spPr/>
        <p:txBody>
          <a:bodyPr/>
          <a:lstStyle/>
          <a:p>
            <a:fld id="{376DA680-8C69-F943-AB86-E0AE065EE96E}" type="datetimeFigureOut">
              <a:rPr lang="en-US" smtClean="0"/>
              <a:t>3/26/21</a:t>
            </a:fld>
            <a:endParaRPr lang="en-US"/>
          </a:p>
        </p:txBody>
      </p:sp>
      <p:sp>
        <p:nvSpPr>
          <p:cNvPr id="6" name="Footer Placeholder 5">
            <a:extLst>
              <a:ext uri="{FF2B5EF4-FFF2-40B4-BE49-F238E27FC236}">
                <a16:creationId xmlns:a16="http://schemas.microsoft.com/office/drawing/2014/main" id="{9B14341D-677C-DF47-991A-292BAFFC71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8C0D44-1973-5F4A-A582-6FFD990C8BFB}"/>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3147940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882BE-807F-1842-A736-40EC4EA30A8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D727942-ABA2-D04A-9DBE-67597055F6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04D6E7F-CB3E-B74A-B486-E655615C921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40F3FAC-6C63-3447-BCA5-D11F094FF9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7F17C7-D389-6147-A065-5F97C3BD08A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F1AF601-B3B9-9C4D-81A0-4EFFC2CBA207}"/>
              </a:ext>
            </a:extLst>
          </p:cNvPr>
          <p:cNvSpPr>
            <a:spLocks noGrp="1"/>
          </p:cNvSpPr>
          <p:nvPr>
            <p:ph type="dt" sz="half" idx="10"/>
          </p:nvPr>
        </p:nvSpPr>
        <p:spPr/>
        <p:txBody>
          <a:bodyPr/>
          <a:lstStyle/>
          <a:p>
            <a:fld id="{376DA680-8C69-F943-AB86-E0AE065EE96E}" type="datetimeFigureOut">
              <a:rPr lang="en-US" smtClean="0"/>
              <a:t>3/26/21</a:t>
            </a:fld>
            <a:endParaRPr lang="en-US"/>
          </a:p>
        </p:txBody>
      </p:sp>
      <p:sp>
        <p:nvSpPr>
          <p:cNvPr id="8" name="Footer Placeholder 7">
            <a:extLst>
              <a:ext uri="{FF2B5EF4-FFF2-40B4-BE49-F238E27FC236}">
                <a16:creationId xmlns:a16="http://schemas.microsoft.com/office/drawing/2014/main" id="{36676A62-BA83-1F41-8E8F-943F61FC2D2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0927826-12FD-1F4E-9BED-F985298B4C7D}"/>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4262189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CF0EB-756E-7A4A-9F59-C38C4B465D8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08257A-144E-C543-84D7-8927CC0547CC}"/>
              </a:ext>
            </a:extLst>
          </p:cNvPr>
          <p:cNvSpPr>
            <a:spLocks noGrp="1"/>
          </p:cNvSpPr>
          <p:nvPr>
            <p:ph type="dt" sz="half" idx="10"/>
          </p:nvPr>
        </p:nvSpPr>
        <p:spPr/>
        <p:txBody>
          <a:bodyPr/>
          <a:lstStyle/>
          <a:p>
            <a:fld id="{376DA680-8C69-F943-AB86-E0AE065EE96E}" type="datetimeFigureOut">
              <a:rPr lang="en-US" smtClean="0"/>
              <a:t>3/26/21</a:t>
            </a:fld>
            <a:endParaRPr lang="en-US"/>
          </a:p>
        </p:txBody>
      </p:sp>
      <p:sp>
        <p:nvSpPr>
          <p:cNvPr id="4" name="Footer Placeholder 3">
            <a:extLst>
              <a:ext uri="{FF2B5EF4-FFF2-40B4-BE49-F238E27FC236}">
                <a16:creationId xmlns:a16="http://schemas.microsoft.com/office/drawing/2014/main" id="{16420003-EFEF-094F-8927-F9DFDEAACE8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E955CF4-6ACF-DC4B-953A-09705F310259}"/>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2260337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315B03-5E63-5F41-AF11-5F91C2C0D029}"/>
              </a:ext>
            </a:extLst>
          </p:cNvPr>
          <p:cNvSpPr>
            <a:spLocks noGrp="1"/>
          </p:cNvSpPr>
          <p:nvPr>
            <p:ph type="dt" sz="half" idx="10"/>
          </p:nvPr>
        </p:nvSpPr>
        <p:spPr/>
        <p:txBody>
          <a:bodyPr/>
          <a:lstStyle/>
          <a:p>
            <a:fld id="{376DA680-8C69-F943-AB86-E0AE065EE96E}" type="datetimeFigureOut">
              <a:rPr lang="en-US" smtClean="0"/>
              <a:t>3/26/21</a:t>
            </a:fld>
            <a:endParaRPr lang="en-US"/>
          </a:p>
        </p:txBody>
      </p:sp>
      <p:sp>
        <p:nvSpPr>
          <p:cNvPr id="3" name="Footer Placeholder 2">
            <a:extLst>
              <a:ext uri="{FF2B5EF4-FFF2-40B4-BE49-F238E27FC236}">
                <a16:creationId xmlns:a16="http://schemas.microsoft.com/office/drawing/2014/main" id="{4C63E2A5-990C-614C-90E4-118E06692C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FE4485-C27C-4D44-B621-AA8198786AEB}"/>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1515483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08BEF-AE68-984A-9AA4-08A2A5BF6C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7BDB3E1-E562-DD49-9574-3549D755BA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6C2534A-1F97-7E42-95CC-CD388DEC41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CACCE0-3970-3B47-BA80-664B2C6BCF1C}"/>
              </a:ext>
            </a:extLst>
          </p:cNvPr>
          <p:cNvSpPr>
            <a:spLocks noGrp="1"/>
          </p:cNvSpPr>
          <p:nvPr>
            <p:ph type="dt" sz="half" idx="10"/>
          </p:nvPr>
        </p:nvSpPr>
        <p:spPr/>
        <p:txBody>
          <a:bodyPr/>
          <a:lstStyle/>
          <a:p>
            <a:fld id="{376DA680-8C69-F943-AB86-E0AE065EE96E}" type="datetimeFigureOut">
              <a:rPr lang="en-US" smtClean="0"/>
              <a:t>3/26/21</a:t>
            </a:fld>
            <a:endParaRPr lang="en-US"/>
          </a:p>
        </p:txBody>
      </p:sp>
      <p:sp>
        <p:nvSpPr>
          <p:cNvPr id="6" name="Footer Placeholder 5">
            <a:extLst>
              <a:ext uri="{FF2B5EF4-FFF2-40B4-BE49-F238E27FC236}">
                <a16:creationId xmlns:a16="http://schemas.microsoft.com/office/drawing/2014/main" id="{B2BAC67C-CC76-D845-A918-BF8B140BB4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DF982E-572C-E844-966C-56CAEBCBB5D7}"/>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2847763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F67D3-CC05-D242-BD6B-B36610AB0E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73C4C08-AC65-0344-A6F9-5EC86E2B92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C0A61DB-4D5A-1F4B-9EB0-08E40E8F44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D454E1-5EC6-304F-A5F4-87032C0016F8}"/>
              </a:ext>
            </a:extLst>
          </p:cNvPr>
          <p:cNvSpPr>
            <a:spLocks noGrp="1"/>
          </p:cNvSpPr>
          <p:nvPr>
            <p:ph type="dt" sz="half" idx="10"/>
          </p:nvPr>
        </p:nvSpPr>
        <p:spPr/>
        <p:txBody>
          <a:bodyPr/>
          <a:lstStyle/>
          <a:p>
            <a:fld id="{376DA680-8C69-F943-AB86-E0AE065EE96E}" type="datetimeFigureOut">
              <a:rPr lang="en-US" smtClean="0"/>
              <a:t>3/26/21</a:t>
            </a:fld>
            <a:endParaRPr lang="en-US"/>
          </a:p>
        </p:txBody>
      </p:sp>
      <p:sp>
        <p:nvSpPr>
          <p:cNvPr id="6" name="Footer Placeholder 5">
            <a:extLst>
              <a:ext uri="{FF2B5EF4-FFF2-40B4-BE49-F238E27FC236}">
                <a16:creationId xmlns:a16="http://schemas.microsoft.com/office/drawing/2014/main" id="{1EF82463-A7C7-FD41-8074-27CBA5A739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FACDEC-2F56-474C-B3C1-D27425B0C29E}"/>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3550988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B578BD-F6FB-4749-8101-499AFE553E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846834A-CB46-5A47-936B-9C4AA96AB0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69C752-4ACD-F040-92E7-4C45E29B2F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6DA680-8C69-F943-AB86-E0AE065EE96E}" type="datetimeFigureOut">
              <a:rPr lang="en-US" smtClean="0"/>
              <a:t>3/26/21</a:t>
            </a:fld>
            <a:endParaRPr lang="en-US"/>
          </a:p>
        </p:txBody>
      </p:sp>
      <p:sp>
        <p:nvSpPr>
          <p:cNvPr id="5" name="Footer Placeholder 4">
            <a:extLst>
              <a:ext uri="{FF2B5EF4-FFF2-40B4-BE49-F238E27FC236}">
                <a16:creationId xmlns:a16="http://schemas.microsoft.com/office/drawing/2014/main" id="{526DF5F3-33BD-B140-8506-1C0B86E6C1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BB66088-7810-3F45-A83F-72AFBD9DFD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8648E0-CD67-EF42-9704-D7AAB848C574}" type="slidenum">
              <a:rPr lang="en-US" smtClean="0"/>
              <a:t>‹#›</a:t>
            </a:fld>
            <a:endParaRPr lang="en-US"/>
          </a:p>
        </p:txBody>
      </p:sp>
    </p:spTree>
    <p:extLst>
      <p:ext uri="{BB962C8B-B14F-4D97-AF65-F5344CB8AC3E}">
        <p14:creationId xmlns:p14="http://schemas.microsoft.com/office/powerpoint/2010/main" val="1838166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pngimg.com/download/93327" TargetMode="Externa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icture containing text&#10;&#10;Description automatically generated">
            <a:extLst>
              <a:ext uri="{FF2B5EF4-FFF2-40B4-BE49-F238E27FC236}">
                <a16:creationId xmlns:a16="http://schemas.microsoft.com/office/drawing/2014/main" id="{36782154-CD20-3B4B-9954-9B1F306C18F2}"/>
              </a:ext>
            </a:extLst>
          </p:cNvPr>
          <p:cNvPicPr>
            <a:picLocks noChangeAspect="1"/>
          </p:cNvPicPr>
          <p:nvPr/>
        </p:nvPicPr>
        <p:blipFill rotWithShape="1">
          <a:blip r:embed="rId3"/>
          <a:srcRect t="19"/>
          <a:stretch/>
        </p:blipFill>
        <p:spPr>
          <a:xfrm>
            <a:off x="20" y="1282"/>
            <a:ext cx="12191980" cy="6856718"/>
          </a:xfrm>
          <a:prstGeom prst="rect">
            <a:avLst/>
          </a:prstGeom>
        </p:spPr>
      </p:pic>
    </p:spTree>
    <p:extLst>
      <p:ext uri="{BB962C8B-B14F-4D97-AF65-F5344CB8AC3E}">
        <p14:creationId xmlns:p14="http://schemas.microsoft.com/office/powerpoint/2010/main" val="3301754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2EE54F7-ADD8-554D-9E85-35D892450968}"/>
              </a:ext>
            </a:extLst>
          </p:cNvPr>
          <p:cNvSpPr txBox="1"/>
          <p:nvPr/>
        </p:nvSpPr>
        <p:spPr>
          <a:xfrm>
            <a:off x="0" y="0"/>
            <a:ext cx="12192000" cy="6858000"/>
          </a:xfrm>
          <a:prstGeom prst="rect">
            <a:avLst/>
          </a:prstGeom>
          <a:solidFill>
            <a:schemeClr val="bg1"/>
          </a:solidFill>
        </p:spPr>
        <p:txBody>
          <a:bodyPr wrap="square" rtlCol="0">
            <a:spAutoFit/>
          </a:bodyPr>
          <a:lstStyle/>
          <a:p>
            <a:endParaRPr lang="en-US" dirty="0"/>
          </a:p>
        </p:txBody>
      </p:sp>
      <p:pic>
        <p:nvPicPr>
          <p:cNvPr id="5" name="Picture 4" descr="Calendar&#10;&#10;Description automatically generated">
            <a:extLst>
              <a:ext uri="{FF2B5EF4-FFF2-40B4-BE49-F238E27FC236}">
                <a16:creationId xmlns:a16="http://schemas.microsoft.com/office/drawing/2014/main" id="{6C2F41A6-5860-2944-AB42-285A9E7DD12F}"/>
              </a:ext>
            </a:extLst>
          </p:cNvPr>
          <p:cNvPicPr>
            <a:picLocks noChangeAspect="1"/>
          </p:cNvPicPr>
          <p:nvPr/>
        </p:nvPicPr>
        <p:blipFill>
          <a:blip r:embed="rId3"/>
          <a:stretch>
            <a:fillRect/>
          </a:stretch>
        </p:blipFill>
        <p:spPr>
          <a:xfrm>
            <a:off x="480060" y="862500"/>
            <a:ext cx="3425957" cy="5132519"/>
          </a:xfrm>
          <a:prstGeom prst="rect">
            <a:avLst/>
          </a:prstGeom>
        </p:spPr>
      </p:pic>
      <p:sp>
        <p:nvSpPr>
          <p:cNvPr id="6" name="Title 5">
            <a:extLst>
              <a:ext uri="{FF2B5EF4-FFF2-40B4-BE49-F238E27FC236}">
                <a16:creationId xmlns:a16="http://schemas.microsoft.com/office/drawing/2014/main" id="{3BDA83E1-97CF-F74D-80BA-580E3840C3FA}"/>
              </a:ext>
            </a:extLst>
          </p:cNvPr>
          <p:cNvSpPr>
            <a:spLocks noGrp="1"/>
          </p:cNvSpPr>
          <p:nvPr>
            <p:ph type="title"/>
          </p:nvPr>
        </p:nvSpPr>
        <p:spPr>
          <a:xfrm>
            <a:off x="4236096" y="531747"/>
            <a:ext cx="7475844" cy="1009651"/>
          </a:xfrm>
        </p:spPr>
        <p:txBody>
          <a:bodyPr>
            <a:normAutofit/>
          </a:bodyPr>
          <a:lstStyle/>
          <a:p>
            <a:r>
              <a:rPr lang="en-US" sz="3600" b="1" dirty="0">
                <a:latin typeface="+mn-lt"/>
              </a:rPr>
              <a:t>The Resilient Faith of the Early Church</a:t>
            </a:r>
          </a:p>
        </p:txBody>
      </p:sp>
      <p:sp>
        <p:nvSpPr>
          <p:cNvPr id="3" name="Content Placeholder 2">
            <a:extLst>
              <a:ext uri="{FF2B5EF4-FFF2-40B4-BE49-F238E27FC236}">
                <a16:creationId xmlns:a16="http://schemas.microsoft.com/office/drawing/2014/main" id="{1C647FE7-1214-4A4F-96F9-A3CE29586869}"/>
              </a:ext>
            </a:extLst>
          </p:cNvPr>
          <p:cNvSpPr>
            <a:spLocks noGrp="1"/>
          </p:cNvSpPr>
          <p:nvPr>
            <p:ph idx="1"/>
          </p:nvPr>
        </p:nvSpPr>
        <p:spPr>
          <a:xfrm>
            <a:off x="4236098" y="1541398"/>
            <a:ext cx="7475842" cy="5008691"/>
          </a:xfrm>
        </p:spPr>
        <p:txBody>
          <a:bodyPr>
            <a:normAutofit/>
          </a:bodyPr>
          <a:lstStyle/>
          <a:p>
            <a:r>
              <a:rPr lang="en-US" sz="3200" dirty="0"/>
              <a:t>They created a “third way” (race) or new family through the church community.</a:t>
            </a:r>
          </a:p>
          <a:p>
            <a:r>
              <a:rPr lang="en-US" sz="3200" dirty="0"/>
              <a:t>They had to improvise and learn to be creative and resourceful with less.</a:t>
            </a:r>
          </a:p>
          <a:p>
            <a:r>
              <a:rPr lang="en-US" sz="3200" dirty="0"/>
              <a:t>They embraced liturgical worship and counter-cultural practices that helped them live into the redemptive story.</a:t>
            </a:r>
          </a:p>
        </p:txBody>
      </p:sp>
    </p:spTree>
    <p:extLst>
      <p:ext uri="{BB962C8B-B14F-4D97-AF65-F5344CB8AC3E}">
        <p14:creationId xmlns:p14="http://schemas.microsoft.com/office/powerpoint/2010/main" val="84660753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2EE54F7-ADD8-554D-9E85-35D892450968}"/>
              </a:ext>
            </a:extLst>
          </p:cNvPr>
          <p:cNvSpPr txBox="1"/>
          <p:nvPr/>
        </p:nvSpPr>
        <p:spPr>
          <a:xfrm>
            <a:off x="0" y="0"/>
            <a:ext cx="12192000" cy="6858000"/>
          </a:xfrm>
          <a:prstGeom prst="rect">
            <a:avLst/>
          </a:prstGeom>
          <a:solidFill>
            <a:schemeClr val="bg1"/>
          </a:solidFill>
        </p:spPr>
        <p:txBody>
          <a:bodyPr wrap="square" rtlCol="0">
            <a:spAutoFit/>
          </a:bodyPr>
          <a:lstStyle/>
          <a:p>
            <a:endParaRPr lang="en-US" dirty="0"/>
          </a:p>
        </p:txBody>
      </p:sp>
      <p:pic>
        <p:nvPicPr>
          <p:cNvPr id="5" name="Picture 4" descr="Calendar&#10;&#10;Description automatically generated">
            <a:extLst>
              <a:ext uri="{FF2B5EF4-FFF2-40B4-BE49-F238E27FC236}">
                <a16:creationId xmlns:a16="http://schemas.microsoft.com/office/drawing/2014/main" id="{6C2F41A6-5860-2944-AB42-285A9E7DD12F}"/>
              </a:ext>
            </a:extLst>
          </p:cNvPr>
          <p:cNvPicPr>
            <a:picLocks noChangeAspect="1"/>
          </p:cNvPicPr>
          <p:nvPr/>
        </p:nvPicPr>
        <p:blipFill>
          <a:blip r:embed="rId3"/>
          <a:stretch>
            <a:fillRect/>
          </a:stretch>
        </p:blipFill>
        <p:spPr>
          <a:xfrm>
            <a:off x="480060" y="862500"/>
            <a:ext cx="3425957" cy="5132519"/>
          </a:xfrm>
          <a:prstGeom prst="rect">
            <a:avLst/>
          </a:prstGeom>
        </p:spPr>
      </p:pic>
      <p:sp>
        <p:nvSpPr>
          <p:cNvPr id="6" name="Title 5">
            <a:extLst>
              <a:ext uri="{FF2B5EF4-FFF2-40B4-BE49-F238E27FC236}">
                <a16:creationId xmlns:a16="http://schemas.microsoft.com/office/drawing/2014/main" id="{3BDA83E1-97CF-F74D-80BA-580E3840C3FA}"/>
              </a:ext>
            </a:extLst>
          </p:cNvPr>
          <p:cNvSpPr>
            <a:spLocks noGrp="1"/>
          </p:cNvSpPr>
          <p:nvPr>
            <p:ph type="title"/>
          </p:nvPr>
        </p:nvSpPr>
        <p:spPr>
          <a:xfrm>
            <a:off x="4236096" y="531747"/>
            <a:ext cx="7475844" cy="1009651"/>
          </a:xfrm>
        </p:spPr>
        <p:txBody>
          <a:bodyPr>
            <a:normAutofit/>
          </a:bodyPr>
          <a:lstStyle/>
          <a:p>
            <a:r>
              <a:rPr lang="en-US" sz="3600" b="1" dirty="0">
                <a:latin typeface="+mn-lt"/>
              </a:rPr>
              <a:t>The Resilient Faith of the Early Church</a:t>
            </a:r>
          </a:p>
        </p:txBody>
      </p:sp>
      <p:sp>
        <p:nvSpPr>
          <p:cNvPr id="3" name="Content Placeholder 2">
            <a:extLst>
              <a:ext uri="{FF2B5EF4-FFF2-40B4-BE49-F238E27FC236}">
                <a16:creationId xmlns:a16="http://schemas.microsoft.com/office/drawing/2014/main" id="{1C647FE7-1214-4A4F-96F9-A3CE29586869}"/>
              </a:ext>
            </a:extLst>
          </p:cNvPr>
          <p:cNvSpPr>
            <a:spLocks noGrp="1"/>
          </p:cNvSpPr>
          <p:nvPr>
            <p:ph idx="1"/>
          </p:nvPr>
        </p:nvSpPr>
        <p:spPr>
          <a:xfrm>
            <a:off x="4236098" y="1541398"/>
            <a:ext cx="7475842" cy="5008691"/>
          </a:xfrm>
        </p:spPr>
        <p:txBody>
          <a:bodyPr>
            <a:normAutofit/>
          </a:bodyPr>
          <a:lstStyle/>
          <a:p>
            <a:r>
              <a:rPr lang="en-US" sz="3200" dirty="0"/>
              <a:t>They created a “third way” (race) or new family through the church community.</a:t>
            </a:r>
          </a:p>
          <a:p>
            <a:r>
              <a:rPr lang="en-US" sz="3200" dirty="0"/>
              <a:t>They had to improvise and learn to be creative and resourceful with less.</a:t>
            </a:r>
          </a:p>
          <a:p>
            <a:r>
              <a:rPr lang="en-US" sz="3200" dirty="0"/>
              <a:t>They embraced liturgical worship and counter-cultural practices that helped them live into the redemptive story.</a:t>
            </a:r>
          </a:p>
          <a:p>
            <a:r>
              <a:rPr lang="en-US" sz="3200" dirty="0"/>
              <a:t>They thrived by patiently making disciples and putting their faith openly on display.</a:t>
            </a:r>
          </a:p>
        </p:txBody>
      </p:sp>
    </p:spTree>
    <p:extLst>
      <p:ext uri="{BB962C8B-B14F-4D97-AF65-F5344CB8AC3E}">
        <p14:creationId xmlns:p14="http://schemas.microsoft.com/office/powerpoint/2010/main" val="40294767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810DFC2-3A88-594B-B332-4B781513AE1A}"/>
              </a:ext>
            </a:extLst>
          </p:cNvPr>
          <p:cNvSpPr txBox="1"/>
          <p:nvPr/>
        </p:nvSpPr>
        <p:spPr>
          <a:xfrm>
            <a:off x="0" y="0"/>
            <a:ext cx="12192000" cy="6858000"/>
          </a:xfrm>
          <a:prstGeom prst="rect">
            <a:avLst/>
          </a:prstGeom>
          <a:solidFill>
            <a:schemeClr val="bg1"/>
          </a:solidFill>
        </p:spPr>
        <p:txBody>
          <a:bodyPr wrap="square" rtlCol="0">
            <a:spAutoFit/>
          </a:bodyPr>
          <a:lstStyle/>
          <a:p>
            <a:endParaRPr lang="en-US" dirty="0"/>
          </a:p>
        </p:txBody>
      </p:sp>
      <p:sp>
        <p:nvSpPr>
          <p:cNvPr id="12" name="Rectangle 11">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sky, mountain, outdoor, nature&#10;&#10;Description automatically generated">
            <a:extLst>
              <a:ext uri="{FF2B5EF4-FFF2-40B4-BE49-F238E27FC236}">
                <a16:creationId xmlns:a16="http://schemas.microsoft.com/office/drawing/2014/main" id="{F9C254D4-F550-9B40-A38A-EB4F9D862DF9}"/>
              </a:ext>
            </a:extLst>
          </p:cNvPr>
          <p:cNvPicPr>
            <a:picLocks noChangeAspect="1"/>
          </p:cNvPicPr>
          <p:nvPr/>
        </p:nvPicPr>
        <p:blipFill rotWithShape="1">
          <a:blip r:embed="rId3">
            <a:alphaModFix amt="35000"/>
          </a:blip>
          <a:srcRect t="15730"/>
          <a:stretch/>
        </p:blipFill>
        <p:spPr>
          <a:xfrm>
            <a:off x="20" y="1"/>
            <a:ext cx="12191980" cy="6857999"/>
          </a:xfrm>
          <a:prstGeom prst="rect">
            <a:avLst/>
          </a:prstGeom>
        </p:spPr>
      </p:pic>
      <p:cxnSp>
        <p:nvCxnSpPr>
          <p:cNvPr id="14" name="Straight Connector 13">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2EEABBC8-72C7-EF48-B7E8-7F825C15052F}"/>
              </a:ext>
            </a:extLst>
          </p:cNvPr>
          <p:cNvSpPr>
            <a:spLocks noGrp="1"/>
          </p:cNvSpPr>
          <p:nvPr>
            <p:ph idx="1"/>
          </p:nvPr>
        </p:nvSpPr>
        <p:spPr>
          <a:xfrm>
            <a:off x="5001210" y="373225"/>
            <a:ext cx="5617015" cy="6102220"/>
          </a:xfrm>
        </p:spPr>
        <p:txBody>
          <a:bodyPr anchor="ctr">
            <a:normAutofit/>
          </a:bodyPr>
          <a:lstStyle/>
          <a:p>
            <a:pPr marL="0" indent="0">
              <a:buNone/>
            </a:pPr>
            <a:r>
              <a:rPr lang="en-US" sz="3600" dirty="0">
                <a:solidFill>
                  <a:srgbClr val="FFFFFF"/>
                </a:solidFill>
                <a:effectLst>
                  <a:outerShdw blurRad="50800" dist="38100" dir="2700000" algn="tl" rotWithShape="0">
                    <a:prstClr val="black">
                      <a:alpha val="40000"/>
                    </a:prstClr>
                  </a:outerShdw>
                </a:effectLst>
                <a:latin typeface="+mj-lt"/>
              </a:rPr>
              <a:t>“It is not the most intellectual of the species that survives; it is not the strongest that survives; but the species that survives is the one that is able best to adapt and adjust to the changing environment in which it finds itself.”</a:t>
            </a:r>
          </a:p>
          <a:p>
            <a:pPr marL="0" indent="0">
              <a:buNone/>
            </a:pPr>
            <a:r>
              <a:rPr lang="en-US" sz="3600" b="1" dirty="0">
                <a:solidFill>
                  <a:srgbClr val="FFFFFF"/>
                </a:solidFill>
                <a:effectLst>
                  <a:outerShdw blurRad="50800" dist="38100" dir="2700000" algn="tl" rotWithShape="0">
                    <a:prstClr val="black">
                      <a:alpha val="40000"/>
                    </a:prstClr>
                  </a:outerShdw>
                </a:effectLst>
              </a:rPr>
              <a:t>Leon C. Megginson</a:t>
            </a:r>
          </a:p>
        </p:txBody>
      </p:sp>
    </p:spTree>
    <p:extLst>
      <p:ext uri="{BB962C8B-B14F-4D97-AF65-F5344CB8AC3E}">
        <p14:creationId xmlns:p14="http://schemas.microsoft.com/office/powerpoint/2010/main" val="63749226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Graphical user interface&#10;&#10;Description automatically generated">
            <a:extLst>
              <a:ext uri="{FF2B5EF4-FFF2-40B4-BE49-F238E27FC236}">
                <a16:creationId xmlns:a16="http://schemas.microsoft.com/office/drawing/2014/main" id="{E4E8AC2D-B155-5B45-8CBD-52E1F9D7C36B}"/>
              </a:ext>
            </a:extLst>
          </p:cNvPr>
          <p:cNvPicPr>
            <a:picLocks noChangeAspect="1"/>
          </p:cNvPicPr>
          <p:nvPr/>
        </p:nvPicPr>
        <p:blipFill rotWithShape="1">
          <a:blip r:embed="rId3"/>
          <a:srcRect t="19"/>
          <a:stretch/>
        </p:blipFill>
        <p:spPr>
          <a:xfrm>
            <a:off x="20" y="1282"/>
            <a:ext cx="12191980" cy="6856718"/>
          </a:xfrm>
          <a:prstGeom prst="rect">
            <a:avLst/>
          </a:prstGeom>
        </p:spPr>
      </p:pic>
    </p:spTree>
    <p:extLst>
      <p:ext uri="{BB962C8B-B14F-4D97-AF65-F5344CB8AC3E}">
        <p14:creationId xmlns:p14="http://schemas.microsoft.com/office/powerpoint/2010/main" val="3281985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erson standing in a body of water looking at mountains&#10;&#10;Description automatically generated with low confidence">
            <a:extLst>
              <a:ext uri="{FF2B5EF4-FFF2-40B4-BE49-F238E27FC236}">
                <a16:creationId xmlns:a16="http://schemas.microsoft.com/office/drawing/2014/main" id="{26D2C172-B93B-5642-9A5D-6B71806C47CC}"/>
              </a:ext>
            </a:extLst>
          </p:cNvPr>
          <p:cNvPicPr>
            <a:picLocks noChangeAspect="1"/>
          </p:cNvPicPr>
          <p:nvPr/>
        </p:nvPicPr>
        <p:blipFill rotWithShape="1">
          <a:blip r:embed="rId3">
            <a:alphaModFix amt="35000"/>
          </a:blip>
          <a:srcRect t="28" b="15702"/>
          <a:stretch/>
        </p:blipFill>
        <p:spPr>
          <a:xfrm>
            <a:off x="20" y="10"/>
            <a:ext cx="12191980" cy="6857990"/>
          </a:xfrm>
          <a:prstGeom prst="rect">
            <a:avLst/>
          </a:prstGeom>
        </p:spPr>
      </p:pic>
      <p:sp>
        <p:nvSpPr>
          <p:cNvPr id="5" name="Content Placeholder 4">
            <a:extLst>
              <a:ext uri="{FF2B5EF4-FFF2-40B4-BE49-F238E27FC236}">
                <a16:creationId xmlns:a16="http://schemas.microsoft.com/office/drawing/2014/main" id="{744E77D7-4558-5E4A-AF8B-404778F1B0E5}"/>
              </a:ext>
            </a:extLst>
          </p:cNvPr>
          <p:cNvSpPr>
            <a:spLocks noGrp="1"/>
          </p:cNvSpPr>
          <p:nvPr>
            <p:ph idx="1"/>
          </p:nvPr>
        </p:nvSpPr>
        <p:spPr>
          <a:xfrm>
            <a:off x="580830" y="1825625"/>
            <a:ext cx="11030339" cy="1384106"/>
          </a:xfrm>
        </p:spPr>
        <p:txBody>
          <a:bodyPr>
            <a:normAutofit/>
          </a:bodyPr>
          <a:lstStyle/>
          <a:p>
            <a:pPr marL="0" indent="0">
              <a:buNone/>
            </a:pPr>
            <a:r>
              <a:rPr lang="en-US" sz="3800" dirty="0">
                <a:solidFill>
                  <a:srgbClr val="FFFFFF"/>
                </a:solidFill>
                <a:effectLst>
                  <a:outerShdw blurRad="50800" dist="38100" dir="2700000" algn="tl" rotWithShape="0">
                    <a:prstClr val="black">
                      <a:alpha val="40000"/>
                    </a:prstClr>
                  </a:outerShdw>
                </a:effectLst>
                <a:latin typeface="+mj-lt"/>
              </a:rPr>
              <a:t>“People do not resist change, per se. People resist loss.”</a:t>
            </a:r>
          </a:p>
          <a:p>
            <a:pPr marL="0" indent="0">
              <a:buNone/>
            </a:pPr>
            <a:r>
              <a:rPr lang="en-US" sz="3800" b="1" dirty="0">
                <a:solidFill>
                  <a:srgbClr val="FFFFFF"/>
                </a:solidFill>
                <a:effectLst>
                  <a:outerShdw blurRad="50800" dist="38100" dir="2700000" algn="tl" rotWithShape="0">
                    <a:prstClr val="black">
                      <a:alpha val="40000"/>
                    </a:prstClr>
                  </a:outerShdw>
                </a:effectLst>
              </a:rPr>
              <a:t>								Ronald Heifetz</a:t>
            </a:r>
          </a:p>
        </p:txBody>
      </p:sp>
    </p:spTree>
    <p:extLst>
      <p:ext uri="{BB962C8B-B14F-4D97-AF65-F5344CB8AC3E}">
        <p14:creationId xmlns:p14="http://schemas.microsoft.com/office/powerpoint/2010/main" val="401472373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6E5294-A577-8B48-B838-E56DF1D41D8A}"/>
              </a:ext>
            </a:extLst>
          </p:cNvPr>
          <p:cNvSpPr txBox="1"/>
          <p:nvPr/>
        </p:nvSpPr>
        <p:spPr>
          <a:xfrm>
            <a:off x="0" y="0"/>
            <a:ext cx="12192000" cy="6858000"/>
          </a:xfrm>
          <a:prstGeom prst="rect">
            <a:avLst/>
          </a:prstGeom>
          <a:solidFill>
            <a:schemeClr val="bg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6E6E2061-74BE-334E-8F7A-77647E858BC7}"/>
              </a:ext>
            </a:extLst>
          </p:cNvPr>
          <p:cNvSpPr>
            <a:spLocks noGrp="1"/>
          </p:cNvSpPr>
          <p:nvPr>
            <p:ph idx="1"/>
          </p:nvPr>
        </p:nvSpPr>
        <p:spPr>
          <a:xfrm>
            <a:off x="612421" y="1665514"/>
            <a:ext cx="10967158" cy="3862873"/>
          </a:xfrm>
        </p:spPr>
        <p:txBody>
          <a:bodyPr>
            <a:noAutofit/>
          </a:bodyPr>
          <a:lstStyle/>
          <a:p>
            <a:pPr marL="0" indent="0">
              <a:buNone/>
            </a:pPr>
            <a:r>
              <a:rPr lang="en-US" sz="3600" dirty="0">
                <a:solidFill>
                  <a:srgbClr val="FF0000"/>
                </a:solidFill>
              </a:rPr>
              <a:t>“All this I have spoken while still with you.</a:t>
            </a:r>
            <a:r>
              <a:rPr lang="en-US" sz="3600" b="1" baseline="30000" dirty="0">
                <a:solidFill>
                  <a:srgbClr val="FF0000"/>
                </a:solidFill>
              </a:rPr>
              <a:t> </a:t>
            </a:r>
            <a:r>
              <a:rPr lang="en-US" sz="3600" dirty="0">
                <a:solidFill>
                  <a:srgbClr val="FF0000"/>
                </a:solidFill>
              </a:rPr>
              <a:t>But the Advocate, the Holy Spirit, whom the Father will send in my name, will teach you all things and will remind you of everything I have said to you. Peace I leave with you; my peace I give you. I do not give to you as the world gives. Do not let your hearts be troubled and do not be afraid.</a:t>
            </a:r>
          </a:p>
          <a:p>
            <a:pPr marL="0" indent="0">
              <a:buNone/>
            </a:pPr>
            <a:r>
              <a:rPr lang="en-US" sz="3600" b="1" dirty="0"/>
              <a:t>						 Jesus, John 14:25-27 NIV</a:t>
            </a:r>
          </a:p>
        </p:txBody>
      </p:sp>
    </p:spTree>
    <p:extLst>
      <p:ext uri="{BB962C8B-B14F-4D97-AF65-F5344CB8AC3E}">
        <p14:creationId xmlns:p14="http://schemas.microsoft.com/office/powerpoint/2010/main" val="2697113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6E5294-A577-8B48-B838-E56DF1D41D8A}"/>
              </a:ext>
            </a:extLst>
          </p:cNvPr>
          <p:cNvSpPr txBox="1"/>
          <p:nvPr/>
        </p:nvSpPr>
        <p:spPr>
          <a:xfrm>
            <a:off x="0" y="0"/>
            <a:ext cx="12192000" cy="6858000"/>
          </a:xfrm>
          <a:prstGeom prst="rect">
            <a:avLst/>
          </a:prstGeom>
          <a:solidFill>
            <a:schemeClr val="tx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6E6E2061-74BE-334E-8F7A-77647E858BC7}"/>
              </a:ext>
            </a:extLst>
          </p:cNvPr>
          <p:cNvSpPr>
            <a:spLocks noGrp="1"/>
          </p:cNvSpPr>
          <p:nvPr>
            <p:ph idx="1"/>
          </p:nvPr>
        </p:nvSpPr>
        <p:spPr>
          <a:xfrm>
            <a:off x="620885" y="1546548"/>
            <a:ext cx="10950229" cy="3503645"/>
          </a:xfrm>
        </p:spPr>
        <p:txBody>
          <a:bodyPr>
            <a:noAutofit/>
          </a:bodyPr>
          <a:lstStyle/>
          <a:p>
            <a:pPr marL="0" indent="0">
              <a:buNone/>
            </a:pPr>
            <a:r>
              <a:rPr lang="en-US" sz="3600" b="1" dirty="0">
                <a:solidFill>
                  <a:schemeClr val="bg1"/>
                </a:solidFill>
              </a:rPr>
              <a:t>Paul, Philippians 3:13-14 NIV</a:t>
            </a:r>
            <a:endParaRPr lang="en-US" sz="3600" b="1" baseline="30000" dirty="0">
              <a:solidFill>
                <a:schemeClr val="bg1"/>
              </a:solidFill>
            </a:endParaRPr>
          </a:p>
          <a:p>
            <a:pPr marL="0" indent="0">
              <a:buNone/>
            </a:pPr>
            <a:r>
              <a:rPr lang="en-US" sz="3600" b="1" baseline="30000" dirty="0">
                <a:solidFill>
                  <a:schemeClr val="bg1"/>
                </a:solidFill>
              </a:rPr>
              <a:t>13 </a:t>
            </a:r>
            <a:r>
              <a:rPr lang="en-US" sz="3600" dirty="0">
                <a:solidFill>
                  <a:schemeClr val="bg1"/>
                </a:solidFill>
              </a:rPr>
              <a:t>Brothers and sisters, I do not consider myself yet to have taken hold of it. But one thing I do: </a:t>
            </a:r>
            <a:r>
              <a:rPr lang="en-US" sz="3600" dirty="0">
                <a:solidFill>
                  <a:srgbClr val="FFFF00"/>
                </a:solidFill>
              </a:rPr>
              <a:t>Forgetting what is behind and straining toward what is ahead</a:t>
            </a:r>
            <a:r>
              <a:rPr lang="en-US" sz="3600" dirty="0">
                <a:solidFill>
                  <a:schemeClr val="bg1"/>
                </a:solidFill>
              </a:rPr>
              <a:t>, </a:t>
            </a:r>
            <a:r>
              <a:rPr lang="en-US" sz="3600" b="1" baseline="30000" dirty="0">
                <a:solidFill>
                  <a:schemeClr val="bg1"/>
                </a:solidFill>
              </a:rPr>
              <a:t>14 </a:t>
            </a:r>
            <a:r>
              <a:rPr lang="en-US" sz="3600" dirty="0">
                <a:solidFill>
                  <a:schemeClr val="bg1"/>
                </a:solidFill>
              </a:rPr>
              <a:t>I press on toward the goal to win the prize for which God has called me heavenward in Christ Jesus.</a:t>
            </a:r>
          </a:p>
        </p:txBody>
      </p:sp>
    </p:spTree>
    <p:extLst>
      <p:ext uri="{BB962C8B-B14F-4D97-AF65-F5344CB8AC3E}">
        <p14:creationId xmlns:p14="http://schemas.microsoft.com/office/powerpoint/2010/main" val="1719160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AF21DCE-6F37-EE4B-AAEB-E546602B4E20}"/>
              </a:ext>
            </a:extLst>
          </p:cNvPr>
          <p:cNvSpPr txBox="1"/>
          <p:nvPr/>
        </p:nvSpPr>
        <p:spPr>
          <a:xfrm>
            <a:off x="0" y="0"/>
            <a:ext cx="12192000" cy="6858000"/>
          </a:xfrm>
          <a:prstGeom prst="rect">
            <a:avLst/>
          </a:prstGeom>
          <a:solidFill>
            <a:schemeClr val="bg1"/>
          </a:solidFill>
        </p:spPr>
        <p:txBody>
          <a:bodyPr wrap="square" rtlCol="0">
            <a:spAutoFit/>
          </a:bodyPr>
          <a:lstStyle/>
          <a:p>
            <a:endParaRPr lang="en-US" dirty="0"/>
          </a:p>
        </p:txBody>
      </p:sp>
      <p:sp useBgFill="1">
        <p:nvSpPr>
          <p:cNvPr id="13" name="Rectangle 9">
            <a:extLst>
              <a:ext uri="{FF2B5EF4-FFF2-40B4-BE49-F238E27FC236}">
                <a16:creationId xmlns:a16="http://schemas.microsoft.com/office/drawing/2014/main" id="{D1A4588A-55D5-49B8-BE41-54ACDCFF2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10;&#10;Description automatically generated">
            <a:extLst>
              <a:ext uri="{FF2B5EF4-FFF2-40B4-BE49-F238E27FC236}">
                <a16:creationId xmlns:a16="http://schemas.microsoft.com/office/drawing/2014/main" id="{C3422FA6-40D6-B145-9F9D-424FE60A2B29}"/>
              </a:ext>
            </a:extLst>
          </p:cNvPr>
          <p:cNvPicPr>
            <a:picLocks noChangeAspect="1"/>
          </p:cNvPicPr>
          <p:nvPr/>
        </p:nvPicPr>
        <p:blipFill rotWithShape="1">
          <a:blip r:embed="rId3"/>
          <a:srcRect r="6497" b="-1"/>
          <a:stretch/>
        </p:blipFill>
        <p:spPr>
          <a:xfrm>
            <a:off x="20" y="10"/>
            <a:ext cx="12191980" cy="4465973"/>
          </a:xfrm>
          <a:prstGeom prst="rect">
            <a:avLst/>
          </a:prstGeom>
        </p:spPr>
      </p:pic>
      <p:sp>
        <p:nvSpPr>
          <p:cNvPr id="12" name="Rectangle: Rounded Corners 11">
            <a:extLst>
              <a:ext uri="{FF2B5EF4-FFF2-40B4-BE49-F238E27FC236}">
                <a16:creationId xmlns:a16="http://schemas.microsoft.com/office/drawing/2014/main" id="{F97E7EA2-EDCD-47E9-81BC-415C606D1B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19552"/>
            <a:ext cx="9382538"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 name="TextBox 5">
            <a:extLst>
              <a:ext uri="{FF2B5EF4-FFF2-40B4-BE49-F238E27FC236}">
                <a16:creationId xmlns:a16="http://schemas.microsoft.com/office/drawing/2014/main" id="{00FEB1E8-8C58-6A4E-B09D-DA11D0C927E5}"/>
              </a:ext>
            </a:extLst>
          </p:cNvPr>
          <p:cNvSpPr txBox="1"/>
          <p:nvPr/>
        </p:nvSpPr>
        <p:spPr>
          <a:xfrm>
            <a:off x="566928" y="4170064"/>
            <a:ext cx="7165910" cy="584775"/>
          </a:xfrm>
          <a:prstGeom prst="rect">
            <a:avLst/>
          </a:prstGeom>
          <a:noFill/>
        </p:spPr>
        <p:txBody>
          <a:bodyPr wrap="square" rtlCol="0">
            <a:spAutoFit/>
          </a:bodyPr>
          <a:lstStyle/>
          <a:p>
            <a:r>
              <a:rPr lang="en-US" sz="3200" b="1" dirty="0">
                <a:effectLst>
                  <a:outerShdw blurRad="50800" dist="38100" dir="2700000" algn="tl" rotWithShape="0">
                    <a:schemeClr val="bg1">
                      <a:alpha val="40000"/>
                    </a:schemeClr>
                  </a:outerShdw>
                </a:effectLst>
              </a:rPr>
              <a:t>Questions for reflection and response:</a:t>
            </a:r>
          </a:p>
        </p:txBody>
      </p:sp>
    </p:spTree>
    <p:extLst>
      <p:ext uri="{BB962C8B-B14F-4D97-AF65-F5344CB8AC3E}">
        <p14:creationId xmlns:p14="http://schemas.microsoft.com/office/powerpoint/2010/main" val="1693926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AF21DCE-6F37-EE4B-AAEB-E546602B4E20}"/>
              </a:ext>
            </a:extLst>
          </p:cNvPr>
          <p:cNvSpPr txBox="1"/>
          <p:nvPr/>
        </p:nvSpPr>
        <p:spPr>
          <a:xfrm>
            <a:off x="0" y="0"/>
            <a:ext cx="12192000" cy="6858000"/>
          </a:xfrm>
          <a:prstGeom prst="rect">
            <a:avLst/>
          </a:prstGeom>
          <a:solidFill>
            <a:schemeClr val="bg1"/>
          </a:solidFill>
        </p:spPr>
        <p:txBody>
          <a:bodyPr wrap="square" rtlCol="0">
            <a:spAutoFit/>
          </a:bodyPr>
          <a:lstStyle/>
          <a:p>
            <a:endParaRPr lang="en-US" dirty="0"/>
          </a:p>
        </p:txBody>
      </p:sp>
      <p:sp useBgFill="1">
        <p:nvSpPr>
          <p:cNvPr id="13" name="Rectangle 9">
            <a:extLst>
              <a:ext uri="{FF2B5EF4-FFF2-40B4-BE49-F238E27FC236}">
                <a16:creationId xmlns:a16="http://schemas.microsoft.com/office/drawing/2014/main" id="{D1A4588A-55D5-49B8-BE41-54ACDCFF2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10;&#10;Description automatically generated">
            <a:extLst>
              <a:ext uri="{FF2B5EF4-FFF2-40B4-BE49-F238E27FC236}">
                <a16:creationId xmlns:a16="http://schemas.microsoft.com/office/drawing/2014/main" id="{C3422FA6-40D6-B145-9F9D-424FE60A2B29}"/>
              </a:ext>
            </a:extLst>
          </p:cNvPr>
          <p:cNvPicPr>
            <a:picLocks noChangeAspect="1"/>
          </p:cNvPicPr>
          <p:nvPr/>
        </p:nvPicPr>
        <p:blipFill rotWithShape="1">
          <a:blip r:embed="rId2"/>
          <a:srcRect r="6497" b="-1"/>
          <a:stretch/>
        </p:blipFill>
        <p:spPr>
          <a:xfrm>
            <a:off x="20" y="10"/>
            <a:ext cx="12191980" cy="4465973"/>
          </a:xfrm>
          <a:prstGeom prst="rect">
            <a:avLst/>
          </a:prstGeom>
        </p:spPr>
      </p:pic>
      <p:sp>
        <p:nvSpPr>
          <p:cNvPr id="12" name="Rectangle: Rounded Corners 11">
            <a:extLst>
              <a:ext uri="{FF2B5EF4-FFF2-40B4-BE49-F238E27FC236}">
                <a16:creationId xmlns:a16="http://schemas.microsoft.com/office/drawing/2014/main" id="{F97E7EA2-EDCD-47E9-81BC-415C606D1B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19552"/>
            <a:ext cx="9382538"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4D057E32-DAEA-8642-8066-1F13B21E46C5}"/>
              </a:ext>
            </a:extLst>
          </p:cNvPr>
          <p:cNvSpPr>
            <a:spLocks noGrp="1"/>
          </p:cNvSpPr>
          <p:nvPr>
            <p:ph idx="1"/>
          </p:nvPr>
        </p:nvSpPr>
        <p:spPr>
          <a:xfrm>
            <a:off x="445194" y="4960143"/>
            <a:ext cx="11301611" cy="1743066"/>
          </a:xfrm>
        </p:spPr>
        <p:txBody>
          <a:bodyPr>
            <a:noAutofit/>
          </a:bodyPr>
          <a:lstStyle/>
          <a:p>
            <a:pPr marL="514350" indent="-514350">
              <a:buAutoNum type="arabicPeriod"/>
            </a:pPr>
            <a:r>
              <a:rPr lang="en-US" sz="3300" dirty="0"/>
              <a:t>Are you </a:t>
            </a:r>
            <a:r>
              <a:rPr lang="en-US" sz="3300" i="1" dirty="0"/>
              <a:t>determined</a:t>
            </a:r>
            <a:r>
              <a:rPr lang="en-US" sz="3300" dirty="0"/>
              <a:t> to follow Jesus and grow resilient faith?</a:t>
            </a:r>
          </a:p>
        </p:txBody>
      </p:sp>
      <p:sp>
        <p:nvSpPr>
          <p:cNvPr id="6" name="TextBox 5">
            <a:extLst>
              <a:ext uri="{FF2B5EF4-FFF2-40B4-BE49-F238E27FC236}">
                <a16:creationId xmlns:a16="http://schemas.microsoft.com/office/drawing/2014/main" id="{00FEB1E8-8C58-6A4E-B09D-DA11D0C927E5}"/>
              </a:ext>
            </a:extLst>
          </p:cNvPr>
          <p:cNvSpPr txBox="1"/>
          <p:nvPr/>
        </p:nvSpPr>
        <p:spPr>
          <a:xfrm>
            <a:off x="566928" y="4170064"/>
            <a:ext cx="7165910" cy="584775"/>
          </a:xfrm>
          <a:prstGeom prst="rect">
            <a:avLst/>
          </a:prstGeom>
          <a:noFill/>
        </p:spPr>
        <p:txBody>
          <a:bodyPr wrap="square" rtlCol="0">
            <a:spAutoFit/>
          </a:bodyPr>
          <a:lstStyle/>
          <a:p>
            <a:r>
              <a:rPr lang="en-US" sz="3200" b="1" dirty="0">
                <a:effectLst>
                  <a:outerShdw blurRad="50800" dist="38100" dir="2700000" algn="tl" rotWithShape="0">
                    <a:schemeClr val="bg1">
                      <a:alpha val="40000"/>
                    </a:schemeClr>
                  </a:outerShdw>
                </a:effectLst>
              </a:rPr>
              <a:t>Questions for reflection and response:</a:t>
            </a:r>
          </a:p>
        </p:txBody>
      </p:sp>
    </p:spTree>
    <p:extLst>
      <p:ext uri="{BB962C8B-B14F-4D97-AF65-F5344CB8AC3E}">
        <p14:creationId xmlns:p14="http://schemas.microsoft.com/office/powerpoint/2010/main" val="791106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AF21DCE-6F37-EE4B-AAEB-E546602B4E20}"/>
              </a:ext>
            </a:extLst>
          </p:cNvPr>
          <p:cNvSpPr txBox="1"/>
          <p:nvPr/>
        </p:nvSpPr>
        <p:spPr>
          <a:xfrm>
            <a:off x="0" y="0"/>
            <a:ext cx="12192000" cy="6858000"/>
          </a:xfrm>
          <a:prstGeom prst="rect">
            <a:avLst/>
          </a:prstGeom>
          <a:solidFill>
            <a:schemeClr val="bg1"/>
          </a:solidFill>
        </p:spPr>
        <p:txBody>
          <a:bodyPr wrap="square" rtlCol="0">
            <a:spAutoFit/>
          </a:bodyPr>
          <a:lstStyle/>
          <a:p>
            <a:endParaRPr lang="en-US" dirty="0"/>
          </a:p>
        </p:txBody>
      </p:sp>
      <p:sp useBgFill="1">
        <p:nvSpPr>
          <p:cNvPr id="13" name="Rectangle 9">
            <a:extLst>
              <a:ext uri="{FF2B5EF4-FFF2-40B4-BE49-F238E27FC236}">
                <a16:creationId xmlns:a16="http://schemas.microsoft.com/office/drawing/2014/main" id="{D1A4588A-55D5-49B8-BE41-54ACDCFF2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10;&#10;Description automatically generated">
            <a:extLst>
              <a:ext uri="{FF2B5EF4-FFF2-40B4-BE49-F238E27FC236}">
                <a16:creationId xmlns:a16="http://schemas.microsoft.com/office/drawing/2014/main" id="{C3422FA6-40D6-B145-9F9D-424FE60A2B29}"/>
              </a:ext>
            </a:extLst>
          </p:cNvPr>
          <p:cNvPicPr>
            <a:picLocks noChangeAspect="1"/>
          </p:cNvPicPr>
          <p:nvPr/>
        </p:nvPicPr>
        <p:blipFill rotWithShape="1">
          <a:blip r:embed="rId2"/>
          <a:srcRect r="6497" b="-1"/>
          <a:stretch/>
        </p:blipFill>
        <p:spPr>
          <a:xfrm>
            <a:off x="20" y="10"/>
            <a:ext cx="12191980" cy="4465973"/>
          </a:xfrm>
          <a:prstGeom prst="rect">
            <a:avLst/>
          </a:prstGeom>
        </p:spPr>
      </p:pic>
      <p:sp>
        <p:nvSpPr>
          <p:cNvPr id="12" name="Rectangle: Rounded Corners 11">
            <a:extLst>
              <a:ext uri="{FF2B5EF4-FFF2-40B4-BE49-F238E27FC236}">
                <a16:creationId xmlns:a16="http://schemas.microsoft.com/office/drawing/2014/main" id="{F97E7EA2-EDCD-47E9-81BC-415C606D1B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19552"/>
            <a:ext cx="9382538"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4D057E32-DAEA-8642-8066-1F13B21E46C5}"/>
              </a:ext>
            </a:extLst>
          </p:cNvPr>
          <p:cNvSpPr>
            <a:spLocks noGrp="1"/>
          </p:cNvSpPr>
          <p:nvPr>
            <p:ph idx="1"/>
          </p:nvPr>
        </p:nvSpPr>
        <p:spPr>
          <a:xfrm>
            <a:off x="445194" y="4960143"/>
            <a:ext cx="11301611" cy="1743066"/>
          </a:xfrm>
        </p:spPr>
        <p:txBody>
          <a:bodyPr>
            <a:noAutofit/>
          </a:bodyPr>
          <a:lstStyle/>
          <a:p>
            <a:pPr marL="514350" indent="-514350">
              <a:buAutoNum type="arabicPeriod"/>
            </a:pPr>
            <a:r>
              <a:rPr lang="en-US" sz="3300" dirty="0"/>
              <a:t>Are you </a:t>
            </a:r>
            <a:r>
              <a:rPr lang="en-US" sz="3300" i="1" dirty="0"/>
              <a:t>determined</a:t>
            </a:r>
            <a:r>
              <a:rPr lang="en-US" sz="3300" dirty="0"/>
              <a:t> to follow Jesus and grow resilient faith?</a:t>
            </a:r>
          </a:p>
          <a:p>
            <a:pPr marL="514350" indent="-514350">
              <a:buAutoNum type="arabicPeriod"/>
            </a:pPr>
            <a:r>
              <a:rPr lang="en-US" sz="3300" dirty="0"/>
              <a:t>What is keeping you from adapting to change?</a:t>
            </a:r>
          </a:p>
        </p:txBody>
      </p:sp>
      <p:sp>
        <p:nvSpPr>
          <p:cNvPr id="6" name="TextBox 5">
            <a:extLst>
              <a:ext uri="{FF2B5EF4-FFF2-40B4-BE49-F238E27FC236}">
                <a16:creationId xmlns:a16="http://schemas.microsoft.com/office/drawing/2014/main" id="{00FEB1E8-8C58-6A4E-B09D-DA11D0C927E5}"/>
              </a:ext>
            </a:extLst>
          </p:cNvPr>
          <p:cNvSpPr txBox="1"/>
          <p:nvPr/>
        </p:nvSpPr>
        <p:spPr>
          <a:xfrm>
            <a:off x="566928" y="4170064"/>
            <a:ext cx="7165910" cy="584775"/>
          </a:xfrm>
          <a:prstGeom prst="rect">
            <a:avLst/>
          </a:prstGeom>
          <a:noFill/>
        </p:spPr>
        <p:txBody>
          <a:bodyPr wrap="square" rtlCol="0">
            <a:spAutoFit/>
          </a:bodyPr>
          <a:lstStyle/>
          <a:p>
            <a:r>
              <a:rPr lang="en-US" sz="3200" b="1" dirty="0">
                <a:effectLst>
                  <a:outerShdw blurRad="50800" dist="38100" dir="2700000" algn="tl" rotWithShape="0">
                    <a:schemeClr val="bg1">
                      <a:alpha val="40000"/>
                    </a:schemeClr>
                  </a:outerShdw>
                </a:effectLst>
              </a:rPr>
              <a:t>Questions for reflection and response:</a:t>
            </a:r>
          </a:p>
        </p:txBody>
      </p:sp>
    </p:spTree>
    <p:extLst>
      <p:ext uri="{BB962C8B-B14F-4D97-AF65-F5344CB8AC3E}">
        <p14:creationId xmlns:p14="http://schemas.microsoft.com/office/powerpoint/2010/main" val="3570398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DA1D2B6-F4DA-8040-8AD6-83958A056CD5}"/>
              </a:ext>
            </a:extLst>
          </p:cNvPr>
          <p:cNvSpPr txBox="1"/>
          <p:nvPr/>
        </p:nvSpPr>
        <p:spPr>
          <a:xfrm>
            <a:off x="0" y="-10"/>
            <a:ext cx="12188951" cy="6858000"/>
          </a:xfrm>
          <a:prstGeom prst="rect">
            <a:avLst/>
          </a:prstGeom>
          <a:solidFill>
            <a:schemeClr val="tx1"/>
          </a:solidFill>
        </p:spPr>
        <p:txBody>
          <a:bodyPr wrap="square" rtlCol="0">
            <a:spAutoFit/>
          </a:bodyPr>
          <a:lstStyle/>
          <a:p>
            <a:endParaRPr lang="en-US" dirty="0"/>
          </a:p>
        </p:txBody>
      </p:sp>
      <p:sp useBgFill="1">
        <p:nvSpPr>
          <p:cNvPr id="16" name="Rectangle 9">
            <a:extLst>
              <a:ext uri="{FF2B5EF4-FFF2-40B4-BE49-F238E27FC236}">
                <a16:creationId xmlns:a16="http://schemas.microsoft.com/office/drawing/2014/main" id="{8A95209C-5275-4E15-8EA7-7F42980ABF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outdoor&#10;&#10;Description automatically generated">
            <a:extLst>
              <a:ext uri="{FF2B5EF4-FFF2-40B4-BE49-F238E27FC236}">
                <a16:creationId xmlns:a16="http://schemas.microsoft.com/office/drawing/2014/main" id="{EDA400E8-43E1-434E-B06C-EAB90AED1C50}"/>
              </a:ext>
            </a:extLst>
          </p:cNvPr>
          <p:cNvPicPr>
            <a:picLocks noChangeAspect="1"/>
          </p:cNvPicPr>
          <p:nvPr/>
        </p:nvPicPr>
        <p:blipFill rotWithShape="1">
          <a:blip r:embed="rId3">
            <a:alphaModFix amt="50000"/>
          </a:blip>
          <a:srcRect r="25"/>
          <a:stretch/>
        </p:blipFill>
        <p:spPr>
          <a:xfrm>
            <a:off x="3069" y="10"/>
            <a:ext cx="12188931" cy="6857990"/>
          </a:xfrm>
          <a:prstGeom prst="rect">
            <a:avLst/>
          </a:prstGeom>
        </p:spPr>
      </p:pic>
      <p:sp>
        <p:nvSpPr>
          <p:cNvPr id="2" name="Title 1">
            <a:extLst>
              <a:ext uri="{FF2B5EF4-FFF2-40B4-BE49-F238E27FC236}">
                <a16:creationId xmlns:a16="http://schemas.microsoft.com/office/drawing/2014/main" id="{03B23186-33E2-1246-B2AF-B8AC2211E3C2}"/>
              </a:ext>
            </a:extLst>
          </p:cNvPr>
          <p:cNvSpPr>
            <a:spLocks noGrp="1"/>
          </p:cNvSpPr>
          <p:nvPr>
            <p:ph type="ctrTitle"/>
          </p:nvPr>
        </p:nvSpPr>
        <p:spPr>
          <a:xfrm>
            <a:off x="1527048" y="1124712"/>
            <a:ext cx="9144000" cy="3063240"/>
          </a:xfrm>
        </p:spPr>
        <p:txBody>
          <a:bodyPr>
            <a:normAutofit/>
          </a:bodyPr>
          <a:lstStyle/>
          <a:p>
            <a:r>
              <a:rPr lang="en-US" sz="6600" b="1" dirty="0">
                <a:solidFill>
                  <a:srgbClr val="FFFFFF"/>
                </a:solidFill>
                <a:effectLst>
                  <a:outerShdw blurRad="50800" dist="38100" dir="2700000" algn="tl" rotWithShape="0">
                    <a:prstClr val="black">
                      <a:alpha val="40000"/>
                    </a:prstClr>
                  </a:outerShdw>
                </a:effectLst>
              </a:rPr>
              <a:t>Determination + Adaptation = Resilience</a:t>
            </a:r>
          </a:p>
        </p:txBody>
      </p:sp>
      <p:sp>
        <p:nvSpPr>
          <p:cNvPr id="17" name="sketchy line">
            <a:extLst>
              <a:ext uri="{FF2B5EF4-FFF2-40B4-BE49-F238E27FC236}">
                <a16:creationId xmlns:a16="http://schemas.microsoft.com/office/drawing/2014/main" id="{DEF0EFD6-A3C2-4C94-A80A-BA9709D99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ketchy box">
            <a:extLst>
              <a:ext uri="{FF2B5EF4-FFF2-40B4-BE49-F238E27FC236}">
                <a16:creationId xmlns:a16="http://schemas.microsoft.com/office/drawing/2014/main" id="{4F2ED431-E304-4FF0-9F4E-032783C9D6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rgbClr val="FFFFFF">
                <a:alpha val="75000"/>
              </a:srgbClr>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267186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AF21DCE-6F37-EE4B-AAEB-E546602B4E20}"/>
              </a:ext>
            </a:extLst>
          </p:cNvPr>
          <p:cNvSpPr txBox="1"/>
          <p:nvPr/>
        </p:nvSpPr>
        <p:spPr>
          <a:xfrm>
            <a:off x="0" y="0"/>
            <a:ext cx="12192000" cy="6858000"/>
          </a:xfrm>
          <a:prstGeom prst="rect">
            <a:avLst/>
          </a:prstGeom>
          <a:solidFill>
            <a:schemeClr val="bg1"/>
          </a:solidFill>
        </p:spPr>
        <p:txBody>
          <a:bodyPr wrap="square" rtlCol="0">
            <a:spAutoFit/>
          </a:bodyPr>
          <a:lstStyle/>
          <a:p>
            <a:endParaRPr lang="en-US" dirty="0"/>
          </a:p>
        </p:txBody>
      </p:sp>
      <p:sp useBgFill="1">
        <p:nvSpPr>
          <p:cNvPr id="13" name="Rectangle 9">
            <a:extLst>
              <a:ext uri="{FF2B5EF4-FFF2-40B4-BE49-F238E27FC236}">
                <a16:creationId xmlns:a16="http://schemas.microsoft.com/office/drawing/2014/main" id="{D1A4588A-55D5-49B8-BE41-54ACDCFF2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10;&#10;Description automatically generated">
            <a:extLst>
              <a:ext uri="{FF2B5EF4-FFF2-40B4-BE49-F238E27FC236}">
                <a16:creationId xmlns:a16="http://schemas.microsoft.com/office/drawing/2014/main" id="{C3422FA6-40D6-B145-9F9D-424FE60A2B29}"/>
              </a:ext>
            </a:extLst>
          </p:cNvPr>
          <p:cNvPicPr>
            <a:picLocks noChangeAspect="1"/>
          </p:cNvPicPr>
          <p:nvPr/>
        </p:nvPicPr>
        <p:blipFill rotWithShape="1">
          <a:blip r:embed="rId3"/>
          <a:srcRect r="6497" b="-1"/>
          <a:stretch/>
        </p:blipFill>
        <p:spPr>
          <a:xfrm>
            <a:off x="20" y="10"/>
            <a:ext cx="12191980" cy="4465973"/>
          </a:xfrm>
          <a:prstGeom prst="rect">
            <a:avLst/>
          </a:prstGeom>
        </p:spPr>
      </p:pic>
      <p:sp>
        <p:nvSpPr>
          <p:cNvPr id="12" name="Rectangle: Rounded Corners 11">
            <a:extLst>
              <a:ext uri="{FF2B5EF4-FFF2-40B4-BE49-F238E27FC236}">
                <a16:creationId xmlns:a16="http://schemas.microsoft.com/office/drawing/2014/main" id="{F97E7EA2-EDCD-47E9-81BC-415C606D1B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19552"/>
            <a:ext cx="9382538"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4D057E32-DAEA-8642-8066-1F13B21E46C5}"/>
              </a:ext>
            </a:extLst>
          </p:cNvPr>
          <p:cNvSpPr>
            <a:spLocks noGrp="1"/>
          </p:cNvSpPr>
          <p:nvPr>
            <p:ph idx="1"/>
          </p:nvPr>
        </p:nvSpPr>
        <p:spPr>
          <a:xfrm>
            <a:off x="445194" y="4960143"/>
            <a:ext cx="11301611" cy="1743066"/>
          </a:xfrm>
        </p:spPr>
        <p:txBody>
          <a:bodyPr>
            <a:noAutofit/>
          </a:bodyPr>
          <a:lstStyle/>
          <a:p>
            <a:pPr marL="514350" indent="-514350">
              <a:buAutoNum type="arabicPeriod"/>
            </a:pPr>
            <a:r>
              <a:rPr lang="en-US" sz="3300" dirty="0"/>
              <a:t>Are you </a:t>
            </a:r>
            <a:r>
              <a:rPr lang="en-US" sz="3300" i="1" dirty="0"/>
              <a:t>determined</a:t>
            </a:r>
            <a:r>
              <a:rPr lang="en-US" sz="3300" dirty="0"/>
              <a:t> to follow Jesus and grow resilient faith?</a:t>
            </a:r>
          </a:p>
          <a:p>
            <a:pPr marL="514350" indent="-514350">
              <a:buAutoNum type="arabicPeriod"/>
            </a:pPr>
            <a:r>
              <a:rPr lang="en-US" sz="3300" dirty="0"/>
              <a:t>What is keeping you from adapting to change?</a:t>
            </a:r>
          </a:p>
          <a:p>
            <a:pPr marL="514350" indent="-514350">
              <a:buFont typeface="Arial" panose="020B0604020202020204" pitchFamily="34" charset="0"/>
              <a:buAutoNum type="arabicPeriod"/>
            </a:pPr>
            <a:r>
              <a:rPr lang="en-US" sz="3300" dirty="0"/>
              <a:t>How is God calling you to </a:t>
            </a:r>
            <a:r>
              <a:rPr lang="en-US" sz="3300" i="1" dirty="0"/>
              <a:t>let go </a:t>
            </a:r>
            <a:r>
              <a:rPr lang="en-US" sz="3300" dirty="0"/>
              <a:t>and press on toward the goal?</a:t>
            </a:r>
          </a:p>
        </p:txBody>
      </p:sp>
      <p:sp>
        <p:nvSpPr>
          <p:cNvPr id="6" name="TextBox 5">
            <a:extLst>
              <a:ext uri="{FF2B5EF4-FFF2-40B4-BE49-F238E27FC236}">
                <a16:creationId xmlns:a16="http://schemas.microsoft.com/office/drawing/2014/main" id="{00FEB1E8-8C58-6A4E-B09D-DA11D0C927E5}"/>
              </a:ext>
            </a:extLst>
          </p:cNvPr>
          <p:cNvSpPr txBox="1"/>
          <p:nvPr/>
        </p:nvSpPr>
        <p:spPr>
          <a:xfrm>
            <a:off x="566928" y="4170064"/>
            <a:ext cx="7165910" cy="584775"/>
          </a:xfrm>
          <a:prstGeom prst="rect">
            <a:avLst/>
          </a:prstGeom>
          <a:noFill/>
        </p:spPr>
        <p:txBody>
          <a:bodyPr wrap="square" rtlCol="0">
            <a:spAutoFit/>
          </a:bodyPr>
          <a:lstStyle/>
          <a:p>
            <a:r>
              <a:rPr lang="en-US" sz="3200" b="1" dirty="0">
                <a:effectLst>
                  <a:outerShdw blurRad="50800" dist="38100" dir="2700000" algn="tl" rotWithShape="0">
                    <a:schemeClr val="bg1">
                      <a:alpha val="40000"/>
                    </a:schemeClr>
                  </a:outerShdw>
                </a:effectLst>
              </a:rPr>
              <a:t>Questions for reflection and response:</a:t>
            </a:r>
          </a:p>
        </p:txBody>
      </p:sp>
    </p:spTree>
    <p:extLst>
      <p:ext uri="{BB962C8B-B14F-4D97-AF65-F5344CB8AC3E}">
        <p14:creationId xmlns:p14="http://schemas.microsoft.com/office/powerpoint/2010/main" val="27517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icture containing text&#10;&#10;Description automatically generated">
            <a:extLst>
              <a:ext uri="{FF2B5EF4-FFF2-40B4-BE49-F238E27FC236}">
                <a16:creationId xmlns:a16="http://schemas.microsoft.com/office/drawing/2014/main" id="{36782154-CD20-3B4B-9954-9B1F306C18F2}"/>
              </a:ext>
            </a:extLst>
          </p:cNvPr>
          <p:cNvPicPr>
            <a:picLocks noChangeAspect="1"/>
          </p:cNvPicPr>
          <p:nvPr/>
        </p:nvPicPr>
        <p:blipFill rotWithShape="1">
          <a:blip r:embed="rId3"/>
          <a:srcRect t="19"/>
          <a:stretch/>
        </p:blipFill>
        <p:spPr>
          <a:xfrm>
            <a:off x="20" y="1282"/>
            <a:ext cx="12191980" cy="6856718"/>
          </a:xfrm>
          <a:prstGeom prst="rect">
            <a:avLst/>
          </a:prstGeom>
        </p:spPr>
      </p:pic>
    </p:spTree>
    <p:extLst>
      <p:ext uri="{BB962C8B-B14F-4D97-AF65-F5344CB8AC3E}">
        <p14:creationId xmlns:p14="http://schemas.microsoft.com/office/powerpoint/2010/main" val="3784145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2" name="!!Rectangle">
            <a:extLst>
              <a:ext uri="{FF2B5EF4-FFF2-40B4-BE49-F238E27FC236}">
                <a16:creationId xmlns:a16="http://schemas.microsoft.com/office/drawing/2014/main" id="{D5997EA8-5EFC-40CD-A85F-C3C3BC5F9E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text, group, fabric&#10;&#10;Description automatically generated">
            <a:extLst>
              <a:ext uri="{FF2B5EF4-FFF2-40B4-BE49-F238E27FC236}">
                <a16:creationId xmlns:a16="http://schemas.microsoft.com/office/drawing/2014/main" id="{FCF326F0-024E-3F4B-BF07-180CA51B00B4}"/>
              </a:ext>
            </a:extLst>
          </p:cNvPr>
          <p:cNvPicPr>
            <a:picLocks noChangeAspect="1"/>
          </p:cNvPicPr>
          <p:nvPr/>
        </p:nvPicPr>
        <p:blipFill rotWithShape="1">
          <a:blip r:embed="rId3"/>
          <a:srcRect l="1219" r="5891" b="-1"/>
          <a:stretch/>
        </p:blipFill>
        <p:spPr>
          <a:xfrm>
            <a:off x="21" y="10"/>
            <a:ext cx="12191979" cy="6857990"/>
          </a:xfrm>
          <a:prstGeom prst="rect">
            <a:avLst/>
          </a:prstGeom>
        </p:spPr>
      </p:pic>
      <p:sp>
        <p:nvSpPr>
          <p:cNvPr id="63" name="Rectangle 11">
            <a:extLst>
              <a:ext uri="{FF2B5EF4-FFF2-40B4-BE49-F238E27FC236}">
                <a16:creationId xmlns:a16="http://schemas.microsoft.com/office/drawing/2014/main" id="{1CF6A1EC-BD15-42D9-A339-A3970CF7C6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4218905"/>
            <a:ext cx="11167447" cy="2089317"/>
          </a:xfrm>
          <a:prstGeom prst="rect">
            <a:avLst/>
          </a:prstGeom>
          <a:solidFill>
            <a:schemeClr val="bg1">
              <a:alpha val="95000"/>
            </a:schemeClr>
          </a:solidFill>
          <a:ln w="12700">
            <a:solidFill>
              <a:srgbClr val="EFEFE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Rectangle 13">
            <a:extLst>
              <a:ext uri="{FF2B5EF4-FFF2-40B4-BE49-F238E27FC236}">
                <a16:creationId xmlns:a16="http://schemas.microsoft.com/office/drawing/2014/main" id="{A720C27D-5C39-492B-BD68-C220C0F83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491151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65" name="Rectangle 15">
            <a:extLst>
              <a:ext uri="{FF2B5EF4-FFF2-40B4-BE49-F238E27FC236}">
                <a16:creationId xmlns:a16="http://schemas.microsoft.com/office/drawing/2014/main" id="{A4F3394A-A959-460A-ACF9-5FA682C769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525441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ontent Placeholder 4">
            <a:extLst>
              <a:ext uri="{FF2B5EF4-FFF2-40B4-BE49-F238E27FC236}">
                <a16:creationId xmlns:a16="http://schemas.microsoft.com/office/drawing/2014/main" id="{6E6E2061-74BE-334E-8F7A-77647E858BC7}"/>
              </a:ext>
            </a:extLst>
          </p:cNvPr>
          <p:cNvSpPr>
            <a:spLocks noGrp="1"/>
          </p:cNvSpPr>
          <p:nvPr>
            <p:ph idx="1"/>
          </p:nvPr>
        </p:nvSpPr>
        <p:spPr>
          <a:xfrm>
            <a:off x="5295826" y="4532042"/>
            <a:ext cx="6061022" cy="1463040"/>
          </a:xfrm>
        </p:spPr>
        <p:txBody>
          <a:bodyPr anchor="ctr">
            <a:noAutofit/>
          </a:bodyPr>
          <a:lstStyle/>
          <a:p>
            <a:pPr marL="0" indent="0">
              <a:lnSpc>
                <a:spcPct val="100000"/>
              </a:lnSpc>
              <a:spcBef>
                <a:spcPts val="0"/>
              </a:spcBef>
              <a:buNone/>
            </a:pPr>
            <a:r>
              <a:rPr lang="en-US" sz="3000" b="1" dirty="0">
                <a:solidFill>
                  <a:schemeClr val="accent6">
                    <a:lumMod val="50000"/>
                  </a:schemeClr>
                </a:solidFill>
              </a:rPr>
              <a:t>Mark 11:1-11</a:t>
            </a:r>
          </a:p>
          <a:p>
            <a:pPr marL="0" indent="0">
              <a:lnSpc>
                <a:spcPct val="100000"/>
              </a:lnSpc>
              <a:spcBef>
                <a:spcPts val="0"/>
              </a:spcBef>
              <a:buNone/>
            </a:pPr>
            <a:r>
              <a:rPr lang="en-US" sz="3000" dirty="0"/>
              <a:t>Matthew 21:1-11</a:t>
            </a:r>
          </a:p>
          <a:p>
            <a:pPr marL="0" indent="0">
              <a:lnSpc>
                <a:spcPct val="100000"/>
              </a:lnSpc>
              <a:spcBef>
                <a:spcPts val="0"/>
              </a:spcBef>
              <a:buNone/>
            </a:pPr>
            <a:r>
              <a:rPr lang="en-US" sz="3000" dirty="0"/>
              <a:t>Luke 10:28-44</a:t>
            </a:r>
          </a:p>
          <a:p>
            <a:pPr marL="0" indent="0">
              <a:lnSpc>
                <a:spcPct val="100000"/>
              </a:lnSpc>
              <a:spcBef>
                <a:spcPts val="0"/>
              </a:spcBef>
              <a:buNone/>
            </a:pPr>
            <a:r>
              <a:rPr lang="en-US" sz="3000" dirty="0"/>
              <a:t>John 12:12-14</a:t>
            </a:r>
          </a:p>
        </p:txBody>
      </p:sp>
      <p:sp>
        <p:nvSpPr>
          <p:cNvPr id="49" name="Content Placeholder 4">
            <a:extLst>
              <a:ext uri="{FF2B5EF4-FFF2-40B4-BE49-F238E27FC236}">
                <a16:creationId xmlns:a16="http://schemas.microsoft.com/office/drawing/2014/main" id="{8301282A-22F4-254E-985F-DA668A055656}"/>
              </a:ext>
            </a:extLst>
          </p:cNvPr>
          <p:cNvSpPr txBox="1">
            <a:spLocks/>
          </p:cNvSpPr>
          <p:nvPr/>
        </p:nvSpPr>
        <p:spPr>
          <a:xfrm>
            <a:off x="1326313" y="4918529"/>
            <a:ext cx="3041429" cy="70408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000" b="1" dirty="0">
                <a:solidFill>
                  <a:schemeClr val="accent6">
                    <a:lumMod val="50000"/>
                  </a:schemeClr>
                </a:solidFill>
              </a:rPr>
              <a:t>Palm Sunday</a:t>
            </a:r>
          </a:p>
        </p:txBody>
      </p:sp>
      <p:pic>
        <p:nvPicPr>
          <p:cNvPr id="9" name="Picture 8" descr="A close-up of a plant&#10;&#10;Description automatically generated with medium confidence">
            <a:extLst>
              <a:ext uri="{FF2B5EF4-FFF2-40B4-BE49-F238E27FC236}">
                <a16:creationId xmlns:a16="http://schemas.microsoft.com/office/drawing/2014/main" id="{AAFB8C36-91DF-B449-8029-0C2F4DB3AA32}"/>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8875090" y="4218905"/>
            <a:ext cx="2846773" cy="1897848"/>
          </a:xfrm>
          <a:prstGeom prst="rect">
            <a:avLst/>
          </a:prstGeom>
        </p:spPr>
      </p:pic>
    </p:spTree>
    <p:extLst>
      <p:ext uri="{BB962C8B-B14F-4D97-AF65-F5344CB8AC3E}">
        <p14:creationId xmlns:p14="http://schemas.microsoft.com/office/powerpoint/2010/main" val="828313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6E5294-A577-8B48-B838-E56DF1D41D8A}"/>
              </a:ext>
            </a:extLst>
          </p:cNvPr>
          <p:cNvSpPr txBox="1"/>
          <p:nvPr/>
        </p:nvSpPr>
        <p:spPr>
          <a:xfrm>
            <a:off x="0" y="0"/>
            <a:ext cx="12192000" cy="6858000"/>
          </a:xfrm>
          <a:prstGeom prst="rect">
            <a:avLst/>
          </a:prstGeom>
          <a:solidFill>
            <a:schemeClr val="bg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6E6E2061-74BE-334E-8F7A-77647E858BC7}"/>
              </a:ext>
            </a:extLst>
          </p:cNvPr>
          <p:cNvSpPr>
            <a:spLocks noGrp="1"/>
          </p:cNvSpPr>
          <p:nvPr>
            <p:ph idx="1"/>
          </p:nvPr>
        </p:nvSpPr>
        <p:spPr>
          <a:xfrm>
            <a:off x="2298130" y="2514070"/>
            <a:ext cx="7595740" cy="1829860"/>
          </a:xfrm>
        </p:spPr>
        <p:txBody>
          <a:bodyPr>
            <a:noAutofit/>
          </a:bodyPr>
          <a:lstStyle/>
          <a:p>
            <a:pPr marL="0" indent="0" algn="r">
              <a:buNone/>
            </a:pPr>
            <a:r>
              <a:rPr lang="en-US" sz="3800" dirty="0">
                <a:solidFill>
                  <a:srgbClr val="FF0000"/>
                </a:solidFill>
              </a:rPr>
              <a:t>“You do not realize now what I am doing, but later you will understand.”</a:t>
            </a:r>
          </a:p>
          <a:p>
            <a:pPr marL="0" indent="0" algn="r">
              <a:buNone/>
            </a:pPr>
            <a:r>
              <a:rPr lang="en-US" sz="3800" b="1" dirty="0"/>
              <a:t>Jesus, John 13:7 NIV</a:t>
            </a:r>
          </a:p>
        </p:txBody>
      </p:sp>
    </p:spTree>
    <p:extLst>
      <p:ext uri="{BB962C8B-B14F-4D97-AF65-F5344CB8AC3E}">
        <p14:creationId xmlns:p14="http://schemas.microsoft.com/office/powerpoint/2010/main" val="1187985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group of people in a room&#10;&#10;Description automatically generated with medium confidence">
            <a:extLst>
              <a:ext uri="{FF2B5EF4-FFF2-40B4-BE49-F238E27FC236}">
                <a16:creationId xmlns:a16="http://schemas.microsoft.com/office/drawing/2014/main" id="{7D88E045-64B2-4B45-B16D-6BA8E34372D9}"/>
              </a:ext>
            </a:extLst>
          </p:cNvPr>
          <p:cNvPicPr>
            <a:picLocks noChangeAspect="1"/>
          </p:cNvPicPr>
          <p:nvPr/>
        </p:nvPicPr>
        <p:blipFill rotWithShape="1">
          <a:blip r:embed="rId3">
            <a:duotone>
              <a:prstClr val="black"/>
              <a:srgbClr val="D9C3A5">
                <a:tint val="50000"/>
                <a:satMod val="180000"/>
              </a:srgbClr>
            </a:duotone>
          </a:blip>
          <a:srcRect b="15746"/>
          <a:stretch/>
        </p:blipFill>
        <p:spPr>
          <a:xfrm>
            <a:off x="20" y="1282"/>
            <a:ext cx="12191980" cy="6856718"/>
          </a:xfrm>
          <a:prstGeom prst="rect">
            <a:avLst/>
          </a:prstGeom>
        </p:spPr>
      </p:pic>
    </p:spTree>
    <p:extLst>
      <p:ext uri="{BB962C8B-B14F-4D97-AF65-F5344CB8AC3E}">
        <p14:creationId xmlns:p14="http://schemas.microsoft.com/office/powerpoint/2010/main" val="205155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6E5294-A577-8B48-B838-E56DF1D41D8A}"/>
              </a:ext>
            </a:extLst>
          </p:cNvPr>
          <p:cNvSpPr txBox="1"/>
          <p:nvPr/>
        </p:nvSpPr>
        <p:spPr>
          <a:xfrm>
            <a:off x="0" y="0"/>
            <a:ext cx="12192000" cy="6858000"/>
          </a:xfrm>
          <a:prstGeom prst="rect">
            <a:avLst/>
          </a:prstGeom>
          <a:solidFill>
            <a:schemeClr val="tx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6E6E2061-74BE-334E-8F7A-77647E858BC7}"/>
              </a:ext>
            </a:extLst>
          </p:cNvPr>
          <p:cNvSpPr>
            <a:spLocks noGrp="1"/>
          </p:cNvSpPr>
          <p:nvPr>
            <p:ph idx="1"/>
          </p:nvPr>
        </p:nvSpPr>
        <p:spPr>
          <a:xfrm>
            <a:off x="769020" y="2182091"/>
            <a:ext cx="10653960" cy="2493818"/>
          </a:xfrm>
        </p:spPr>
        <p:txBody>
          <a:bodyPr>
            <a:noAutofit/>
          </a:bodyPr>
          <a:lstStyle/>
          <a:p>
            <a:pPr marL="0" indent="0" algn="r">
              <a:buNone/>
            </a:pPr>
            <a:r>
              <a:rPr lang="en-US" sz="3600" dirty="0">
                <a:solidFill>
                  <a:srgbClr val="FFFF00"/>
                </a:solidFill>
              </a:rPr>
              <a:t>I have become all things to all people</a:t>
            </a:r>
            <a:r>
              <a:rPr lang="en-US" sz="3600" dirty="0">
                <a:solidFill>
                  <a:schemeClr val="bg1"/>
                </a:solidFill>
              </a:rPr>
              <a:t> </a:t>
            </a:r>
            <a:r>
              <a:rPr lang="en-US" sz="3600" dirty="0">
                <a:solidFill>
                  <a:srgbClr val="FFFF00"/>
                </a:solidFill>
              </a:rPr>
              <a:t>so that by all possible means I might save some. </a:t>
            </a:r>
            <a:r>
              <a:rPr lang="en-US" sz="3600" dirty="0">
                <a:solidFill>
                  <a:schemeClr val="bg1"/>
                </a:solidFill>
              </a:rPr>
              <a:t>I do all this for the sake of the gospel, that I may share in its blessings.</a:t>
            </a:r>
          </a:p>
          <a:p>
            <a:pPr marL="0" indent="0" algn="r">
              <a:buNone/>
            </a:pPr>
            <a:r>
              <a:rPr lang="en-US" sz="3600" b="1" dirty="0">
                <a:solidFill>
                  <a:schemeClr val="bg1"/>
                </a:solidFill>
              </a:rPr>
              <a:t>Paul, 1 Corinthians 9:22-23 NIV</a:t>
            </a:r>
          </a:p>
        </p:txBody>
      </p:sp>
    </p:spTree>
    <p:extLst>
      <p:ext uri="{BB962C8B-B14F-4D97-AF65-F5344CB8AC3E}">
        <p14:creationId xmlns:p14="http://schemas.microsoft.com/office/powerpoint/2010/main" val="3369557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2EE54F7-ADD8-554D-9E85-35D892450968}"/>
              </a:ext>
            </a:extLst>
          </p:cNvPr>
          <p:cNvSpPr txBox="1"/>
          <p:nvPr/>
        </p:nvSpPr>
        <p:spPr>
          <a:xfrm>
            <a:off x="0" y="0"/>
            <a:ext cx="12192000" cy="6858000"/>
          </a:xfrm>
          <a:prstGeom prst="rect">
            <a:avLst/>
          </a:prstGeom>
          <a:solidFill>
            <a:schemeClr val="bg1"/>
          </a:solidFill>
        </p:spPr>
        <p:txBody>
          <a:bodyPr wrap="square" rtlCol="0">
            <a:spAutoFit/>
          </a:bodyPr>
          <a:lstStyle/>
          <a:p>
            <a:endParaRPr lang="en-US" dirty="0"/>
          </a:p>
        </p:txBody>
      </p:sp>
      <p:pic>
        <p:nvPicPr>
          <p:cNvPr id="5" name="Picture 4" descr="Calendar&#10;&#10;Description automatically generated">
            <a:extLst>
              <a:ext uri="{FF2B5EF4-FFF2-40B4-BE49-F238E27FC236}">
                <a16:creationId xmlns:a16="http://schemas.microsoft.com/office/drawing/2014/main" id="{6C2F41A6-5860-2944-AB42-285A9E7DD12F}"/>
              </a:ext>
            </a:extLst>
          </p:cNvPr>
          <p:cNvPicPr>
            <a:picLocks noChangeAspect="1"/>
          </p:cNvPicPr>
          <p:nvPr/>
        </p:nvPicPr>
        <p:blipFill>
          <a:blip r:embed="rId3"/>
          <a:stretch>
            <a:fillRect/>
          </a:stretch>
        </p:blipFill>
        <p:spPr>
          <a:xfrm>
            <a:off x="480060" y="862500"/>
            <a:ext cx="3425957" cy="5132519"/>
          </a:xfrm>
          <a:prstGeom prst="rect">
            <a:avLst/>
          </a:prstGeom>
        </p:spPr>
      </p:pic>
      <p:sp>
        <p:nvSpPr>
          <p:cNvPr id="6" name="Title 5">
            <a:extLst>
              <a:ext uri="{FF2B5EF4-FFF2-40B4-BE49-F238E27FC236}">
                <a16:creationId xmlns:a16="http://schemas.microsoft.com/office/drawing/2014/main" id="{3BDA83E1-97CF-F74D-80BA-580E3840C3FA}"/>
              </a:ext>
            </a:extLst>
          </p:cNvPr>
          <p:cNvSpPr>
            <a:spLocks noGrp="1"/>
          </p:cNvSpPr>
          <p:nvPr>
            <p:ph type="title"/>
          </p:nvPr>
        </p:nvSpPr>
        <p:spPr>
          <a:xfrm>
            <a:off x="4236096" y="531747"/>
            <a:ext cx="7475844" cy="1009651"/>
          </a:xfrm>
        </p:spPr>
        <p:txBody>
          <a:bodyPr>
            <a:normAutofit/>
          </a:bodyPr>
          <a:lstStyle/>
          <a:p>
            <a:r>
              <a:rPr lang="en-US" sz="3600" b="1" dirty="0">
                <a:latin typeface="+mn-lt"/>
              </a:rPr>
              <a:t>The Resilient Faith of the Early Church</a:t>
            </a:r>
          </a:p>
        </p:txBody>
      </p:sp>
    </p:spTree>
    <p:extLst>
      <p:ext uri="{BB962C8B-B14F-4D97-AF65-F5344CB8AC3E}">
        <p14:creationId xmlns:p14="http://schemas.microsoft.com/office/powerpoint/2010/main" val="221723872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2EE54F7-ADD8-554D-9E85-35D892450968}"/>
              </a:ext>
            </a:extLst>
          </p:cNvPr>
          <p:cNvSpPr txBox="1"/>
          <p:nvPr/>
        </p:nvSpPr>
        <p:spPr>
          <a:xfrm>
            <a:off x="0" y="0"/>
            <a:ext cx="12192000" cy="6858000"/>
          </a:xfrm>
          <a:prstGeom prst="rect">
            <a:avLst/>
          </a:prstGeom>
          <a:solidFill>
            <a:schemeClr val="bg1"/>
          </a:solidFill>
        </p:spPr>
        <p:txBody>
          <a:bodyPr wrap="square" rtlCol="0">
            <a:spAutoFit/>
          </a:bodyPr>
          <a:lstStyle/>
          <a:p>
            <a:endParaRPr lang="en-US" dirty="0"/>
          </a:p>
        </p:txBody>
      </p:sp>
      <p:pic>
        <p:nvPicPr>
          <p:cNvPr id="5" name="Picture 4" descr="Calendar&#10;&#10;Description automatically generated">
            <a:extLst>
              <a:ext uri="{FF2B5EF4-FFF2-40B4-BE49-F238E27FC236}">
                <a16:creationId xmlns:a16="http://schemas.microsoft.com/office/drawing/2014/main" id="{6C2F41A6-5860-2944-AB42-285A9E7DD12F}"/>
              </a:ext>
            </a:extLst>
          </p:cNvPr>
          <p:cNvPicPr>
            <a:picLocks noChangeAspect="1"/>
          </p:cNvPicPr>
          <p:nvPr/>
        </p:nvPicPr>
        <p:blipFill>
          <a:blip r:embed="rId3"/>
          <a:stretch>
            <a:fillRect/>
          </a:stretch>
        </p:blipFill>
        <p:spPr>
          <a:xfrm>
            <a:off x="480060" y="862500"/>
            <a:ext cx="3425957" cy="5132519"/>
          </a:xfrm>
          <a:prstGeom prst="rect">
            <a:avLst/>
          </a:prstGeom>
        </p:spPr>
      </p:pic>
      <p:sp>
        <p:nvSpPr>
          <p:cNvPr id="6" name="Title 5">
            <a:extLst>
              <a:ext uri="{FF2B5EF4-FFF2-40B4-BE49-F238E27FC236}">
                <a16:creationId xmlns:a16="http://schemas.microsoft.com/office/drawing/2014/main" id="{3BDA83E1-97CF-F74D-80BA-580E3840C3FA}"/>
              </a:ext>
            </a:extLst>
          </p:cNvPr>
          <p:cNvSpPr>
            <a:spLocks noGrp="1"/>
          </p:cNvSpPr>
          <p:nvPr>
            <p:ph type="title"/>
          </p:nvPr>
        </p:nvSpPr>
        <p:spPr>
          <a:xfrm>
            <a:off x="4236096" y="531747"/>
            <a:ext cx="7475844" cy="1009651"/>
          </a:xfrm>
        </p:spPr>
        <p:txBody>
          <a:bodyPr>
            <a:normAutofit/>
          </a:bodyPr>
          <a:lstStyle/>
          <a:p>
            <a:r>
              <a:rPr lang="en-US" sz="3600" b="1" dirty="0">
                <a:latin typeface="+mn-lt"/>
              </a:rPr>
              <a:t>The Resilient Faith of the Early Church</a:t>
            </a:r>
          </a:p>
        </p:txBody>
      </p:sp>
      <p:sp>
        <p:nvSpPr>
          <p:cNvPr id="3" name="Content Placeholder 2">
            <a:extLst>
              <a:ext uri="{FF2B5EF4-FFF2-40B4-BE49-F238E27FC236}">
                <a16:creationId xmlns:a16="http://schemas.microsoft.com/office/drawing/2014/main" id="{1C647FE7-1214-4A4F-96F9-A3CE29586869}"/>
              </a:ext>
            </a:extLst>
          </p:cNvPr>
          <p:cNvSpPr>
            <a:spLocks noGrp="1"/>
          </p:cNvSpPr>
          <p:nvPr>
            <p:ph idx="1"/>
          </p:nvPr>
        </p:nvSpPr>
        <p:spPr>
          <a:xfrm>
            <a:off x="4236098" y="1541398"/>
            <a:ext cx="7475842" cy="5008691"/>
          </a:xfrm>
        </p:spPr>
        <p:txBody>
          <a:bodyPr>
            <a:normAutofit/>
          </a:bodyPr>
          <a:lstStyle/>
          <a:p>
            <a:r>
              <a:rPr lang="en-US" sz="3200" dirty="0"/>
              <a:t>They created a “third way” (race) or new family through the church community.</a:t>
            </a:r>
          </a:p>
        </p:txBody>
      </p:sp>
    </p:spTree>
    <p:extLst>
      <p:ext uri="{BB962C8B-B14F-4D97-AF65-F5344CB8AC3E}">
        <p14:creationId xmlns:p14="http://schemas.microsoft.com/office/powerpoint/2010/main" val="343694334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2EE54F7-ADD8-554D-9E85-35D892450968}"/>
              </a:ext>
            </a:extLst>
          </p:cNvPr>
          <p:cNvSpPr txBox="1"/>
          <p:nvPr/>
        </p:nvSpPr>
        <p:spPr>
          <a:xfrm>
            <a:off x="0" y="0"/>
            <a:ext cx="12192000" cy="6858000"/>
          </a:xfrm>
          <a:prstGeom prst="rect">
            <a:avLst/>
          </a:prstGeom>
          <a:solidFill>
            <a:schemeClr val="bg1"/>
          </a:solidFill>
        </p:spPr>
        <p:txBody>
          <a:bodyPr wrap="square" rtlCol="0">
            <a:spAutoFit/>
          </a:bodyPr>
          <a:lstStyle/>
          <a:p>
            <a:endParaRPr lang="en-US" dirty="0"/>
          </a:p>
        </p:txBody>
      </p:sp>
      <p:pic>
        <p:nvPicPr>
          <p:cNvPr id="5" name="Picture 4" descr="Calendar&#10;&#10;Description automatically generated">
            <a:extLst>
              <a:ext uri="{FF2B5EF4-FFF2-40B4-BE49-F238E27FC236}">
                <a16:creationId xmlns:a16="http://schemas.microsoft.com/office/drawing/2014/main" id="{6C2F41A6-5860-2944-AB42-285A9E7DD12F}"/>
              </a:ext>
            </a:extLst>
          </p:cNvPr>
          <p:cNvPicPr>
            <a:picLocks noChangeAspect="1"/>
          </p:cNvPicPr>
          <p:nvPr/>
        </p:nvPicPr>
        <p:blipFill>
          <a:blip r:embed="rId3"/>
          <a:stretch>
            <a:fillRect/>
          </a:stretch>
        </p:blipFill>
        <p:spPr>
          <a:xfrm>
            <a:off x="480060" y="862500"/>
            <a:ext cx="3425957" cy="5132519"/>
          </a:xfrm>
          <a:prstGeom prst="rect">
            <a:avLst/>
          </a:prstGeom>
        </p:spPr>
      </p:pic>
      <p:sp>
        <p:nvSpPr>
          <p:cNvPr id="6" name="Title 5">
            <a:extLst>
              <a:ext uri="{FF2B5EF4-FFF2-40B4-BE49-F238E27FC236}">
                <a16:creationId xmlns:a16="http://schemas.microsoft.com/office/drawing/2014/main" id="{3BDA83E1-97CF-F74D-80BA-580E3840C3FA}"/>
              </a:ext>
            </a:extLst>
          </p:cNvPr>
          <p:cNvSpPr>
            <a:spLocks noGrp="1"/>
          </p:cNvSpPr>
          <p:nvPr>
            <p:ph type="title"/>
          </p:nvPr>
        </p:nvSpPr>
        <p:spPr>
          <a:xfrm>
            <a:off x="4236096" y="531747"/>
            <a:ext cx="7475844" cy="1009651"/>
          </a:xfrm>
        </p:spPr>
        <p:txBody>
          <a:bodyPr>
            <a:normAutofit/>
          </a:bodyPr>
          <a:lstStyle/>
          <a:p>
            <a:r>
              <a:rPr lang="en-US" sz="3600" b="1" dirty="0">
                <a:latin typeface="+mn-lt"/>
              </a:rPr>
              <a:t>The Resilient Faith of the Early Church</a:t>
            </a:r>
          </a:p>
        </p:txBody>
      </p:sp>
      <p:sp>
        <p:nvSpPr>
          <p:cNvPr id="3" name="Content Placeholder 2">
            <a:extLst>
              <a:ext uri="{FF2B5EF4-FFF2-40B4-BE49-F238E27FC236}">
                <a16:creationId xmlns:a16="http://schemas.microsoft.com/office/drawing/2014/main" id="{1C647FE7-1214-4A4F-96F9-A3CE29586869}"/>
              </a:ext>
            </a:extLst>
          </p:cNvPr>
          <p:cNvSpPr>
            <a:spLocks noGrp="1"/>
          </p:cNvSpPr>
          <p:nvPr>
            <p:ph idx="1"/>
          </p:nvPr>
        </p:nvSpPr>
        <p:spPr>
          <a:xfrm>
            <a:off x="4236098" y="1541398"/>
            <a:ext cx="7475842" cy="5008691"/>
          </a:xfrm>
        </p:spPr>
        <p:txBody>
          <a:bodyPr>
            <a:normAutofit/>
          </a:bodyPr>
          <a:lstStyle/>
          <a:p>
            <a:r>
              <a:rPr lang="en-US" sz="3200" dirty="0"/>
              <a:t>They created a “third way” (race) or new family through the church community.</a:t>
            </a:r>
          </a:p>
          <a:p>
            <a:r>
              <a:rPr lang="en-US" sz="3200" dirty="0"/>
              <a:t>They had to improvise and learn to be creative and resourceful with less.</a:t>
            </a:r>
          </a:p>
        </p:txBody>
      </p:sp>
    </p:spTree>
    <p:extLst>
      <p:ext uri="{BB962C8B-B14F-4D97-AF65-F5344CB8AC3E}">
        <p14:creationId xmlns:p14="http://schemas.microsoft.com/office/powerpoint/2010/main" val="221471474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37448</TotalTime>
  <Words>3820</Words>
  <Application>Microsoft Macintosh PowerPoint</Application>
  <PresentationFormat>Widescreen</PresentationFormat>
  <Paragraphs>137</Paragraphs>
  <Slides>21</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PowerPoint Presentation</vt:lpstr>
      <vt:lpstr>Determination + Adaptation = Resilience</vt:lpstr>
      <vt:lpstr>PowerPoint Presentation</vt:lpstr>
      <vt:lpstr>PowerPoint Presentation</vt:lpstr>
      <vt:lpstr>PowerPoint Presentation</vt:lpstr>
      <vt:lpstr>PowerPoint Presentation</vt:lpstr>
      <vt:lpstr>The Resilient Faith of the Early Church</vt:lpstr>
      <vt:lpstr>The Resilient Faith of the Early Church</vt:lpstr>
      <vt:lpstr>The Resilient Faith of the Early Church</vt:lpstr>
      <vt:lpstr>The Resilient Faith of the Early Church</vt:lpstr>
      <vt:lpstr>The Resilient Faith of the Early Church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Flowers, David</dc:creator>
  <cp:lastModifiedBy>Flowers, David</cp:lastModifiedBy>
  <cp:revision>902</cp:revision>
  <cp:lastPrinted>2021-03-14T13:21:50Z</cp:lastPrinted>
  <dcterms:created xsi:type="dcterms:W3CDTF">2020-12-22T19:47:34Z</dcterms:created>
  <dcterms:modified xsi:type="dcterms:W3CDTF">2021-03-26T19:59:56Z</dcterms:modified>
</cp:coreProperties>
</file>