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03" r:id="rId3"/>
    <p:sldId id="557" r:id="rId4"/>
    <p:sldId id="309" r:id="rId5"/>
    <p:sldId id="468" r:id="rId6"/>
    <p:sldId id="558" r:id="rId7"/>
    <p:sldId id="467" r:id="rId8"/>
    <p:sldId id="466" r:id="rId9"/>
    <p:sldId id="472" r:id="rId10"/>
    <p:sldId id="550" r:id="rId11"/>
    <p:sldId id="474" r:id="rId12"/>
    <p:sldId id="549" r:id="rId13"/>
    <p:sldId id="554" r:id="rId14"/>
    <p:sldId id="555" r:id="rId15"/>
    <p:sldId id="556" r:id="rId16"/>
    <p:sldId id="547" r:id="rId17"/>
    <p:sldId id="553" r:id="rId18"/>
    <p:sldId id="551" r:id="rId19"/>
    <p:sldId id="552"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00"/>
    <p:restoredTop sz="73575"/>
  </p:normalViewPr>
  <p:slideViewPr>
    <p:cSldViewPr snapToGrid="0">
      <p:cViewPr varScale="1">
        <p:scale>
          <a:sx n="80" d="100"/>
          <a:sy n="80" d="100"/>
        </p:scale>
        <p:origin x="1104" y="192"/>
      </p:cViewPr>
      <p:guideLst/>
    </p:cSldViewPr>
  </p:slideViewPr>
  <p:notesTextViewPr>
    <p:cViewPr>
      <p:scale>
        <a:sx n="130" d="100"/>
        <a:sy n="130" d="100"/>
      </p:scale>
      <p:origin x="0" y="-16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INTRO]</a:t>
            </a:r>
          </a:p>
          <a:p>
            <a:pPr marL="171450" indent="-171450">
              <a:buFont typeface="Arial" panose="020B0604020202020204" pitchFamily="34" charset="0"/>
              <a:buChar char="•"/>
            </a:pPr>
            <a:r>
              <a:rPr lang="en-US" dirty="0">
                <a:solidFill>
                  <a:schemeClr val="tx1"/>
                </a:solidFill>
              </a:rPr>
              <a:t>Welcome/Greeting</a:t>
            </a:r>
          </a:p>
          <a:p>
            <a:pPr marL="171450" indent="-171450">
              <a:buFont typeface="Arial" panose="020B0604020202020204" pitchFamily="34" charset="0"/>
              <a:buChar char="•"/>
            </a:pPr>
            <a:r>
              <a:rPr lang="en-US" dirty="0">
                <a:solidFill>
                  <a:schemeClr val="tx1"/>
                </a:solidFill>
              </a:rPr>
              <a:t>Lent to Easter series (next 7 weeks) – </a:t>
            </a:r>
            <a:r>
              <a:rPr lang="en-US" b="1" i="1" dirty="0">
                <a:solidFill>
                  <a:schemeClr val="tx1"/>
                </a:solidFill>
              </a:rPr>
              <a:t>Waging Peace: A Journey with Jesus Through Holy Week </a:t>
            </a:r>
            <a:r>
              <a:rPr lang="en-US" dirty="0">
                <a:solidFill>
                  <a:schemeClr val="tx1"/>
                </a:solidFill>
              </a:rPr>
              <a:t>– At the beginning of Holy Week, Jesus looked out over Jerusalem and cried aloud, “If only you knew the things that make for peace.” And then Jesus spends each day confronting injustice, calling out oppressors, and contending for peace. But what if—despite our familiarity with the events of Holy Week—we have not fully understood or embraced how Jesus makes peace and calls us to do the same? Therefore, this Lent to Easter we’re going to journey with Jesus through Holy Week and seek to discover anew why he is called the Prince of Peace, and what it looks like when we are waging peace like him.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This series is based on Jason Porterfield’s book…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read about Judas Maccabeus in what protestants call the apocryphal books between the histories of the Old and New Testament. In about 167 BC, when the Seleucid empire ruled over Israel, the son of an old rebellious priest was commissioned by his father (on his deathbed) to avenge their people and pay back the Gentiles in full. Judas did just that and he was so successful and fierce in battle that they gave him the nickname Maccabeus, which means </a:t>
            </a:r>
            <a:r>
              <a:rPr lang="en-US" i="1" dirty="0"/>
              <a:t>the hammer</a:t>
            </a:r>
            <a:r>
              <a:rPr lang="en-US" dirty="0"/>
              <a:t>. And when Judas recaptured Jerusalem and made his way back into the city to cleanse the temple, his followers celebrated by… that’s right… by waving palm branches.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so, when Jesus came riding into Jerusalem on Sunday, the waving of palm branches was a symbol of their quest for independence, it represented their nationalist aspirations, it was like waving a separatist movement’s flag; it was a way of saying: Jesus will bring the hammer once again. Jesus will set us free from Roman occupation. Jesus will be our liberator.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is what the crowd wanted from Jesus that day. And Jesus wept. You see… Jesus did come to bring peace—God’s shalom. He did come as our savior and liberator. But not in the way people expected. Not in the way some of his followers still want him to come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Brothers and sisters, Jesus wasn’t the hammer of God. As John the Baptist declared in the waters of the Jordan, and John the Apostle testified to in his vision of the heavenly throne room in Revelation, Jesus is altogether different. Jesus is the sacrificial Lamb of God.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807683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And our Lord’s commitment to God’s shalom in Holy Week will lead him to the cross. My friends, the cross of Christ is not a result of God setting aside his true character so that the Son of God can die for our sins, only to come back later as a violent King. No, the cross is the quintessential expression of what God is really like. And the cross is what happened to the spotless Lamb of God because of our sins, one of which is our misplaced trust in peace that comes by a hammer.</a:t>
            </a:r>
          </a:p>
          <a:p>
            <a:pPr rtl="0" fontAlgn="base"/>
            <a:endParaRPr lang="en-US" dirty="0">
              <a:solidFill>
                <a:schemeClr val="tx1"/>
              </a:solidFill>
            </a:endParaRPr>
          </a:p>
          <a:p>
            <a:pPr rtl="0" fontAlgn="base"/>
            <a:r>
              <a:rPr lang="en-US" dirty="0">
                <a:solidFill>
                  <a:schemeClr val="tx1"/>
                </a:solidFill>
              </a:rPr>
              <a:t>And so, on the first day of Holy Week, let us look ahead to Friday (which Jesus no doubt would have seen coming) and acknowledge that this is where the way of the hammer leads. And this is why Jesus also weeps for us who do not understand the things that make for peace.</a:t>
            </a:r>
          </a:p>
          <a:p>
            <a:pPr rtl="0" fontAlgn="base"/>
            <a:endParaRPr lang="en-US" dirty="0">
              <a:solidFill>
                <a:schemeClr val="tx1"/>
              </a:solidFill>
            </a:endParaRPr>
          </a:p>
          <a:p>
            <a:pPr rtl="0" fontAlgn="base"/>
            <a:r>
              <a:rPr lang="en-US" dirty="0">
                <a:solidFill>
                  <a:schemeClr val="tx1"/>
                </a:solidFill>
              </a:rPr>
              <a:t>Before we close the message with some questions, each week in this series I’m going to give us some “lessons in peacemaking” based on what we’ve seen that day in Holy Week. Real quick, here are three lessons for us from Palm Sunday…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11</a:t>
            </a:fld>
            <a:endParaRPr lang="en-US"/>
          </a:p>
        </p:txBody>
      </p:sp>
    </p:spTree>
    <p:extLst>
      <p:ext uri="{BB962C8B-B14F-4D97-AF65-F5344CB8AC3E}">
        <p14:creationId xmlns:p14="http://schemas.microsoft.com/office/powerpoint/2010/main" val="3060959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9219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80418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43076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[BRIEF COMMENT ON EACH LESSON]</a:t>
            </a:r>
          </a:p>
          <a:p>
            <a:r>
              <a:rPr lang="en-US" b="1" dirty="0"/>
              <a:t>Lesson 1: Christlike peacemakers move toward conflict.</a:t>
            </a:r>
          </a:p>
          <a:p>
            <a:endParaRPr lang="en-US" dirty="0"/>
          </a:p>
          <a:p>
            <a:r>
              <a:rPr lang="en-US" b="1" dirty="0"/>
              <a:t>Lesson 2: Christlike peacemakers extend peace to everyone.</a:t>
            </a:r>
          </a:p>
          <a:p>
            <a:endParaRPr lang="en-US" dirty="0"/>
          </a:p>
          <a:p>
            <a:r>
              <a:rPr lang="en-US" b="1" dirty="0"/>
              <a:t>Lesson 3: Christlike peacemakers follow the way of the Lamb.</a:t>
            </a:r>
          </a:p>
          <a:p>
            <a:endParaRPr lang="en-US" dirty="0"/>
          </a:p>
          <a:p>
            <a:r>
              <a:rPr lang="en-US" dirty="0"/>
              <a:t>Finally, here are some questions for personal reflection and to help us respond to what the Spirit is saying to us through the message…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809794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4138873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50235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95912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[READ &amp; COMMENT ON EACH QUESTION]</a:t>
            </a:r>
          </a:p>
          <a:p>
            <a:r>
              <a:rPr lang="en-US" b="0" dirty="0"/>
              <a:t> 1.  Do I move toward conflict or away from it? How is God</a:t>
            </a:r>
          </a:p>
          <a:p>
            <a:r>
              <a:rPr lang="en-US" b="0" dirty="0"/>
              <a:t>      inviting me to be a peacemaker where his shalom is absent?</a:t>
            </a:r>
          </a:p>
          <a:p>
            <a:endParaRPr lang="en-US" b="0" dirty="0"/>
          </a:p>
          <a:p>
            <a:r>
              <a:rPr lang="en-US" b="0" dirty="0"/>
              <a:t> 2.  Do I want everyone (friends and foes) to know God’s shalom?</a:t>
            </a:r>
          </a:p>
          <a:p>
            <a:r>
              <a:rPr lang="en-US" b="0" dirty="0"/>
              <a:t>      Am I seeking the well-being of all people everywhere?</a:t>
            </a:r>
          </a:p>
          <a:p>
            <a:endParaRPr lang="en-US" b="0" dirty="0"/>
          </a:p>
          <a:p>
            <a:r>
              <a:rPr lang="en-US" b="0" dirty="0"/>
              <a:t> 3.  Do I embrace the way of the Lamb or the hammer? How is</a:t>
            </a:r>
          </a:p>
          <a:p>
            <a:r>
              <a:rPr lang="en-US" b="0" dirty="0"/>
              <a:t>      the Spirit calling me to accept God’s way of peacemaking?</a:t>
            </a:r>
          </a:p>
          <a:p>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74483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Fight Like Jesus: How Jesus Waged Peace Throughout Holy Week</a:t>
            </a:r>
            <a:r>
              <a:rPr lang="en-US" dirty="0">
                <a:solidFill>
                  <a:schemeClr val="tx1"/>
                </a:solidFill>
              </a:rPr>
              <a:t>, published by Herald Press (2022). I’ll be following the book fairly closely, so you may want to get the book from Amazon. We do have a copy of it in our church library if you’d like to check it out. And in addition, there is now a collection of books related to this series on the bookshelf close to the office in the lobby.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the series summary indicates, each week we will focus on the peacemaking ways of Jesus as we see them from one day to the next during Holy Week. And so, for the first sermon in our series we begin at the beginning of Holy Week with Palm Sunday…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1" dirty="0"/>
              <a:t>Series Benediction – </a:t>
            </a:r>
            <a:r>
              <a:rPr lang="en-US" b="0" dirty="0"/>
              <a:t>adapted from a “Franciscan Benediction”</a:t>
            </a:r>
          </a:p>
          <a:p>
            <a:r>
              <a:rPr lang="en-US" b="0" dirty="0"/>
              <a:t>May God bless you with discomfort…</a:t>
            </a:r>
          </a:p>
          <a:p>
            <a:r>
              <a:rPr lang="en-US" b="0" dirty="0"/>
              <a:t>Discomfort at easy answers, half-truths and superficial relationships,</a:t>
            </a:r>
          </a:p>
          <a:p>
            <a:r>
              <a:rPr lang="en-US" b="0" dirty="0"/>
              <a:t>Discomfort, so that you will hunger and thirst for righteousness.</a:t>
            </a:r>
          </a:p>
          <a:p>
            <a:endParaRPr lang="en-US" b="0" dirty="0"/>
          </a:p>
          <a:p>
            <a:r>
              <a:rPr lang="en-US" b="0" dirty="0"/>
              <a:t>May God bless you with anger…</a:t>
            </a:r>
          </a:p>
          <a:p>
            <a:r>
              <a:rPr lang="en-US" b="0" dirty="0"/>
              <a:t>Anger at injustice, oppression, and exploitation of people,</a:t>
            </a:r>
          </a:p>
          <a:p>
            <a:r>
              <a:rPr lang="en-US" b="0" dirty="0"/>
              <a:t>Anger, so that you will work for God’s Kingdom vision of shalom.</a:t>
            </a:r>
          </a:p>
          <a:p>
            <a:endParaRPr lang="en-US" b="0" dirty="0"/>
          </a:p>
          <a:p>
            <a:r>
              <a:rPr lang="en-US" b="0" dirty="0"/>
              <a:t>May God bless you with tears…</a:t>
            </a:r>
          </a:p>
          <a:p>
            <a:r>
              <a:rPr lang="en-US" b="0" dirty="0"/>
              <a:t>Tears to shed for those who suffer pain, rejection, starvation and war,</a:t>
            </a:r>
          </a:p>
          <a:p>
            <a:r>
              <a:rPr lang="en-US" b="0" dirty="0"/>
              <a:t>Tears, so that you will reach out to comfort them</a:t>
            </a:r>
          </a:p>
          <a:p>
            <a:r>
              <a:rPr lang="en-US" b="0" dirty="0"/>
              <a:t>And turn their pain into joy.</a:t>
            </a:r>
          </a:p>
          <a:p>
            <a:endParaRPr lang="en-US" b="0" dirty="0"/>
          </a:p>
          <a:p>
            <a:r>
              <a:rPr lang="en-US" b="0" dirty="0"/>
              <a:t>And may God bless you with foolishness…</a:t>
            </a:r>
          </a:p>
          <a:p>
            <a:r>
              <a:rPr lang="en-US" b="0" dirty="0"/>
              <a:t>Foolishness to believe that through the Spirit you can live like Jesus,</a:t>
            </a:r>
          </a:p>
          <a:p>
            <a:r>
              <a:rPr lang="en-US" b="0" dirty="0"/>
              <a:t>Foolishness, so that you will do what others claim cannot be done. Amen.</a:t>
            </a:r>
          </a:p>
          <a:p>
            <a:endParaRPr lang="en-US" b="0" dirty="0"/>
          </a:p>
          <a:p>
            <a:r>
              <a:rPr lang="en-US" b="0" dirty="0"/>
              <a:t>Grantham Church, go in peace… to love and serve the Lord.</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 a message entitled, </a:t>
            </a:r>
            <a:r>
              <a:rPr lang="en-US" i="1" dirty="0">
                <a:solidFill>
                  <a:schemeClr val="tx1"/>
                </a:solidFill>
              </a:rPr>
              <a:t>A Hammer or a Lamb?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first day of Holy Week is known as Palm Sunday. It’s the day when Jesus, the final week of his life, rode into Jerusalem on a donkey while being lauded as Messiah by many of his fans and followers. But as we will see this morning, while many people celebrated his arrival, Jesus wept. Why? Well, as the hours and days pass, it becomes clear that the crowds didn’t understand who Jesus was, and they ultimately rejected his way of peacemaking.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So, in this first message of our series, I want to invite us to see the so-called “triumphal entry” as the key to understanding Holy Week, and then ask that we would open our hearts to receive and embrace the peacemaking ways of the sacrificial Lamb.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Jesus’ entry into Jerusalem on Palm Sunday is included in all four gospels, but each gospel writer tells the story with slight variations…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838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See the gospel references to Palm Sunday on the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CONTEXT: (1) A few days before the Passover, Jesus had been staying in Bethany, where he had raised Lazarus from the dead! (2) upon hearing this news, a large crowd comes to Jesus; (3) Knowing their intentions, Jesus begins to plan his ”triumphal entry” into Jerusalem; (4) the crowd that gathered in Bethany follow Jesus as they intend to </a:t>
            </a:r>
            <a:r>
              <a:rPr lang="en-US" i="1" dirty="0">
                <a:solidFill>
                  <a:schemeClr val="tx1"/>
                </a:solidFill>
              </a:rPr>
              <a:t>parade</a:t>
            </a:r>
            <a:r>
              <a:rPr lang="en-US" dirty="0">
                <a:solidFill>
                  <a:schemeClr val="tx1"/>
                </a:solidFill>
              </a:rPr>
              <a:t> him into the city; (5) According to John 12:12-14, it appears that Jesus hopped on the donkey once he began to see the waving of palm branches and hear the shouts of Hosanna.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Why the </a:t>
            </a:r>
            <a:r>
              <a:rPr lang="en-US" b="1" dirty="0">
                <a:solidFill>
                  <a:schemeClr val="tx1"/>
                </a:solidFill>
              </a:rPr>
              <a:t>donkey</a:t>
            </a:r>
            <a:r>
              <a:rPr lang="en-US" dirty="0">
                <a:solidFill>
                  <a:schemeClr val="tx1"/>
                </a:solidFill>
              </a:rPr>
              <a:t>? Jesus is fulfilling </a:t>
            </a:r>
            <a:r>
              <a:rPr lang="en-US" dirty="0" err="1">
                <a:solidFill>
                  <a:schemeClr val="tx1"/>
                </a:solidFill>
              </a:rPr>
              <a:t>Zech</a:t>
            </a:r>
            <a:r>
              <a:rPr lang="en-US" dirty="0">
                <a:solidFill>
                  <a:schemeClr val="tx1"/>
                </a:solidFill>
              </a:rPr>
              <a:t> 9:9-10, but he is also making a statement!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tx1"/>
                </a:solidFill>
              </a:rPr>
              <a:t>Hosanna</a:t>
            </a:r>
            <a:r>
              <a:rPr lang="en-US" dirty="0">
                <a:solidFill>
                  <a:schemeClr val="tx1"/>
                </a:solidFill>
              </a:rPr>
              <a:t> – is the Aramaic form of a two-part Hebrew word – </a:t>
            </a:r>
            <a:r>
              <a:rPr lang="en-US" i="1" dirty="0" err="1">
                <a:solidFill>
                  <a:schemeClr val="tx1"/>
                </a:solidFill>
              </a:rPr>
              <a:t>Hosiah</a:t>
            </a:r>
            <a:r>
              <a:rPr lang="en-US" dirty="0">
                <a:solidFill>
                  <a:schemeClr val="tx1"/>
                </a:solidFill>
              </a:rPr>
              <a:t> (help us) and the ending </a:t>
            </a:r>
            <a:r>
              <a:rPr lang="en-US" i="1" dirty="0" err="1">
                <a:solidFill>
                  <a:schemeClr val="tx1"/>
                </a:solidFill>
              </a:rPr>
              <a:t>na</a:t>
            </a:r>
            <a:r>
              <a:rPr lang="en-US" dirty="0">
                <a:solidFill>
                  <a:schemeClr val="tx1"/>
                </a:solidFill>
              </a:rPr>
              <a:t>, giving it a sense of urgency; “Save us now!” or “Please deliver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What about the </a:t>
            </a:r>
            <a:r>
              <a:rPr lang="en-US" b="1" dirty="0">
                <a:solidFill>
                  <a:schemeClr val="tx1"/>
                </a:solidFill>
              </a:rPr>
              <a:t>palm branches</a:t>
            </a:r>
            <a:r>
              <a:rPr lang="en-US" dirty="0">
                <a:solidFill>
                  <a:schemeClr val="tx1"/>
                </a:solidFill>
              </a:rPr>
              <a:t>? They are not being used as the ancient equivalent of a giant foam hand that people wave at ballgames! Rather, they tap into Israel’s political memory and symbolize revolution and independence, going back 200 years to when the Jewish people, led by the Maccabees, revolted against the Seleucid empire. I’ll come back to that later.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You got the picture? Now, how does Jesus respond to this scene that is unfolding? Listen to what Luke tells us in the Gospel of Luke chapter 19, verses 41-42…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&amp; BRIEF COMMENTS]</a:t>
            </a:r>
          </a:p>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v. 42 NLT: </a:t>
            </a:r>
            <a:r>
              <a:rPr lang="en-US" sz="1200" b="0" i="0" u="none" strike="noStrike" kern="1200" dirty="0">
                <a:solidFill>
                  <a:schemeClr val="tx1"/>
                </a:solidFill>
                <a:effectLst/>
                <a:latin typeface="+mn-lt"/>
                <a:ea typeface="+mn-ea"/>
                <a:cs typeface="+mn-cs"/>
              </a:rPr>
              <a:t>“How I wish today that you of all people would understand the way to peace. But now it is too late, and peace is hidden from your eyes.”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Why does Jesus cry over the city? (1) the lack of understanding by his disciples leading up to this day as it relates to Messianic expectations; (2) the scene that was unfolding since raising Lazarus; and (3) Jesus knows what is coming for him, and also for Jerusalem.</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1" u="none" strike="noStrike" kern="1200" dirty="0">
                <a:solidFill>
                  <a:schemeClr val="tx1"/>
                </a:solidFill>
                <a:effectLst/>
                <a:latin typeface="+mn-lt"/>
                <a:ea typeface="+mn-ea"/>
                <a:cs typeface="+mn-cs"/>
              </a:rPr>
              <a:t>“If you had only recognized the things that make for peace!” </a:t>
            </a:r>
            <a:r>
              <a:rPr lang="en-US" sz="1200" b="0" i="0" u="none" strike="noStrike" kern="1200" dirty="0">
                <a:solidFill>
                  <a:schemeClr val="tx1"/>
                </a:solidFill>
                <a:effectLst/>
                <a:latin typeface="+mn-lt"/>
                <a:ea typeface="+mn-ea"/>
                <a:cs typeface="+mn-cs"/>
              </a:rPr>
              <a:t>What is “peace” according to Jesus? Jesus, having his heart and mind shaped by the Hebrew Scriptures, has in mind the Hebrew concept of </a:t>
            </a:r>
            <a:r>
              <a:rPr lang="en-US" sz="1200" b="0" i="1" u="none" strike="noStrike" kern="1200" dirty="0">
                <a:solidFill>
                  <a:schemeClr val="tx1"/>
                </a:solidFill>
                <a:effectLst/>
                <a:latin typeface="+mn-lt"/>
                <a:ea typeface="+mn-ea"/>
                <a:cs typeface="+mn-cs"/>
              </a:rPr>
              <a:t>shalom</a:t>
            </a:r>
            <a:r>
              <a:rPr lang="en-US" sz="1200" b="0" i="0" u="none" strike="noStrike" kern="1200" dirty="0">
                <a:solidFill>
                  <a:schemeClr val="tx1"/>
                </a:solidFill>
                <a:effectLst/>
                <a:latin typeface="+mn-lt"/>
                <a:ea typeface="+mn-ea"/>
                <a:cs typeface="+mn-cs"/>
              </a:rPr>
              <a:t>. What is shalom? Shalom is more than the absence of conflict and violence. Shalom is about the presence of goodness and blessing; it looks like health, harmony, and wholeness in every facet of life. Shalom is about us flourishing in our relationship with God, with others, and all of creation. Shalom (God’s peace) is what it looks like when everything is as God wants it to be. This is the sort of peace that Jesus worked for and calls his followers to actively advance until he comes again to bring the fulness of the Kingdom.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But of course, we can hear in Jesus’ lament that many fail to understand who he is and what he is about: the shalom of God. And yet, this is what Jesus intends to reveal very plainly to us during Holy Week, as Jason Porterfield insightfully points out for us…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5</a:t>
            </a:fld>
            <a:endParaRPr lang="en-US"/>
          </a:p>
        </p:txBody>
      </p:sp>
    </p:spTree>
    <p:extLst>
      <p:ext uri="{BB962C8B-B14F-4D97-AF65-F5344CB8AC3E}">
        <p14:creationId xmlns:p14="http://schemas.microsoft.com/office/powerpoint/2010/main" val="44783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Now, back to Jesus’ entrance into Jerusalem. Let’s consider what else was likely happening at the same time Jesus is being heralded like a king down one road, through the Eastern gate into Jerusalem. Some scholars believe that Jesus would have known that on the first day of Passover someone else was also coming into town to “keep the peace”--the </a:t>
            </a:r>
            <a:r>
              <a:rPr lang="en-US" i="1" dirty="0">
                <a:solidFill>
                  <a:schemeClr val="tx1"/>
                </a:solidFill>
              </a:rPr>
              <a:t>Pax Romana</a:t>
            </a:r>
            <a:r>
              <a:rPr lang="en-US" i="0" dirty="0">
                <a:solidFill>
                  <a:schemeClr val="tx1"/>
                </a:solidFill>
              </a:rPr>
              <a:t>—during Passover, a Jewish festival which commemorated God’s deliverance of Israel from slavery and freedom from the oppressive Egyptian empire!</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The Roman prefect Pontius Pilate was scheduled to travel down from Caesarea Maritima (his coastal palace and military center) and arrive through the West gate to flex Rome’s imperial muscles and discourage any violent revolts during Passover, the largest and most sacred Jewish holiday that Pilate knew had a history of producing riots, rebellions, and revolts.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Here is an image I’ve shown before to help us imagine what the scene might have looked like on Palm Sunday…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02101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Jesus came from Bethany, over the Mount of Olives, through the eastern gate </a:t>
            </a:r>
          </a:p>
          <a:p>
            <a:pPr marL="171450" indent="-171450">
              <a:buFont typeface="Arial" panose="020B0604020202020204" pitchFamily="34" charset="0"/>
              <a:buChar char="•"/>
            </a:pPr>
            <a:r>
              <a:rPr lang="en-US" dirty="0"/>
              <a:t>Pilate came through a western/north-western gate from Caesarea (likely the Fish gate)</a:t>
            </a:r>
          </a:p>
          <a:p>
            <a:pPr marL="171450" indent="-171450">
              <a:buFont typeface="Arial" panose="020B0604020202020204" pitchFamily="34" charset="0"/>
              <a:buChar char="•"/>
            </a:pPr>
            <a:r>
              <a:rPr lang="en-US" dirty="0"/>
              <a:t>Is it possible that these two processions were happening at the same time? Or maybe Jesus comes riding in on a donkey right after Pilate’s grand entrance.</a:t>
            </a:r>
            <a:br>
              <a:rPr lang="en-US" dirty="0"/>
            </a:br>
            <a:endParaRPr lang="en-US" dirty="0"/>
          </a:p>
          <a:p>
            <a:pPr marL="0" indent="0">
              <a:buFont typeface="Arial" panose="020B0604020202020204" pitchFamily="34" charset="0"/>
              <a:buNone/>
            </a:pPr>
            <a:r>
              <a:rPr lang="en-US" dirty="0"/>
              <a:t>Listen to how NT scholars Marcus Borg and John Dominic Crossan describe this Roman parade into Jerusalem in their book </a:t>
            </a:r>
            <a:r>
              <a:rPr lang="en-US" i="1" dirty="0"/>
              <a:t>The Last Week</a:t>
            </a:r>
            <a:r>
              <a:rPr lang="en-US" dirty="0"/>
              <a: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151912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 COMMENTS]</a:t>
            </a:r>
          </a:p>
          <a:p>
            <a:endParaRPr lang="en-US" dirty="0"/>
          </a:p>
          <a:p>
            <a:r>
              <a:rPr lang="en-US" dirty="0"/>
              <a:t>And to help us envision the contrast of power and what constituted as “peace” on Palm Sunday, let’s see these two images next to each other…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81659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contrast between the Roman parade of “law and order” and power-over, and Jesus’ counter-procession of peace and power-under. Folks, Jesus knew what he was doing.</a:t>
            </a:r>
            <a:r>
              <a:rPr lang="en-US" sz="1200" b="0" i="0" u="none" strike="noStrike" kern="1200" dirty="0">
                <a:solidFill>
                  <a:schemeClr val="tx1"/>
                </a:solidFill>
                <a:effectLst/>
                <a:latin typeface="+mn-lt"/>
                <a:ea typeface="+mn-ea"/>
                <a:cs typeface="+mn-cs"/>
              </a:rPr>
              <a:t> Surely, we can’t help but notice that the image on the right is intended to be a bit ridiculous in contrast to Pilate’s procession. In fact, the counter-procession of Jesus looks downright silly, powerless, and vulnerable to those captivated by earthly power and violence to bring about peace.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this act of Jesus was aimed at those who think real power looks like conquering heroes on horseback with the glory of their entourage. It was intended to communicate that real power isn’t about threats, brutal force, and military might. Instead, his arrival into Jerusalem is a flat-out denouncement of worldly kingdom thinking that salvation comes by the sword.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Folks, think about it. As Crossan points out, Jesus rode "the most unthreatening, most un-military mount imaginable: a female nursing donkey with her little colt trotting along beside her.” Is it a bit comedic? Yes. Is it a bit prophetic? Certainly. But it’s also wholly reflective of God’s true character and the ways of his Kingdom, to which we have been called as peacemakers. And it’s entirely consistent with everything we’ve seen up to this point with how Jesus wages peace.</a:t>
            </a:r>
          </a:p>
          <a:p>
            <a:endParaRPr lang="en-US" dirty="0"/>
          </a:p>
          <a:p>
            <a:r>
              <a:rPr lang="en-US" dirty="0"/>
              <a:t>But again, this is not what his fans and followers wanted. They kept hoping that he would be the kind of military Messiah they had always dreamed of, and that they have had before in King David or in Judas Maccabeus, also known as “the Hammer” of God.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216526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2/16/24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2/16/24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text&#10;&#10;Description automatically generated">
            <a:extLst>
              <a:ext uri="{FF2B5EF4-FFF2-40B4-BE49-F238E27FC236}">
                <a16:creationId xmlns:a16="http://schemas.microsoft.com/office/drawing/2014/main" id="{EA6EC30F-CABE-8341-EABB-F0810A9746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group of men&#10;&#10;Description automatically generated">
            <a:extLst>
              <a:ext uri="{FF2B5EF4-FFF2-40B4-BE49-F238E27FC236}">
                <a16:creationId xmlns:a16="http://schemas.microsoft.com/office/drawing/2014/main" id="{2A2E7E97-D245-3A24-72F9-2DA72C06B8AC}"/>
              </a:ext>
            </a:extLst>
          </p:cNvPr>
          <p:cNvPicPr>
            <a:picLocks noChangeAspect="1"/>
          </p:cNvPicPr>
          <p:nvPr/>
        </p:nvPicPr>
        <p:blipFill rotWithShape="1">
          <a:blip r:embed="rId3"/>
          <a:srcRect t="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301651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group of people sitting on the ground with crosses&#10;&#10;Description automatically generated">
            <a:extLst>
              <a:ext uri="{FF2B5EF4-FFF2-40B4-BE49-F238E27FC236}">
                <a16:creationId xmlns:a16="http://schemas.microsoft.com/office/drawing/2014/main" id="{28A697D7-C5BF-9280-74D9-ADA83E30F7A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1099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CDBC89A7-34A2-87ED-F83B-7A400C32802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4465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78695CA1-B01B-622C-92FB-FA45C5706C4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8805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5C66A9F1-1EC0-A2FA-DE66-14DA7864B69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3048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8B9155D4-6B0A-6EF5-5FA3-6A3255D22F3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8218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berries on it&#10;&#10;Description automatically generated with medium confidence">
            <a:extLst>
              <a:ext uri="{FF2B5EF4-FFF2-40B4-BE49-F238E27FC236}">
                <a16:creationId xmlns:a16="http://schemas.microsoft.com/office/drawing/2014/main" id="{5E30F04F-8F96-B975-4406-201B295CF70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4718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and red fruit on a blue background&#10;&#10;Description automatically generated">
            <a:extLst>
              <a:ext uri="{FF2B5EF4-FFF2-40B4-BE49-F238E27FC236}">
                <a16:creationId xmlns:a16="http://schemas.microsoft.com/office/drawing/2014/main" id="{B34B51CD-CCD8-4236-24B8-21A937EEA32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904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fruit and white text&#10;&#10;Description automatically generated">
            <a:extLst>
              <a:ext uri="{FF2B5EF4-FFF2-40B4-BE49-F238E27FC236}">
                <a16:creationId xmlns:a16="http://schemas.microsoft.com/office/drawing/2014/main" id="{80D1A74F-D8A0-78F5-DCEC-81E9DD54537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2647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and red object on a black background&#10;&#10;Description automatically generated">
            <a:extLst>
              <a:ext uri="{FF2B5EF4-FFF2-40B4-BE49-F238E27FC236}">
                <a16:creationId xmlns:a16="http://schemas.microsoft.com/office/drawing/2014/main" id="{A70185EE-7EFE-700F-E215-0FF44B39D34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89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palm leaves&#10;&#10;Description automatically generated">
            <a:extLst>
              <a:ext uri="{FF2B5EF4-FFF2-40B4-BE49-F238E27FC236}">
                <a16:creationId xmlns:a16="http://schemas.microsoft.com/office/drawing/2014/main" id="{4336E32E-316B-04DF-A971-2089969CA90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a white text&#10;&#10;Description automatically generated">
            <a:extLst>
              <a:ext uri="{FF2B5EF4-FFF2-40B4-BE49-F238E27FC236}">
                <a16:creationId xmlns:a16="http://schemas.microsoft.com/office/drawing/2014/main" id="{0D24C89F-3E38-4271-AC91-04946923F07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nner with palm leaves and text&#10;&#10;Description automatically generated">
            <a:extLst>
              <a:ext uri="{FF2B5EF4-FFF2-40B4-BE49-F238E27FC236}">
                <a16:creationId xmlns:a16="http://schemas.microsoft.com/office/drawing/2014/main" id="{62595125-1E33-B65E-0A19-339AB4A17404}"/>
              </a:ext>
            </a:extLst>
          </p:cNvPr>
          <p:cNvPicPr>
            <a:picLocks noChangeAspect="1"/>
          </p:cNvPicPr>
          <p:nvPr/>
        </p:nvPicPr>
        <p:blipFill rotWithShape="1">
          <a:blip r:embed="rId3"/>
          <a:srcRect t="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3630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ainting of a person walking on a donkey&#10;&#10;Description automatically generated">
            <a:extLst>
              <a:ext uri="{FF2B5EF4-FFF2-40B4-BE49-F238E27FC236}">
                <a16:creationId xmlns:a16="http://schemas.microsoft.com/office/drawing/2014/main" id="{ACB95F5E-61A1-074F-1727-F1FA4E730447}"/>
              </a:ext>
            </a:extLst>
          </p:cNvPr>
          <p:cNvPicPr>
            <a:picLocks noChangeAspect="1"/>
          </p:cNvPicPr>
          <p:nvPr/>
        </p:nvPicPr>
        <p:blipFill rotWithShape="1">
          <a:blip r:embed="rId3"/>
          <a:srcRect t="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182608" y="1996093"/>
            <a:ext cx="9826784" cy="2865813"/>
          </a:xfrm>
        </p:spPr>
        <p:txBody>
          <a:bodyPr>
            <a:noAutofit/>
          </a:bodyPr>
          <a:lstStyle/>
          <a:p>
            <a:pPr marL="0" indent="0">
              <a:buNone/>
            </a:pPr>
            <a:r>
              <a:rPr lang="en-US" sz="3600" b="1" dirty="0"/>
              <a:t>Luke 19:41-42 NRSV</a:t>
            </a:r>
          </a:p>
          <a:p>
            <a:pPr marL="0" indent="0">
              <a:buNone/>
            </a:pPr>
            <a:r>
              <a:rPr lang="en-US" sz="3600" b="1" i="0" u="none" strike="noStrike" baseline="30000" dirty="0">
                <a:effectLst/>
              </a:rPr>
              <a:t>41 </a:t>
            </a:r>
            <a:r>
              <a:rPr lang="en-US" sz="3600" b="0" i="0" u="none" strike="noStrike" dirty="0">
                <a:effectLst/>
              </a:rPr>
              <a:t>As he came near and saw the city, he wept over it, </a:t>
            </a:r>
            <a:r>
              <a:rPr lang="en-US" sz="3600" b="1" i="0" u="none" strike="noStrike" baseline="30000" dirty="0">
                <a:effectLst/>
              </a:rPr>
              <a:t>42 </a:t>
            </a:r>
            <a:r>
              <a:rPr lang="en-US" sz="3600" b="0" i="0" u="none" strike="noStrike" dirty="0">
                <a:effectLst/>
              </a:rPr>
              <a:t>saying, </a:t>
            </a:r>
            <a:r>
              <a:rPr lang="en-US" sz="3600" b="0" i="0" u="none" strike="noStrike" dirty="0">
                <a:solidFill>
                  <a:srgbClr val="FF0000"/>
                </a:solidFill>
                <a:effectLst/>
              </a:rPr>
              <a:t>“If you, even you, had only recognized on this day </a:t>
            </a:r>
            <a:r>
              <a:rPr lang="en-US" sz="3600" b="0" i="0" u="none" strike="noStrike" dirty="0">
                <a:solidFill>
                  <a:srgbClr val="FF0000"/>
                </a:solidFill>
                <a:effectLst/>
                <a:highlight>
                  <a:srgbClr val="FFFF00"/>
                </a:highlight>
              </a:rPr>
              <a:t>the things that make for peace!</a:t>
            </a:r>
            <a:r>
              <a:rPr lang="en-US" sz="3600" b="0" i="0" u="none" strike="noStrike" dirty="0">
                <a:solidFill>
                  <a:srgbClr val="FF0000"/>
                </a:solidFill>
                <a:effectLst/>
              </a:rPr>
              <a:t> But now they are hidden from your eyes.</a:t>
            </a:r>
            <a:endParaRPr lang="en-US" sz="3600" b="1" dirty="0">
              <a:solidFill>
                <a:srgbClr val="FF0000"/>
              </a:solidFill>
            </a:endParaRP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text on a blue background&#10;&#10;Description automatically generated">
            <a:extLst>
              <a:ext uri="{FF2B5EF4-FFF2-40B4-BE49-F238E27FC236}">
                <a16:creationId xmlns:a16="http://schemas.microsoft.com/office/drawing/2014/main" id="{E4AA360A-894A-84BA-C95D-19D4F5EBE743}"/>
              </a:ext>
            </a:extLst>
          </p:cNvPr>
          <p:cNvPicPr>
            <a:picLocks noChangeAspect="1"/>
          </p:cNvPicPr>
          <p:nvPr/>
        </p:nvPicPr>
        <p:blipFill rotWithShape="1">
          <a:blip r:embed="rId3"/>
          <a:srcRect b="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54548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the city of jerusalem&#10;&#10;Description automatically generated">
            <a:extLst>
              <a:ext uri="{FF2B5EF4-FFF2-40B4-BE49-F238E27FC236}">
                <a16:creationId xmlns:a16="http://schemas.microsoft.com/office/drawing/2014/main" id="{59A1F6C7-116F-9220-6262-4C0F6DFDC63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236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ue and white text on a blue background&#10;&#10;Description automatically generated">
            <a:extLst>
              <a:ext uri="{FF2B5EF4-FFF2-40B4-BE49-F238E27FC236}">
                <a16:creationId xmlns:a16="http://schemas.microsoft.com/office/drawing/2014/main" id="{496E3012-7A76-C273-F6B5-7668175229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4438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people in clothing&#10;&#10;Description automatically generated">
            <a:extLst>
              <a:ext uri="{FF2B5EF4-FFF2-40B4-BE49-F238E27FC236}">
                <a16:creationId xmlns:a16="http://schemas.microsoft.com/office/drawing/2014/main" id="{D591AF24-95D6-B49E-5AC9-33AC873DBF8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7230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71119</TotalTime>
  <Words>2663</Words>
  <Application>Microsoft Macintosh PowerPoint</Application>
  <PresentationFormat>Widescreen</PresentationFormat>
  <Paragraphs>126</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783</cp:revision>
  <cp:lastPrinted>2024-02-16T18:20:17Z</cp:lastPrinted>
  <dcterms:created xsi:type="dcterms:W3CDTF">2022-11-22T02:48:34Z</dcterms:created>
  <dcterms:modified xsi:type="dcterms:W3CDTF">2024-02-16T18:37:41Z</dcterms:modified>
</cp:coreProperties>
</file>