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39" r:id="rId2"/>
    <p:sldId id="358" r:id="rId3"/>
    <p:sldId id="363" r:id="rId4"/>
    <p:sldId id="359" r:id="rId5"/>
    <p:sldId id="360" r:id="rId6"/>
    <p:sldId id="361" r:id="rId7"/>
    <p:sldId id="362" r:id="rId8"/>
    <p:sldId id="338" r:id="rId9"/>
    <p:sldId id="357" r:id="rId10"/>
    <p:sldId id="365" r:id="rId11"/>
    <p:sldId id="335" r:id="rId12"/>
    <p:sldId id="366" r:id="rId13"/>
    <p:sldId id="368" r:id="rId14"/>
    <p:sldId id="369" r:id="rId15"/>
    <p:sldId id="370" r:id="rId16"/>
    <p:sldId id="371" r:id="rId17"/>
    <p:sldId id="372" r:id="rId18"/>
    <p:sldId id="348" r:id="rId19"/>
    <p:sldId id="373" r:id="rId20"/>
    <p:sldId id="374" r:id="rId21"/>
    <p:sldId id="375" r:id="rId22"/>
    <p:sldId id="3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212"/>
    <p:restoredTop sz="65765"/>
  </p:normalViewPr>
  <p:slideViewPr>
    <p:cSldViewPr snapToGrid="0" snapToObjects="1">
      <p:cViewPr varScale="1">
        <p:scale>
          <a:sx n="66" d="100"/>
          <a:sy n="66" d="100"/>
        </p:scale>
        <p:origin x="208" y="28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768E1-45FB-754C-A3D3-A11FAB42D1ED}" type="datetimeFigureOut">
              <a:rPr lang="en-US" smtClean="0"/>
              <a:t>8/24/21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07C9D-203C-E846-B174-FDE058A02B69}" type="slidenum">
              <a:rPr lang="en-US" smtClean="0"/>
              <a:t>‹#›</a:t>
            </a:fld>
            <a:endParaRPr lang="en-US"/>
          </a:p>
        </p:txBody>
      </p:sp>
    </p:spTree>
    <p:extLst>
      <p:ext uri="{BB962C8B-B14F-4D97-AF65-F5344CB8AC3E}">
        <p14:creationId xmlns:p14="http://schemas.microsoft.com/office/powerpoint/2010/main" val="7582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r>
              <a:rPr lang="en-US" sz="1200" kern="1200" dirty="0">
                <a:solidFill>
                  <a:schemeClr val="tx1"/>
                </a:solidFill>
                <a:effectLst/>
                <a:latin typeface="+mn-lt"/>
                <a:ea typeface="+mn-ea"/>
                <a:cs typeface="+mn-cs"/>
              </a:rPr>
              <a:t>In this series we’re focusing on the need to engage with corporate prayer. As I said last week, throughout the Scriptures and church history, every spiritual awakening and renewal was founded on intense, corporate, Kingdom-centered prayer. Therefore, we must see prayer as being about more than going to God for our own spiritual and physical needs, or for the purpose of personal growth. In addition to those things, we must see prayer as our cry for more of the Kingdom! So, what does the Bible say about this? And what might it look like if we begin to pray this way at Grantham?</a:t>
            </a:r>
            <a:r>
              <a:rPr lang="en-US" dirty="0">
                <a:effectLst/>
              </a:rPr>
              <a:t> </a:t>
            </a:r>
            <a:endParaRPr lang="en-US" dirty="0"/>
          </a:p>
          <a:p>
            <a:endParaRPr lang="en-US" dirty="0"/>
          </a:p>
          <a:p>
            <a:r>
              <a:rPr lang="en-US" dirty="0"/>
              <a:t>Last Sunday we looked at 2 Chron 7:14 and how God waits for his people to voice a collective cry for help. The Bible says, “</a:t>
            </a:r>
            <a:r>
              <a:rPr lang="en-US" sz="1200" b="0" i="0" u="none" strike="noStrike" kern="1200" dirty="0">
                <a:solidFill>
                  <a:schemeClr val="tx1"/>
                </a:solidFill>
                <a:effectLst/>
                <a:latin typeface="+mn-lt"/>
                <a:ea typeface="+mn-ea"/>
                <a:cs typeface="+mn-cs"/>
              </a:rPr>
              <a:t>if my people, who are called by my name, will humble themselves and pray and seek my face and turn from their wicked ways, then I will hear from heaven, and I will forgive their sin and will heal their land.”</a:t>
            </a:r>
          </a:p>
          <a:p>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“my people” is the Church—the Body of Christ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we need humility, confession of sin, repentance, and prayer</a:t>
            </a:r>
            <a:endParaRPr lang="en-US" dirty="0"/>
          </a:p>
          <a:p>
            <a:endParaRPr lang="en-US" dirty="0"/>
          </a:p>
          <a:p>
            <a:r>
              <a:rPr lang="en-US" dirty="0"/>
              <a:t>In his book on </a:t>
            </a:r>
            <a:r>
              <a:rPr lang="en-US" i="1" dirty="0"/>
              <a:t>Prayer</a:t>
            </a:r>
            <a:r>
              <a:rPr lang="en-US" dirty="0"/>
              <a:t>, Stanley </a:t>
            </a:r>
            <a:r>
              <a:rPr lang="en-US" dirty="0" err="1"/>
              <a:t>Grenz</a:t>
            </a:r>
            <a:r>
              <a:rPr lang="en-US" dirty="0"/>
              <a:t> writes:</a:t>
            </a:r>
          </a:p>
          <a:p>
            <a:r>
              <a:rPr lang="en-US" dirty="0"/>
              <a:t>“Often God will not act until we realize that we cannot make it on our own. God will not do what God desires to do until we come to see that we desperately need God’s intervention in our lives. As long as we erroneously think that we can handle life’s situations on our own, God simply stands aside. Divine resources do not break into our situation until we admit that life has grown too immense for our own abilities.”</a:t>
            </a:r>
          </a:p>
          <a:p>
            <a:endParaRPr lang="en-US" dirty="0"/>
          </a:p>
          <a:p>
            <a:r>
              <a:rPr lang="en-US" dirty="0"/>
              <a:t>After last week’s message, several of you asked, “How we can engage in corporate prayer here at Grantham Church?” Here is what I shared with you in the most recent </a:t>
            </a:r>
            <a:r>
              <a:rPr lang="en-US" i="1" dirty="0"/>
              <a:t>Email From the Pastor</a:t>
            </a:r>
            <a:r>
              <a:rPr lang="en-US" dirty="0"/>
              <a:t>….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a:t>
            </a:fld>
            <a:endParaRPr lang="en-US"/>
          </a:p>
        </p:txBody>
      </p:sp>
    </p:spTree>
    <p:extLst>
      <p:ext uri="{BB962C8B-B14F-4D97-AF65-F5344CB8AC3E}">
        <p14:creationId xmlns:p14="http://schemas.microsoft.com/office/powerpoint/2010/main" val="2831063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prophet Daniel (in his old age) is praying by the Tigris river</a:t>
            </a:r>
          </a:p>
          <a:p>
            <a:pPr marL="171450" indent="-171450">
              <a:buFont typeface="Arial" panose="020B0604020202020204" pitchFamily="34" charset="0"/>
              <a:buChar char="•"/>
            </a:pPr>
            <a:r>
              <a:rPr lang="en-US" dirty="0"/>
              <a:t>He is fasting and praying for insights into the future of God’s people</a:t>
            </a:r>
          </a:p>
          <a:p>
            <a:pPr marL="171450" indent="-171450">
              <a:buFont typeface="Arial" panose="020B0604020202020204" pitchFamily="34" charset="0"/>
              <a:buChar char="•"/>
            </a:pPr>
            <a:r>
              <a:rPr lang="en-US" dirty="0"/>
              <a:t>He does this and mourns for 3 weeks without an answer</a:t>
            </a:r>
          </a:p>
          <a:p>
            <a:pPr marL="171450" indent="-171450">
              <a:buFont typeface="Arial" panose="020B0604020202020204" pitchFamily="34" charset="0"/>
              <a:buChar char="•"/>
            </a:pPr>
            <a:r>
              <a:rPr lang="en-US" dirty="0"/>
              <a:t>And then finally, and angel appears</a:t>
            </a:r>
          </a:p>
          <a:p>
            <a:endParaRPr lang="en-US" dirty="0"/>
          </a:p>
          <a:p>
            <a:r>
              <a:rPr lang="en-US" b="1" dirty="0"/>
              <a:t>vs.12-14 </a:t>
            </a:r>
            <a:r>
              <a:rPr lang="en-US" dirty="0"/>
              <a:t>-- “Do not be afraid, Daniel. Since the first day that you set your mind to gain understanding and to humble yourself before your God, your words were heard, and I have come in response to them.</a:t>
            </a:r>
            <a:r>
              <a:rPr lang="en-US" sz="1200" b="0" i="0" u="none" strike="noStrike" kern="1200" dirty="0">
                <a:solidFill>
                  <a:schemeClr val="tx1"/>
                </a:solidFill>
                <a:effectLst/>
                <a:latin typeface="+mn-lt"/>
                <a:ea typeface="+mn-ea"/>
                <a:cs typeface="+mn-cs"/>
              </a:rPr>
              <a:t> But the prince of the Persian kingdom </a:t>
            </a:r>
            <a:r>
              <a:rPr lang="en-US" sz="1200" b="0" i="1" u="none" strike="noStrike" kern="1200" dirty="0">
                <a:solidFill>
                  <a:schemeClr val="tx1"/>
                </a:solidFill>
                <a:effectLst/>
                <a:latin typeface="+mn-lt"/>
                <a:ea typeface="+mn-ea"/>
                <a:cs typeface="+mn-cs"/>
              </a:rPr>
              <a:t>resisted me twenty-one days.</a:t>
            </a:r>
            <a:r>
              <a:rPr lang="en-US" sz="1200" b="0" i="0" u="none" strike="noStrike" kern="1200" dirty="0">
                <a:solidFill>
                  <a:schemeClr val="tx1"/>
                </a:solidFill>
                <a:effectLst/>
                <a:latin typeface="+mn-lt"/>
                <a:ea typeface="+mn-ea"/>
                <a:cs typeface="+mn-cs"/>
              </a:rPr>
              <a:t> Then Michael, one of the chief princes, came to help me, because I was detained there with the king of Persia. Now I have come to explain to you what will happen to your people in the future, for the vision concerns a time yet to come.”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 one of the lessons we learn in Daniel 10 is that while you may not see the struggle going on behind the scenes (in heavenly realms), we can trust that when we pray… we are moving heaven </a:t>
            </a:r>
            <a:r>
              <a:rPr lang="en-US" sz="1200" b="0" i="1" u="none" strike="noStrike" kern="1200" dirty="0">
                <a:solidFill>
                  <a:schemeClr val="tx1"/>
                </a:solidFill>
                <a:effectLst/>
                <a:latin typeface="+mn-lt"/>
                <a:ea typeface="+mn-ea"/>
                <a:cs typeface="+mn-cs"/>
              </a:rPr>
              <a:t>and</a:t>
            </a:r>
            <a:r>
              <a:rPr lang="en-US" sz="1200" b="0" i="0" u="none" strike="noStrike" kern="1200" dirty="0">
                <a:solidFill>
                  <a:schemeClr val="tx1"/>
                </a:solidFill>
                <a:effectLst/>
                <a:latin typeface="+mn-lt"/>
                <a:ea typeface="+mn-ea"/>
                <a:cs typeface="+mn-cs"/>
              </a:rPr>
              <a:t> also getting the attention of spiritual evil in high places.</a:t>
            </a:r>
          </a:p>
          <a:p>
            <a:r>
              <a:rPr lang="en-US" sz="1200" b="0" i="0" u="none" strike="noStrike" kern="1200" dirty="0">
                <a:solidFill>
                  <a:schemeClr val="tx1"/>
                </a:solidFill>
                <a:effectLst/>
                <a:latin typeface="+mn-lt"/>
                <a:ea typeface="+mn-ea"/>
                <a:cs typeface="+mn-cs"/>
              </a:rPr>
              <a:t>I experienced this firsthand when I was in college… [BRIEF STORY]</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Friends, this battle of the wills (both human and angelic) is real, which is why the Apostle Paul wrote this to the church in Ephesus… [NEXT SLIDE]</a:t>
            </a:r>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10</a:t>
            </a:fld>
            <a:endParaRPr lang="en-US"/>
          </a:p>
        </p:txBody>
      </p:sp>
    </p:spTree>
    <p:extLst>
      <p:ext uri="{BB962C8B-B14F-4D97-AF65-F5344CB8AC3E}">
        <p14:creationId xmlns:p14="http://schemas.microsoft.com/office/powerpoint/2010/main" val="1631003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[BRIEF COMMENTS]</a:t>
            </a:r>
          </a:p>
          <a:p>
            <a:r>
              <a:rPr lang="en-US" sz="1200" b="0" i="0" u="none" strike="noStrike" kern="1200" dirty="0">
                <a:solidFill>
                  <a:schemeClr val="tx1"/>
                </a:solidFill>
                <a:effectLst/>
                <a:latin typeface="+mn-lt"/>
                <a:ea typeface="+mn-ea"/>
                <a:cs typeface="+mn-cs"/>
              </a:rPr>
              <a:t>The real battle is spiritual. Therefore, our weapons must be spiritual as well.</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That’s what Paul meant in </a:t>
            </a:r>
            <a:r>
              <a:rPr lang="en-US" sz="1200" b="0" dirty="0">
                <a:solidFill>
                  <a:schemeClr val="tx1"/>
                </a:solidFill>
              </a:rPr>
              <a:t>2 Corinthians 10:3-4</a:t>
            </a:r>
            <a:r>
              <a:rPr lang="en-US" sz="1200" b="0" kern="1200" dirty="0">
                <a:solidFill>
                  <a:schemeClr val="tx1"/>
                </a:solidFill>
                <a:latin typeface="+mn-lt"/>
                <a:ea typeface="+mn-ea"/>
                <a:cs typeface="+mn-cs"/>
              </a:rPr>
              <a:t>, </a:t>
            </a:r>
            <a:r>
              <a:rPr lang="en-US" sz="1200" kern="1200" dirty="0">
                <a:solidFill>
                  <a:schemeClr val="tx1"/>
                </a:solidFill>
                <a:latin typeface="+mn-lt"/>
                <a:ea typeface="+mn-ea"/>
                <a:cs typeface="+mn-cs"/>
              </a:rPr>
              <a:t>“For though we live in the world, we do not wage war as the world does. The weapons we fight with are not the weapons of the world. On the contrary, they have divine power to demolish strongholds.”</a:t>
            </a:r>
          </a:p>
          <a:p>
            <a:pPr marL="0" indent="0" algn="l">
              <a:buNone/>
            </a:pP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Yes, I know how this sounds to some people. It sounds crazy. That’s because an increasing number of Westerners embrace scientism—the idea that the hard sciences alone can answer our questions, solve our mysteries, and provide the only real knowledge of reality. If you think about it, it’s just another version of fundamentalism. It’s arrogant, narrow-minded, and as Greg Boyd reminds us, it totally disregards the worldview and perspectives of all those not living in the West. In his book, </a:t>
            </a:r>
            <a:r>
              <a:rPr lang="en-US" sz="1200" b="0" i="1" u="none" strike="noStrike" kern="1200" dirty="0">
                <a:solidFill>
                  <a:schemeClr val="tx1"/>
                </a:solidFill>
                <a:effectLst/>
                <a:latin typeface="+mn-lt"/>
                <a:ea typeface="+mn-ea"/>
                <a:cs typeface="+mn-cs"/>
              </a:rPr>
              <a:t>God at War</a:t>
            </a:r>
            <a:r>
              <a:rPr lang="en-US" sz="1200" b="0" i="0" u="none" strike="noStrike" kern="1200" dirty="0">
                <a:solidFill>
                  <a:schemeClr val="tx1"/>
                </a:solidFill>
                <a:effectLst/>
                <a:latin typeface="+mn-lt"/>
                <a:ea typeface="+mn-ea"/>
                <a:cs typeface="+mn-cs"/>
              </a:rPr>
              <a:t>, Boyd writes…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11</a:t>
            </a:fld>
            <a:endParaRPr lang="en-US"/>
          </a:p>
        </p:txBody>
      </p:sp>
    </p:spTree>
    <p:extLst>
      <p:ext uri="{BB962C8B-B14F-4D97-AF65-F5344CB8AC3E}">
        <p14:creationId xmlns:p14="http://schemas.microsoft.com/office/powerpoint/2010/main" val="1005307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[BRIEF COMMENTS]</a:t>
            </a:r>
          </a:p>
          <a:p>
            <a:r>
              <a:rPr lang="en-US" sz="1200" b="0" i="0" u="none" strike="noStrike" kern="1200" dirty="0">
                <a:solidFill>
                  <a:schemeClr val="tx1"/>
                </a:solidFill>
                <a:effectLst/>
                <a:latin typeface="+mn-lt"/>
                <a:ea typeface="+mn-ea"/>
                <a:cs typeface="+mn-cs"/>
              </a:rPr>
              <a:t>Folks, we can’t afford to deny this aspect of reality if we’re going to join God in the cosmic struggle. If we’re going to see prayer as our cry for the Kingdom and as the way we fight as Christians, then we need to accept the NT worldview (that there is a battle of human and angelic wills) and live into more of an awareness of this truth in our prayer life.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And it may be that by accepting this truth that you discover what has been missing in your prayer life… and has too often kept you from praying like it matters. Of course, there may be other things that aren’t helping your prayer life. So, let’s think about that for a few minutes…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12</a:t>
            </a:fld>
            <a:endParaRPr lang="en-US"/>
          </a:p>
        </p:txBody>
      </p:sp>
    </p:spTree>
    <p:extLst>
      <p:ext uri="{BB962C8B-B14F-4D97-AF65-F5344CB8AC3E}">
        <p14:creationId xmlns:p14="http://schemas.microsoft.com/office/powerpoint/2010/main" val="1833284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13</a:t>
            </a:fld>
            <a:endParaRPr lang="en-US"/>
          </a:p>
        </p:txBody>
      </p:sp>
    </p:spTree>
    <p:extLst>
      <p:ext uri="{BB962C8B-B14F-4D97-AF65-F5344CB8AC3E}">
        <p14:creationId xmlns:p14="http://schemas.microsoft.com/office/powerpoint/2010/main" val="1246869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14</a:t>
            </a:fld>
            <a:endParaRPr lang="en-US"/>
          </a:p>
        </p:txBody>
      </p:sp>
    </p:spTree>
    <p:extLst>
      <p:ext uri="{BB962C8B-B14F-4D97-AF65-F5344CB8AC3E}">
        <p14:creationId xmlns:p14="http://schemas.microsoft.com/office/powerpoint/2010/main" val="177495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15</a:t>
            </a:fld>
            <a:endParaRPr lang="en-US"/>
          </a:p>
        </p:txBody>
      </p:sp>
    </p:spTree>
    <p:extLst>
      <p:ext uri="{BB962C8B-B14F-4D97-AF65-F5344CB8AC3E}">
        <p14:creationId xmlns:p14="http://schemas.microsoft.com/office/powerpoint/2010/main" val="1246187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a:t>
            </a:r>
          </a:p>
          <a:p>
            <a:endParaRPr lang="en-US" dirty="0"/>
          </a:p>
          <a:p>
            <a:r>
              <a:rPr lang="en-US" dirty="0"/>
              <a:t>My friends, I submit to you that we live in a world where God has given us a certain amount of freedom and “say-so” to actualize his good future through our decisions, and particularly through our prayers, where we say “yes” to the Kingdom and become conduits of his grace—where we partner with God in bringing heaven to earth.</a:t>
            </a:r>
          </a:p>
          <a:p>
            <a:endParaRPr lang="en-US" dirty="0"/>
          </a:p>
          <a:p>
            <a:r>
              <a:rPr lang="en-US" dirty="0"/>
              <a:t>That’s what the Methodist missionary E. Stanley Jones had in mind when he wrote…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16</a:t>
            </a:fld>
            <a:endParaRPr lang="en-US"/>
          </a:p>
        </p:txBody>
      </p:sp>
    </p:spTree>
    <p:extLst>
      <p:ext uri="{BB962C8B-B14F-4D97-AF65-F5344CB8AC3E}">
        <p14:creationId xmlns:p14="http://schemas.microsoft.com/office/powerpoint/2010/main" val="1102510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endParaRPr lang="en-US" dirty="0"/>
          </a:p>
          <a:p>
            <a:r>
              <a:rPr lang="en-US" dirty="0"/>
              <a:t>Let that sink in, church.</a:t>
            </a:r>
          </a:p>
          <a:p>
            <a:endParaRPr lang="en-US" dirty="0"/>
          </a:p>
          <a:p>
            <a:r>
              <a:rPr lang="en-US" dirty="0"/>
              <a:t>Finally, I’d like to give us a few takeaways that I think can help us in our spiritual fight.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17</a:t>
            </a:fld>
            <a:endParaRPr lang="en-US"/>
          </a:p>
        </p:txBody>
      </p:sp>
    </p:spTree>
    <p:extLst>
      <p:ext uri="{BB962C8B-B14F-4D97-AF65-F5344CB8AC3E}">
        <p14:creationId xmlns:p14="http://schemas.microsoft.com/office/powerpoint/2010/main" val="1943424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5"/>
          </p:nvPr>
        </p:nvSpPr>
        <p:spPr/>
        <p:txBody>
          <a:bodyPr/>
          <a:lstStyle/>
          <a:p>
            <a:fld id="{EED07C9D-203C-E846-B174-FDE058A02B69}" type="slidenum">
              <a:rPr lang="en-US" smtClean="0"/>
              <a:t>18</a:t>
            </a:fld>
            <a:endParaRPr lang="en-US"/>
          </a:p>
        </p:txBody>
      </p:sp>
    </p:spTree>
    <p:extLst>
      <p:ext uri="{BB962C8B-B14F-4D97-AF65-F5344CB8AC3E}">
        <p14:creationId xmlns:p14="http://schemas.microsoft.com/office/powerpoint/2010/main" val="3624529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5"/>
          </p:nvPr>
        </p:nvSpPr>
        <p:spPr/>
        <p:txBody>
          <a:bodyPr/>
          <a:lstStyle/>
          <a:p>
            <a:fld id="{EED07C9D-203C-E846-B174-FDE058A02B69}" type="slidenum">
              <a:rPr lang="en-US" smtClean="0"/>
              <a:t>19</a:t>
            </a:fld>
            <a:endParaRPr lang="en-US"/>
          </a:p>
        </p:txBody>
      </p:sp>
    </p:spTree>
    <p:extLst>
      <p:ext uri="{BB962C8B-B14F-4D97-AF65-F5344CB8AC3E}">
        <p14:creationId xmlns:p14="http://schemas.microsoft.com/office/powerpoint/2010/main" val="81996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2</a:t>
            </a:fld>
            <a:endParaRPr lang="en-US"/>
          </a:p>
        </p:txBody>
      </p:sp>
    </p:spTree>
    <p:extLst>
      <p:ext uri="{BB962C8B-B14F-4D97-AF65-F5344CB8AC3E}">
        <p14:creationId xmlns:p14="http://schemas.microsoft.com/office/powerpoint/2010/main" val="4050464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5"/>
          </p:nvPr>
        </p:nvSpPr>
        <p:spPr/>
        <p:txBody>
          <a:bodyPr/>
          <a:lstStyle/>
          <a:p>
            <a:fld id="{EED07C9D-203C-E846-B174-FDE058A02B69}" type="slidenum">
              <a:rPr lang="en-US" smtClean="0"/>
              <a:t>20</a:t>
            </a:fld>
            <a:endParaRPr lang="en-US"/>
          </a:p>
        </p:txBody>
      </p:sp>
    </p:spTree>
    <p:extLst>
      <p:ext uri="{BB962C8B-B14F-4D97-AF65-F5344CB8AC3E}">
        <p14:creationId xmlns:p14="http://schemas.microsoft.com/office/powerpoint/2010/main" val="2040222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[BRIEF COMMENT ON EACH]</a:t>
            </a:r>
          </a:p>
          <a:p>
            <a:pPr marL="514350" indent="-514350">
              <a:buFont typeface="+mj-lt"/>
              <a:buAutoNum type="arabicPeriod"/>
            </a:pPr>
            <a:r>
              <a:rPr lang="en-US" sz="1200" b="1" dirty="0"/>
              <a:t>See prayer as your “say-so” power—pray in the name of Jesus.</a:t>
            </a:r>
            <a:br>
              <a:rPr lang="en-US" sz="1200" dirty="0"/>
            </a:br>
            <a:r>
              <a:rPr lang="en-US" sz="1200" dirty="0"/>
              <a:t>- You’ve been given some “say-so” authority; how are you using it? </a:t>
            </a:r>
            <a:br>
              <a:rPr lang="en-US" sz="1200" dirty="0"/>
            </a:br>
            <a:r>
              <a:rPr lang="en-US" sz="1200" dirty="0"/>
              <a:t>- Jesus is the highest authority; are you praying in his name, and from a place of personal relationship with him? (e.g., Acts 19:13-16)</a:t>
            </a:r>
            <a:br>
              <a:rPr lang="en-US" sz="1200" dirty="0"/>
            </a:br>
            <a:endParaRPr lang="en-US" sz="1200" dirty="0"/>
          </a:p>
          <a:p>
            <a:pPr marL="514350" indent="-514350">
              <a:buFont typeface="+mj-lt"/>
              <a:buAutoNum type="arabicPeriod"/>
            </a:pPr>
            <a:r>
              <a:rPr lang="en-US" sz="1200" b="1" dirty="0"/>
              <a:t>Pray with authenticity and passion—put your heart into it!</a:t>
            </a:r>
            <a:br>
              <a:rPr lang="en-US" sz="1200" dirty="0"/>
            </a:br>
            <a:r>
              <a:rPr lang="en-US" sz="1200" dirty="0"/>
              <a:t>- Don’t try to impress God (or others) with your prayers, be real and honest</a:t>
            </a:r>
            <a:br>
              <a:rPr lang="en-US" sz="1200" dirty="0"/>
            </a:br>
            <a:r>
              <a:rPr lang="en-US" sz="1200" dirty="0"/>
              <a:t>- Pray like you mean it; Jeremiah 29:13 “</a:t>
            </a:r>
            <a:r>
              <a:rPr lang="en-US" sz="1200" b="0" i="0" u="none" strike="noStrike" kern="1200" dirty="0">
                <a:solidFill>
                  <a:schemeClr val="tx1"/>
                </a:solidFill>
                <a:effectLst/>
                <a:latin typeface="+mn-lt"/>
                <a:ea typeface="+mn-ea"/>
                <a:cs typeface="+mn-cs"/>
              </a:rPr>
              <a:t>You will seek me and find me when you seek me with all your heart.”</a:t>
            </a:r>
            <a:br>
              <a:rPr lang="en-US" sz="1200" dirty="0"/>
            </a:br>
            <a:endParaRPr lang="en-US" sz="1200" dirty="0"/>
          </a:p>
          <a:p>
            <a:pPr marL="514350" indent="-514350">
              <a:buFont typeface="+mj-lt"/>
              <a:buAutoNum type="arabicPeriod"/>
            </a:pPr>
            <a:r>
              <a:rPr lang="en-US" sz="1200" b="1" dirty="0"/>
              <a:t>Weaponize your prayers—resist evil and call down the Kingdom.</a:t>
            </a:r>
            <a:br>
              <a:rPr lang="en-US" sz="1200" b="1" dirty="0"/>
            </a:br>
            <a:r>
              <a:rPr lang="en-US" sz="1200" b="0" dirty="0"/>
              <a:t>- Weaponize? Yes, pray like your prayers are a spiritual weapon. Because they are. And since your prayers are a weapon, then aim them at the real enemy and kick the devil in the face! Use Scripture, use prayer, just as Jesus did in the desert. </a:t>
            </a:r>
            <a:br>
              <a:rPr lang="en-US" sz="1200" b="0" dirty="0"/>
            </a:br>
            <a:endParaRPr lang="en-US" sz="1200" b="0" dirty="0"/>
          </a:p>
          <a:p>
            <a:pPr marL="0" indent="0">
              <a:buFont typeface="+mj-lt"/>
              <a:buNone/>
            </a:pPr>
            <a:r>
              <a:rPr lang="en-US" sz="1200" b="0" dirty="0"/>
              <a:t>[INVITATION &amp; RESPONSE]</a:t>
            </a:r>
          </a:p>
          <a:p>
            <a:pPr marL="0" indent="0">
              <a:buFont typeface="+mj-lt"/>
              <a:buNone/>
            </a:pPr>
            <a:r>
              <a:rPr lang="en-US" sz="1200" b="0" dirty="0"/>
              <a:t>As we come now to a time of invitation and response… would you close your eyes for just a moment? Imagine that you’re on the frontlines in God’s spiritual army and you’re taking on heavy spiritual fire (in your life, in your family, in the church, etc.). What is happening in this battle? Who or what are your enemies? What is coming up against you? Against us? You see the evil all around you? All around the church? In our world? </a:t>
            </a:r>
          </a:p>
          <a:p>
            <a:pPr marL="0" indent="0">
              <a:buFont typeface="+mj-lt"/>
              <a:buNone/>
            </a:pPr>
            <a:endParaRPr lang="en-US" sz="1200" b="0" dirty="0"/>
          </a:p>
          <a:p>
            <a:pPr marL="0" indent="0">
              <a:buFont typeface="+mj-lt"/>
              <a:buNone/>
            </a:pPr>
            <a:r>
              <a:rPr lang="en-US" sz="1200" b="0" dirty="0"/>
              <a:t>Now… what are you going to say to our loving Father (who is himself a mighty fortress), who also happens to command legions of angels? What are you going to say?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dirty="0"/>
          </a:p>
          <a:p>
            <a:pPr marL="0" indent="0">
              <a:buFont typeface="+mj-lt"/>
              <a:buNone/>
            </a:pPr>
            <a:r>
              <a:rPr lang="en-US" sz="1200" b="0" dirty="0"/>
              <a:t>And that, brothers and sisters, is how I’m inviting us to pray as a church.</a:t>
            </a:r>
            <a:endParaRPr lang="en-US" b="0" dirty="0"/>
          </a:p>
          <a:p>
            <a:pPr marL="0" indent="0">
              <a:buNone/>
            </a:pPr>
            <a:endParaRPr lang="en-US" b="0" dirty="0"/>
          </a:p>
          <a:p>
            <a:pPr marL="0" indent="0">
              <a:buNone/>
            </a:pPr>
            <a:r>
              <a:rPr lang="en-US" b="0" dirty="0"/>
              <a:t>[CLOSING PRAYER]</a:t>
            </a:r>
          </a:p>
        </p:txBody>
      </p:sp>
      <p:sp>
        <p:nvSpPr>
          <p:cNvPr id="4" name="Slide Number Placeholder 3"/>
          <p:cNvSpPr>
            <a:spLocks noGrp="1"/>
          </p:cNvSpPr>
          <p:nvPr>
            <p:ph type="sldNum" sz="quarter" idx="5"/>
          </p:nvPr>
        </p:nvSpPr>
        <p:spPr/>
        <p:txBody>
          <a:bodyPr/>
          <a:lstStyle/>
          <a:p>
            <a:fld id="{EED07C9D-203C-E846-B174-FDE058A02B69}" type="slidenum">
              <a:rPr lang="en-US" smtClean="0"/>
              <a:t>21</a:t>
            </a:fld>
            <a:endParaRPr lang="en-US"/>
          </a:p>
        </p:txBody>
      </p:sp>
    </p:spTree>
    <p:extLst>
      <p:ext uri="{BB962C8B-B14F-4D97-AF65-F5344CB8AC3E}">
        <p14:creationId xmlns:p14="http://schemas.microsoft.com/office/powerpoint/2010/main" val="2512752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22</a:t>
            </a:fld>
            <a:endParaRPr lang="en-US"/>
          </a:p>
        </p:txBody>
      </p:sp>
    </p:spTree>
    <p:extLst>
      <p:ext uri="{BB962C8B-B14F-4D97-AF65-F5344CB8AC3E}">
        <p14:creationId xmlns:p14="http://schemas.microsoft.com/office/powerpoint/2010/main" val="277645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3</a:t>
            </a:fld>
            <a:endParaRPr lang="en-US"/>
          </a:p>
        </p:txBody>
      </p:sp>
    </p:spTree>
    <p:extLst>
      <p:ext uri="{BB962C8B-B14F-4D97-AF65-F5344CB8AC3E}">
        <p14:creationId xmlns:p14="http://schemas.microsoft.com/office/powerpoint/2010/main" val="81006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4</a:t>
            </a:fld>
            <a:endParaRPr lang="en-US"/>
          </a:p>
        </p:txBody>
      </p:sp>
    </p:spTree>
    <p:extLst>
      <p:ext uri="{BB962C8B-B14F-4D97-AF65-F5344CB8AC3E}">
        <p14:creationId xmlns:p14="http://schemas.microsoft.com/office/powerpoint/2010/main" val="244585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5</a:t>
            </a:fld>
            <a:endParaRPr lang="en-US"/>
          </a:p>
        </p:txBody>
      </p:sp>
    </p:spTree>
    <p:extLst>
      <p:ext uri="{BB962C8B-B14F-4D97-AF65-F5344CB8AC3E}">
        <p14:creationId xmlns:p14="http://schemas.microsoft.com/office/powerpoint/2010/main" val="2167767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6</a:t>
            </a:fld>
            <a:endParaRPr lang="en-US"/>
          </a:p>
        </p:txBody>
      </p:sp>
    </p:spTree>
    <p:extLst>
      <p:ext uri="{BB962C8B-B14F-4D97-AF65-F5344CB8AC3E}">
        <p14:creationId xmlns:p14="http://schemas.microsoft.com/office/powerpoint/2010/main" val="896811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0" dirty="0"/>
              <a:t>[BRIEF COMMENT ON EACH]</a:t>
            </a:r>
          </a:p>
          <a:p>
            <a:pPr marL="228600" indent="-228600">
              <a:buFont typeface="+mj-lt"/>
              <a:buAutoNum type="arabicPeriod"/>
            </a:pPr>
            <a:r>
              <a:rPr lang="en-US" b="1" dirty="0"/>
              <a:t>Use the opportunities you already have to pray corporately.</a:t>
            </a:r>
            <a:r>
              <a:rPr lang="en-US" dirty="0"/>
              <a:t> Set aside a portion of time to pray in your small groups, learning communities, commission meetings, etc. Pray specifically for renewal and an awakening in the Church. Also, pray for the spiritual needs and a fresh fire in our own congregation.</a:t>
            </a:r>
          </a:p>
          <a:p>
            <a:pPr marL="228600" indent="-228600">
              <a:buFont typeface="+mj-lt"/>
              <a:buAutoNum type="arabicPeriod"/>
            </a:pPr>
            <a:r>
              <a:rPr lang="en-US" b="1" dirty="0"/>
              <a:t>Come to church a little earlier on Sunday morning and pray in your pew, at the altars, in our Prayer Room, etc. </a:t>
            </a:r>
            <a:r>
              <a:rPr lang="en-US" dirty="0"/>
              <a:t>Our worship team already does this at the front of the sanctuary each Sunday morning! Pray for the Spirit to move in our services. Pray for confession, repentance, vulnerability, and a hunger for more of the Kingdom.</a:t>
            </a:r>
          </a:p>
          <a:p>
            <a:pPr marL="228600" indent="-228600">
              <a:buFont typeface="+mj-lt"/>
              <a:buAutoNum type="arabicPeriod"/>
            </a:pPr>
            <a:r>
              <a:rPr lang="en-US" b="1" dirty="0"/>
              <a:t>Join in prayer with others in the church who you know are burdened and long for renewal and an awakening.</a:t>
            </a:r>
            <a:r>
              <a:rPr lang="en-US" dirty="0"/>
              <a:t> We welcome you to come up to the church with a friends during office hours to pray. You can pray in the sanctuary, in the Prayer Room, in our Prayer Garden, or even pray while walking our halls. </a:t>
            </a:r>
          </a:p>
          <a:p>
            <a:pPr marL="228600" indent="-228600">
              <a:buFont typeface="+mj-lt"/>
              <a:buAutoNum type="arabicPeriod"/>
            </a:pPr>
            <a:r>
              <a:rPr lang="en-US" b="1" dirty="0"/>
              <a:t>Want to join or start a prayer meeting? </a:t>
            </a:r>
            <a:r>
              <a:rPr lang="en-US" dirty="0"/>
              <a:t>About a month ago, someone scheduled the Prayer Room on Tuesdays at 4:30 pm. They said, “I’m feeling led to pray there. Others can join me if they want.” If that works for you, why not join them or set up another weekly time (day or night) to pray? Just let our office know what you’d like to do.</a:t>
            </a:r>
          </a:p>
          <a:p>
            <a:pPr marL="228600" indent="-228600">
              <a:buFont typeface="+mj-lt"/>
              <a:buAutoNum type="arabicPeriod"/>
            </a:pPr>
            <a:r>
              <a:rPr lang="en-US" b="1" dirty="0"/>
              <a:t>Stay tuned for the final sermon in the Prayer series (next week).</a:t>
            </a:r>
            <a:r>
              <a:rPr lang="en-US" dirty="0"/>
              <a:t> I will be sharing a short simple prayer that our entire church can pray together as we move into the fall.</a:t>
            </a:r>
          </a:p>
          <a:p>
            <a:pPr marL="0" indent="0">
              <a:buFont typeface="+mj-lt"/>
              <a:buNone/>
            </a:pPr>
            <a:endParaRPr lang="en-US" dirty="0"/>
          </a:p>
          <a:p>
            <a:pPr marL="0" indent="0">
              <a:buFont typeface="+mj-lt"/>
              <a:buNone/>
            </a:pPr>
            <a:r>
              <a:rPr lang="en-US" dirty="0"/>
              <a:t>[BRIEF PRAYER &amp;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7</a:t>
            </a:fld>
            <a:endParaRPr lang="en-US"/>
          </a:p>
        </p:txBody>
      </p:sp>
    </p:spTree>
    <p:extLst>
      <p:ext uri="{BB962C8B-B14F-4D97-AF65-F5344CB8AC3E}">
        <p14:creationId xmlns:p14="http://schemas.microsoft.com/office/powerpoint/2010/main" val="1736030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[INVITATION TO STAND FOR SCRIPTURE READING]</a:t>
            </a:r>
          </a:p>
          <a:p>
            <a:endParaRPr lang="en-US" dirty="0"/>
          </a:p>
          <a:p>
            <a:r>
              <a:rPr lang="en-US" dirty="0"/>
              <a:t>[READ ACTS 12:1-17]</a:t>
            </a:r>
          </a:p>
          <a:p>
            <a:endParaRPr lang="en-US" dirty="0"/>
          </a:p>
          <a:p>
            <a:r>
              <a:rPr lang="en-US" dirty="0"/>
              <a:t>This is the word of the Lord. Thanks be to God</a:t>
            </a:r>
          </a:p>
          <a:p>
            <a:endParaRPr lang="en-US" dirty="0"/>
          </a:p>
          <a:p>
            <a:r>
              <a:rPr lang="en-US" dirty="0"/>
              <a:t>You may be seated.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8</a:t>
            </a:fld>
            <a:endParaRPr lang="en-US"/>
          </a:p>
        </p:txBody>
      </p:sp>
    </p:spTree>
    <p:extLst>
      <p:ext uri="{BB962C8B-B14F-4D97-AF65-F5344CB8AC3E}">
        <p14:creationId xmlns:p14="http://schemas.microsoft.com/office/powerpoint/2010/main" val="3329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PASSAGE]</a:t>
            </a:r>
          </a:p>
          <a:p>
            <a:pPr marL="171450" indent="-171450">
              <a:buFont typeface="Arial" panose="020B0604020202020204" pitchFamily="34" charset="0"/>
              <a:buChar char="•"/>
            </a:pPr>
            <a:r>
              <a:rPr lang="en-US" dirty="0"/>
              <a:t>The Apostle Peter is being held in prison, awaiting trial &amp; execution</a:t>
            </a:r>
          </a:p>
          <a:p>
            <a:pPr marL="171450" indent="-171450">
              <a:buFont typeface="Arial" panose="020B0604020202020204" pitchFamily="34" charset="0"/>
              <a:buChar char="•"/>
            </a:pPr>
            <a:r>
              <a:rPr lang="en-US" dirty="0"/>
              <a:t>The church in Jerusalem begins to corporately pray for Peter</a:t>
            </a:r>
          </a:p>
          <a:p>
            <a:pPr marL="171450" indent="-171450">
              <a:buFont typeface="Arial" panose="020B0604020202020204" pitchFamily="34" charset="0"/>
              <a:buChar char="•"/>
            </a:pPr>
            <a:r>
              <a:rPr lang="en-US" dirty="0"/>
              <a:t>Peter thinks he’s dreaming, but an angel actually sets him free</a:t>
            </a:r>
          </a:p>
          <a:p>
            <a:pPr marL="171450" indent="-171450">
              <a:buFont typeface="Arial" panose="020B0604020202020204" pitchFamily="34" charset="0"/>
              <a:buChar char="•"/>
            </a:pPr>
            <a:r>
              <a:rPr lang="en-US" dirty="0"/>
              <a:t>He goes to the house the church was gathered in for prayer</a:t>
            </a:r>
          </a:p>
          <a:p>
            <a:pPr marL="171450" indent="-171450">
              <a:buFont typeface="Arial" panose="020B0604020202020204" pitchFamily="34" charset="0"/>
              <a:buChar char="•"/>
            </a:pPr>
            <a:r>
              <a:rPr lang="en-US" dirty="0"/>
              <a:t>And the church (rather humorously) doesn’t believe he’s at the door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What do we learn from this story?</a:t>
            </a:r>
          </a:p>
          <a:p>
            <a:pPr marL="228600" indent="-228600">
              <a:buFont typeface="Arial" panose="020B0604020202020204" pitchFamily="34" charset="0"/>
              <a:buAutoNum type="arabicPeriod"/>
            </a:pPr>
            <a:r>
              <a:rPr lang="en-US" dirty="0"/>
              <a:t>Corporate prayer makes a difference (and we shouldn’t be surprised…)</a:t>
            </a:r>
          </a:p>
          <a:p>
            <a:pPr marL="228600" indent="-228600">
              <a:buFont typeface="Arial" panose="020B0604020202020204" pitchFamily="34" charset="0"/>
              <a:buAutoNum type="arabicPeriod"/>
            </a:pPr>
            <a:r>
              <a:rPr lang="en-US" dirty="0"/>
              <a:t>The cosmic struggle of good and evil is not just between human beings, but it involves angelic beings as well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see this in the Old Testament as well. You may recall the story in Daniel chapter 10…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9</a:t>
            </a:fld>
            <a:endParaRPr lang="en-US"/>
          </a:p>
        </p:txBody>
      </p:sp>
    </p:spTree>
    <p:extLst>
      <p:ext uri="{BB962C8B-B14F-4D97-AF65-F5344CB8AC3E}">
        <p14:creationId xmlns:p14="http://schemas.microsoft.com/office/powerpoint/2010/main" val="301796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AADC-CAC4-0F44-B159-72126CA048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C0B453-7CFA-9944-A2C9-D7D12B308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A7FB9-460D-B244-BCCA-676DF485C4EC}"/>
              </a:ext>
            </a:extLst>
          </p:cNvPr>
          <p:cNvSpPr>
            <a:spLocks noGrp="1"/>
          </p:cNvSpPr>
          <p:nvPr>
            <p:ph type="dt" sz="half" idx="10"/>
          </p:nvPr>
        </p:nvSpPr>
        <p:spPr/>
        <p:txBody>
          <a:bodyPr/>
          <a:lstStyle/>
          <a:p>
            <a:fld id="{DC6A59F9-8350-F148-A5E0-D19631FD9A0E}" type="datetimeFigureOut">
              <a:rPr lang="en-US" smtClean="0"/>
              <a:t>8/24/21</a:t>
            </a:fld>
            <a:endParaRPr lang="en-US"/>
          </a:p>
        </p:txBody>
      </p:sp>
      <p:sp>
        <p:nvSpPr>
          <p:cNvPr id="5" name="Footer Placeholder 4">
            <a:extLst>
              <a:ext uri="{FF2B5EF4-FFF2-40B4-BE49-F238E27FC236}">
                <a16:creationId xmlns:a16="http://schemas.microsoft.com/office/drawing/2014/main" id="{C9756BA3-1666-924B-BC60-D378B98B8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3815F-08B9-8245-BDB3-AB54FD13E744}"/>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04341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444E-4B39-B647-BC6D-D2A0B600B0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6C95C0-2F12-C743-8EB7-4C6A3935B0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C2824-B669-0B4C-B3CD-4368917CA99C}"/>
              </a:ext>
            </a:extLst>
          </p:cNvPr>
          <p:cNvSpPr>
            <a:spLocks noGrp="1"/>
          </p:cNvSpPr>
          <p:nvPr>
            <p:ph type="dt" sz="half" idx="10"/>
          </p:nvPr>
        </p:nvSpPr>
        <p:spPr/>
        <p:txBody>
          <a:bodyPr/>
          <a:lstStyle/>
          <a:p>
            <a:fld id="{DC6A59F9-8350-F148-A5E0-D19631FD9A0E}" type="datetimeFigureOut">
              <a:rPr lang="en-US" smtClean="0"/>
              <a:t>8/24/21</a:t>
            </a:fld>
            <a:endParaRPr lang="en-US"/>
          </a:p>
        </p:txBody>
      </p:sp>
      <p:sp>
        <p:nvSpPr>
          <p:cNvPr id="5" name="Footer Placeholder 4">
            <a:extLst>
              <a:ext uri="{FF2B5EF4-FFF2-40B4-BE49-F238E27FC236}">
                <a16:creationId xmlns:a16="http://schemas.microsoft.com/office/drawing/2014/main" id="{3D608CD1-FB49-4C40-A844-F2DD76F0B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2FE31-F520-9B42-BD06-D000F7076675}"/>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2906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23807D-8753-5A45-B842-EF715B682E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711DBE-8140-FC4E-AB60-5F4ED2307D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C92EC-FB7F-0048-A22A-672E7CCDCC18}"/>
              </a:ext>
            </a:extLst>
          </p:cNvPr>
          <p:cNvSpPr>
            <a:spLocks noGrp="1"/>
          </p:cNvSpPr>
          <p:nvPr>
            <p:ph type="dt" sz="half" idx="10"/>
          </p:nvPr>
        </p:nvSpPr>
        <p:spPr/>
        <p:txBody>
          <a:bodyPr/>
          <a:lstStyle/>
          <a:p>
            <a:fld id="{DC6A59F9-8350-F148-A5E0-D19631FD9A0E}" type="datetimeFigureOut">
              <a:rPr lang="en-US" smtClean="0"/>
              <a:t>8/24/21</a:t>
            </a:fld>
            <a:endParaRPr lang="en-US"/>
          </a:p>
        </p:txBody>
      </p:sp>
      <p:sp>
        <p:nvSpPr>
          <p:cNvPr id="5" name="Footer Placeholder 4">
            <a:extLst>
              <a:ext uri="{FF2B5EF4-FFF2-40B4-BE49-F238E27FC236}">
                <a16:creationId xmlns:a16="http://schemas.microsoft.com/office/drawing/2014/main" id="{CC9616BA-5804-6F4E-8E20-91DE7DE76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9F8A1-761A-424B-B509-03E56F7BAFBD}"/>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3525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B25C-7E5C-3749-B7F4-4DDBFE610E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1376A-089C-AD44-829E-44E8990801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12F37-9740-214F-9DA5-D3FFB0FD1E08}"/>
              </a:ext>
            </a:extLst>
          </p:cNvPr>
          <p:cNvSpPr>
            <a:spLocks noGrp="1"/>
          </p:cNvSpPr>
          <p:nvPr>
            <p:ph type="dt" sz="half" idx="10"/>
          </p:nvPr>
        </p:nvSpPr>
        <p:spPr/>
        <p:txBody>
          <a:bodyPr/>
          <a:lstStyle/>
          <a:p>
            <a:fld id="{DC6A59F9-8350-F148-A5E0-D19631FD9A0E}" type="datetimeFigureOut">
              <a:rPr lang="en-US" smtClean="0"/>
              <a:t>8/24/21</a:t>
            </a:fld>
            <a:endParaRPr lang="en-US"/>
          </a:p>
        </p:txBody>
      </p:sp>
      <p:sp>
        <p:nvSpPr>
          <p:cNvPr id="5" name="Footer Placeholder 4">
            <a:extLst>
              <a:ext uri="{FF2B5EF4-FFF2-40B4-BE49-F238E27FC236}">
                <a16:creationId xmlns:a16="http://schemas.microsoft.com/office/drawing/2014/main" id="{FF5D9183-3DA6-B041-8B08-2A2CEB62B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D8B81-95B5-6C4E-8CC5-9D322116F0F2}"/>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368926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8BCB-9CE8-DE44-A028-6A9DA64B2C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2CC672-4A60-A34C-BA1D-D6B9E9F456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6C765-2C2B-2C40-83F7-2FC680AC25BE}"/>
              </a:ext>
            </a:extLst>
          </p:cNvPr>
          <p:cNvSpPr>
            <a:spLocks noGrp="1"/>
          </p:cNvSpPr>
          <p:nvPr>
            <p:ph type="dt" sz="half" idx="10"/>
          </p:nvPr>
        </p:nvSpPr>
        <p:spPr/>
        <p:txBody>
          <a:bodyPr/>
          <a:lstStyle/>
          <a:p>
            <a:fld id="{DC6A59F9-8350-F148-A5E0-D19631FD9A0E}" type="datetimeFigureOut">
              <a:rPr lang="en-US" smtClean="0"/>
              <a:t>8/24/21</a:t>
            </a:fld>
            <a:endParaRPr lang="en-US"/>
          </a:p>
        </p:txBody>
      </p:sp>
      <p:sp>
        <p:nvSpPr>
          <p:cNvPr id="5" name="Footer Placeholder 4">
            <a:extLst>
              <a:ext uri="{FF2B5EF4-FFF2-40B4-BE49-F238E27FC236}">
                <a16:creationId xmlns:a16="http://schemas.microsoft.com/office/drawing/2014/main" id="{5629100C-4932-C64B-BFB7-A76C12B62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0CF09-1878-E347-9AD9-F25EEC5AB0DC}"/>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91779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C7F9-5C1D-8147-BE47-43E95A094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00F5B-CFCB-5C4E-A01E-6ECAE18554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3354EA-12CC-1748-9C54-9CEF60815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5AD87-E6DF-2540-93CE-B609EC3753AB}"/>
              </a:ext>
            </a:extLst>
          </p:cNvPr>
          <p:cNvSpPr>
            <a:spLocks noGrp="1"/>
          </p:cNvSpPr>
          <p:nvPr>
            <p:ph type="dt" sz="half" idx="10"/>
          </p:nvPr>
        </p:nvSpPr>
        <p:spPr/>
        <p:txBody>
          <a:bodyPr/>
          <a:lstStyle/>
          <a:p>
            <a:fld id="{DC6A59F9-8350-F148-A5E0-D19631FD9A0E}" type="datetimeFigureOut">
              <a:rPr lang="en-US" smtClean="0"/>
              <a:t>8/24/21</a:t>
            </a:fld>
            <a:endParaRPr lang="en-US"/>
          </a:p>
        </p:txBody>
      </p:sp>
      <p:sp>
        <p:nvSpPr>
          <p:cNvPr id="6" name="Footer Placeholder 5">
            <a:extLst>
              <a:ext uri="{FF2B5EF4-FFF2-40B4-BE49-F238E27FC236}">
                <a16:creationId xmlns:a16="http://schemas.microsoft.com/office/drawing/2014/main" id="{09C53747-931D-104A-8FAE-5587E2304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14B07-9828-A742-B64B-D81A3C74FB5B}"/>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0126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90A1-223C-A94E-91C3-2CFE558D4B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3902CC-2413-854E-8D24-3BFC6B865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E964D-183C-AF45-BE71-408057DB09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DD8047-07FD-594F-9FA9-816289041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F73409-931B-3D4E-BF99-2DD243A870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BCCC0D-DC58-FF43-8510-FF5EB756E1B7}"/>
              </a:ext>
            </a:extLst>
          </p:cNvPr>
          <p:cNvSpPr>
            <a:spLocks noGrp="1"/>
          </p:cNvSpPr>
          <p:nvPr>
            <p:ph type="dt" sz="half" idx="10"/>
          </p:nvPr>
        </p:nvSpPr>
        <p:spPr/>
        <p:txBody>
          <a:bodyPr/>
          <a:lstStyle/>
          <a:p>
            <a:fld id="{DC6A59F9-8350-F148-A5E0-D19631FD9A0E}" type="datetimeFigureOut">
              <a:rPr lang="en-US" smtClean="0"/>
              <a:t>8/24/21</a:t>
            </a:fld>
            <a:endParaRPr lang="en-US"/>
          </a:p>
        </p:txBody>
      </p:sp>
      <p:sp>
        <p:nvSpPr>
          <p:cNvPr id="8" name="Footer Placeholder 7">
            <a:extLst>
              <a:ext uri="{FF2B5EF4-FFF2-40B4-BE49-F238E27FC236}">
                <a16:creationId xmlns:a16="http://schemas.microsoft.com/office/drawing/2014/main" id="{702330DA-0066-1D45-8050-2A6A32DC2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F6490C-CFE2-3144-95CA-84035818241A}"/>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89995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59E3-8259-3241-ACB0-2C20FA680E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A453EB-3E5E-374E-AFA2-BE05F364610B}"/>
              </a:ext>
            </a:extLst>
          </p:cNvPr>
          <p:cNvSpPr>
            <a:spLocks noGrp="1"/>
          </p:cNvSpPr>
          <p:nvPr>
            <p:ph type="dt" sz="half" idx="10"/>
          </p:nvPr>
        </p:nvSpPr>
        <p:spPr/>
        <p:txBody>
          <a:bodyPr/>
          <a:lstStyle/>
          <a:p>
            <a:fld id="{DC6A59F9-8350-F148-A5E0-D19631FD9A0E}" type="datetimeFigureOut">
              <a:rPr lang="en-US" smtClean="0"/>
              <a:t>8/24/21</a:t>
            </a:fld>
            <a:endParaRPr lang="en-US"/>
          </a:p>
        </p:txBody>
      </p:sp>
      <p:sp>
        <p:nvSpPr>
          <p:cNvPr id="4" name="Footer Placeholder 3">
            <a:extLst>
              <a:ext uri="{FF2B5EF4-FFF2-40B4-BE49-F238E27FC236}">
                <a16:creationId xmlns:a16="http://schemas.microsoft.com/office/drawing/2014/main" id="{73256605-248D-764D-8645-64CFB4B576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D8A19B-2810-B24D-BE05-77F9EF49D411}"/>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50551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F4CC74-AC0A-6E40-B429-D529787FD4CF}"/>
              </a:ext>
            </a:extLst>
          </p:cNvPr>
          <p:cNvSpPr>
            <a:spLocks noGrp="1"/>
          </p:cNvSpPr>
          <p:nvPr>
            <p:ph type="dt" sz="half" idx="10"/>
          </p:nvPr>
        </p:nvSpPr>
        <p:spPr/>
        <p:txBody>
          <a:bodyPr/>
          <a:lstStyle/>
          <a:p>
            <a:fld id="{DC6A59F9-8350-F148-A5E0-D19631FD9A0E}" type="datetimeFigureOut">
              <a:rPr lang="en-US" smtClean="0"/>
              <a:t>8/24/21</a:t>
            </a:fld>
            <a:endParaRPr lang="en-US"/>
          </a:p>
        </p:txBody>
      </p:sp>
      <p:sp>
        <p:nvSpPr>
          <p:cNvPr id="3" name="Footer Placeholder 2">
            <a:extLst>
              <a:ext uri="{FF2B5EF4-FFF2-40B4-BE49-F238E27FC236}">
                <a16:creationId xmlns:a16="http://schemas.microsoft.com/office/drawing/2014/main" id="{FC8ACB67-32F6-654A-A49F-FB8F649B6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495E6E-9DD4-AF40-9C98-B854BE97E888}"/>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10830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F754-EFEE-CA45-83B0-CA9ED1FF91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BAC75-EF74-4245-89DA-E7E30D41AC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983ACD-BD4A-7B44-BB61-02D9A5434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BA740E-382C-934E-A0E3-BA3BAE26C216}"/>
              </a:ext>
            </a:extLst>
          </p:cNvPr>
          <p:cNvSpPr>
            <a:spLocks noGrp="1"/>
          </p:cNvSpPr>
          <p:nvPr>
            <p:ph type="dt" sz="half" idx="10"/>
          </p:nvPr>
        </p:nvSpPr>
        <p:spPr/>
        <p:txBody>
          <a:bodyPr/>
          <a:lstStyle/>
          <a:p>
            <a:fld id="{DC6A59F9-8350-F148-A5E0-D19631FD9A0E}" type="datetimeFigureOut">
              <a:rPr lang="en-US" smtClean="0"/>
              <a:t>8/24/21</a:t>
            </a:fld>
            <a:endParaRPr lang="en-US"/>
          </a:p>
        </p:txBody>
      </p:sp>
      <p:sp>
        <p:nvSpPr>
          <p:cNvPr id="6" name="Footer Placeholder 5">
            <a:extLst>
              <a:ext uri="{FF2B5EF4-FFF2-40B4-BE49-F238E27FC236}">
                <a16:creationId xmlns:a16="http://schemas.microsoft.com/office/drawing/2014/main" id="{74F1C9A8-E94F-8F42-A263-CBCA94C0B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D8989-1A0D-3F4C-BAFC-A7F197D23C4E}"/>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95398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BD9E-30BD-054A-A80E-6C8E3084F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F04D28-819E-E74E-B8D5-06CEF8248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4E245D-A941-C147-A277-400BD4AEA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3F7044-CF9B-3F4E-BBF8-86DDC2ED6288}"/>
              </a:ext>
            </a:extLst>
          </p:cNvPr>
          <p:cNvSpPr>
            <a:spLocks noGrp="1"/>
          </p:cNvSpPr>
          <p:nvPr>
            <p:ph type="dt" sz="half" idx="10"/>
          </p:nvPr>
        </p:nvSpPr>
        <p:spPr/>
        <p:txBody>
          <a:bodyPr/>
          <a:lstStyle/>
          <a:p>
            <a:fld id="{DC6A59F9-8350-F148-A5E0-D19631FD9A0E}" type="datetimeFigureOut">
              <a:rPr lang="en-US" smtClean="0"/>
              <a:t>8/24/21</a:t>
            </a:fld>
            <a:endParaRPr lang="en-US"/>
          </a:p>
        </p:txBody>
      </p:sp>
      <p:sp>
        <p:nvSpPr>
          <p:cNvPr id="6" name="Footer Placeholder 5">
            <a:extLst>
              <a:ext uri="{FF2B5EF4-FFF2-40B4-BE49-F238E27FC236}">
                <a16:creationId xmlns:a16="http://schemas.microsoft.com/office/drawing/2014/main" id="{EAE88DF4-55BA-D54C-82A6-A00F6404C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6DF0B-2494-A34D-8826-13ED90C3A685}"/>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293815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F162E-3B96-AC4C-AD61-FF825E35A5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D0514E-46B4-5345-A20E-A0D816BD0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57565-D6EC-424F-8F41-70539668A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A59F9-8350-F148-A5E0-D19631FD9A0E}" type="datetimeFigureOut">
              <a:rPr lang="en-US" smtClean="0"/>
              <a:t>8/24/21</a:t>
            </a:fld>
            <a:endParaRPr lang="en-US"/>
          </a:p>
        </p:txBody>
      </p:sp>
      <p:sp>
        <p:nvSpPr>
          <p:cNvPr id="5" name="Footer Placeholder 4">
            <a:extLst>
              <a:ext uri="{FF2B5EF4-FFF2-40B4-BE49-F238E27FC236}">
                <a16:creationId xmlns:a16="http://schemas.microsoft.com/office/drawing/2014/main" id="{87D92D16-3C36-2449-8F0C-502DACFF5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148486-B399-824A-A314-68C1AF63A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4CE4B-9D81-4149-8FEB-F78F637622B9}" type="slidenum">
              <a:rPr lang="en-US" smtClean="0"/>
              <a:t>‹#›</a:t>
            </a:fld>
            <a:endParaRPr lang="en-US"/>
          </a:p>
        </p:txBody>
      </p:sp>
    </p:spTree>
    <p:extLst>
      <p:ext uri="{BB962C8B-B14F-4D97-AF65-F5344CB8AC3E}">
        <p14:creationId xmlns:p14="http://schemas.microsoft.com/office/powerpoint/2010/main" val="272040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ogo&#10;&#10;Description automatically generated">
            <a:extLst>
              <a:ext uri="{FF2B5EF4-FFF2-40B4-BE49-F238E27FC236}">
                <a16:creationId xmlns:a16="http://schemas.microsoft.com/office/drawing/2014/main" id="{394CEBDB-4284-6F44-A40B-88EA050D9FE6}"/>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377215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 name="Picture 2" descr="A picture containing sky, water, outdoor, lake&#10;&#10;Description automatically generated">
            <a:extLst>
              <a:ext uri="{FF2B5EF4-FFF2-40B4-BE49-F238E27FC236}">
                <a16:creationId xmlns:a16="http://schemas.microsoft.com/office/drawing/2014/main" id="{7194C7B7-4B3E-6C48-9B16-1AFD1A7C1E44}"/>
              </a:ext>
            </a:extLst>
          </p:cNvPr>
          <p:cNvPicPr>
            <a:picLocks noChangeAspect="1"/>
          </p:cNvPicPr>
          <p:nvPr/>
        </p:nvPicPr>
        <p:blipFill rotWithShape="1">
          <a:blip r:embed="rId3">
            <a:alphaModFix amt="60000"/>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A5ED839-6DBF-4348-B7A2-885E3BAD82D0}"/>
              </a:ext>
            </a:extLst>
          </p:cNvPr>
          <p:cNvSpPr txBox="1"/>
          <p:nvPr/>
        </p:nvSpPr>
        <p:spPr>
          <a:xfrm>
            <a:off x="1003629" y="3428999"/>
            <a:ext cx="6545036" cy="1575424"/>
          </a:xfrm>
          <a:prstGeom prst="rect">
            <a:avLst/>
          </a:prstGeom>
        </p:spPr>
        <p:txBody>
          <a:bodyPr vert="horz" lIns="91440" tIns="45720" rIns="91440" bIns="45720" rtlCol="0">
            <a:normAutofit/>
          </a:bodyPr>
          <a:lstStyle/>
          <a:p>
            <a:pPr>
              <a:lnSpc>
                <a:spcPct val="90000"/>
              </a:lnSpc>
              <a:spcAft>
                <a:spcPts val="600"/>
              </a:spcAft>
            </a:pPr>
            <a:r>
              <a:rPr lang="en-US" sz="4400" dirty="0">
                <a:solidFill>
                  <a:srgbClr val="FFFFFF"/>
                </a:solidFill>
                <a:effectLst>
                  <a:outerShdw blurRad="50800" dist="38100" dir="2700000" algn="tl" rotWithShape="0">
                    <a:prstClr val="black">
                      <a:alpha val="40000"/>
                    </a:prstClr>
                  </a:outerShdw>
                </a:effectLst>
              </a:rPr>
              <a:t>Daniel 10:1-14</a:t>
            </a:r>
          </a:p>
          <a:p>
            <a:pPr>
              <a:lnSpc>
                <a:spcPct val="90000"/>
              </a:lnSpc>
              <a:spcAft>
                <a:spcPts val="600"/>
              </a:spcAft>
            </a:pPr>
            <a:r>
              <a:rPr lang="en-US" sz="4400" b="1" dirty="0">
                <a:solidFill>
                  <a:srgbClr val="FFFFFF"/>
                </a:solidFill>
                <a:effectLst>
                  <a:outerShdw blurRad="50800" dist="38100" dir="2700000" algn="tl" rotWithShape="0">
                    <a:prstClr val="black">
                      <a:alpha val="40000"/>
                    </a:prstClr>
                  </a:outerShdw>
                </a:effectLst>
              </a:rPr>
              <a:t>Prayer &amp; Spiritual Warfare</a:t>
            </a:r>
          </a:p>
        </p:txBody>
      </p:sp>
    </p:spTree>
    <p:extLst>
      <p:ext uri="{BB962C8B-B14F-4D97-AF65-F5344CB8AC3E}">
        <p14:creationId xmlns:p14="http://schemas.microsoft.com/office/powerpoint/2010/main" val="1867117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1036377" y="2041711"/>
            <a:ext cx="10119246" cy="2774577"/>
          </a:xfrm>
        </p:spPr>
        <p:txBody>
          <a:bodyPr>
            <a:noAutofit/>
          </a:bodyPr>
          <a:lstStyle/>
          <a:p>
            <a:pPr marL="0" indent="0" algn="r">
              <a:buNone/>
            </a:pPr>
            <a:r>
              <a:rPr lang="en-US" sz="3600" dirty="0">
                <a:solidFill>
                  <a:schemeClr val="bg1"/>
                </a:solidFill>
                <a:latin typeface="+mj-lt"/>
              </a:rPr>
              <a:t>For our struggle is not against flesh and blood, but against the rulers, against the authorities, against the powers of this dark world and against </a:t>
            </a:r>
            <a:r>
              <a:rPr lang="en-US" sz="3600" dirty="0">
                <a:solidFill>
                  <a:srgbClr val="FFFF00"/>
                </a:solidFill>
                <a:latin typeface="+mj-lt"/>
              </a:rPr>
              <a:t>the spiritual forces of evil</a:t>
            </a:r>
            <a:r>
              <a:rPr lang="en-US" sz="3600" dirty="0">
                <a:solidFill>
                  <a:schemeClr val="bg1"/>
                </a:solidFill>
                <a:latin typeface="+mj-lt"/>
              </a:rPr>
              <a:t> in the heavenly realms.</a:t>
            </a:r>
          </a:p>
          <a:p>
            <a:pPr marL="0" indent="0" algn="r">
              <a:buNone/>
            </a:pPr>
            <a:r>
              <a:rPr lang="en-US" sz="3600" b="1" dirty="0">
                <a:solidFill>
                  <a:schemeClr val="bg1"/>
                </a:solidFill>
              </a:rPr>
              <a:t>					Paul, Ephesians 6:12 NIV</a:t>
            </a:r>
          </a:p>
        </p:txBody>
      </p:sp>
    </p:spTree>
    <p:extLst>
      <p:ext uri="{BB962C8B-B14F-4D97-AF65-F5344CB8AC3E}">
        <p14:creationId xmlns:p14="http://schemas.microsoft.com/office/powerpoint/2010/main" val="61925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Text&#10;&#10;Description automatically generated">
            <a:extLst>
              <a:ext uri="{FF2B5EF4-FFF2-40B4-BE49-F238E27FC236}">
                <a16:creationId xmlns:a16="http://schemas.microsoft.com/office/drawing/2014/main" id="{BC386BAD-584A-994F-8F4F-24D93C31D206}"/>
              </a:ext>
            </a:extLst>
          </p:cNvPr>
          <p:cNvPicPr>
            <a:picLocks noChangeAspect="1"/>
          </p:cNvPicPr>
          <p:nvPr/>
        </p:nvPicPr>
        <p:blipFill>
          <a:blip r:embed="rId3"/>
          <a:stretch>
            <a:fillRect/>
          </a:stretch>
        </p:blipFill>
        <p:spPr>
          <a:xfrm>
            <a:off x="486753" y="642988"/>
            <a:ext cx="3412570" cy="5571543"/>
          </a:xfrm>
          <a:prstGeom prst="rect">
            <a:avLst/>
          </a:prstGeom>
        </p:spPr>
      </p:pic>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4647815" y="393729"/>
            <a:ext cx="6782474" cy="6070059"/>
          </a:xfrm>
        </p:spPr>
        <p:txBody>
          <a:bodyPr>
            <a:noAutofit/>
          </a:bodyPr>
          <a:lstStyle/>
          <a:p>
            <a:pPr marL="0" indent="0">
              <a:buNone/>
            </a:pPr>
            <a:r>
              <a:rPr lang="en-US" sz="3400" dirty="0">
                <a:latin typeface="+mj-lt"/>
              </a:rPr>
              <a:t>“One is hard-pressed to find any culture, prior to or contemporary with our own, that does not assume something like this [spiritual warfare] perspective. From a cross-cultural perspective, the insight that the cosmos is teeming with spiritual beings whose behavior can and does benefit or harm us is simply common sense. It is Westerners who are the oddballs for thinking that the only free agents who influence other people and things are humans.”</a:t>
            </a:r>
          </a:p>
        </p:txBody>
      </p:sp>
    </p:spTree>
    <p:extLst>
      <p:ext uri="{BB962C8B-B14F-4D97-AF65-F5344CB8AC3E}">
        <p14:creationId xmlns:p14="http://schemas.microsoft.com/office/powerpoint/2010/main" val="9800975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on a rock in front of a starry night sky&#10;&#10;Description automatically generated with medium confidence">
            <a:extLst>
              <a:ext uri="{FF2B5EF4-FFF2-40B4-BE49-F238E27FC236}">
                <a16:creationId xmlns:a16="http://schemas.microsoft.com/office/drawing/2014/main" id="{8BCCAC7A-9E79-BF46-BE9D-1BF98A25729E}"/>
              </a:ext>
            </a:extLst>
          </p:cNvPr>
          <p:cNvPicPr>
            <a:picLocks noChangeAspect="1"/>
          </p:cNvPicPr>
          <p:nvPr/>
        </p:nvPicPr>
        <p:blipFill rotWithShape="1">
          <a:blip r:embed="rId3">
            <a:alphaModFix amt="35000"/>
          </a:blip>
          <a:srcRect l="2352" r="5647"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264A5661-D632-B940-94E0-E7C6A5056A70}"/>
              </a:ext>
            </a:extLst>
          </p:cNvPr>
          <p:cNvSpPr>
            <a:spLocks noGrp="1"/>
          </p:cNvSpPr>
          <p:nvPr>
            <p:ph type="title"/>
          </p:nvPr>
        </p:nvSpPr>
        <p:spPr>
          <a:xfrm>
            <a:off x="838200" y="365125"/>
            <a:ext cx="10515600" cy="1325563"/>
          </a:xfrm>
        </p:spPr>
        <p:txBody>
          <a:bodyPr>
            <a:normAutofit/>
          </a:bodyPr>
          <a:lstStyle/>
          <a:p>
            <a:r>
              <a:rPr lang="en-US">
                <a:solidFill>
                  <a:srgbClr val="FFFFFF"/>
                </a:solidFill>
              </a:rPr>
              <a:t>Views That Help (or Hurt) Our Prayer Life</a:t>
            </a:r>
          </a:p>
        </p:txBody>
      </p:sp>
    </p:spTree>
    <p:extLst>
      <p:ext uri="{BB962C8B-B14F-4D97-AF65-F5344CB8AC3E}">
        <p14:creationId xmlns:p14="http://schemas.microsoft.com/office/powerpoint/2010/main" val="12123906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on a rock in front of a starry night sky&#10;&#10;Description automatically generated with medium confidence">
            <a:extLst>
              <a:ext uri="{FF2B5EF4-FFF2-40B4-BE49-F238E27FC236}">
                <a16:creationId xmlns:a16="http://schemas.microsoft.com/office/drawing/2014/main" id="{8BCCAC7A-9E79-BF46-BE9D-1BF98A25729E}"/>
              </a:ext>
            </a:extLst>
          </p:cNvPr>
          <p:cNvPicPr>
            <a:picLocks noChangeAspect="1"/>
          </p:cNvPicPr>
          <p:nvPr/>
        </p:nvPicPr>
        <p:blipFill rotWithShape="1">
          <a:blip r:embed="rId3">
            <a:alphaModFix amt="35000"/>
          </a:blip>
          <a:srcRect l="2352" r="5647"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264A5661-D632-B940-94E0-E7C6A5056A70}"/>
              </a:ext>
            </a:extLst>
          </p:cNvPr>
          <p:cNvSpPr>
            <a:spLocks noGrp="1"/>
          </p:cNvSpPr>
          <p:nvPr>
            <p:ph type="title"/>
          </p:nvPr>
        </p:nvSpPr>
        <p:spPr>
          <a:xfrm>
            <a:off x="838200" y="365125"/>
            <a:ext cx="10515600" cy="1325563"/>
          </a:xfrm>
        </p:spPr>
        <p:txBody>
          <a:bodyPr>
            <a:normAutofit/>
          </a:bodyPr>
          <a:lstStyle/>
          <a:p>
            <a:r>
              <a:rPr lang="en-US">
                <a:solidFill>
                  <a:srgbClr val="FFFFFF"/>
                </a:solidFill>
              </a:rPr>
              <a:t>Views That Help (or Hurt) Our Prayer Life</a:t>
            </a:r>
          </a:p>
        </p:txBody>
      </p:sp>
      <p:sp>
        <p:nvSpPr>
          <p:cNvPr id="3" name="Content Placeholder 2">
            <a:extLst>
              <a:ext uri="{FF2B5EF4-FFF2-40B4-BE49-F238E27FC236}">
                <a16:creationId xmlns:a16="http://schemas.microsoft.com/office/drawing/2014/main" id="{E281EC73-AEE1-3A4D-BFC3-9D7AA73AE224}"/>
              </a:ext>
            </a:extLst>
          </p:cNvPr>
          <p:cNvSpPr>
            <a:spLocks noGrp="1"/>
          </p:cNvSpPr>
          <p:nvPr>
            <p:ph idx="1"/>
          </p:nvPr>
        </p:nvSpPr>
        <p:spPr>
          <a:xfrm>
            <a:off x="838200" y="1825625"/>
            <a:ext cx="10515600" cy="4351338"/>
          </a:xfrm>
        </p:spPr>
        <p:txBody>
          <a:bodyPr>
            <a:normAutofit/>
          </a:bodyPr>
          <a:lstStyle/>
          <a:p>
            <a:r>
              <a:rPr lang="en-US" sz="3200" b="1" dirty="0">
                <a:solidFill>
                  <a:srgbClr val="FFFFFF"/>
                </a:solidFill>
              </a:rPr>
              <a:t>Nature of time &amp; the universe</a:t>
            </a:r>
            <a:r>
              <a:rPr lang="en-US" sz="3200" dirty="0">
                <a:solidFill>
                  <a:srgbClr val="FFFFFF"/>
                </a:solidFill>
              </a:rPr>
              <a:t> </a:t>
            </a:r>
            <a:br>
              <a:rPr lang="en-US" sz="3200" dirty="0">
                <a:solidFill>
                  <a:srgbClr val="FFFFFF"/>
                </a:solidFill>
              </a:rPr>
            </a:br>
            <a:r>
              <a:rPr lang="en-US" sz="3200" dirty="0">
                <a:solidFill>
                  <a:srgbClr val="FFFFFF"/>
                </a:solidFill>
              </a:rPr>
              <a:t>(e.g. determinism or free will / “blueprint” theology or warfare worldview—a real battle of wills!) </a:t>
            </a:r>
          </a:p>
        </p:txBody>
      </p:sp>
    </p:spTree>
    <p:extLst>
      <p:ext uri="{BB962C8B-B14F-4D97-AF65-F5344CB8AC3E}">
        <p14:creationId xmlns:p14="http://schemas.microsoft.com/office/powerpoint/2010/main" val="26230290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on a rock in front of a starry night sky&#10;&#10;Description automatically generated with medium confidence">
            <a:extLst>
              <a:ext uri="{FF2B5EF4-FFF2-40B4-BE49-F238E27FC236}">
                <a16:creationId xmlns:a16="http://schemas.microsoft.com/office/drawing/2014/main" id="{8BCCAC7A-9E79-BF46-BE9D-1BF98A25729E}"/>
              </a:ext>
            </a:extLst>
          </p:cNvPr>
          <p:cNvPicPr>
            <a:picLocks noChangeAspect="1"/>
          </p:cNvPicPr>
          <p:nvPr/>
        </p:nvPicPr>
        <p:blipFill rotWithShape="1">
          <a:blip r:embed="rId3">
            <a:alphaModFix amt="35000"/>
          </a:blip>
          <a:srcRect l="2352" r="5647"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264A5661-D632-B940-94E0-E7C6A5056A70}"/>
              </a:ext>
            </a:extLst>
          </p:cNvPr>
          <p:cNvSpPr>
            <a:spLocks noGrp="1"/>
          </p:cNvSpPr>
          <p:nvPr>
            <p:ph type="title"/>
          </p:nvPr>
        </p:nvSpPr>
        <p:spPr>
          <a:xfrm>
            <a:off x="838200" y="365125"/>
            <a:ext cx="10515600" cy="1325563"/>
          </a:xfrm>
        </p:spPr>
        <p:txBody>
          <a:bodyPr>
            <a:normAutofit/>
          </a:bodyPr>
          <a:lstStyle/>
          <a:p>
            <a:r>
              <a:rPr lang="en-US">
                <a:solidFill>
                  <a:srgbClr val="FFFFFF"/>
                </a:solidFill>
              </a:rPr>
              <a:t>Views That Help (or Hurt) Our Prayer Life</a:t>
            </a:r>
          </a:p>
        </p:txBody>
      </p:sp>
      <p:sp>
        <p:nvSpPr>
          <p:cNvPr id="3" name="Content Placeholder 2">
            <a:extLst>
              <a:ext uri="{FF2B5EF4-FFF2-40B4-BE49-F238E27FC236}">
                <a16:creationId xmlns:a16="http://schemas.microsoft.com/office/drawing/2014/main" id="{E281EC73-AEE1-3A4D-BFC3-9D7AA73AE224}"/>
              </a:ext>
            </a:extLst>
          </p:cNvPr>
          <p:cNvSpPr>
            <a:spLocks noGrp="1"/>
          </p:cNvSpPr>
          <p:nvPr>
            <p:ph idx="1"/>
          </p:nvPr>
        </p:nvSpPr>
        <p:spPr>
          <a:xfrm>
            <a:off x="838200" y="1825625"/>
            <a:ext cx="10515600" cy="4351338"/>
          </a:xfrm>
        </p:spPr>
        <p:txBody>
          <a:bodyPr>
            <a:normAutofit/>
          </a:bodyPr>
          <a:lstStyle/>
          <a:p>
            <a:r>
              <a:rPr lang="en-US" sz="3200" b="1" dirty="0">
                <a:solidFill>
                  <a:srgbClr val="FFFFFF"/>
                </a:solidFill>
              </a:rPr>
              <a:t>Nature of time &amp; the universe</a:t>
            </a:r>
            <a:r>
              <a:rPr lang="en-US" sz="3200" dirty="0">
                <a:solidFill>
                  <a:srgbClr val="FFFFFF"/>
                </a:solidFill>
              </a:rPr>
              <a:t> </a:t>
            </a:r>
            <a:br>
              <a:rPr lang="en-US" sz="3200" dirty="0">
                <a:solidFill>
                  <a:srgbClr val="FFFFFF"/>
                </a:solidFill>
              </a:rPr>
            </a:br>
            <a:r>
              <a:rPr lang="en-US" sz="3200" dirty="0">
                <a:solidFill>
                  <a:srgbClr val="FFFFFF"/>
                </a:solidFill>
              </a:rPr>
              <a:t>(e.g. determinism or free will / “blueprint” theology or warfare worldview—a real battle of wills!) </a:t>
            </a:r>
          </a:p>
          <a:p>
            <a:r>
              <a:rPr lang="en-US" sz="3200" b="1" dirty="0">
                <a:solidFill>
                  <a:srgbClr val="FFFFFF"/>
                </a:solidFill>
              </a:rPr>
              <a:t>God’s sovereignty, character &amp; image </a:t>
            </a:r>
            <a:br>
              <a:rPr lang="en-US" sz="3200" b="1" dirty="0">
                <a:solidFill>
                  <a:srgbClr val="FFFFFF"/>
                </a:solidFill>
              </a:rPr>
            </a:br>
            <a:r>
              <a:rPr lang="en-US" sz="3200" dirty="0">
                <a:solidFill>
                  <a:srgbClr val="FFFFFF"/>
                </a:solidFill>
              </a:rPr>
              <a:t>(e.g. Zeus / Cosmic Santa Claus or “Abba” Father / the God who looks like Jesus— the “image of the invisible God”) </a:t>
            </a:r>
          </a:p>
        </p:txBody>
      </p:sp>
    </p:spTree>
    <p:extLst>
      <p:ext uri="{BB962C8B-B14F-4D97-AF65-F5344CB8AC3E}">
        <p14:creationId xmlns:p14="http://schemas.microsoft.com/office/powerpoint/2010/main" val="31191022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on a rock in front of a starry night sky&#10;&#10;Description automatically generated with medium confidence">
            <a:extLst>
              <a:ext uri="{FF2B5EF4-FFF2-40B4-BE49-F238E27FC236}">
                <a16:creationId xmlns:a16="http://schemas.microsoft.com/office/drawing/2014/main" id="{8BCCAC7A-9E79-BF46-BE9D-1BF98A25729E}"/>
              </a:ext>
            </a:extLst>
          </p:cNvPr>
          <p:cNvPicPr>
            <a:picLocks noChangeAspect="1"/>
          </p:cNvPicPr>
          <p:nvPr/>
        </p:nvPicPr>
        <p:blipFill rotWithShape="1">
          <a:blip r:embed="rId3">
            <a:alphaModFix amt="35000"/>
          </a:blip>
          <a:srcRect l="2352" r="5647"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264A5661-D632-B940-94E0-E7C6A5056A70}"/>
              </a:ext>
            </a:extLst>
          </p:cNvPr>
          <p:cNvSpPr>
            <a:spLocks noGrp="1"/>
          </p:cNvSpPr>
          <p:nvPr>
            <p:ph type="title"/>
          </p:nvPr>
        </p:nvSpPr>
        <p:spPr>
          <a:xfrm>
            <a:off x="838200" y="365125"/>
            <a:ext cx="10515600" cy="1325563"/>
          </a:xfrm>
        </p:spPr>
        <p:txBody>
          <a:bodyPr>
            <a:normAutofit/>
          </a:bodyPr>
          <a:lstStyle/>
          <a:p>
            <a:r>
              <a:rPr lang="en-US">
                <a:solidFill>
                  <a:srgbClr val="FFFFFF"/>
                </a:solidFill>
              </a:rPr>
              <a:t>Views That Help (or Hurt) Our Prayer Life</a:t>
            </a:r>
          </a:p>
        </p:txBody>
      </p:sp>
      <p:sp>
        <p:nvSpPr>
          <p:cNvPr id="3" name="Content Placeholder 2">
            <a:extLst>
              <a:ext uri="{FF2B5EF4-FFF2-40B4-BE49-F238E27FC236}">
                <a16:creationId xmlns:a16="http://schemas.microsoft.com/office/drawing/2014/main" id="{E281EC73-AEE1-3A4D-BFC3-9D7AA73AE224}"/>
              </a:ext>
            </a:extLst>
          </p:cNvPr>
          <p:cNvSpPr>
            <a:spLocks noGrp="1"/>
          </p:cNvSpPr>
          <p:nvPr>
            <p:ph idx="1"/>
          </p:nvPr>
        </p:nvSpPr>
        <p:spPr>
          <a:xfrm>
            <a:off x="838200" y="1825625"/>
            <a:ext cx="10515600" cy="4351338"/>
          </a:xfrm>
        </p:spPr>
        <p:txBody>
          <a:bodyPr>
            <a:normAutofit/>
          </a:bodyPr>
          <a:lstStyle/>
          <a:p>
            <a:r>
              <a:rPr lang="en-US" sz="3200" b="1" dirty="0">
                <a:solidFill>
                  <a:srgbClr val="FFFFFF"/>
                </a:solidFill>
              </a:rPr>
              <a:t>Nature of time &amp; the universe</a:t>
            </a:r>
            <a:r>
              <a:rPr lang="en-US" sz="3200" dirty="0">
                <a:solidFill>
                  <a:srgbClr val="FFFFFF"/>
                </a:solidFill>
              </a:rPr>
              <a:t> </a:t>
            </a:r>
            <a:br>
              <a:rPr lang="en-US" sz="3200" dirty="0">
                <a:solidFill>
                  <a:srgbClr val="FFFFFF"/>
                </a:solidFill>
              </a:rPr>
            </a:br>
            <a:r>
              <a:rPr lang="en-US" sz="3200" dirty="0">
                <a:solidFill>
                  <a:srgbClr val="FFFFFF"/>
                </a:solidFill>
              </a:rPr>
              <a:t>(e.g. determinism or free will / “blueprint” theology or warfare worldview—a real battle of wills!) </a:t>
            </a:r>
          </a:p>
          <a:p>
            <a:r>
              <a:rPr lang="en-US" sz="3200" b="1" dirty="0">
                <a:solidFill>
                  <a:srgbClr val="FFFFFF"/>
                </a:solidFill>
              </a:rPr>
              <a:t>God’s sovereignty, character &amp; image </a:t>
            </a:r>
            <a:br>
              <a:rPr lang="en-US" sz="3200" b="1" dirty="0">
                <a:solidFill>
                  <a:srgbClr val="FFFFFF"/>
                </a:solidFill>
              </a:rPr>
            </a:br>
            <a:r>
              <a:rPr lang="en-US" sz="3200" dirty="0">
                <a:solidFill>
                  <a:srgbClr val="FFFFFF"/>
                </a:solidFill>
              </a:rPr>
              <a:t>(e.g. Zeus / Cosmic Santa Claus or “Abba” Father / the God who looks like Jesus— the “image of the invisible God”) </a:t>
            </a:r>
          </a:p>
          <a:p>
            <a:r>
              <a:rPr lang="en-US" sz="3200" b="1" dirty="0">
                <a:solidFill>
                  <a:srgbClr val="FFFFFF"/>
                </a:solidFill>
              </a:rPr>
              <a:t>God’s foreknowledge &amp; partnership with us</a:t>
            </a:r>
            <a:br>
              <a:rPr lang="en-US" sz="3200" b="1" dirty="0">
                <a:solidFill>
                  <a:srgbClr val="FFFFFF"/>
                </a:solidFill>
              </a:rPr>
            </a:br>
            <a:r>
              <a:rPr lang="en-US" sz="3200" dirty="0">
                <a:solidFill>
                  <a:srgbClr val="FFFFFF"/>
                </a:solidFill>
              </a:rPr>
              <a:t>(e.g. all is settled &amp; final, or future is to some degree open—possibilities are real, we actualize reality/future) </a:t>
            </a:r>
          </a:p>
        </p:txBody>
      </p:sp>
    </p:spTree>
    <p:extLst>
      <p:ext uri="{BB962C8B-B14F-4D97-AF65-F5344CB8AC3E}">
        <p14:creationId xmlns:p14="http://schemas.microsoft.com/office/powerpoint/2010/main" val="15220407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night sky, ocean floor&#10;&#10;Description automatically generated">
            <a:extLst>
              <a:ext uri="{FF2B5EF4-FFF2-40B4-BE49-F238E27FC236}">
                <a16:creationId xmlns:a16="http://schemas.microsoft.com/office/drawing/2014/main" id="{0D98D077-94DA-FD43-B678-A340EE32D8EB}"/>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CEE6DD5-05D5-5647-A4EC-0CF2EBAEC5A1}"/>
              </a:ext>
            </a:extLst>
          </p:cNvPr>
          <p:cNvSpPr>
            <a:spLocks noGrp="1"/>
          </p:cNvSpPr>
          <p:nvPr>
            <p:ph idx="1"/>
          </p:nvPr>
        </p:nvSpPr>
        <p:spPr>
          <a:xfrm>
            <a:off x="838200" y="1253331"/>
            <a:ext cx="10515600" cy="4351338"/>
          </a:xfrm>
        </p:spPr>
        <p:txBody>
          <a:bodyPr>
            <a:normAutofit/>
          </a:bodyPr>
          <a:lstStyle/>
          <a:p>
            <a:pPr marL="0" indent="0">
              <a:buNone/>
            </a:pPr>
            <a:r>
              <a:rPr lang="en-US" sz="3600" dirty="0">
                <a:solidFill>
                  <a:schemeClr val="bg1"/>
                </a:solidFill>
                <a:latin typeface="+mj-lt"/>
              </a:rPr>
              <a:t>“For in prayer you align yourself to the purposes and power of God, and he is able to do through you that he couldn’t otherwise do. For this is an open universe, where some things are left open, contingent upon our doing them. If we do not do them, they will never be done. So, God has left certain things open to prayer – things which will never be done except we pray.”</a:t>
            </a:r>
          </a:p>
          <a:p>
            <a:pPr marL="0" indent="0">
              <a:buNone/>
            </a:pPr>
            <a:r>
              <a:rPr lang="en-US" sz="3600" b="1" dirty="0">
                <a:solidFill>
                  <a:schemeClr val="bg1"/>
                </a:solidFill>
              </a:rPr>
              <a:t>E. Stanley Jones</a:t>
            </a:r>
            <a:r>
              <a:rPr lang="en-US" sz="3600" dirty="0">
                <a:solidFill>
                  <a:schemeClr val="bg1"/>
                </a:solidFill>
              </a:rPr>
              <a:t>, </a:t>
            </a:r>
            <a:r>
              <a:rPr lang="en-US" sz="3600" i="1" dirty="0">
                <a:solidFill>
                  <a:schemeClr val="bg1"/>
                </a:solidFill>
              </a:rPr>
              <a:t>The Way to Power and Poise</a:t>
            </a:r>
          </a:p>
        </p:txBody>
      </p:sp>
    </p:spTree>
    <p:extLst>
      <p:ext uri="{BB962C8B-B14F-4D97-AF65-F5344CB8AC3E}">
        <p14:creationId xmlns:p14="http://schemas.microsoft.com/office/powerpoint/2010/main" val="2890575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BFD5DF48-C0B5-CF49-A809-49AA5DE5AE06}"/>
              </a:ext>
            </a:extLst>
          </p:cNvPr>
          <p:cNvPicPr>
            <a:picLocks noChangeAspect="1"/>
          </p:cNvPicPr>
          <p:nvPr/>
        </p:nvPicPr>
        <p:blipFill rotWithShape="1">
          <a:blip r:embed="rId3"/>
          <a:srcRect t="11518" b="3437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A164573-1F38-4945-A86A-3B1A1376E110}"/>
              </a:ext>
            </a:extLst>
          </p:cNvPr>
          <p:cNvSpPr>
            <a:spLocks noGrp="1"/>
          </p:cNvSpPr>
          <p:nvPr>
            <p:ph idx="1"/>
          </p:nvPr>
        </p:nvSpPr>
        <p:spPr>
          <a:xfrm>
            <a:off x="454983" y="3710613"/>
            <a:ext cx="11282034" cy="2826374"/>
          </a:xfrm>
        </p:spPr>
        <p:txBody>
          <a:bodyPr anchor="t">
            <a:normAutofit/>
          </a:bodyPr>
          <a:lstStyle/>
          <a:p>
            <a:pPr marL="0" indent="0">
              <a:buNone/>
            </a:pPr>
            <a:r>
              <a:rPr lang="en-US" sz="3200" b="1" i="1" dirty="0"/>
              <a:t>How can we use prayer in our spiritual fight against evil and partner with God in bringing the Kingdom to earth?</a:t>
            </a:r>
          </a:p>
        </p:txBody>
      </p:sp>
    </p:spTree>
    <p:extLst>
      <p:ext uri="{BB962C8B-B14F-4D97-AF65-F5344CB8AC3E}">
        <p14:creationId xmlns:p14="http://schemas.microsoft.com/office/powerpoint/2010/main" val="74058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BFD5DF48-C0B5-CF49-A809-49AA5DE5AE06}"/>
              </a:ext>
            </a:extLst>
          </p:cNvPr>
          <p:cNvPicPr>
            <a:picLocks noChangeAspect="1"/>
          </p:cNvPicPr>
          <p:nvPr/>
        </p:nvPicPr>
        <p:blipFill rotWithShape="1">
          <a:blip r:embed="rId3"/>
          <a:srcRect t="11518" b="3437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A164573-1F38-4945-A86A-3B1A1376E110}"/>
              </a:ext>
            </a:extLst>
          </p:cNvPr>
          <p:cNvSpPr>
            <a:spLocks noGrp="1"/>
          </p:cNvSpPr>
          <p:nvPr>
            <p:ph idx="1"/>
          </p:nvPr>
        </p:nvSpPr>
        <p:spPr>
          <a:xfrm>
            <a:off x="454983" y="3710613"/>
            <a:ext cx="11282034" cy="2826374"/>
          </a:xfrm>
        </p:spPr>
        <p:txBody>
          <a:bodyPr anchor="t">
            <a:normAutofit/>
          </a:bodyPr>
          <a:lstStyle/>
          <a:p>
            <a:pPr marL="0" indent="0">
              <a:buNone/>
            </a:pPr>
            <a:r>
              <a:rPr lang="en-US" sz="3200" b="1" i="1" dirty="0"/>
              <a:t>How can we use prayer in our spiritual fight against evil and partner with God in bringing the Kingdom to earth?</a:t>
            </a:r>
          </a:p>
          <a:p>
            <a:pPr marL="514350" indent="-514350">
              <a:buFont typeface="+mj-lt"/>
              <a:buAutoNum type="arabicPeriod"/>
            </a:pPr>
            <a:r>
              <a:rPr lang="en-US" sz="3200" dirty="0"/>
              <a:t>See prayer as your “say-so” power—pray in the </a:t>
            </a:r>
            <a:r>
              <a:rPr lang="en-US" sz="3200" i="1" dirty="0"/>
              <a:t>name</a:t>
            </a:r>
            <a:r>
              <a:rPr lang="en-US" sz="3200" dirty="0"/>
              <a:t> of Jesus.</a:t>
            </a:r>
          </a:p>
        </p:txBody>
      </p:sp>
    </p:spTree>
    <p:extLst>
      <p:ext uri="{BB962C8B-B14F-4D97-AF65-F5344CB8AC3E}">
        <p14:creationId xmlns:p14="http://schemas.microsoft.com/office/powerpoint/2010/main" val="1373128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12BCB961-102D-2C47-9771-0E0C4581AC72}"/>
              </a:ext>
            </a:extLst>
          </p:cNvPr>
          <p:cNvPicPr>
            <a:picLocks noChangeAspect="1"/>
          </p:cNvPicPr>
          <p:nvPr/>
        </p:nvPicPr>
        <p:blipFill rotWithShape="1">
          <a:blip r:embed="rId3">
            <a:alphaModFix amt="40000"/>
          </a:blip>
          <a:srcRect l="7111" r="-1" b="-1"/>
          <a:stretch/>
        </p:blipFill>
        <p:spPr>
          <a:xfrm>
            <a:off x="20" y="1282"/>
            <a:ext cx="12191980" cy="6856718"/>
          </a:xfrm>
          <a:prstGeom prst="rect">
            <a:avLst/>
          </a:prstGeom>
        </p:spPr>
      </p:pic>
      <p:sp>
        <p:nvSpPr>
          <p:cNvPr id="10" name="Title 9">
            <a:extLst>
              <a:ext uri="{FF2B5EF4-FFF2-40B4-BE49-F238E27FC236}">
                <a16:creationId xmlns:a16="http://schemas.microsoft.com/office/drawing/2014/main" id="{11D8F0BF-7DDA-D942-A0B0-5EE617108B63}"/>
              </a:ext>
            </a:extLst>
          </p:cNvPr>
          <p:cNvSpPr>
            <a:spLocks noGrp="1"/>
          </p:cNvSpPr>
          <p:nvPr>
            <p:ph type="title"/>
          </p:nvPr>
        </p:nvSpPr>
        <p:spPr>
          <a:xfrm>
            <a:off x="965200" y="264808"/>
            <a:ext cx="10261600" cy="2322749"/>
          </a:xfrm>
        </p:spPr>
        <p:txBody>
          <a:bodyPr vert="horz" lIns="91440" tIns="45720" rIns="91440" bIns="45720" rtlCol="0" anchor="b">
            <a:normAutofit/>
          </a:bodyPr>
          <a:lstStyle/>
          <a:p>
            <a:r>
              <a:rPr lang="en-US" sz="8100" b="1" dirty="0">
                <a:ln w="22225">
                  <a:solidFill>
                    <a:schemeClr val="tx1"/>
                  </a:solidFill>
                  <a:miter lim="800000"/>
                </a:ln>
                <a:noFill/>
              </a:rPr>
              <a:t>Ways to join our church in corporate prayer:</a:t>
            </a:r>
          </a:p>
        </p:txBody>
      </p:sp>
    </p:spTree>
    <p:extLst>
      <p:ext uri="{BB962C8B-B14F-4D97-AF65-F5344CB8AC3E}">
        <p14:creationId xmlns:p14="http://schemas.microsoft.com/office/powerpoint/2010/main" val="35696665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BFD5DF48-C0B5-CF49-A809-49AA5DE5AE06}"/>
              </a:ext>
            </a:extLst>
          </p:cNvPr>
          <p:cNvPicPr>
            <a:picLocks noChangeAspect="1"/>
          </p:cNvPicPr>
          <p:nvPr/>
        </p:nvPicPr>
        <p:blipFill rotWithShape="1">
          <a:blip r:embed="rId3"/>
          <a:srcRect t="11518" b="3437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A164573-1F38-4945-A86A-3B1A1376E110}"/>
              </a:ext>
            </a:extLst>
          </p:cNvPr>
          <p:cNvSpPr>
            <a:spLocks noGrp="1"/>
          </p:cNvSpPr>
          <p:nvPr>
            <p:ph idx="1"/>
          </p:nvPr>
        </p:nvSpPr>
        <p:spPr>
          <a:xfrm>
            <a:off x="454983" y="3710613"/>
            <a:ext cx="11282034" cy="2826374"/>
          </a:xfrm>
        </p:spPr>
        <p:txBody>
          <a:bodyPr anchor="t">
            <a:normAutofit/>
          </a:bodyPr>
          <a:lstStyle/>
          <a:p>
            <a:pPr marL="0" indent="0">
              <a:buNone/>
            </a:pPr>
            <a:r>
              <a:rPr lang="en-US" sz="3200" b="1" i="1" dirty="0"/>
              <a:t>How can we use prayer in our spiritual fight against evil and partner with God in bringing the Kingdom to earth?</a:t>
            </a:r>
          </a:p>
          <a:p>
            <a:pPr marL="514350" indent="-514350">
              <a:buFont typeface="+mj-lt"/>
              <a:buAutoNum type="arabicPeriod"/>
            </a:pPr>
            <a:r>
              <a:rPr lang="en-US" sz="3200" dirty="0"/>
              <a:t>See prayer as your “say-so” power—pray in the </a:t>
            </a:r>
            <a:r>
              <a:rPr lang="en-US" sz="3200" i="1" dirty="0"/>
              <a:t>name</a:t>
            </a:r>
            <a:r>
              <a:rPr lang="en-US" sz="3200" dirty="0"/>
              <a:t> of Jesus.</a:t>
            </a:r>
          </a:p>
          <a:p>
            <a:pPr marL="514350" indent="-514350">
              <a:buFont typeface="+mj-lt"/>
              <a:buAutoNum type="arabicPeriod"/>
            </a:pPr>
            <a:r>
              <a:rPr lang="en-US" sz="3200" dirty="0"/>
              <a:t>Pray with authenticity and passion—put your heart into it!</a:t>
            </a:r>
          </a:p>
        </p:txBody>
      </p:sp>
    </p:spTree>
    <p:extLst>
      <p:ext uri="{BB962C8B-B14F-4D97-AF65-F5344CB8AC3E}">
        <p14:creationId xmlns:p14="http://schemas.microsoft.com/office/powerpoint/2010/main" val="4210666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BFD5DF48-C0B5-CF49-A809-49AA5DE5AE06}"/>
              </a:ext>
            </a:extLst>
          </p:cNvPr>
          <p:cNvPicPr>
            <a:picLocks noChangeAspect="1"/>
          </p:cNvPicPr>
          <p:nvPr/>
        </p:nvPicPr>
        <p:blipFill rotWithShape="1">
          <a:blip r:embed="rId3"/>
          <a:srcRect t="11518" b="3437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A164573-1F38-4945-A86A-3B1A1376E110}"/>
              </a:ext>
            </a:extLst>
          </p:cNvPr>
          <p:cNvSpPr>
            <a:spLocks noGrp="1"/>
          </p:cNvSpPr>
          <p:nvPr>
            <p:ph idx="1"/>
          </p:nvPr>
        </p:nvSpPr>
        <p:spPr>
          <a:xfrm>
            <a:off x="454983" y="3710613"/>
            <a:ext cx="11282034" cy="2826374"/>
          </a:xfrm>
        </p:spPr>
        <p:txBody>
          <a:bodyPr anchor="t">
            <a:normAutofit/>
          </a:bodyPr>
          <a:lstStyle/>
          <a:p>
            <a:pPr marL="0" indent="0">
              <a:buNone/>
            </a:pPr>
            <a:r>
              <a:rPr lang="en-US" sz="3200" b="1" i="1" dirty="0"/>
              <a:t>How can we use prayer in our spiritual fight against evil and partner with God in bringing the Kingdom to earth?</a:t>
            </a:r>
          </a:p>
          <a:p>
            <a:pPr marL="514350" indent="-514350">
              <a:buFont typeface="+mj-lt"/>
              <a:buAutoNum type="arabicPeriod"/>
            </a:pPr>
            <a:r>
              <a:rPr lang="en-US" sz="3200" dirty="0"/>
              <a:t>See prayer as your “say-so” power—pray in the </a:t>
            </a:r>
            <a:r>
              <a:rPr lang="en-US" sz="3200" i="1" dirty="0"/>
              <a:t>name</a:t>
            </a:r>
            <a:r>
              <a:rPr lang="en-US" sz="3200" dirty="0"/>
              <a:t> of Jesus.</a:t>
            </a:r>
          </a:p>
          <a:p>
            <a:pPr marL="514350" indent="-514350">
              <a:buFont typeface="+mj-lt"/>
              <a:buAutoNum type="arabicPeriod"/>
            </a:pPr>
            <a:r>
              <a:rPr lang="en-US" sz="3200" dirty="0"/>
              <a:t>Pray with authenticity and passion—put your heart into it!</a:t>
            </a:r>
          </a:p>
          <a:p>
            <a:pPr marL="514350" indent="-514350">
              <a:buFont typeface="+mj-lt"/>
              <a:buAutoNum type="arabicPeriod"/>
            </a:pPr>
            <a:r>
              <a:rPr lang="en-US" sz="3200" dirty="0"/>
              <a:t>Weaponize your prayers—resist evil and call down the Kingdom.</a:t>
            </a:r>
          </a:p>
        </p:txBody>
      </p:sp>
    </p:spTree>
    <p:extLst>
      <p:ext uri="{BB962C8B-B14F-4D97-AF65-F5344CB8AC3E}">
        <p14:creationId xmlns:p14="http://schemas.microsoft.com/office/powerpoint/2010/main" val="2750299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ogo&#10;&#10;Description automatically generated">
            <a:extLst>
              <a:ext uri="{FF2B5EF4-FFF2-40B4-BE49-F238E27FC236}">
                <a16:creationId xmlns:a16="http://schemas.microsoft.com/office/drawing/2014/main" id="{394CEBDB-4284-6F44-A40B-88EA050D9FE6}"/>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38930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12BCB961-102D-2C47-9771-0E0C4581AC72}"/>
              </a:ext>
            </a:extLst>
          </p:cNvPr>
          <p:cNvPicPr>
            <a:picLocks noChangeAspect="1"/>
          </p:cNvPicPr>
          <p:nvPr/>
        </p:nvPicPr>
        <p:blipFill rotWithShape="1">
          <a:blip r:embed="rId3">
            <a:alphaModFix amt="40000"/>
          </a:blip>
          <a:srcRect l="7111" r="-1" b="-1"/>
          <a:stretch/>
        </p:blipFill>
        <p:spPr>
          <a:xfrm>
            <a:off x="20" y="1282"/>
            <a:ext cx="12191980" cy="6856718"/>
          </a:xfrm>
          <a:prstGeom prst="rect">
            <a:avLst/>
          </a:prstGeom>
        </p:spPr>
      </p:pic>
      <p:sp>
        <p:nvSpPr>
          <p:cNvPr id="10" name="Title 9">
            <a:extLst>
              <a:ext uri="{FF2B5EF4-FFF2-40B4-BE49-F238E27FC236}">
                <a16:creationId xmlns:a16="http://schemas.microsoft.com/office/drawing/2014/main" id="{11D8F0BF-7DDA-D942-A0B0-5EE617108B63}"/>
              </a:ext>
            </a:extLst>
          </p:cNvPr>
          <p:cNvSpPr>
            <a:spLocks noGrp="1"/>
          </p:cNvSpPr>
          <p:nvPr>
            <p:ph type="title"/>
          </p:nvPr>
        </p:nvSpPr>
        <p:spPr>
          <a:xfrm>
            <a:off x="965200" y="264808"/>
            <a:ext cx="10261600" cy="2322749"/>
          </a:xfrm>
        </p:spPr>
        <p:txBody>
          <a:bodyPr vert="horz" lIns="91440" tIns="45720" rIns="91440" bIns="45720" rtlCol="0" anchor="b">
            <a:normAutofit/>
          </a:bodyPr>
          <a:lstStyle/>
          <a:p>
            <a:r>
              <a:rPr lang="en-US" sz="8100" b="1" dirty="0">
                <a:ln w="22225">
                  <a:solidFill>
                    <a:schemeClr val="tx1"/>
                  </a:solidFill>
                  <a:miter lim="800000"/>
                </a:ln>
                <a:noFill/>
              </a:rPr>
              <a:t>Ways to join our church in corporate prayer:</a:t>
            </a:r>
          </a:p>
        </p:txBody>
      </p:sp>
      <p:sp>
        <p:nvSpPr>
          <p:cNvPr id="11" name="Content Placeholder 10">
            <a:extLst>
              <a:ext uri="{FF2B5EF4-FFF2-40B4-BE49-F238E27FC236}">
                <a16:creationId xmlns:a16="http://schemas.microsoft.com/office/drawing/2014/main" id="{3EE3993A-F1A3-E541-BF9A-CB5CD93EF84C}"/>
              </a:ext>
            </a:extLst>
          </p:cNvPr>
          <p:cNvSpPr>
            <a:spLocks noGrp="1"/>
          </p:cNvSpPr>
          <p:nvPr>
            <p:ph idx="1"/>
          </p:nvPr>
        </p:nvSpPr>
        <p:spPr>
          <a:xfrm>
            <a:off x="800370" y="2851083"/>
            <a:ext cx="10591260" cy="2923914"/>
          </a:xfrm>
        </p:spPr>
        <p:txBody>
          <a:bodyPr vert="horz" lIns="91440" tIns="45720" rIns="91440" bIns="45720" rtlCol="0">
            <a:noAutofit/>
          </a:bodyPr>
          <a:lstStyle/>
          <a:p>
            <a:pPr marL="514350" indent="-514350">
              <a:buFont typeface="+mj-lt"/>
              <a:buAutoNum type="arabicPeriod"/>
            </a:pPr>
            <a:r>
              <a:rPr lang="en-US" sz="3400" dirty="0"/>
              <a:t>Use the opportunities you already have to pray together.</a:t>
            </a:r>
          </a:p>
        </p:txBody>
      </p:sp>
    </p:spTree>
    <p:extLst>
      <p:ext uri="{BB962C8B-B14F-4D97-AF65-F5344CB8AC3E}">
        <p14:creationId xmlns:p14="http://schemas.microsoft.com/office/powerpoint/2010/main" val="30496141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12BCB961-102D-2C47-9771-0E0C4581AC72}"/>
              </a:ext>
            </a:extLst>
          </p:cNvPr>
          <p:cNvPicPr>
            <a:picLocks noChangeAspect="1"/>
          </p:cNvPicPr>
          <p:nvPr/>
        </p:nvPicPr>
        <p:blipFill rotWithShape="1">
          <a:blip r:embed="rId3">
            <a:alphaModFix amt="40000"/>
          </a:blip>
          <a:srcRect l="7111" r="-1" b="-1"/>
          <a:stretch/>
        </p:blipFill>
        <p:spPr>
          <a:xfrm>
            <a:off x="20" y="1282"/>
            <a:ext cx="12191980" cy="6856718"/>
          </a:xfrm>
          <a:prstGeom prst="rect">
            <a:avLst/>
          </a:prstGeom>
        </p:spPr>
      </p:pic>
      <p:sp>
        <p:nvSpPr>
          <p:cNvPr id="10" name="Title 9">
            <a:extLst>
              <a:ext uri="{FF2B5EF4-FFF2-40B4-BE49-F238E27FC236}">
                <a16:creationId xmlns:a16="http://schemas.microsoft.com/office/drawing/2014/main" id="{11D8F0BF-7DDA-D942-A0B0-5EE617108B63}"/>
              </a:ext>
            </a:extLst>
          </p:cNvPr>
          <p:cNvSpPr>
            <a:spLocks noGrp="1"/>
          </p:cNvSpPr>
          <p:nvPr>
            <p:ph type="title"/>
          </p:nvPr>
        </p:nvSpPr>
        <p:spPr>
          <a:xfrm>
            <a:off x="965200" y="264808"/>
            <a:ext cx="10261600" cy="2322749"/>
          </a:xfrm>
        </p:spPr>
        <p:txBody>
          <a:bodyPr vert="horz" lIns="91440" tIns="45720" rIns="91440" bIns="45720" rtlCol="0" anchor="b">
            <a:normAutofit/>
          </a:bodyPr>
          <a:lstStyle/>
          <a:p>
            <a:r>
              <a:rPr lang="en-US" sz="8100" b="1" dirty="0">
                <a:ln w="22225">
                  <a:solidFill>
                    <a:schemeClr val="tx1"/>
                  </a:solidFill>
                  <a:miter lim="800000"/>
                </a:ln>
                <a:noFill/>
              </a:rPr>
              <a:t>Ways to join our church in corporate prayer:</a:t>
            </a:r>
          </a:p>
        </p:txBody>
      </p:sp>
      <p:sp>
        <p:nvSpPr>
          <p:cNvPr id="11" name="Content Placeholder 10">
            <a:extLst>
              <a:ext uri="{FF2B5EF4-FFF2-40B4-BE49-F238E27FC236}">
                <a16:creationId xmlns:a16="http://schemas.microsoft.com/office/drawing/2014/main" id="{3EE3993A-F1A3-E541-BF9A-CB5CD93EF84C}"/>
              </a:ext>
            </a:extLst>
          </p:cNvPr>
          <p:cNvSpPr>
            <a:spLocks noGrp="1"/>
          </p:cNvSpPr>
          <p:nvPr>
            <p:ph idx="1"/>
          </p:nvPr>
        </p:nvSpPr>
        <p:spPr>
          <a:xfrm>
            <a:off x="800370" y="2851083"/>
            <a:ext cx="10591260" cy="2923914"/>
          </a:xfrm>
        </p:spPr>
        <p:txBody>
          <a:bodyPr vert="horz" lIns="91440" tIns="45720" rIns="91440" bIns="45720" rtlCol="0">
            <a:noAutofit/>
          </a:bodyPr>
          <a:lstStyle/>
          <a:p>
            <a:pPr marL="514350" indent="-514350">
              <a:buFont typeface="+mj-lt"/>
              <a:buAutoNum type="arabicPeriod"/>
            </a:pPr>
            <a:r>
              <a:rPr lang="en-US" sz="3400" dirty="0"/>
              <a:t>Use the opportunities you already have to pray together.</a:t>
            </a:r>
          </a:p>
          <a:p>
            <a:pPr marL="514350" indent="-514350">
              <a:buFont typeface="+mj-lt"/>
              <a:buAutoNum type="arabicPeriod"/>
            </a:pPr>
            <a:r>
              <a:rPr lang="en-US" sz="3400" dirty="0"/>
              <a:t>Pray before our services in your pew, at the altars, etc.</a:t>
            </a:r>
          </a:p>
        </p:txBody>
      </p:sp>
    </p:spTree>
    <p:extLst>
      <p:ext uri="{BB962C8B-B14F-4D97-AF65-F5344CB8AC3E}">
        <p14:creationId xmlns:p14="http://schemas.microsoft.com/office/powerpoint/2010/main" val="18553767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12BCB961-102D-2C47-9771-0E0C4581AC72}"/>
              </a:ext>
            </a:extLst>
          </p:cNvPr>
          <p:cNvPicPr>
            <a:picLocks noChangeAspect="1"/>
          </p:cNvPicPr>
          <p:nvPr/>
        </p:nvPicPr>
        <p:blipFill rotWithShape="1">
          <a:blip r:embed="rId3">
            <a:alphaModFix amt="40000"/>
          </a:blip>
          <a:srcRect l="7111" r="-1" b="-1"/>
          <a:stretch/>
        </p:blipFill>
        <p:spPr>
          <a:xfrm>
            <a:off x="20" y="1282"/>
            <a:ext cx="12191980" cy="6856718"/>
          </a:xfrm>
          <a:prstGeom prst="rect">
            <a:avLst/>
          </a:prstGeom>
        </p:spPr>
      </p:pic>
      <p:sp>
        <p:nvSpPr>
          <p:cNvPr id="10" name="Title 9">
            <a:extLst>
              <a:ext uri="{FF2B5EF4-FFF2-40B4-BE49-F238E27FC236}">
                <a16:creationId xmlns:a16="http://schemas.microsoft.com/office/drawing/2014/main" id="{11D8F0BF-7DDA-D942-A0B0-5EE617108B63}"/>
              </a:ext>
            </a:extLst>
          </p:cNvPr>
          <p:cNvSpPr>
            <a:spLocks noGrp="1"/>
          </p:cNvSpPr>
          <p:nvPr>
            <p:ph type="title"/>
          </p:nvPr>
        </p:nvSpPr>
        <p:spPr>
          <a:xfrm>
            <a:off x="965200" y="264808"/>
            <a:ext cx="10261600" cy="2322749"/>
          </a:xfrm>
        </p:spPr>
        <p:txBody>
          <a:bodyPr vert="horz" lIns="91440" tIns="45720" rIns="91440" bIns="45720" rtlCol="0" anchor="b">
            <a:normAutofit/>
          </a:bodyPr>
          <a:lstStyle/>
          <a:p>
            <a:r>
              <a:rPr lang="en-US" sz="8100" b="1" dirty="0">
                <a:ln w="22225">
                  <a:solidFill>
                    <a:schemeClr val="tx1"/>
                  </a:solidFill>
                  <a:miter lim="800000"/>
                </a:ln>
                <a:noFill/>
              </a:rPr>
              <a:t>Ways to join our church in corporate prayer:</a:t>
            </a:r>
          </a:p>
        </p:txBody>
      </p:sp>
      <p:sp>
        <p:nvSpPr>
          <p:cNvPr id="11" name="Content Placeholder 10">
            <a:extLst>
              <a:ext uri="{FF2B5EF4-FFF2-40B4-BE49-F238E27FC236}">
                <a16:creationId xmlns:a16="http://schemas.microsoft.com/office/drawing/2014/main" id="{3EE3993A-F1A3-E541-BF9A-CB5CD93EF84C}"/>
              </a:ext>
            </a:extLst>
          </p:cNvPr>
          <p:cNvSpPr>
            <a:spLocks noGrp="1"/>
          </p:cNvSpPr>
          <p:nvPr>
            <p:ph idx="1"/>
          </p:nvPr>
        </p:nvSpPr>
        <p:spPr>
          <a:xfrm>
            <a:off x="800370" y="2851083"/>
            <a:ext cx="10591260" cy="2923914"/>
          </a:xfrm>
        </p:spPr>
        <p:txBody>
          <a:bodyPr vert="horz" lIns="91440" tIns="45720" rIns="91440" bIns="45720" rtlCol="0">
            <a:noAutofit/>
          </a:bodyPr>
          <a:lstStyle/>
          <a:p>
            <a:pPr marL="514350" indent="-514350">
              <a:buFont typeface="+mj-lt"/>
              <a:buAutoNum type="arabicPeriod"/>
            </a:pPr>
            <a:r>
              <a:rPr lang="en-US" sz="3400" dirty="0"/>
              <a:t>Use the opportunities you already have to pray together.</a:t>
            </a:r>
          </a:p>
          <a:p>
            <a:pPr marL="514350" indent="-514350">
              <a:buFont typeface="+mj-lt"/>
              <a:buAutoNum type="arabicPeriod"/>
            </a:pPr>
            <a:r>
              <a:rPr lang="en-US" sz="3400" dirty="0"/>
              <a:t>Pray before our services in your pew, at the altars, etc.</a:t>
            </a:r>
          </a:p>
          <a:p>
            <a:pPr marL="514350" indent="-514350">
              <a:buFont typeface="+mj-lt"/>
              <a:buAutoNum type="arabicPeriod"/>
            </a:pPr>
            <a:r>
              <a:rPr lang="en-US" sz="3400" dirty="0"/>
              <a:t>Come during the weekday to pray in our building.</a:t>
            </a:r>
          </a:p>
        </p:txBody>
      </p:sp>
    </p:spTree>
    <p:extLst>
      <p:ext uri="{BB962C8B-B14F-4D97-AF65-F5344CB8AC3E}">
        <p14:creationId xmlns:p14="http://schemas.microsoft.com/office/powerpoint/2010/main" val="3895014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12BCB961-102D-2C47-9771-0E0C4581AC72}"/>
              </a:ext>
            </a:extLst>
          </p:cNvPr>
          <p:cNvPicPr>
            <a:picLocks noChangeAspect="1"/>
          </p:cNvPicPr>
          <p:nvPr/>
        </p:nvPicPr>
        <p:blipFill rotWithShape="1">
          <a:blip r:embed="rId3">
            <a:alphaModFix amt="40000"/>
          </a:blip>
          <a:srcRect l="7111" r="-1" b="-1"/>
          <a:stretch/>
        </p:blipFill>
        <p:spPr>
          <a:xfrm>
            <a:off x="20" y="1282"/>
            <a:ext cx="12191980" cy="6856718"/>
          </a:xfrm>
          <a:prstGeom prst="rect">
            <a:avLst/>
          </a:prstGeom>
        </p:spPr>
      </p:pic>
      <p:sp>
        <p:nvSpPr>
          <p:cNvPr id="10" name="Title 9">
            <a:extLst>
              <a:ext uri="{FF2B5EF4-FFF2-40B4-BE49-F238E27FC236}">
                <a16:creationId xmlns:a16="http://schemas.microsoft.com/office/drawing/2014/main" id="{11D8F0BF-7DDA-D942-A0B0-5EE617108B63}"/>
              </a:ext>
            </a:extLst>
          </p:cNvPr>
          <p:cNvSpPr>
            <a:spLocks noGrp="1"/>
          </p:cNvSpPr>
          <p:nvPr>
            <p:ph type="title"/>
          </p:nvPr>
        </p:nvSpPr>
        <p:spPr>
          <a:xfrm>
            <a:off x="965200" y="264808"/>
            <a:ext cx="10261600" cy="2322749"/>
          </a:xfrm>
        </p:spPr>
        <p:txBody>
          <a:bodyPr vert="horz" lIns="91440" tIns="45720" rIns="91440" bIns="45720" rtlCol="0" anchor="b">
            <a:normAutofit/>
          </a:bodyPr>
          <a:lstStyle/>
          <a:p>
            <a:r>
              <a:rPr lang="en-US" sz="8100" b="1" dirty="0">
                <a:ln w="22225">
                  <a:solidFill>
                    <a:schemeClr val="tx1"/>
                  </a:solidFill>
                  <a:miter lim="800000"/>
                </a:ln>
                <a:noFill/>
              </a:rPr>
              <a:t>Ways to join our church in corporate prayer:</a:t>
            </a:r>
          </a:p>
        </p:txBody>
      </p:sp>
      <p:sp>
        <p:nvSpPr>
          <p:cNvPr id="11" name="Content Placeholder 10">
            <a:extLst>
              <a:ext uri="{FF2B5EF4-FFF2-40B4-BE49-F238E27FC236}">
                <a16:creationId xmlns:a16="http://schemas.microsoft.com/office/drawing/2014/main" id="{3EE3993A-F1A3-E541-BF9A-CB5CD93EF84C}"/>
              </a:ext>
            </a:extLst>
          </p:cNvPr>
          <p:cNvSpPr>
            <a:spLocks noGrp="1"/>
          </p:cNvSpPr>
          <p:nvPr>
            <p:ph idx="1"/>
          </p:nvPr>
        </p:nvSpPr>
        <p:spPr>
          <a:xfrm>
            <a:off x="800370" y="2851083"/>
            <a:ext cx="10591260" cy="2923914"/>
          </a:xfrm>
        </p:spPr>
        <p:txBody>
          <a:bodyPr vert="horz" lIns="91440" tIns="45720" rIns="91440" bIns="45720" rtlCol="0">
            <a:noAutofit/>
          </a:bodyPr>
          <a:lstStyle/>
          <a:p>
            <a:pPr marL="514350" indent="-514350">
              <a:buFont typeface="+mj-lt"/>
              <a:buAutoNum type="arabicPeriod"/>
            </a:pPr>
            <a:r>
              <a:rPr lang="en-US" sz="3400" dirty="0"/>
              <a:t>Use the opportunities you already have to pray together.</a:t>
            </a:r>
          </a:p>
          <a:p>
            <a:pPr marL="514350" indent="-514350">
              <a:buFont typeface="+mj-lt"/>
              <a:buAutoNum type="arabicPeriod"/>
            </a:pPr>
            <a:r>
              <a:rPr lang="en-US" sz="3400" dirty="0"/>
              <a:t>Pray before our services in your pew, at the altars, etc.</a:t>
            </a:r>
          </a:p>
          <a:p>
            <a:pPr marL="514350" indent="-514350">
              <a:buFont typeface="+mj-lt"/>
              <a:buAutoNum type="arabicPeriod"/>
            </a:pPr>
            <a:r>
              <a:rPr lang="en-US" sz="3400" dirty="0"/>
              <a:t>Come during the weekday to pray in our building.</a:t>
            </a:r>
          </a:p>
          <a:p>
            <a:pPr marL="514350" indent="-514350">
              <a:buFont typeface="+mj-lt"/>
              <a:buAutoNum type="arabicPeriod"/>
            </a:pPr>
            <a:r>
              <a:rPr lang="en-US" sz="3400" dirty="0"/>
              <a:t>Start/join a prayer meeting in our Prayer Room.</a:t>
            </a:r>
          </a:p>
        </p:txBody>
      </p:sp>
    </p:spTree>
    <p:extLst>
      <p:ext uri="{BB962C8B-B14F-4D97-AF65-F5344CB8AC3E}">
        <p14:creationId xmlns:p14="http://schemas.microsoft.com/office/powerpoint/2010/main" val="28602486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4F32CD-8048-3840-83FB-5743ED695D3E}"/>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3" name="Picture 2" descr="A picture containing person&#10;&#10;Description automatically generated">
            <a:extLst>
              <a:ext uri="{FF2B5EF4-FFF2-40B4-BE49-F238E27FC236}">
                <a16:creationId xmlns:a16="http://schemas.microsoft.com/office/drawing/2014/main" id="{12BCB961-102D-2C47-9771-0E0C4581AC72}"/>
              </a:ext>
            </a:extLst>
          </p:cNvPr>
          <p:cNvPicPr>
            <a:picLocks noChangeAspect="1"/>
          </p:cNvPicPr>
          <p:nvPr/>
        </p:nvPicPr>
        <p:blipFill rotWithShape="1">
          <a:blip r:embed="rId3">
            <a:alphaModFix amt="40000"/>
          </a:blip>
          <a:srcRect l="7111" r="-1" b="-1"/>
          <a:stretch/>
        </p:blipFill>
        <p:spPr>
          <a:xfrm>
            <a:off x="20" y="1282"/>
            <a:ext cx="12191980" cy="6856718"/>
          </a:xfrm>
          <a:prstGeom prst="rect">
            <a:avLst/>
          </a:prstGeom>
        </p:spPr>
      </p:pic>
      <p:sp>
        <p:nvSpPr>
          <p:cNvPr id="10" name="Title 9">
            <a:extLst>
              <a:ext uri="{FF2B5EF4-FFF2-40B4-BE49-F238E27FC236}">
                <a16:creationId xmlns:a16="http://schemas.microsoft.com/office/drawing/2014/main" id="{11D8F0BF-7DDA-D942-A0B0-5EE617108B63}"/>
              </a:ext>
            </a:extLst>
          </p:cNvPr>
          <p:cNvSpPr>
            <a:spLocks noGrp="1"/>
          </p:cNvSpPr>
          <p:nvPr>
            <p:ph type="title"/>
          </p:nvPr>
        </p:nvSpPr>
        <p:spPr>
          <a:xfrm>
            <a:off x="965200" y="264808"/>
            <a:ext cx="10261600" cy="2322749"/>
          </a:xfrm>
        </p:spPr>
        <p:txBody>
          <a:bodyPr vert="horz" lIns="91440" tIns="45720" rIns="91440" bIns="45720" rtlCol="0" anchor="b">
            <a:normAutofit/>
          </a:bodyPr>
          <a:lstStyle/>
          <a:p>
            <a:r>
              <a:rPr lang="en-US" sz="8100" b="1" dirty="0">
                <a:ln w="22225">
                  <a:solidFill>
                    <a:schemeClr val="tx1"/>
                  </a:solidFill>
                  <a:miter lim="800000"/>
                </a:ln>
                <a:noFill/>
              </a:rPr>
              <a:t>Ways to join our church in corporate prayer:</a:t>
            </a:r>
          </a:p>
        </p:txBody>
      </p:sp>
      <p:sp>
        <p:nvSpPr>
          <p:cNvPr id="11" name="Content Placeholder 10">
            <a:extLst>
              <a:ext uri="{FF2B5EF4-FFF2-40B4-BE49-F238E27FC236}">
                <a16:creationId xmlns:a16="http://schemas.microsoft.com/office/drawing/2014/main" id="{3EE3993A-F1A3-E541-BF9A-CB5CD93EF84C}"/>
              </a:ext>
            </a:extLst>
          </p:cNvPr>
          <p:cNvSpPr>
            <a:spLocks noGrp="1"/>
          </p:cNvSpPr>
          <p:nvPr>
            <p:ph idx="1"/>
          </p:nvPr>
        </p:nvSpPr>
        <p:spPr>
          <a:xfrm>
            <a:off x="800370" y="2851083"/>
            <a:ext cx="10591260" cy="2923914"/>
          </a:xfrm>
        </p:spPr>
        <p:txBody>
          <a:bodyPr vert="horz" lIns="91440" tIns="45720" rIns="91440" bIns="45720" rtlCol="0">
            <a:noAutofit/>
          </a:bodyPr>
          <a:lstStyle/>
          <a:p>
            <a:pPr marL="514350" indent="-514350">
              <a:buFont typeface="+mj-lt"/>
              <a:buAutoNum type="arabicPeriod"/>
            </a:pPr>
            <a:r>
              <a:rPr lang="en-US" sz="3400" dirty="0"/>
              <a:t>Use the opportunities you already have to pray together.</a:t>
            </a:r>
          </a:p>
          <a:p>
            <a:pPr marL="514350" indent="-514350">
              <a:buFont typeface="+mj-lt"/>
              <a:buAutoNum type="arabicPeriod"/>
            </a:pPr>
            <a:r>
              <a:rPr lang="en-US" sz="3400" dirty="0"/>
              <a:t>Pray before our services in your pew, at the altars, etc.</a:t>
            </a:r>
          </a:p>
          <a:p>
            <a:pPr marL="514350" indent="-514350">
              <a:buFont typeface="+mj-lt"/>
              <a:buAutoNum type="arabicPeriod"/>
            </a:pPr>
            <a:r>
              <a:rPr lang="en-US" sz="3400" dirty="0"/>
              <a:t>Come during the weekday to pray in our building.</a:t>
            </a:r>
          </a:p>
          <a:p>
            <a:pPr marL="514350" indent="-514350">
              <a:buFont typeface="+mj-lt"/>
              <a:buAutoNum type="arabicPeriod"/>
            </a:pPr>
            <a:r>
              <a:rPr lang="en-US" sz="3400" dirty="0"/>
              <a:t>Start/join a prayer meeting in our Prayer Room.</a:t>
            </a:r>
          </a:p>
          <a:p>
            <a:pPr marL="514350" indent="-514350">
              <a:buFont typeface="+mj-lt"/>
              <a:buAutoNum type="arabicPeriod"/>
            </a:pPr>
            <a:r>
              <a:rPr lang="en-US" sz="3400" dirty="0"/>
              <a:t>Stay tuned for the final sermon in our </a:t>
            </a:r>
            <a:r>
              <a:rPr lang="en-US" sz="3400" i="1" dirty="0"/>
              <a:t>Prayer</a:t>
            </a:r>
            <a:r>
              <a:rPr lang="en-US" sz="3400" dirty="0"/>
              <a:t> series!</a:t>
            </a:r>
          </a:p>
        </p:txBody>
      </p:sp>
    </p:spTree>
    <p:extLst>
      <p:ext uri="{BB962C8B-B14F-4D97-AF65-F5344CB8AC3E}">
        <p14:creationId xmlns:p14="http://schemas.microsoft.com/office/powerpoint/2010/main" val="18192298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15F40D-F995-DE49-B22A-DFCB5B418AC8}"/>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A2E5B3-AE68-B746-9E50-4F902FDACCEC}"/>
              </a:ext>
            </a:extLst>
          </p:cNvPr>
          <p:cNvSpPr>
            <a:spLocks noGrp="1"/>
          </p:cNvSpPr>
          <p:nvPr>
            <p:ph idx="1"/>
          </p:nvPr>
        </p:nvSpPr>
        <p:spPr>
          <a:xfrm>
            <a:off x="3311338" y="2009401"/>
            <a:ext cx="5569324" cy="1419599"/>
          </a:xfrm>
        </p:spPr>
        <p:txBody>
          <a:bodyPr>
            <a:noAutofit/>
          </a:bodyPr>
          <a:lstStyle/>
          <a:p>
            <a:pPr marL="0" indent="0" algn="ctr">
              <a:buNone/>
            </a:pPr>
            <a:r>
              <a:rPr lang="en-US" sz="4200" b="1" dirty="0">
                <a:solidFill>
                  <a:schemeClr val="accent2">
                    <a:lumMod val="50000"/>
                  </a:schemeClr>
                </a:solidFill>
                <a:effectLst>
                  <a:outerShdw blurRad="50800" dist="38100" dir="2700000" algn="tl" rotWithShape="0">
                    <a:schemeClr val="bg1">
                      <a:alpha val="40000"/>
                    </a:schemeClr>
                  </a:outerShdw>
                </a:effectLst>
              </a:rPr>
              <a:t>Scripture Reading </a:t>
            </a:r>
          </a:p>
          <a:p>
            <a:pPr marL="0" indent="0" algn="ctr">
              <a:buNone/>
            </a:pPr>
            <a:r>
              <a:rPr lang="en-US" sz="4200" dirty="0">
                <a:solidFill>
                  <a:schemeClr val="accent2">
                    <a:lumMod val="50000"/>
                  </a:schemeClr>
                </a:solidFill>
                <a:effectLst>
                  <a:outerShdw blurRad="50800" dist="38100" dir="2700000" algn="tl" rotWithShape="0">
                    <a:schemeClr val="bg1">
                      <a:alpha val="40000"/>
                    </a:schemeClr>
                  </a:outerShdw>
                </a:effectLst>
              </a:rPr>
              <a:t>Acts 12:1-17 NIV</a:t>
            </a:r>
          </a:p>
        </p:txBody>
      </p:sp>
    </p:spTree>
    <p:extLst>
      <p:ext uri="{BB962C8B-B14F-4D97-AF65-F5344CB8AC3E}">
        <p14:creationId xmlns:p14="http://schemas.microsoft.com/office/powerpoint/2010/main" val="262971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ogo&#10;&#10;Description automatically generated">
            <a:extLst>
              <a:ext uri="{FF2B5EF4-FFF2-40B4-BE49-F238E27FC236}">
                <a16:creationId xmlns:a16="http://schemas.microsoft.com/office/drawing/2014/main" id="{394CEBDB-4284-6F44-A40B-88EA050D9FE6}"/>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1702794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29163</TotalTime>
  <Words>2829</Words>
  <Application>Microsoft Macintosh PowerPoint</Application>
  <PresentationFormat>Widescreen</PresentationFormat>
  <Paragraphs>160</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Ways to join our church in corporate prayer:</vt:lpstr>
      <vt:lpstr>Ways to join our church in corporate prayer:</vt:lpstr>
      <vt:lpstr>Ways to join our church in corporate prayer:</vt:lpstr>
      <vt:lpstr>Ways to join our church in corporate prayer:</vt:lpstr>
      <vt:lpstr>Ways to join our church in corporate prayer:</vt:lpstr>
      <vt:lpstr>Ways to join our church in corporate prayer:</vt:lpstr>
      <vt:lpstr>PowerPoint Presentation</vt:lpstr>
      <vt:lpstr>PowerPoint Presentation</vt:lpstr>
      <vt:lpstr>PowerPoint Presentation</vt:lpstr>
      <vt:lpstr>PowerPoint Presentation</vt:lpstr>
      <vt:lpstr>PowerPoint Presentation</vt:lpstr>
      <vt:lpstr>Views That Help (or Hurt) Our Prayer Life</vt:lpstr>
      <vt:lpstr>Views That Help (or Hurt) Our Prayer Life</vt:lpstr>
      <vt:lpstr>Views That Help (or Hurt) Our Prayer Life</vt:lpstr>
      <vt:lpstr>Views That Help (or Hurt) Our Prayer Life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380</cp:revision>
  <cp:lastPrinted>2021-08-29T13:11:59Z</cp:lastPrinted>
  <dcterms:created xsi:type="dcterms:W3CDTF">2021-06-17T18:26:40Z</dcterms:created>
  <dcterms:modified xsi:type="dcterms:W3CDTF">2021-08-30T20:57:06Z</dcterms:modified>
</cp:coreProperties>
</file>