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03" r:id="rId3"/>
    <p:sldId id="557" r:id="rId4"/>
    <p:sldId id="558" r:id="rId5"/>
    <p:sldId id="309" r:id="rId6"/>
    <p:sldId id="567" r:id="rId7"/>
    <p:sldId id="468" r:id="rId8"/>
    <p:sldId id="467" r:id="rId9"/>
    <p:sldId id="566" r:id="rId10"/>
    <p:sldId id="569" r:id="rId11"/>
    <p:sldId id="565" r:id="rId12"/>
    <p:sldId id="556" r:id="rId13"/>
    <p:sldId id="560" r:id="rId14"/>
    <p:sldId id="561" r:id="rId15"/>
    <p:sldId id="559" r:id="rId16"/>
    <p:sldId id="562" r:id="rId17"/>
    <p:sldId id="563" r:id="rId18"/>
    <p:sldId id="564" r:id="rId19"/>
    <p:sldId id="552"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35"/>
    <p:restoredTop sz="73575"/>
  </p:normalViewPr>
  <p:slideViewPr>
    <p:cSldViewPr snapToGrid="0">
      <p:cViewPr varScale="1">
        <p:scale>
          <a:sx n="80" d="100"/>
          <a:sy n="80" d="100"/>
        </p:scale>
        <p:origin x="1104" y="19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INTRO]</a:t>
            </a:r>
          </a:p>
          <a:p>
            <a:pPr marL="171450" indent="-171450">
              <a:buFont typeface="Arial" panose="020B0604020202020204" pitchFamily="34" charset="0"/>
              <a:buChar char="•"/>
            </a:pPr>
            <a:r>
              <a:rPr lang="en-US" dirty="0">
                <a:solidFill>
                  <a:schemeClr val="tx1"/>
                </a:solidFill>
              </a:rPr>
              <a:t>Welcome/Greeting</a:t>
            </a:r>
          </a:p>
          <a:p>
            <a:pPr marL="171450" indent="-171450">
              <a:buFont typeface="Arial" panose="020B0604020202020204" pitchFamily="34" charset="0"/>
              <a:buChar char="•"/>
            </a:pPr>
            <a:r>
              <a:rPr lang="en-US" dirty="0">
                <a:solidFill>
                  <a:schemeClr val="tx1"/>
                </a:solidFill>
              </a:rPr>
              <a:t>Lent to Easter series – </a:t>
            </a:r>
            <a:r>
              <a:rPr lang="en-US" b="1" i="1" dirty="0">
                <a:solidFill>
                  <a:schemeClr val="tx1"/>
                </a:solidFill>
              </a:rPr>
              <a:t>Waging Peace: A Journey with Jesus Through Holy Week </a:t>
            </a:r>
            <a:r>
              <a:rPr lang="en-US" dirty="0">
                <a:solidFill>
                  <a:schemeClr val="tx1"/>
                </a:solidFill>
              </a:rPr>
              <a:t>– At the beginning of Holy Week, Jesus looked out over Jerusalem and cried aloud, “If only you knew the things that make for peace.” And then Jesus spends each day confronting injustice, calling out oppressors, and contending for peace. How did he do this? What did that look like? That’s what we’re giving attention to each week in this series as we discover anew why Jesus is called the Prince of Peace, and what it looks like when we are waging peace like him. </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As I said last Sunday, this series is based on Jason Porterfield’s book…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POINT]</a:t>
            </a:r>
          </a:p>
          <a:p>
            <a:pPr marL="228600" indent="-228600">
              <a:buFont typeface="+mj-lt"/>
              <a:buAutoNum type="arabicPeriod"/>
            </a:pPr>
            <a:r>
              <a:rPr lang="en-US" dirty="0"/>
              <a:t>His actions were planned, not an impulsive temple tantrum.</a:t>
            </a:r>
          </a:p>
          <a:p>
            <a:pPr marL="228600" indent="-228600">
              <a:buFont typeface="+mj-lt"/>
              <a:buAutoNum type="arabicPeriod"/>
            </a:pPr>
            <a:r>
              <a:rPr lang="en-US" dirty="0"/>
              <a:t>His whip was made of cords/wicker (i.e. a stage prop)!</a:t>
            </a:r>
          </a:p>
          <a:p>
            <a:pPr marL="228600" indent="-228600">
              <a:buFont typeface="+mj-lt"/>
              <a:buAutoNum type="arabicPeriod"/>
            </a:pPr>
            <a:r>
              <a:rPr lang="en-US" dirty="0"/>
              <a:t>His words tied his actions to Jeremiah (Jer. 7:1-11). </a:t>
            </a:r>
          </a:p>
          <a:p>
            <a:pPr marL="228600" indent="-228600">
              <a:buFont typeface="+mj-lt"/>
              <a:buAutoNum type="arabicPeriod"/>
            </a:pPr>
            <a:r>
              <a:rPr lang="en-US" dirty="0"/>
              <a:t>His actions did not provoke the temple guard or the nearby Roman garrison to intervene or arrest Jesus.</a:t>
            </a:r>
          </a:p>
          <a:p>
            <a:pPr marL="228600" indent="-228600">
              <a:buFont typeface="+mj-lt"/>
              <a:buAutoNum type="arabicPeriod"/>
            </a:pPr>
            <a:r>
              <a:rPr lang="en-US" dirty="0"/>
              <a:t>John’s word usage rules out violence by Jesus; “he drove out from the temple all, both sheep and cattle” (2:15).</a:t>
            </a:r>
            <a:br>
              <a:rPr lang="en-US" dirty="0"/>
            </a:br>
            <a:endParaRPr lang="en-US" dirty="0"/>
          </a:p>
          <a:p>
            <a:pPr marL="0" indent="0">
              <a:buFont typeface="Arial" panose="020B0604020202020204" pitchFamily="34" charset="0"/>
              <a:buNone/>
            </a:pPr>
            <a:r>
              <a:rPr lang="en-US" dirty="0"/>
              <a:t>And yet, while Jesus didn’t employ violence in the temple, or in any of his peacemaking, we mustn’t make the mistake of assuming that non-violence means doing nothing or being passive toward evil and injustice. Listen to this quote from Jason Porterfield's book…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222133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that my friends is what “the whip of Christ” looks like. It says, everyone has dignity and worth in God’s eyes, everyone—from the poor peasant pilgrim being exploited at the temple on Passover, to the political and religious elite who are doing the exploiting; from the victims of oppression and violence, to the ones doing the harming and the hurting. Jesus calls us to love them all. And to love them all, we must wage peace as Christ does on Holy Monday.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Let’s sum up now what we’ve seen and heard in Jesus’ example with three lessons in peacemaking…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61260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809794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882322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491072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[BRIEF COMMENTS ON EACH LESSON]</a:t>
            </a:r>
          </a:p>
          <a:p>
            <a:endParaRPr lang="en-US" dirty="0"/>
          </a:p>
          <a:p>
            <a:r>
              <a:rPr lang="en-US" b="1" dirty="0"/>
              <a:t>Lesson 1: Christlike peacemakers assess before they act.</a:t>
            </a:r>
          </a:p>
          <a:p>
            <a:r>
              <a:rPr lang="en-US" b="0" dirty="0"/>
              <a:t>[READ JULIA’S STORY]</a:t>
            </a:r>
          </a:p>
          <a:p>
            <a:endParaRPr lang="en-US" b="1" dirty="0"/>
          </a:p>
          <a:p>
            <a:r>
              <a:rPr lang="en-US" b="1" dirty="0"/>
              <a:t>Lesson 2: Christlike peacemakers are not passive. </a:t>
            </a:r>
          </a:p>
          <a:p>
            <a:r>
              <a:rPr lang="en-US" dirty="0"/>
              <a:t>[READ GRETTA’S STORY] </a:t>
            </a:r>
          </a:p>
          <a:p>
            <a:endParaRPr lang="en-US" dirty="0"/>
          </a:p>
          <a:p>
            <a:r>
              <a:rPr lang="en-US" b="1" dirty="0"/>
              <a:t>Lesson 3: Christlike peacemakers channel their zeal into acts that heal and restore, not injure or destroy. </a:t>
            </a:r>
            <a:r>
              <a:rPr lang="en-US" b="0" dirty="0"/>
              <a:t>[READ OTTO’S STORY]</a:t>
            </a:r>
          </a:p>
          <a:p>
            <a:endParaRPr lang="en-US" dirty="0"/>
          </a:p>
          <a:p>
            <a:r>
              <a:rPr lang="en-US" dirty="0"/>
              <a:t>Finally, here are some questions for personal reflection and to help us respond to what the Spirit is saying to us through the message…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268433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[READ &amp; COMMENT ON EACH QUESTION]</a:t>
            </a:r>
          </a:p>
          <a:p>
            <a:pPr marL="228600" indent="-228600">
              <a:buFont typeface="+mj-lt"/>
              <a:buAutoNum type="arabicPeriod"/>
            </a:pPr>
            <a:r>
              <a:rPr lang="en-US" dirty="0"/>
              <a:t>Do I assess the situation before reacting to an issue/problem? How do I need to listen and learn more before I try to help?</a:t>
            </a:r>
          </a:p>
          <a:p>
            <a:pPr marL="228600" indent="-228600">
              <a:buFont typeface="+mj-lt"/>
              <a:buAutoNum type="arabicPeriod"/>
            </a:pPr>
            <a:r>
              <a:rPr lang="en-US" dirty="0"/>
              <a:t>Have I wrongly assumed that the non-violent way of Jesus is passive? How is God inviting me to reimagine love in action?</a:t>
            </a:r>
          </a:p>
          <a:p>
            <a:pPr marL="228600" indent="-228600">
              <a:buFont typeface="+mj-lt"/>
              <a:buAutoNum type="arabicPeriod"/>
            </a:pPr>
            <a:r>
              <a:rPr lang="en-US" dirty="0"/>
              <a:t>What would it look like if I channeled my zeal and passion for righteousness into acts that aim to resist, heal, and restore?</a:t>
            </a:r>
          </a:p>
          <a:p>
            <a:endParaRPr lang="en-US" dirty="0"/>
          </a:p>
          <a:p>
            <a:pPr marL="0" indent="0">
              <a:buFont typeface="+mj-lt"/>
              <a:buNone/>
            </a:pPr>
            <a:r>
              <a:rPr lang="en-US" dirty="0"/>
              <a:t>Let’s pray…  [NEXT SLIDE FOR CLOSING PRAYER]</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74483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1" dirty="0"/>
              <a:t>Series Benediction – </a:t>
            </a:r>
            <a:r>
              <a:rPr lang="en-US" b="0" dirty="0"/>
              <a:t>adapted from a “Franciscan Benediction”</a:t>
            </a:r>
          </a:p>
          <a:p>
            <a:r>
              <a:rPr lang="en-US" b="0" dirty="0"/>
              <a:t>May God bless you with discomfort…</a:t>
            </a:r>
          </a:p>
          <a:p>
            <a:r>
              <a:rPr lang="en-US" b="0" dirty="0"/>
              <a:t>Discomfort at easy answers, half-truths and superficial relationships,</a:t>
            </a:r>
          </a:p>
          <a:p>
            <a:r>
              <a:rPr lang="en-US" b="0" dirty="0"/>
              <a:t>Discomfort, so that you will hunger and thirst for righteousness.</a:t>
            </a:r>
          </a:p>
          <a:p>
            <a:r>
              <a:rPr lang="en-US" b="0" dirty="0"/>
              <a:t>May God bless you with anger…</a:t>
            </a:r>
          </a:p>
          <a:p>
            <a:r>
              <a:rPr lang="en-US" b="0" dirty="0"/>
              <a:t>Anger at injustice, oppression, and exploitation of people,</a:t>
            </a:r>
          </a:p>
          <a:p>
            <a:r>
              <a:rPr lang="en-US" b="0" dirty="0"/>
              <a:t>Anger, so that you will work for God’s Kingdom vision of shalom.</a:t>
            </a:r>
          </a:p>
          <a:p>
            <a:r>
              <a:rPr lang="en-US" b="0" dirty="0"/>
              <a:t>May God bless you with tears…</a:t>
            </a:r>
          </a:p>
          <a:p>
            <a:r>
              <a:rPr lang="en-US" b="0" dirty="0"/>
              <a:t>Tears to shed for those who suffer pain, rejection, starvation and war,</a:t>
            </a:r>
          </a:p>
          <a:p>
            <a:r>
              <a:rPr lang="en-US" b="0" dirty="0"/>
              <a:t>Tears, so that you will reach out to comfort them</a:t>
            </a:r>
          </a:p>
          <a:p>
            <a:r>
              <a:rPr lang="en-US" b="0" dirty="0"/>
              <a:t>And turn their pain into joy.</a:t>
            </a:r>
          </a:p>
          <a:p>
            <a:r>
              <a:rPr lang="en-US" b="0" dirty="0"/>
              <a:t>And may God bless you with foolishness…</a:t>
            </a:r>
          </a:p>
          <a:p>
            <a:r>
              <a:rPr lang="en-US" b="0" dirty="0"/>
              <a:t>Foolishness to believe that through the Spirit you can live like Jesus,</a:t>
            </a:r>
          </a:p>
          <a:p>
            <a:r>
              <a:rPr lang="en-US" b="0" dirty="0"/>
              <a:t>Foolishness, so that you will do what others claim cannot be done. Amen.</a:t>
            </a:r>
          </a:p>
          <a:p>
            <a:endParaRPr lang="en-US" b="0" dirty="0"/>
          </a:p>
          <a:p>
            <a:r>
              <a:rPr lang="en-US" b="0" dirty="0"/>
              <a:t>Grantham Church, go in peace… to love and serve the Lord.</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Fight Like Jesus: How Jesus Waged Peace Throughout Holy Week</a:t>
            </a:r>
            <a:r>
              <a:rPr lang="en-US" dirty="0">
                <a:solidFill>
                  <a:schemeClr val="tx1"/>
                </a:solidFill>
              </a:rPr>
              <a:t>, published by Herald Press (2022). I’m following the book fairly closely, so you may want to buy the book and marinate in the focus for each week. Also, you may want to use the small group discussion questions posted along with the sermon at our website and podcast.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Last week we began our series with the first day of Holy Week, Palm Sunday. We reflected on the intentionality and meaning of Jesus riding into Jerusalem in his final week, during Passover, on a donkey, to the waving of palm branches. I tried to paint the scene for us so that we could fully grasp what happened that day. And of course, we saw Jesus weep and heard him cry aloud over his people’s failure to accept him and embrace his way of peacemaking.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again, for Jesus, </a:t>
            </a:r>
            <a:r>
              <a:rPr lang="en-US" i="1" dirty="0">
                <a:solidFill>
                  <a:schemeClr val="tx1"/>
                </a:solidFill>
              </a:rPr>
              <a:t>peace</a:t>
            </a:r>
            <a:r>
              <a:rPr lang="en-US" dirty="0">
                <a:solidFill>
                  <a:schemeClr val="tx1"/>
                </a:solidFill>
              </a:rPr>
              <a:t> is about the shalom of God. Shalom is not simply the absence of conflict and violence. Shalom is about the presence of goodness and blessing; it looks like health, harmony, and wholeness in every area of life. Shalom is about us flourishing in our relationship with God, with others, and all of creation. Shalom (God’s peace) is what it looks like when everything is as God wants it to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is the sort of peace that Jesus worked for and calls his followers to actively advance until he comes again to bring the fullness of the Kingdom, as we will continue to see today. It’s now day two of Holy Week…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Holy Monday. And this morning we’re looking at perhaps the most misunderstood thing that Jesus did in Holy Week—when he went into the temple with a homemade whip, turned over tables, and drove out animals and money changers. This event on Holy Monday has been used by some misguided Christians to justify a self-indulgent anger toward oppressors and violence against evildoers by others. So, in the second message of our series, I’m going to try and help us make sense of Jesus’ actions and then apply our Lord’s example to our own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 a message entitled, </a:t>
            </a:r>
            <a:r>
              <a:rPr lang="en-US" i="1" dirty="0">
                <a:solidFill>
                  <a:schemeClr val="tx1"/>
                </a:solidFill>
              </a:rPr>
              <a:t>The Whip of Christ</a:t>
            </a:r>
            <a:r>
              <a:rPr lang="en-US" dirty="0">
                <a:solidFill>
                  <a:schemeClr val="tx1"/>
                </a:solidFill>
              </a:rPr>
              <a:t>. Pray with me real quick… [BRIEF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Well, grab your Bible and turn with me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8386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[INVITE CONGREGATION TO STAND FOR SCRIPTURE READING]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[READ PASSAGE]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“This is the Word of the Lord…. You may be seated.”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As we saw last week, there are a few things to unpack in this scene so that we can get the full picture of what Jesus was doing in the temple and what he means by what he said.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First, each gospel writer has given us their account of Jesus in the temple that 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021014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John puts this event at the beginning of his gospel for theological reasons. But the synoptic gospels each tell us this happened once, following Jesus’ donkey ride into the 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This scene has been described as the “cleansing” of the temple or the “clearing” of the temple; NT scholar Tom Wright believes we should see this as Jesus shutting the place down, or at least signifying God’s judgment on it and its coming collapse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And what occurred there was not a spontaneous outburst of anger; instead, we have good reason to believe that it was all calculated and planned out by Jesus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Listen to what Mark tells us at the end of Palm Sunday…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5</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Bethany is about two miles on the other side of the Mt. of Olives; Jesus stayed there with his friends Mary, Martha, and Lazarus, who he had raised from the dead on Saturday</a:t>
            </a:r>
          </a:p>
          <a:p>
            <a:pPr marL="171450" indent="-171450">
              <a:buFont typeface="Arial" panose="020B0604020202020204" pitchFamily="34" charset="0"/>
              <a:buChar char="•"/>
            </a:pPr>
            <a:r>
              <a:rPr lang="en-US" dirty="0"/>
              <a:t>And notice, Mark tells us that Jesus scoped out the temple (he assessed the situation) and then retreated for the night, before coming back the next day to begin waging peace</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I want to submit to you that what Jesus does in the temple (which we’re going to look at more closely in a moment) should first be seen not as an impulsive and spontaneous act of anger, but rather as premeditated prophetic theater in the spirit of the OT prophet Jeremiah.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Jeremiah? What do you mean? Well, listen to what Jesus says after his prophetic act…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90869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[READ &amp; BRIEF COMMENTS]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NIV footnotes cite what or who Jesus is quoting from the OT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Isaiah 56 reflects God’s feelings toward non-Jews and his desire for them to be included in temple worship, and ultimately into his Kingdom; challenging a nationalist ideology!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Jeremiah 7:1-11 records God’s word through Jeremiah that their trust in the temple is misplaced if they think they can oppress the poor and the foreigner, cheat people, worship idols, and then pretend that God doesn’t care or notice; Jeremiah said the temple was a “den of thieves” and that God’s wrath would be poured out there due to their unfaithfulness</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In other words, Jesus is saying, “You have made my Father’s house a hiding place and home (a religious cover) for people who love their sin and aren’t interested in being freed from it.” And so, as an object lesson, as we saw with Jeremiah, Jesus is embodying God’s feeling toward his people and their tainted worship, and he is pointing to the coming destruction of the temple. And everyone would have understood that Jesus was playing the role of the prophet Jeremiah.</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 when Jesus enters the temple…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44783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 sees that the outer “court of the Gentiles” had become a marketplace, no doubt he burned with a holy passion and zeal for justice, fairness, and God’s righteousness. From what we can tell the priests and temple leadership were getting rich through their ridiculous exchange rates (when folks came from all over the empire and required to use temple currency) and they were exploiting the poor who had made a Passover pilgrimage and needed animals for sacrifice, sometimes being told that their animals weren’t good enough and needed to buy from them.</a:t>
            </a:r>
          </a:p>
          <a:p>
            <a:endParaRPr lang="en-US" dirty="0"/>
          </a:p>
          <a:p>
            <a:r>
              <a:rPr lang="en-US" dirty="0"/>
              <a:t>We can imagine that it was already infuriating to Jesus that women and children were separated from the Jewish men in worship. And it would have been especially troubling to Jesus that Gentiles were warned by inscriptions on the dividing wall that separated the outer court from the inner courts that crossing that boundary would result in the transgressor’s death. THEN to come into the temple courts and see that the space reserved for Gentiles to worship God was turned into a market with the smells and noises of animals, with the buying and selling of overpriced goods, and an atmosphere that reeked of greed, exclusion, oppression, and injustice. And because it’s the temple, all this activity portrayed God in a corrupt way to outsiders.</a:t>
            </a:r>
          </a:p>
          <a:p>
            <a:endParaRPr lang="en-US" dirty="0"/>
          </a:p>
          <a:p>
            <a:r>
              <a:rPr lang="en-US" dirty="0"/>
              <a:t>So what else would we expect from the God-man who had proclaimed good news to the poor, freedom for the prisoners, and recovery of sight to the blind; who said he came to set the oppressed free and announce that God’s Kingdom was coming through him? So, yeah. Jesus was definitely going to respond. He was going to resist the evil and injustice. Because love is active, not passive. Love doesn’t look away. Love confronts that which is unloving. And that’s what Jesus does when he fashions a homemade whip from some of the animal bedding.</a:t>
            </a:r>
            <a:br>
              <a:rPr lang="en-US" dirty="0"/>
            </a:br>
            <a:endParaRPr lang="en-US" dirty="0"/>
          </a:p>
          <a:p>
            <a:pPr marL="0" indent="0">
              <a:buFont typeface="Arial" panose="020B0604020202020204" pitchFamily="34" charset="0"/>
              <a:buNone/>
            </a:pPr>
            <a:r>
              <a:rPr lang="en-US" dirty="0"/>
              <a:t>Let’s imagine the scene and understand what is happening here…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151912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Remember, Jesus is a well-known rabbi, prophet, &amp; healer, said to be the Messiah by some; many people (especially temple leadership) would have been watching and waiting</a:t>
            </a:r>
          </a:p>
          <a:p>
            <a:pPr marL="171450" indent="-171450">
              <a:buFont typeface="Arial" panose="020B0604020202020204" pitchFamily="34" charset="0"/>
              <a:buChar char="•"/>
            </a:pPr>
            <a:r>
              <a:rPr lang="en-US" dirty="0"/>
              <a:t>So, when Jesus quickly fashions a whip of reeds (not something that can do any real harm to humans), and he begins shooing out the animals and turning over tables, many folks would have quickly seen this popular but controversial rabbi making a public statement; you can easily imagine the temple leaders thinking, “Oh, he thinks he’s like Jeremiah, does he!?”</a:t>
            </a:r>
          </a:p>
          <a:p>
            <a:pPr marL="171450" indent="-171450">
              <a:buFont typeface="Arial" panose="020B0604020202020204" pitchFamily="34" charset="0"/>
              <a:buChar char="•"/>
            </a:pPr>
            <a:r>
              <a:rPr lang="en-US" dirty="0"/>
              <a:t>Notice, they respond to Jesus, not like he is some random Passover pilgrim, but rather as the popular Palm Sunday king who is being watched with great interest: “What </a:t>
            </a:r>
            <a:r>
              <a:rPr lang="en-US" u="sng" dirty="0"/>
              <a:t>sign</a:t>
            </a:r>
            <a:r>
              <a:rPr lang="en-US" dirty="0"/>
              <a:t> can you show us to prove your </a:t>
            </a:r>
            <a:r>
              <a:rPr lang="en-US" u="sng" dirty="0"/>
              <a:t>authority</a:t>
            </a:r>
            <a:r>
              <a:rPr lang="en-US" u="none" dirty="0"/>
              <a:t> </a:t>
            </a:r>
            <a:r>
              <a:rPr lang="en-US" dirty="0"/>
              <a:t>to do all this?” By what power and authority do you do this?!</a:t>
            </a:r>
          </a:p>
          <a:p>
            <a:pPr marL="171450" indent="-171450">
              <a:buFont typeface="Arial" panose="020B0604020202020204" pitchFamily="34" charset="0"/>
              <a:buChar char="•"/>
            </a:pPr>
            <a:r>
              <a:rPr lang="en-US" dirty="0"/>
              <a:t>Jesus responds to them with: “Destroy this temple, and I will raise it again in three days.” Jesus knows they’re not going to understand his real meaning, i.e. He is greater than the temple; his Body is the temple; He is replacing the Temple on earth; His resurrection will be proof of his power and authority. His death and resurrection will mark the end of an era and the beginning of a new age and new covenant, as John aims to communicate in his gospel.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was Jesus violent in the temple that day? Let’s consider the evidence…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290736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2/23/24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2/23/24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iblegateway.com/passage/?search=Mark+11&amp;version=NIV#fen-NIV-24658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biblegateway.com/passage/?search=Mark+11&amp;version=NIV#fen-NIV-24658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text&#10;&#10;Description automatically generated">
            <a:extLst>
              <a:ext uri="{FF2B5EF4-FFF2-40B4-BE49-F238E27FC236}">
                <a16:creationId xmlns:a16="http://schemas.microsoft.com/office/drawing/2014/main" id="{EA6EC30F-CABE-8341-EABB-F0810A97460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blue background&#10;&#10;Description automatically generated">
            <a:extLst>
              <a:ext uri="{FF2B5EF4-FFF2-40B4-BE49-F238E27FC236}">
                <a16:creationId xmlns:a16="http://schemas.microsoft.com/office/drawing/2014/main" id="{EBF24BE9-09D9-BA4B-5E4E-473B218FBF5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0272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text on a blue background&#10;&#10;Description automatically generated">
            <a:extLst>
              <a:ext uri="{FF2B5EF4-FFF2-40B4-BE49-F238E27FC236}">
                <a16:creationId xmlns:a16="http://schemas.microsoft.com/office/drawing/2014/main" id="{D0810CB2-F9F5-39AE-3587-A67391FF0A89}"/>
              </a:ext>
            </a:extLst>
          </p:cNvPr>
          <p:cNvPicPr>
            <a:picLocks noChangeAspect="1"/>
          </p:cNvPicPr>
          <p:nvPr/>
        </p:nvPicPr>
        <p:blipFill rotWithShape="1">
          <a:blip r:embed="rId3"/>
          <a:srcRect b="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29702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background with white text&#10;&#10;Description automatically generated">
            <a:extLst>
              <a:ext uri="{FF2B5EF4-FFF2-40B4-BE49-F238E27FC236}">
                <a16:creationId xmlns:a16="http://schemas.microsoft.com/office/drawing/2014/main" id="{B052B50D-0CED-320E-5873-7AF2B70CDC3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8218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23A64378-CA96-4AD8-4D09-9438C81B25C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638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D133C066-265E-91F3-7788-D7062AD9B60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6903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0C39B947-97DA-D056-BE6F-CD96F97856A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9540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berries on it&#10;&#10;Description automatically generated with medium confidence">
            <a:extLst>
              <a:ext uri="{FF2B5EF4-FFF2-40B4-BE49-F238E27FC236}">
                <a16:creationId xmlns:a16="http://schemas.microsoft.com/office/drawing/2014/main" id="{956B660C-26F2-DCF9-D5F3-9DA7713DE84A}"/>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15134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and red apple on a blue background&#10;&#10;Description automatically generated">
            <a:extLst>
              <a:ext uri="{FF2B5EF4-FFF2-40B4-BE49-F238E27FC236}">
                <a16:creationId xmlns:a16="http://schemas.microsoft.com/office/drawing/2014/main" id="{B27F746A-BAF0-8CAB-89D3-0849CC4D1555}"/>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15927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and white text&#10;&#10;Description automatically generated">
            <a:extLst>
              <a:ext uri="{FF2B5EF4-FFF2-40B4-BE49-F238E27FC236}">
                <a16:creationId xmlns:a16="http://schemas.microsoft.com/office/drawing/2014/main" id="{6B6FB74E-30C0-3775-7587-E0A1818F1CF6}"/>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63947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leaf with red and green leaves on a black background&#10;&#10;Description automatically generated">
            <a:extLst>
              <a:ext uri="{FF2B5EF4-FFF2-40B4-BE49-F238E27FC236}">
                <a16:creationId xmlns:a16="http://schemas.microsoft.com/office/drawing/2014/main" id="{6839F3BC-8DDC-949D-72ED-09B0E3FCDD7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589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palm leaves&#10;&#10;Description automatically generated">
            <a:extLst>
              <a:ext uri="{FF2B5EF4-FFF2-40B4-BE49-F238E27FC236}">
                <a16:creationId xmlns:a16="http://schemas.microsoft.com/office/drawing/2014/main" id="{4336E32E-316B-04DF-A971-2089969CA90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a white text&#10;&#10;Description automatically generated">
            <a:extLst>
              <a:ext uri="{FF2B5EF4-FFF2-40B4-BE49-F238E27FC236}">
                <a16:creationId xmlns:a16="http://schemas.microsoft.com/office/drawing/2014/main" id="{0D24C89F-3E38-4271-AC91-04946923F07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nner with palm leaves and text&#10;&#10;Description automatically generated">
            <a:extLst>
              <a:ext uri="{FF2B5EF4-FFF2-40B4-BE49-F238E27FC236}">
                <a16:creationId xmlns:a16="http://schemas.microsoft.com/office/drawing/2014/main" id="{CBFE7626-506A-D389-BBD2-60A550B775C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304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a red fruit&#10;&#10;Description automatically generated">
            <a:extLst>
              <a:ext uri="{FF2B5EF4-FFF2-40B4-BE49-F238E27FC236}">
                <a16:creationId xmlns:a16="http://schemas.microsoft.com/office/drawing/2014/main" id="{C6EC6936-4873-E101-8853-50C038BA4C1F}"/>
              </a:ext>
            </a:extLst>
          </p:cNvPr>
          <p:cNvPicPr>
            <a:picLocks noChangeAspect="1"/>
          </p:cNvPicPr>
          <p:nvPr/>
        </p:nvPicPr>
        <p:blipFill rotWithShape="1">
          <a:blip r:embed="rId3"/>
          <a:srcRect t="8" b="11"/>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54548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image of a person holding a sword&#10;&#10;Description automatically generated with medium confidence">
            <a:extLst>
              <a:ext uri="{FF2B5EF4-FFF2-40B4-BE49-F238E27FC236}">
                <a16:creationId xmlns:a16="http://schemas.microsoft.com/office/drawing/2014/main" id="{D990B16E-8788-33F8-5FCB-98D4FD2D6A8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8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2AC230-F2F2-9922-B675-DA88BA7485A5}"/>
              </a:ext>
            </a:extLst>
          </p:cNvPr>
          <p:cNvSpPr>
            <a:spLocks noGrp="1"/>
          </p:cNvSpPr>
          <p:nvPr>
            <p:ph idx="1"/>
          </p:nvPr>
        </p:nvSpPr>
        <p:spPr>
          <a:xfrm>
            <a:off x="838200" y="2270965"/>
            <a:ext cx="10515600" cy="2316069"/>
          </a:xfrm>
        </p:spPr>
        <p:txBody>
          <a:bodyPr>
            <a:normAutofit/>
          </a:bodyPr>
          <a:lstStyle/>
          <a:p>
            <a:pPr marL="0" indent="0">
              <a:buNone/>
            </a:pPr>
            <a:r>
              <a:rPr lang="en-US" sz="3600" b="1" i="0" u="none" strike="noStrike" dirty="0">
                <a:solidFill>
                  <a:schemeClr val="bg1"/>
                </a:solidFill>
                <a:effectLst/>
              </a:rPr>
              <a:t>Mark 11:11 NIV – At th</a:t>
            </a:r>
            <a:r>
              <a:rPr lang="en-US" sz="3600" b="1" dirty="0">
                <a:solidFill>
                  <a:schemeClr val="bg1"/>
                </a:solidFill>
              </a:rPr>
              <a:t>e E</a:t>
            </a:r>
            <a:r>
              <a:rPr lang="en-US" sz="3600" b="1" i="0" u="none" strike="noStrike" dirty="0">
                <a:solidFill>
                  <a:schemeClr val="bg1"/>
                </a:solidFill>
                <a:effectLst/>
              </a:rPr>
              <a:t>nd of Palm Sunday</a:t>
            </a:r>
          </a:p>
          <a:p>
            <a:pPr marL="0" indent="0">
              <a:buNone/>
            </a:pPr>
            <a:r>
              <a:rPr lang="en-US" sz="3600" b="0" i="0" u="none" strike="noStrike" dirty="0">
                <a:solidFill>
                  <a:schemeClr val="bg1"/>
                </a:solidFill>
                <a:effectLst/>
              </a:rPr>
              <a:t>Jesus entered Jerusalem and went into the temple courts. </a:t>
            </a:r>
            <a:r>
              <a:rPr lang="en-US" sz="3600" b="0" i="0" u="none" strike="noStrike" dirty="0">
                <a:solidFill>
                  <a:srgbClr val="FFFF00"/>
                </a:solidFill>
                <a:effectLst/>
              </a:rPr>
              <a:t>He looked around at everything</a:t>
            </a:r>
            <a:r>
              <a:rPr lang="en-US" sz="3600" b="0" i="0" u="none" strike="noStrike" dirty="0">
                <a:solidFill>
                  <a:schemeClr val="bg1"/>
                </a:solidFill>
                <a:effectLst/>
              </a:rPr>
              <a:t>, but since it was already late, he went out to Bethany with the Twelve.</a:t>
            </a:r>
            <a:endParaRPr lang="en-US" sz="3600" dirty="0">
              <a:solidFill>
                <a:schemeClr val="bg1"/>
              </a:solidFill>
            </a:endParaRPr>
          </a:p>
        </p:txBody>
      </p:sp>
    </p:spTree>
    <p:extLst>
      <p:ext uri="{BB962C8B-B14F-4D97-AF65-F5344CB8AC3E}">
        <p14:creationId xmlns:p14="http://schemas.microsoft.com/office/powerpoint/2010/main" val="24949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182607" y="1709222"/>
            <a:ext cx="10310145" cy="3866825"/>
          </a:xfrm>
        </p:spPr>
        <p:txBody>
          <a:bodyPr>
            <a:noAutofit/>
          </a:bodyPr>
          <a:lstStyle/>
          <a:p>
            <a:pPr marL="0" indent="0">
              <a:buNone/>
            </a:pPr>
            <a:r>
              <a:rPr lang="en-US" sz="3600" b="1" dirty="0"/>
              <a:t>Mark 11:17 NIV – Jesus Explains His Actions</a:t>
            </a:r>
          </a:p>
          <a:p>
            <a:pPr marL="0" indent="0">
              <a:buNone/>
            </a:pPr>
            <a:r>
              <a:rPr lang="en-US" sz="3600" b="0" i="0" u="none" strike="noStrike" dirty="0">
                <a:solidFill>
                  <a:srgbClr val="000000"/>
                </a:solidFill>
                <a:effectLst/>
              </a:rPr>
              <a:t>And as he taught them, he said, </a:t>
            </a:r>
            <a:r>
              <a:rPr lang="en-US" sz="3600" b="0" i="0" u="none" strike="noStrike" dirty="0">
                <a:solidFill>
                  <a:srgbClr val="FF0000"/>
                </a:solidFill>
                <a:effectLst/>
              </a:rPr>
              <a:t>“Is it not written: </a:t>
            </a:r>
            <a:br>
              <a:rPr lang="en-US" sz="3600" b="0" i="0" u="none" strike="noStrike" dirty="0">
                <a:solidFill>
                  <a:srgbClr val="FF0000"/>
                </a:solidFill>
                <a:effectLst/>
              </a:rPr>
            </a:br>
            <a:r>
              <a:rPr lang="en-US" sz="3600" b="0" i="0" u="none" strike="noStrike" dirty="0">
                <a:solidFill>
                  <a:srgbClr val="FF0000"/>
                </a:solidFill>
                <a:effectLst/>
              </a:rPr>
              <a:t>‘My house will be called a house of prayer for all nations’</a:t>
            </a:r>
            <a:r>
              <a:rPr lang="en-US" sz="3600" b="0" i="0" u="none" strike="noStrike" baseline="30000" dirty="0">
                <a:solidFill>
                  <a:srgbClr val="FF0000"/>
                </a:solidFill>
                <a:effectLst/>
              </a:rPr>
              <a:t>[</a:t>
            </a:r>
            <a:r>
              <a:rPr lang="en-US" sz="3600" b="0" i="0" u="none" strike="noStrike" baseline="30000" dirty="0">
                <a:solidFill>
                  <a:srgbClr val="FF0000"/>
                </a:solidFill>
                <a:effectLst/>
                <a:hlinkClick r:id="rId3" tooltip="See footnote c">
                  <a:extLst>
                    <a:ext uri="{A12FA001-AC4F-418D-AE19-62706E023703}">
                      <ahyp:hlinkClr xmlns:ahyp="http://schemas.microsoft.com/office/drawing/2018/hyperlinkcolor" val="tx"/>
                    </a:ext>
                  </a:extLst>
                </a:hlinkClick>
              </a:rPr>
              <a:t>c</a:t>
            </a:r>
            <a:r>
              <a:rPr lang="en-US" sz="3600" b="0" i="0" u="none" strike="noStrike" baseline="30000" dirty="0">
                <a:solidFill>
                  <a:srgbClr val="FF0000"/>
                </a:solidFill>
                <a:effectLst/>
              </a:rPr>
              <a:t>]</a:t>
            </a:r>
            <a:r>
              <a:rPr lang="en-US" sz="3600" b="0" i="0" u="none" strike="noStrike" dirty="0">
                <a:solidFill>
                  <a:srgbClr val="FF0000"/>
                </a:solidFill>
                <a:effectLst/>
              </a:rPr>
              <a:t>? But you have made it ‘a den of robbers.’</a:t>
            </a:r>
            <a:r>
              <a:rPr lang="en-US" sz="3600" b="0" i="0" u="none" strike="noStrike" baseline="30000" dirty="0">
                <a:solidFill>
                  <a:srgbClr val="FF0000"/>
                </a:solidFill>
                <a:effectLst/>
              </a:rPr>
              <a:t>[</a:t>
            </a:r>
            <a:r>
              <a:rPr lang="en-US" sz="3600" b="0" i="0" u="none" strike="noStrike" baseline="30000" dirty="0">
                <a:solidFill>
                  <a:srgbClr val="FF0000"/>
                </a:solidFill>
                <a:effectLst/>
                <a:hlinkClick r:id="rId4" tooltip="See footnote d">
                  <a:extLst>
                    <a:ext uri="{A12FA001-AC4F-418D-AE19-62706E023703}">
                      <ahyp:hlinkClr xmlns:ahyp="http://schemas.microsoft.com/office/drawing/2018/hyperlinkcolor" val="tx"/>
                    </a:ext>
                  </a:extLst>
                </a:hlinkClick>
              </a:rPr>
              <a:t>d</a:t>
            </a:r>
            <a:r>
              <a:rPr lang="en-US" sz="3600" b="0" i="0" u="none" strike="noStrike" baseline="30000" dirty="0">
                <a:solidFill>
                  <a:srgbClr val="FF0000"/>
                </a:solidFill>
                <a:effectLst/>
              </a:rPr>
              <a:t>]</a:t>
            </a:r>
            <a:r>
              <a:rPr lang="en-US" sz="3600" b="0" i="0" u="none" strike="noStrike" dirty="0">
                <a:solidFill>
                  <a:srgbClr val="FF0000"/>
                </a:solidFill>
                <a:effectLst/>
              </a:rPr>
              <a:t>”</a:t>
            </a:r>
          </a:p>
          <a:p>
            <a:pPr marL="0" indent="0">
              <a:buNone/>
            </a:pPr>
            <a:endParaRPr lang="en-US" sz="1200" dirty="0">
              <a:solidFill>
                <a:srgbClr val="000000"/>
              </a:solidFill>
            </a:endParaRPr>
          </a:p>
          <a:p>
            <a:pPr marL="0" indent="0">
              <a:buNone/>
            </a:pPr>
            <a:r>
              <a:rPr lang="en-US" sz="3200" dirty="0"/>
              <a:t>c. Isaiah 56:7 – </a:t>
            </a:r>
            <a:r>
              <a:rPr lang="en-US" sz="3200" i="1" dirty="0"/>
              <a:t>God wants to include Gentiles into salvation</a:t>
            </a:r>
          </a:p>
          <a:p>
            <a:pPr marL="0" indent="0">
              <a:buNone/>
            </a:pPr>
            <a:r>
              <a:rPr lang="en-US" sz="3200" dirty="0"/>
              <a:t>d. Jeremiah 7:11 – </a:t>
            </a:r>
            <a:r>
              <a:rPr lang="en-US" sz="3200" i="1" dirty="0"/>
              <a:t>The temple is corrupt; God will judge it</a:t>
            </a:r>
          </a:p>
        </p:txBody>
      </p:sp>
    </p:spTree>
    <p:extLst>
      <p:ext uri="{BB962C8B-B14F-4D97-AF65-F5344CB8AC3E}">
        <p14:creationId xmlns:p14="http://schemas.microsoft.com/office/powerpoint/2010/main" val="3511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6CA0C9-2E03-CA84-4655-86264E0A4E4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236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broom&#10;&#10;Description automatically generated">
            <a:extLst>
              <a:ext uri="{FF2B5EF4-FFF2-40B4-BE49-F238E27FC236}">
                <a16:creationId xmlns:a16="http://schemas.microsoft.com/office/drawing/2014/main" id="{ED8C4646-92DF-D926-5D57-D683CF4807D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2192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72824</TotalTime>
  <Words>2594</Words>
  <Application>Microsoft Macintosh PowerPoint</Application>
  <PresentationFormat>Widescreen</PresentationFormat>
  <Paragraphs>130</Paragraphs>
  <Slides>20</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860</cp:revision>
  <cp:lastPrinted>2024-02-18T14:04:36Z</cp:lastPrinted>
  <dcterms:created xsi:type="dcterms:W3CDTF">2022-11-22T02:48:34Z</dcterms:created>
  <dcterms:modified xsi:type="dcterms:W3CDTF">2024-02-23T19:38:56Z</dcterms:modified>
</cp:coreProperties>
</file>