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407" r:id="rId3"/>
    <p:sldId id="447" r:id="rId4"/>
    <p:sldId id="417" r:id="rId5"/>
    <p:sldId id="438" r:id="rId6"/>
    <p:sldId id="257" r:id="rId7"/>
    <p:sldId id="409" r:id="rId8"/>
    <p:sldId id="450" r:id="rId9"/>
    <p:sldId id="451" r:id="rId10"/>
    <p:sldId id="452" r:id="rId11"/>
    <p:sldId id="453" r:id="rId12"/>
    <p:sldId id="454" r:id="rId13"/>
    <p:sldId id="455" r:id="rId14"/>
    <p:sldId id="449" r:id="rId15"/>
    <p:sldId id="457" r:id="rId16"/>
    <p:sldId id="442" r:id="rId17"/>
    <p:sldId id="446" r:id="rId18"/>
    <p:sldId id="459" r:id="rId19"/>
    <p:sldId id="460" r:id="rId20"/>
    <p:sldId id="458" r:id="rId21"/>
    <p:sldId id="4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78802"/>
  </p:normalViewPr>
  <p:slideViewPr>
    <p:cSldViewPr snapToGrid="0">
      <p:cViewPr varScale="1">
        <p:scale>
          <a:sx n="84" d="100"/>
          <a:sy n="84" d="100"/>
        </p:scale>
        <p:origin x="200" y="2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E400D-045D-9348-A847-5FD05B2C3249}" type="datetimeFigureOut">
              <a:rPr lang="en-US" smtClean="0"/>
              <a:t>10/7/22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D1AA3-C285-664E-9AD4-230E2F87DA1B}" type="slidenum">
              <a:rPr lang="en-US" smtClean="0"/>
              <a:t>‹#›</a:t>
            </a:fld>
            <a:endParaRPr lang="en-US"/>
          </a:p>
        </p:txBody>
      </p:sp>
    </p:spTree>
    <p:extLst>
      <p:ext uri="{BB962C8B-B14F-4D97-AF65-F5344CB8AC3E}">
        <p14:creationId xmlns:p14="http://schemas.microsoft.com/office/powerpoint/2010/main" val="2154664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[BRIEF INTRO] – </a:t>
            </a:r>
            <a:r>
              <a:rPr lang="en-US" sz="1200" b="1" dirty="0">
                <a:latin typeface="+mn-lt"/>
              </a:rPr>
              <a:t>Fall Sermon Series – Christ &amp; Culture: Following Jesus in a Fallen World</a:t>
            </a:r>
          </a:p>
          <a:p>
            <a:endParaRPr lang="en-US" sz="1200" dirty="0">
              <a:effectLst/>
              <a:latin typeface="+mn-lt"/>
              <a:ea typeface="Times New Roman" panose="02020603050405020304" pitchFamily="18" charset="0"/>
              <a:cs typeface="Times New Roman" panose="02020603050405020304" pitchFamily="18" charset="0"/>
            </a:endParaRPr>
          </a:p>
          <a:p>
            <a:r>
              <a:rPr lang="en-US" sz="1200" i="0" dirty="0">
                <a:effectLst/>
                <a:latin typeface="+mn-lt"/>
                <a:ea typeface="Times New Roman" panose="02020603050405020304" pitchFamily="18" charset="0"/>
                <a:cs typeface="Times New Roman" panose="02020603050405020304" pitchFamily="18" charset="0"/>
              </a:rPr>
              <a:t>In this series we have been looking at what it means to be </a:t>
            </a:r>
            <a:r>
              <a:rPr lang="en-US" sz="1200" i="1" dirty="0">
                <a:effectLst/>
                <a:latin typeface="+mn-lt"/>
                <a:ea typeface="Times New Roman" panose="02020603050405020304" pitchFamily="18" charset="0"/>
                <a:cs typeface="Times New Roman" panose="02020603050405020304" pitchFamily="18" charset="0"/>
              </a:rPr>
              <a:t>in the world but not of it</a:t>
            </a:r>
            <a:r>
              <a:rPr lang="en-US" sz="1200" dirty="0">
                <a:effectLst/>
                <a:latin typeface="+mn-lt"/>
                <a:ea typeface="Times New Roman" panose="02020603050405020304" pitchFamily="18" charset="0"/>
                <a:cs typeface="Times New Roman" panose="02020603050405020304" pitchFamily="18" charset="0"/>
              </a:rPr>
              <a:t>. We’re called to be holy or set apart for God. And specifically, we are called to live like Jesus in this world. Therefore, we must be wise, discerning children of the light. While there are many elements of culture that can be affirmed, we cannot uncritically accept all aspects of culture without first examining them in light of Christ and the gospel. Or in other words, we want to see culture through the lenses of Christ, the Scriptures, and the gospel.</a:t>
            </a:r>
          </a:p>
          <a:p>
            <a:endParaRPr lang="en-US" sz="1200" dirty="0">
              <a:effectLst/>
              <a:latin typeface="+mn-lt"/>
              <a:ea typeface="Times New Roman" panose="02020603050405020304" pitchFamily="18" charset="0"/>
              <a:cs typeface="Times New Roman" panose="02020603050405020304" pitchFamily="18" charset="0"/>
            </a:endParaRPr>
          </a:p>
          <a:p>
            <a:r>
              <a:rPr lang="en-US" sz="1200" dirty="0">
                <a:effectLst/>
                <a:latin typeface="+mn-lt"/>
                <a:ea typeface="Times New Roman" panose="02020603050405020304" pitchFamily="18" charset="0"/>
                <a:cs typeface="Times New Roman" panose="02020603050405020304" pitchFamily="18" charset="0"/>
              </a:rPr>
              <a:t>So, this fall sermon series is about applying the gospel to every area of life and using cultural discernment as we navigate the world as Kingdom people. Once a</a:t>
            </a:r>
            <a:r>
              <a:rPr lang="en-US" sz="1200" dirty="0">
                <a:effectLst/>
                <a:latin typeface="+mn-lt"/>
              </a:rPr>
              <a:t>gain, here is how we have been defining culture… [NEXT SLIDE]</a:t>
            </a:r>
            <a:endParaRPr lang="en-US" sz="1200" dirty="0">
              <a:latin typeface="+mn-lt"/>
            </a:endParaRPr>
          </a:p>
        </p:txBody>
      </p:sp>
      <p:sp>
        <p:nvSpPr>
          <p:cNvPr id="4" name="Slide Number Placeholder 3"/>
          <p:cNvSpPr>
            <a:spLocks noGrp="1"/>
          </p:cNvSpPr>
          <p:nvPr>
            <p:ph type="sldNum" sz="quarter" idx="5"/>
          </p:nvPr>
        </p:nvSpPr>
        <p:spPr/>
        <p:txBody>
          <a:bodyPr/>
          <a:lstStyle/>
          <a:p>
            <a:fld id="{894D1AA3-C285-664E-9AD4-230E2F87DA1B}" type="slidenum">
              <a:rPr lang="en-US" smtClean="0"/>
              <a:t>1</a:t>
            </a:fld>
            <a:endParaRPr lang="en-US"/>
          </a:p>
        </p:txBody>
      </p:sp>
    </p:spTree>
    <p:extLst>
      <p:ext uri="{BB962C8B-B14F-4D97-AF65-F5344CB8AC3E}">
        <p14:creationId xmlns:p14="http://schemas.microsoft.com/office/powerpoint/2010/main" val="250367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The third big question…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10</a:t>
            </a:fld>
            <a:endParaRPr lang="en-US"/>
          </a:p>
        </p:txBody>
      </p:sp>
    </p:spTree>
    <p:extLst>
      <p:ext uri="{BB962C8B-B14F-4D97-AF65-F5344CB8AC3E}">
        <p14:creationId xmlns:p14="http://schemas.microsoft.com/office/powerpoint/2010/main" val="288231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The fourth big question…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11</a:t>
            </a:fld>
            <a:endParaRPr lang="en-US"/>
          </a:p>
        </p:txBody>
      </p:sp>
    </p:spTree>
    <p:extLst>
      <p:ext uri="{BB962C8B-B14F-4D97-AF65-F5344CB8AC3E}">
        <p14:creationId xmlns:p14="http://schemas.microsoft.com/office/powerpoint/2010/main" val="2489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And the fifth big question…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12</a:t>
            </a:fld>
            <a:endParaRPr lang="en-US"/>
          </a:p>
        </p:txBody>
      </p:sp>
    </p:spTree>
    <p:extLst>
      <p:ext uri="{BB962C8B-B14F-4D97-AF65-F5344CB8AC3E}">
        <p14:creationId xmlns:p14="http://schemas.microsoft.com/office/powerpoint/2010/main" val="866916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So, we can see (just from these stories) that our culture is quite at odds with the gospel story.</a:t>
            </a:r>
          </a:p>
          <a:p>
            <a:endParaRPr lang="en-US" dirty="0"/>
          </a:p>
          <a:p>
            <a:r>
              <a:rPr lang="en-US" dirty="0"/>
              <a:t>That is why the Apostle Paul wrote this familiar verse in Romans 12…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13</a:t>
            </a:fld>
            <a:endParaRPr lang="en-US"/>
          </a:p>
        </p:txBody>
      </p:sp>
    </p:spTree>
    <p:extLst>
      <p:ext uri="{BB962C8B-B14F-4D97-AF65-F5344CB8AC3E}">
        <p14:creationId xmlns:p14="http://schemas.microsoft.com/office/powerpoint/2010/main" val="258849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BRIEFLY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how do we renew our minds? How do we have a gospel saturated mind? How do we know God’s good, pleasing, and perfect will. It comes by whole-heartedly embracing the Christian religion and religious routines, rhythms, and holy habits. It comes through practices of prayer, Scripture reading, through the sacraments, liturgies in worship and at home… all so that we would be properly formed in worship; so that the story of the good news would overpower and overshadow the stories of our culture. Folks, it’s the only way we stand a chance of living as faithful exiles in a modern-day empire.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now after comparing and contrasting a few stories of culture with the gospel, here are some helpful things to keep in mind (and questions to ask) as we practice cultural discernment on a daily basis.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14</a:t>
            </a:fld>
            <a:endParaRPr lang="en-US"/>
          </a:p>
        </p:txBody>
      </p:sp>
    </p:spTree>
    <p:extLst>
      <p:ext uri="{BB962C8B-B14F-4D97-AF65-F5344CB8AC3E}">
        <p14:creationId xmlns:p14="http://schemas.microsoft.com/office/powerpoint/2010/main" val="265163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BRIEFLY COMMENT ON EACH]</a:t>
            </a:r>
          </a:p>
          <a:p>
            <a:endParaRPr lang="en-US" dirty="0"/>
          </a:p>
          <a:p>
            <a:r>
              <a:rPr lang="en-US" dirty="0"/>
              <a:t>Finally, let’s hear from Paul one last time. Verses that we’ve heard before in this series…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15</a:t>
            </a:fld>
            <a:endParaRPr lang="en-US"/>
          </a:p>
        </p:txBody>
      </p:sp>
    </p:spTree>
    <p:extLst>
      <p:ext uri="{BB962C8B-B14F-4D97-AF65-F5344CB8AC3E}">
        <p14:creationId xmlns:p14="http://schemas.microsoft.com/office/powerpoint/2010/main" val="182248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BRIEFLY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we bring this message to a close, here are some questions for reflection and response…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16</a:t>
            </a:fld>
            <a:endParaRPr lang="en-US"/>
          </a:p>
        </p:txBody>
      </p:sp>
    </p:spTree>
    <p:extLst>
      <p:ext uri="{BB962C8B-B14F-4D97-AF65-F5344CB8AC3E}">
        <p14:creationId xmlns:p14="http://schemas.microsoft.com/office/powerpoint/2010/main" val="4120323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pPr marL="0" indent="0">
              <a:buFont typeface="+mj-lt"/>
              <a:buNone/>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894D1AA3-C285-664E-9AD4-230E2F87DA1B}" type="slidenum">
              <a:rPr lang="en-US" smtClean="0"/>
              <a:t>17</a:t>
            </a:fld>
            <a:endParaRPr lang="en-US"/>
          </a:p>
        </p:txBody>
      </p:sp>
    </p:spTree>
    <p:extLst>
      <p:ext uri="{BB962C8B-B14F-4D97-AF65-F5344CB8AC3E}">
        <p14:creationId xmlns:p14="http://schemas.microsoft.com/office/powerpoint/2010/main" val="4258155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pPr marL="0" indent="0">
              <a:buFont typeface="+mj-lt"/>
              <a:buNone/>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894D1AA3-C285-664E-9AD4-230E2F87DA1B}" type="slidenum">
              <a:rPr lang="en-US" smtClean="0"/>
              <a:t>18</a:t>
            </a:fld>
            <a:endParaRPr lang="en-US"/>
          </a:p>
        </p:txBody>
      </p:sp>
    </p:spTree>
    <p:extLst>
      <p:ext uri="{BB962C8B-B14F-4D97-AF65-F5344CB8AC3E}">
        <p14:creationId xmlns:p14="http://schemas.microsoft.com/office/powerpoint/2010/main" val="2665103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pPr marL="0" indent="0">
              <a:buFont typeface="+mj-lt"/>
              <a:buNone/>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894D1AA3-C285-664E-9AD4-230E2F87DA1B}" type="slidenum">
              <a:rPr lang="en-US" smtClean="0"/>
              <a:t>19</a:t>
            </a:fld>
            <a:endParaRPr lang="en-US"/>
          </a:p>
        </p:txBody>
      </p:sp>
    </p:spTree>
    <p:extLst>
      <p:ext uri="{BB962C8B-B14F-4D97-AF65-F5344CB8AC3E}">
        <p14:creationId xmlns:p14="http://schemas.microsoft.com/office/powerpoint/2010/main" val="111113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[BRIEF COMMENTS ON DEFINITION]</a:t>
            </a:r>
          </a:p>
          <a:p>
            <a:r>
              <a:rPr lang="en-US" dirty="0">
                <a:latin typeface="+mn-lt"/>
              </a:rPr>
              <a:t>And these two are interlinked:</a:t>
            </a:r>
          </a:p>
          <a:p>
            <a:pPr marL="171450" indent="-171450">
              <a:buFont typeface="Arial" panose="020B0604020202020204" pitchFamily="34" charset="0"/>
              <a:buChar char="•"/>
            </a:pPr>
            <a:r>
              <a:rPr lang="en-US" b="1" dirty="0">
                <a:latin typeface="+mn-lt"/>
              </a:rPr>
              <a:t>The things we make: </a:t>
            </a:r>
            <a:r>
              <a:rPr lang="en-US" dirty="0">
                <a:latin typeface="+mn-lt"/>
              </a:rPr>
              <a:t>art, music, literature, clothing, food, laws, gardens, architecture, technology, etc. </a:t>
            </a:r>
          </a:p>
          <a:p>
            <a:pPr marL="171450" indent="-171450">
              <a:buFont typeface="Arial" panose="020B0604020202020204" pitchFamily="34" charset="0"/>
              <a:buChar char="•"/>
            </a:pPr>
            <a:r>
              <a:rPr lang="en-US" b="1" dirty="0">
                <a:latin typeface="+mn-lt"/>
              </a:rPr>
              <a:t>The meaning we make: </a:t>
            </a:r>
            <a:r>
              <a:rPr lang="en-US" b="0" dirty="0">
                <a:latin typeface="+mn-lt"/>
              </a:rPr>
              <a:t>we </a:t>
            </a:r>
            <a:r>
              <a:rPr lang="en-US" dirty="0">
                <a:latin typeface="+mn-lt"/>
              </a:rPr>
              <a:t>communicate meaning by what we make, because what we make says something about who we believe we are—our identity and purpose, why we’re here, what (or who) we worship, what we value, what is true, what is good, what is right, wrong, so forth and so on.</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dirty="0">
                <a:latin typeface="+mn-lt"/>
              </a:rPr>
              <a:t>This morning I want to add to our definition of culture, or simply state it another way. In his book…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2</a:t>
            </a:fld>
            <a:endParaRPr lang="en-US"/>
          </a:p>
        </p:txBody>
      </p:sp>
    </p:spTree>
    <p:extLst>
      <p:ext uri="{BB962C8B-B14F-4D97-AF65-F5344CB8AC3E}">
        <p14:creationId xmlns:p14="http://schemas.microsoft.com/office/powerpoint/2010/main" val="11769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Questions for reflection and response:</a:t>
            </a:r>
          </a:p>
          <a:p>
            <a:pPr marL="228600" indent="-228600">
              <a:buFont typeface="+mj-lt"/>
              <a:buAutoNum type="arabicPeriod"/>
            </a:pPr>
            <a:r>
              <a:rPr lang="en-US" sz="1200" dirty="0"/>
              <a:t>Are you aware of the stories that American culture is telling you through what you watch, listen to, read, and play?</a:t>
            </a:r>
          </a:p>
          <a:p>
            <a:pPr marL="228600" indent="-228600">
              <a:buFont typeface="+mj-lt"/>
              <a:buAutoNum type="arabicPeriod"/>
            </a:pPr>
            <a:r>
              <a:rPr lang="en-US" sz="1200" dirty="0"/>
              <a:t>Are your thoughts and feelings being shaped more by Christ and the Scriptures, or by the stories of the world?</a:t>
            </a:r>
          </a:p>
          <a:p>
            <a:pPr marL="228600" indent="-228600">
              <a:buFont typeface="+mj-lt"/>
              <a:buAutoNum type="arabicPeriod"/>
            </a:pPr>
            <a:r>
              <a:rPr lang="en-US" sz="1200" dirty="0"/>
              <a:t>Are you applying the gospel to every area of your life?</a:t>
            </a:r>
            <a:endParaRPr lang="en-US" dirty="0"/>
          </a:p>
          <a:p>
            <a:pPr marL="0" indent="0">
              <a:buFont typeface="+mj-lt"/>
              <a:buNone/>
            </a:pPr>
            <a:endParaRPr lang="en-US" dirty="0"/>
          </a:p>
          <a:p>
            <a:pPr marL="0" indent="0">
              <a:buFont typeface="+mj-lt"/>
              <a:buNone/>
            </a:pPr>
            <a:r>
              <a:rPr lang="en-US" dirty="0"/>
              <a:t>[CLOSING WORDS &amp; PRAYER]</a:t>
            </a:r>
          </a:p>
        </p:txBody>
      </p:sp>
      <p:sp>
        <p:nvSpPr>
          <p:cNvPr id="4" name="Slide Number Placeholder 3"/>
          <p:cNvSpPr>
            <a:spLocks noGrp="1"/>
          </p:cNvSpPr>
          <p:nvPr>
            <p:ph type="sldNum" sz="quarter" idx="5"/>
          </p:nvPr>
        </p:nvSpPr>
        <p:spPr/>
        <p:txBody>
          <a:bodyPr/>
          <a:lstStyle/>
          <a:p>
            <a:fld id="{894D1AA3-C285-664E-9AD4-230E2F87DA1B}" type="slidenum">
              <a:rPr lang="en-US" smtClean="0"/>
              <a:t>20</a:t>
            </a:fld>
            <a:endParaRPr lang="en-US"/>
          </a:p>
        </p:txBody>
      </p:sp>
    </p:spTree>
    <p:extLst>
      <p:ext uri="{BB962C8B-B14F-4D97-AF65-F5344CB8AC3E}">
        <p14:creationId xmlns:p14="http://schemas.microsoft.com/office/powerpoint/2010/main" val="2222002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D1AA3-C285-664E-9AD4-230E2F87DA1B}" type="slidenum">
              <a:rPr lang="en-US" smtClean="0"/>
              <a:t>21</a:t>
            </a:fld>
            <a:endParaRPr lang="en-US"/>
          </a:p>
        </p:txBody>
      </p:sp>
    </p:spTree>
    <p:extLst>
      <p:ext uri="{BB962C8B-B14F-4D97-AF65-F5344CB8AC3E}">
        <p14:creationId xmlns:p14="http://schemas.microsoft.com/office/powerpoint/2010/main" val="155730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how are these stories told? Well, as we will see this morning, they are told in various forms of art, music, tv, movies, advertisements, and much more. In fact, everywhere we turn in our world we are being told stories. And in American culture, if we look closely, we can identify what the dominate stories are that seek to answer the most important questions in life. So, we should expect that some of those stories (certainly aspects of those stories) are not going to align with Christ, the Scriptures, and the gospel. Therefore, we must be alert, wise, and discerning to be able to see what is going on around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But remember, we don’t want to adopt these unhealthy postures toward culture as disciples of Jesus...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3</a:t>
            </a:fld>
            <a:endParaRPr lang="en-US"/>
          </a:p>
        </p:txBody>
      </p:sp>
    </p:spTree>
    <p:extLst>
      <p:ext uri="{BB962C8B-B14F-4D97-AF65-F5344CB8AC3E}">
        <p14:creationId xmlns:p14="http://schemas.microsoft.com/office/powerpoint/2010/main" val="4266926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a:t>
            </a:r>
          </a:p>
          <a:p>
            <a:pPr marL="171450" indent="-171450">
              <a:buFont typeface="Arial" panose="020B0604020202020204" pitchFamily="34" charset="0"/>
              <a:buChar char="•"/>
            </a:pPr>
            <a:r>
              <a:rPr lang="en-US" b="1" dirty="0"/>
              <a:t>Condemn</a:t>
            </a:r>
            <a:r>
              <a:rPr lang="en-US" dirty="0"/>
              <a:t> culture (withdraw or war against it) </a:t>
            </a:r>
          </a:p>
          <a:p>
            <a:pPr marL="171450" indent="-171450">
              <a:buFont typeface="Arial" panose="020B0604020202020204" pitchFamily="34" charset="0"/>
              <a:buChar char="•"/>
            </a:pPr>
            <a:r>
              <a:rPr lang="en-US" b="1" dirty="0"/>
              <a:t>Critique</a:t>
            </a:r>
            <a:r>
              <a:rPr lang="en-US" dirty="0"/>
              <a:t> culture (only discuss &amp; debate ideas)</a:t>
            </a:r>
          </a:p>
          <a:p>
            <a:pPr marL="171450" indent="-171450">
              <a:buFont typeface="Arial" panose="020B0604020202020204" pitchFamily="34" charset="0"/>
              <a:buChar char="•"/>
            </a:pPr>
            <a:r>
              <a:rPr lang="en-US" b="1" dirty="0"/>
              <a:t>Copy</a:t>
            </a:r>
            <a:r>
              <a:rPr lang="en-US" dirty="0"/>
              <a:t> culture (offer cheap imitations &amp; alternatives) </a:t>
            </a:r>
          </a:p>
          <a:p>
            <a:pPr marL="171450" indent="-171450">
              <a:buFont typeface="Arial" panose="020B0604020202020204" pitchFamily="34" charset="0"/>
              <a:buChar char="•"/>
            </a:pPr>
            <a:r>
              <a:rPr lang="en-US" b="1" dirty="0"/>
              <a:t>Consume</a:t>
            </a:r>
            <a:r>
              <a:rPr lang="en-US" dirty="0"/>
              <a:t> culture (mostly mindless conformity)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Instead, we’ve been saying that the Kingdom approach to culture is…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4</a:t>
            </a:fld>
            <a:endParaRPr lang="en-US"/>
          </a:p>
        </p:txBody>
      </p:sp>
    </p:spTree>
    <p:extLst>
      <p:ext uri="{BB962C8B-B14F-4D97-AF65-F5344CB8AC3E}">
        <p14:creationId xmlns:p14="http://schemas.microsoft.com/office/powerpoint/2010/main" val="391034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a:t>
            </a:r>
          </a:p>
          <a:p>
            <a:r>
              <a:rPr lang="en-US" dirty="0"/>
              <a:t>Of course, for this to work, for us to be able to do these three things, we must have a firm foundation in who Christ is, what the Scriptures say (particularly through a Christ-centered reading of Scripture), and how a more robust understanding of the gospel </a:t>
            </a:r>
            <a:r>
              <a:rPr lang="en-US" i="1" dirty="0"/>
              <a:t>will</a:t>
            </a:r>
            <a:r>
              <a:rPr lang="en-US" dirty="0"/>
              <a:t> challenge the </a:t>
            </a:r>
            <a:r>
              <a:rPr lang="en-US" i="1" dirty="0"/>
              <a:t>zeitgeist</a:t>
            </a:r>
            <a:r>
              <a:rPr lang="en-US" dirty="0"/>
              <a:t>—spirit of the age. </a:t>
            </a:r>
          </a:p>
          <a:p>
            <a:endParaRPr lang="en-US" dirty="0"/>
          </a:p>
          <a:p>
            <a:r>
              <a:rPr lang="en-US" dirty="0"/>
              <a:t>And so what I hope to do in this message is help us to wake up to the stories and truth claims of American culture that go against our faith and to see cultural discernment in action. In other words, to help us navigate culture with a gospel saturated mind that can see the world the way Jesus does. Because if we’re going to enter the culture, challenge the culture, and make an appeal to culture with the good news, then we need the mind of Christ.  </a:t>
            </a:r>
          </a:p>
          <a:p>
            <a:endParaRPr lang="en-US" dirty="0"/>
          </a:p>
          <a:p>
            <a:r>
              <a:rPr lang="en-US" dirty="0"/>
              <a:t>If you’re taking notes, I’ve entitled this fifth message in our series…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5</a:t>
            </a:fld>
            <a:endParaRPr lang="en-US"/>
          </a:p>
        </p:txBody>
      </p:sp>
    </p:spTree>
    <p:extLst>
      <p:ext uri="{BB962C8B-B14F-4D97-AF65-F5344CB8AC3E}">
        <p14:creationId xmlns:p14="http://schemas.microsoft.com/office/powerpoint/2010/main" val="93436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Sermon Title: These Are the Stories We Tell</a:t>
            </a:r>
            <a:endParaRPr lang="en-US"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[BRIEF PRAYER &amp;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6</a:t>
            </a:fld>
            <a:endParaRPr lang="en-US"/>
          </a:p>
        </p:txBody>
      </p:sp>
    </p:spTree>
    <p:extLst>
      <p:ext uri="{BB962C8B-B14F-4D97-AF65-F5344CB8AC3E}">
        <p14:creationId xmlns:p14="http://schemas.microsoft.com/office/powerpoint/2010/main" val="2916173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Earlier in the service we heard a good bit of the first chapter in Paul’s first letter to the Corinthian church. If you missed that (or your listening through our podcast) you can go back and read 1 Corinthians 1:18-31. I’m just going to focus on verse 18 and 20 from that passage.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But first, to set the context, let me remind you of a few things about this letter: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Paul planted this church and he lived with them for a while (he’s a spiritual father)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This church plant was strategic – port city in Greece, a center of culture &amp; commerce, very pagan!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Several years later he hears reports that the church isn’t doing well and he so he writes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And what is their problem? Lots of issues, which we will see shortly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But ultimately, they have consumed and modeled the so-called “wisdom” of their surrounding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indent="0">
              <a:buNone/>
            </a:pPr>
            <a:r>
              <a:rPr lang="en-US" sz="1200" dirty="0">
                <a:solidFill>
                  <a:schemeClr val="tx1"/>
                </a:solidFill>
                <a:effectLst/>
              </a:rPr>
              <a:t>[READ &amp; COMMENT ON VERSES 18 &amp; 20]</a:t>
            </a:r>
          </a:p>
          <a:p>
            <a:pPr marL="0" indent="0">
              <a:buNone/>
            </a:pPr>
            <a:r>
              <a:rPr lang="en-US" sz="1200" dirty="0">
                <a:solidFill>
                  <a:schemeClr val="tx1"/>
                </a:solidFill>
                <a:effectLst/>
              </a:rPr>
              <a:t>v. 18 – the cross turns the world’s wisdom upside down!</a:t>
            </a:r>
          </a:p>
          <a:p>
            <a:pPr marL="0" indent="0">
              <a:buNone/>
            </a:pPr>
            <a:r>
              <a:rPr lang="en-US" sz="1200" dirty="0">
                <a:solidFill>
                  <a:schemeClr val="tx1"/>
                </a:solidFill>
                <a:effectLst/>
              </a:rPr>
              <a:t>v. 20 – what may seem “wise” to the world is actually foolishness to God – You may recall Isaiah 55:8 where the prophet speaking for God says, “For my thoughts are not your thoughts, neither are your ways my ways,” declares the Lord. </a:t>
            </a:r>
            <a:endParaRPr lang="en-US" sz="1200" b="1" dirty="0">
              <a:solidFill>
                <a:schemeClr val="tx1"/>
              </a:solidFill>
            </a:endParaRPr>
          </a:p>
          <a:p>
            <a:pPr marL="0" indent="0">
              <a:buNone/>
            </a:pPr>
            <a:endParaRPr lang="en-US" sz="1200" dirty="0">
              <a:solidFill>
                <a:schemeClr val="tx1"/>
              </a:solidFill>
              <a:effectLst/>
            </a:endParaRPr>
          </a:p>
          <a:p>
            <a:pPr marL="0" indent="0">
              <a:buNone/>
            </a:pPr>
            <a:r>
              <a:rPr lang="en-US" sz="1200" dirty="0">
                <a:solidFill>
                  <a:schemeClr val="tx1"/>
                </a:solidFill>
                <a:effectLst/>
              </a:rPr>
              <a:t>Paul wants his audience to undergo a reframe of how they understand wisdom and power. And he begins his letter this way on purpose. Because he is about to address every issue they are dealing with the wisdom of God. He will define the problem and then respond with what the gospel says about it. And here is how the letter breaks down into chapters…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3989411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COMMENTS ON EACH CHAPTER]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so we need to see these problems to be reflecting the stories that were being told in the Greco-Roman culture of Corinth. Think about it. Their divisions were largely rooted in the culture’s way of having favorite wisdom teachers; the sexual immorality was allowed and even celebrated because the Greek story was that what you do in your body is inconsequential—the spirit is good and matter is evil; the dispute over what a person could eat was because folks got their meat from local temples where the animal was sacrificed to a pagan deity, it was the water they swam in and the air they breathed; their problems in their house church gatherings come from them mimicking the story of culture that it’s good for you to put yourself before others and be loud, boastful, and boisterous if you want to be heard; and then Paul addresses resurrection because, once again, the church had accepted the culture’s story that the body was merely temporary housing for the soul, and that we should expect to discard of it someday. Which is why goes off on this story of culture that completely undermines the gospel. For in Paul’s words, without the resurrection of Jesus and our own bodies our faith is futile, it’s all for nothing, there is no hope!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like his letter to the Corinthians, it’s not hard to see all of Paul’s letters (and the rest of the NT epistles for that matter) being the gospel’s response to the stories of culture. And in this way, I see the NT as an invitation for us to apply the gospel to every area of life. For the Scriptures are there, through the power of the Spirit, to help us navigate the world and be wise, discerning children of the light when encountering the stories of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so now I’d like us to think about the stories our own culture is telling us and how it compares and contrasts with the gospel. I know there are lots of stories out there, but for the sake of time we’re just going to look at five big questions that our world is asking today. Let’s look at the question, what American culture says, and then we will look at what the gospel says with some Scripture references to support it.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8</a:t>
            </a:fld>
            <a:endParaRPr lang="en-US"/>
          </a:p>
        </p:txBody>
      </p:sp>
    </p:spTree>
    <p:extLst>
      <p:ext uri="{BB962C8B-B14F-4D97-AF65-F5344CB8AC3E}">
        <p14:creationId xmlns:p14="http://schemas.microsoft.com/office/powerpoint/2010/main" val="180380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r>
              <a:rPr lang="en-US" dirty="0"/>
              <a:t>American culture - the problem: this way of discovering identity is incoherent (our feelings contradict each other), this way is unstable (our feelings are always changing; 15, 30, 45 </a:t>
            </a:r>
            <a:r>
              <a:rPr lang="en-US" dirty="0" err="1"/>
              <a:t>yrs</a:t>
            </a:r>
            <a:r>
              <a:rPr lang="en-US" dirty="0"/>
              <a:t> old), and it’s an illusion to say you are your feelings (you’re going to have to choose your feelings). So why do you choose some feelings and not others? I submit to you it’s driven either by the culture (a grid by which you understand yourself) or by your Creator and his will revealed in Christ, the Scriptures, and the gospel (e.g., a 12</a:t>
            </a:r>
            <a:r>
              <a:rPr lang="en-US" baseline="30000" dirty="0"/>
              <a:t>th</a:t>
            </a:r>
            <a:r>
              <a:rPr lang="en-US" dirty="0"/>
              <a:t> century Anglo-Saxon warrior vs. a guy on the streets of America – aggression and same-sex attraction). Clearly, culture has an impact on our identity. And unless we want to be crushed by the weight of this way of doing identity, we must embrace the gospel.</a:t>
            </a:r>
          </a:p>
          <a:p>
            <a:endParaRPr lang="en-US" dirty="0"/>
          </a:p>
          <a:p>
            <a:r>
              <a:rPr lang="en-US" dirty="0"/>
              <a:t>The second big question… [NEXT SLIDE]</a:t>
            </a:r>
          </a:p>
        </p:txBody>
      </p:sp>
      <p:sp>
        <p:nvSpPr>
          <p:cNvPr id="4" name="Slide Number Placeholder 3"/>
          <p:cNvSpPr>
            <a:spLocks noGrp="1"/>
          </p:cNvSpPr>
          <p:nvPr>
            <p:ph type="sldNum" sz="quarter" idx="5"/>
          </p:nvPr>
        </p:nvSpPr>
        <p:spPr/>
        <p:txBody>
          <a:bodyPr/>
          <a:lstStyle/>
          <a:p>
            <a:fld id="{894D1AA3-C285-664E-9AD4-230E2F87DA1B}" type="slidenum">
              <a:rPr lang="en-US" smtClean="0"/>
              <a:t>9</a:t>
            </a:fld>
            <a:endParaRPr lang="en-US"/>
          </a:p>
        </p:txBody>
      </p:sp>
    </p:spTree>
    <p:extLst>
      <p:ext uri="{BB962C8B-B14F-4D97-AF65-F5344CB8AC3E}">
        <p14:creationId xmlns:p14="http://schemas.microsoft.com/office/powerpoint/2010/main" val="173075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7A88-EB80-CD6B-F6F5-B4F8863D0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8A8412-C3CE-17D8-D453-D7408D3EB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C71F11-933A-7FFC-9D62-2AC002A49134}"/>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5" name="Footer Placeholder 4">
            <a:extLst>
              <a:ext uri="{FF2B5EF4-FFF2-40B4-BE49-F238E27FC236}">
                <a16:creationId xmlns:a16="http://schemas.microsoft.com/office/drawing/2014/main" id="{22E6B54D-68BD-60F7-97D9-EA2CB4EB0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EA607-0666-E22F-FE96-22914E9EE5ED}"/>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268377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403E-B30D-C54A-52C5-A3C661AC72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832CC-FF6E-1409-ED2C-96D95D242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DAE76-13BF-EDFB-136B-D285651328BD}"/>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5" name="Footer Placeholder 4">
            <a:extLst>
              <a:ext uri="{FF2B5EF4-FFF2-40B4-BE49-F238E27FC236}">
                <a16:creationId xmlns:a16="http://schemas.microsoft.com/office/drawing/2014/main" id="{82E31E04-9F9F-2784-163C-99016F5E6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4E0C1-B0B2-67DD-874D-50666E34DC5C}"/>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1676147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25CA4-E59F-F551-E112-6C12916CF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58E1B7-5D40-B0AB-2433-88B30D23A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05F29-EED7-5337-B480-531CB54378AF}"/>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5" name="Footer Placeholder 4">
            <a:extLst>
              <a:ext uri="{FF2B5EF4-FFF2-40B4-BE49-F238E27FC236}">
                <a16:creationId xmlns:a16="http://schemas.microsoft.com/office/drawing/2014/main" id="{D2222058-F20F-30E1-A545-B36A91662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7D4DD-924E-6C50-0FE9-5F5DDC3B4D46}"/>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310668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9F80-85CD-E47E-7350-B0305C94B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4ACBF-5F71-99DB-9167-1E41EE60D3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B694C-6F86-DEF3-2891-3C7790A39C3C}"/>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5" name="Footer Placeholder 4">
            <a:extLst>
              <a:ext uri="{FF2B5EF4-FFF2-40B4-BE49-F238E27FC236}">
                <a16:creationId xmlns:a16="http://schemas.microsoft.com/office/drawing/2014/main" id="{E9F3C331-DF70-C0DA-515B-633A05D61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27CDC-AFF9-8A21-2211-EFB7027D7907}"/>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267010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7C8EF-0518-5F9B-09C4-BC8C62FF1A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C9E1B6-1B58-ADDA-9777-094D6B35ED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4FB934-1054-9563-A802-F3DE65CFE107}"/>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5" name="Footer Placeholder 4">
            <a:extLst>
              <a:ext uri="{FF2B5EF4-FFF2-40B4-BE49-F238E27FC236}">
                <a16:creationId xmlns:a16="http://schemas.microsoft.com/office/drawing/2014/main" id="{FDBDED5C-F958-689D-71A2-7EE2878DB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E5557-97AC-A2D8-75BE-1AD75D5FDE7C}"/>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272609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E10E-9483-AA0B-4970-3EE41BA9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8B07A-AF50-B2AB-A20A-A2F4F9B5A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901F1-2F7B-D9A5-E407-30BA01A2DA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2D1CF0-1AE7-1136-10C1-7831C4787061}"/>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6" name="Footer Placeholder 5">
            <a:extLst>
              <a:ext uri="{FF2B5EF4-FFF2-40B4-BE49-F238E27FC236}">
                <a16:creationId xmlns:a16="http://schemas.microsoft.com/office/drawing/2014/main" id="{5F3D9826-3149-6D55-963F-8C68631D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F9B19-179A-D662-7107-4198E46CCDF6}"/>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253514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0CA5-A5C8-0EB7-36C1-015AEB8C99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FE3CB-0564-0F59-495F-E386AC30E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2C5562-11A1-1C0E-DB16-6309A1342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EF4EEB-7D4F-5DDC-E858-D8B5D002C8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263694-6EBB-C951-7F79-C03ECADC8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74D508-376F-ABBF-9EA2-A861EDA54C52}"/>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8" name="Footer Placeholder 7">
            <a:extLst>
              <a:ext uri="{FF2B5EF4-FFF2-40B4-BE49-F238E27FC236}">
                <a16:creationId xmlns:a16="http://schemas.microsoft.com/office/drawing/2014/main" id="{3D863E85-35A4-12B0-851D-2861A76EBC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EA9E0D-FFD9-4D3D-3541-A5E6045481AC}"/>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180509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7544-DD36-E4D9-BF82-F7AE48CE24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6E7CB-E2BC-B0F6-6672-7D23B56D2FB7}"/>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4" name="Footer Placeholder 3">
            <a:extLst>
              <a:ext uri="{FF2B5EF4-FFF2-40B4-BE49-F238E27FC236}">
                <a16:creationId xmlns:a16="http://schemas.microsoft.com/office/drawing/2014/main" id="{218B1B18-DA89-AADF-8DB1-1F097CA35A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3C7174-D7D8-1F7F-0F3F-E16FD2E1C886}"/>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384077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E3FC0-C7CF-FF11-58A1-745AF7EE0F20}"/>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3" name="Footer Placeholder 2">
            <a:extLst>
              <a:ext uri="{FF2B5EF4-FFF2-40B4-BE49-F238E27FC236}">
                <a16:creationId xmlns:a16="http://schemas.microsoft.com/office/drawing/2014/main" id="{E6F29C04-80B6-B267-BFC4-EE182D2DF2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7364BE-731F-9325-BAD3-D9AD587AC734}"/>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259764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17A2-0542-0608-0A50-BC5ADF25C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F7F732-979C-0D2B-FEE4-27B15E1E7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3E220-DAA6-1C5E-188F-BC34575AD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33ED6-834B-4C82-392C-B5434BA7EFEC}"/>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6" name="Footer Placeholder 5">
            <a:extLst>
              <a:ext uri="{FF2B5EF4-FFF2-40B4-BE49-F238E27FC236}">
                <a16:creationId xmlns:a16="http://schemas.microsoft.com/office/drawing/2014/main" id="{1CAF9BEC-0F69-73B6-A3A2-0C6798C4F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A9E5-B447-0088-2AB1-D45CBC94996C}"/>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2208909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F324-CD66-4A55-BB29-0143930B12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530CEA-90B3-84D1-329D-1FFD64C3DC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6C51E1-4F0D-D6B2-3570-7E937ADD4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FB046-C28D-A93B-E219-B17C47093E46}"/>
              </a:ext>
            </a:extLst>
          </p:cNvPr>
          <p:cNvSpPr>
            <a:spLocks noGrp="1"/>
          </p:cNvSpPr>
          <p:nvPr>
            <p:ph type="dt" sz="half" idx="10"/>
          </p:nvPr>
        </p:nvSpPr>
        <p:spPr/>
        <p:txBody>
          <a:bodyPr/>
          <a:lstStyle/>
          <a:p>
            <a:fld id="{5698C9E9-EF7E-F444-807B-E825D3E6B6F5}" type="datetimeFigureOut">
              <a:rPr lang="en-US" smtClean="0"/>
              <a:t>10/7/22</a:t>
            </a:fld>
            <a:endParaRPr lang="en-US"/>
          </a:p>
        </p:txBody>
      </p:sp>
      <p:sp>
        <p:nvSpPr>
          <p:cNvPr id="6" name="Footer Placeholder 5">
            <a:extLst>
              <a:ext uri="{FF2B5EF4-FFF2-40B4-BE49-F238E27FC236}">
                <a16:creationId xmlns:a16="http://schemas.microsoft.com/office/drawing/2014/main" id="{CD21903F-6AB8-EB2F-6A9B-B7F2702DE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FB8BE-19D0-8391-B157-AE9F590DDC87}"/>
              </a:ext>
            </a:extLst>
          </p:cNvPr>
          <p:cNvSpPr>
            <a:spLocks noGrp="1"/>
          </p:cNvSpPr>
          <p:nvPr>
            <p:ph type="sldNum" sz="quarter" idx="12"/>
          </p:nvPr>
        </p:nvSpPr>
        <p:spPr/>
        <p:txBody>
          <a:bodyPr/>
          <a:lstStyle/>
          <a:p>
            <a:fld id="{19549A6F-B962-D240-BD8D-AB5CEF14B608}" type="slidenum">
              <a:rPr lang="en-US" smtClean="0"/>
              <a:t>‹#›</a:t>
            </a:fld>
            <a:endParaRPr lang="en-US"/>
          </a:p>
        </p:txBody>
      </p:sp>
    </p:spTree>
    <p:extLst>
      <p:ext uri="{BB962C8B-B14F-4D97-AF65-F5344CB8AC3E}">
        <p14:creationId xmlns:p14="http://schemas.microsoft.com/office/powerpoint/2010/main" val="79130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E2DBB-825B-AE6C-0CD4-CDF8C7979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ED0A5F-D3C1-BC0B-D5BE-041C38D9A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76FD8-9F63-6EF2-4814-6B7ACED72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8C9E9-EF7E-F444-807B-E825D3E6B6F5}" type="datetimeFigureOut">
              <a:rPr lang="en-US" smtClean="0"/>
              <a:t>10/7/22</a:t>
            </a:fld>
            <a:endParaRPr lang="en-US"/>
          </a:p>
        </p:txBody>
      </p:sp>
      <p:sp>
        <p:nvSpPr>
          <p:cNvPr id="5" name="Footer Placeholder 4">
            <a:extLst>
              <a:ext uri="{FF2B5EF4-FFF2-40B4-BE49-F238E27FC236}">
                <a16:creationId xmlns:a16="http://schemas.microsoft.com/office/drawing/2014/main" id="{FD1BC058-E24D-D1EC-EEBE-45E293A1FF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28C625-1304-781F-4B93-621DCC59F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49A6F-B962-D240-BD8D-AB5CEF14B608}" type="slidenum">
              <a:rPr lang="en-US" smtClean="0"/>
              <a:t>‹#›</a:t>
            </a:fld>
            <a:endParaRPr lang="en-US"/>
          </a:p>
        </p:txBody>
      </p:sp>
    </p:spTree>
    <p:extLst>
      <p:ext uri="{BB962C8B-B14F-4D97-AF65-F5344CB8AC3E}">
        <p14:creationId xmlns:p14="http://schemas.microsoft.com/office/powerpoint/2010/main" val="1898354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newspaper with a person's face on it&#10;&#10;Description automatically generated">
            <a:extLst>
              <a:ext uri="{FF2B5EF4-FFF2-40B4-BE49-F238E27FC236}">
                <a16:creationId xmlns:a16="http://schemas.microsoft.com/office/drawing/2014/main" id="{83D63A46-DAD5-F895-7C0D-B1A6273A38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679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letter&#10;&#10;Description automatically generated">
            <a:extLst>
              <a:ext uri="{FF2B5EF4-FFF2-40B4-BE49-F238E27FC236}">
                <a16:creationId xmlns:a16="http://schemas.microsoft.com/office/drawing/2014/main" id="{BCDBCF67-A1E0-37CC-0E19-6B9D41D2A886}"/>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A4414CB-E871-F05B-9641-89FC32847806}"/>
              </a:ext>
            </a:extLst>
          </p:cNvPr>
          <p:cNvSpPr txBox="1"/>
          <p:nvPr/>
        </p:nvSpPr>
        <p:spPr>
          <a:xfrm>
            <a:off x="454742" y="1822901"/>
            <a:ext cx="11506200" cy="4832092"/>
          </a:xfrm>
          <a:prstGeom prst="rect">
            <a:avLst/>
          </a:prstGeom>
          <a:noFill/>
        </p:spPr>
        <p:txBody>
          <a:bodyPr wrap="square" rtlCol="0">
            <a:spAutoFit/>
          </a:bodyPr>
          <a:lstStyle/>
          <a:p>
            <a:pPr marL="0" indent="0">
              <a:buNone/>
            </a:pPr>
            <a:r>
              <a:rPr lang="en-US" sz="3600" b="1" dirty="0"/>
              <a:t>These are the stories we tell about our…</a:t>
            </a:r>
          </a:p>
          <a:p>
            <a:pPr marL="514350" indent="-514350">
              <a:buFont typeface="+mj-lt"/>
              <a:buAutoNum type="arabicPeriod" startAt="2"/>
            </a:pPr>
            <a:r>
              <a:rPr lang="en-US" sz="3400" b="1" dirty="0"/>
              <a:t>Purpose</a:t>
            </a:r>
            <a:r>
              <a:rPr lang="en-US" sz="3400" dirty="0"/>
              <a:t> – “Why are we here? Why am I here?”</a:t>
            </a:r>
            <a:br>
              <a:rPr lang="en-US" sz="3400" dirty="0"/>
            </a:br>
            <a:r>
              <a:rPr lang="en-US" sz="3400" b="1" dirty="0"/>
              <a:t>American culture says: </a:t>
            </a:r>
            <a:r>
              <a:rPr lang="en-US" sz="3400" dirty="0"/>
              <a:t>you are here to feel good, make money, buy stuff, and be successful; to live your best life now!</a:t>
            </a:r>
            <a:br>
              <a:rPr lang="en-US" sz="3400" dirty="0"/>
            </a:br>
            <a:br>
              <a:rPr lang="en-US" sz="3400" dirty="0"/>
            </a:br>
            <a:r>
              <a:rPr lang="en-US" sz="3400" b="1" dirty="0"/>
              <a:t>The gospel says: </a:t>
            </a:r>
            <a:r>
              <a:rPr lang="en-US" sz="3400" dirty="0"/>
              <a:t>you were created to love God and love your neighbor; to care for the earth and animal kingdom; to serve others; to make disciples; to embody the Kingdom to come</a:t>
            </a:r>
            <a:br>
              <a:rPr lang="en-US" sz="3400" dirty="0"/>
            </a:br>
            <a:r>
              <a:rPr lang="en-US" sz="3400" i="1" dirty="0"/>
              <a:t>Scriptures: </a:t>
            </a:r>
            <a:r>
              <a:rPr lang="en-US" sz="3400" dirty="0"/>
              <a:t>Genesis 1:28; Matt. 20:25-28, 22:37-40, 28:18-20</a:t>
            </a:r>
            <a:endParaRPr lang="en-US" sz="3400" i="1" dirty="0"/>
          </a:p>
        </p:txBody>
      </p:sp>
    </p:spTree>
    <p:extLst>
      <p:ext uri="{BB962C8B-B14F-4D97-AF65-F5344CB8AC3E}">
        <p14:creationId xmlns:p14="http://schemas.microsoft.com/office/powerpoint/2010/main" val="128225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letter&#10;&#10;Description automatically generated">
            <a:extLst>
              <a:ext uri="{FF2B5EF4-FFF2-40B4-BE49-F238E27FC236}">
                <a16:creationId xmlns:a16="http://schemas.microsoft.com/office/drawing/2014/main" id="{BCDBCF67-A1E0-37CC-0E19-6B9D41D2A886}"/>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A4414CB-E871-F05B-9641-89FC32847806}"/>
              </a:ext>
            </a:extLst>
          </p:cNvPr>
          <p:cNvSpPr txBox="1"/>
          <p:nvPr/>
        </p:nvSpPr>
        <p:spPr>
          <a:xfrm>
            <a:off x="454742" y="1822901"/>
            <a:ext cx="11282516" cy="4832092"/>
          </a:xfrm>
          <a:prstGeom prst="rect">
            <a:avLst/>
          </a:prstGeom>
          <a:noFill/>
        </p:spPr>
        <p:txBody>
          <a:bodyPr wrap="square" rtlCol="0">
            <a:spAutoFit/>
          </a:bodyPr>
          <a:lstStyle/>
          <a:p>
            <a:pPr marL="0" indent="0">
              <a:buNone/>
            </a:pPr>
            <a:r>
              <a:rPr lang="en-US" sz="3600" b="1" dirty="0"/>
              <a:t>These are the stories we tell about our…</a:t>
            </a:r>
          </a:p>
          <a:p>
            <a:pPr marL="514350" indent="-514350">
              <a:buFont typeface="+mj-lt"/>
              <a:buAutoNum type="arabicPeriod" startAt="3"/>
            </a:pPr>
            <a:r>
              <a:rPr lang="en-US" sz="3400" b="1" dirty="0"/>
              <a:t>Evil &amp; Suffering</a:t>
            </a:r>
            <a:r>
              <a:rPr lang="en-US" sz="3400" dirty="0"/>
              <a:t> – “Why is the world so messed up?”</a:t>
            </a:r>
            <a:br>
              <a:rPr lang="en-US" sz="3400" dirty="0"/>
            </a:br>
            <a:r>
              <a:rPr lang="en-US" sz="3400" b="1" dirty="0"/>
              <a:t>American culture says: </a:t>
            </a:r>
            <a:r>
              <a:rPr lang="en-US" sz="3400" dirty="0"/>
              <a:t>people need more information, better technology, bigger fences and guns; if everyone adopted our political ideologies there would be less evil</a:t>
            </a:r>
            <a:br>
              <a:rPr lang="en-US" sz="3400" dirty="0"/>
            </a:br>
            <a:br>
              <a:rPr lang="en-US" sz="3400" dirty="0"/>
            </a:br>
            <a:r>
              <a:rPr lang="en-US" sz="3400" b="1" dirty="0"/>
              <a:t>The gospel says: </a:t>
            </a:r>
            <a:r>
              <a:rPr lang="en-US" sz="3400" dirty="0"/>
              <a:t>evil and suffering are a result of fallen humans and angels opposing God’s good will for creation</a:t>
            </a:r>
            <a:br>
              <a:rPr lang="en-US" sz="3400" dirty="0"/>
            </a:br>
            <a:r>
              <a:rPr lang="en-US" sz="3400" i="1" dirty="0"/>
              <a:t>Scriptures: </a:t>
            </a:r>
            <a:r>
              <a:rPr lang="en-US" sz="3400" dirty="0"/>
              <a:t>Genesis 3:1-24; Rom. 1:18-25, 5:12, 6:23</a:t>
            </a:r>
          </a:p>
        </p:txBody>
      </p:sp>
    </p:spTree>
    <p:extLst>
      <p:ext uri="{BB962C8B-B14F-4D97-AF65-F5344CB8AC3E}">
        <p14:creationId xmlns:p14="http://schemas.microsoft.com/office/powerpoint/2010/main" val="339893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letter&#10;&#10;Description automatically generated">
            <a:extLst>
              <a:ext uri="{FF2B5EF4-FFF2-40B4-BE49-F238E27FC236}">
                <a16:creationId xmlns:a16="http://schemas.microsoft.com/office/drawing/2014/main" id="{BCDBCF67-A1E0-37CC-0E19-6B9D41D2A886}"/>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A4414CB-E871-F05B-9641-89FC32847806}"/>
              </a:ext>
            </a:extLst>
          </p:cNvPr>
          <p:cNvSpPr txBox="1"/>
          <p:nvPr/>
        </p:nvSpPr>
        <p:spPr>
          <a:xfrm>
            <a:off x="454742" y="1822901"/>
            <a:ext cx="11282516" cy="4832092"/>
          </a:xfrm>
          <a:prstGeom prst="rect">
            <a:avLst/>
          </a:prstGeom>
          <a:noFill/>
        </p:spPr>
        <p:txBody>
          <a:bodyPr wrap="square" rtlCol="0">
            <a:spAutoFit/>
          </a:bodyPr>
          <a:lstStyle/>
          <a:p>
            <a:pPr marL="0" indent="0">
              <a:buNone/>
            </a:pPr>
            <a:r>
              <a:rPr lang="en-US" sz="3600" b="1" dirty="0"/>
              <a:t>These are the stories we tell about our…</a:t>
            </a:r>
          </a:p>
          <a:p>
            <a:pPr marL="514350" indent="-514350">
              <a:buFont typeface="+mj-lt"/>
              <a:buAutoNum type="arabicPeriod" startAt="4"/>
            </a:pPr>
            <a:r>
              <a:rPr lang="en-US" sz="3400" b="1" dirty="0"/>
              <a:t>Redemption</a:t>
            </a:r>
            <a:r>
              <a:rPr lang="en-US" sz="3400" dirty="0"/>
              <a:t> – “Who or what is going to save us?”</a:t>
            </a:r>
            <a:br>
              <a:rPr lang="en-US" sz="3400" dirty="0"/>
            </a:br>
            <a:r>
              <a:rPr lang="en-US" sz="3400" b="1" dirty="0"/>
              <a:t>American culture says: </a:t>
            </a:r>
            <a:r>
              <a:rPr lang="en-US" sz="3400" dirty="0"/>
              <a:t>we can save our ourselves (country) if we want it bad enough and will vote the right people into office; the problem isn’t sin, it’s just bad ideas and politics</a:t>
            </a:r>
            <a:br>
              <a:rPr lang="en-US" sz="3400" dirty="0"/>
            </a:br>
            <a:br>
              <a:rPr lang="en-US" sz="3400" dirty="0"/>
            </a:br>
            <a:r>
              <a:rPr lang="en-US" sz="3400" b="1" dirty="0"/>
              <a:t>The gospel says: </a:t>
            </a:r>
            <a:r>
              <a:rPr lang="en-US" sz="3400" dirty="0"/>
              <a:t>we are sinners who live in a broken world; we can’t save ourselves; Jesus changes hearts and saves us</a:t>
            </a:r>
            <a:br>
              <a:rPr lang="en-US" sz="3400" dirty="0"/>
            </a:br>
            <a:r>
              <a:rPr lang="en-US" sz="3400" i="1" dirty="0"/>
              <a:t>Scriptures: </a:t>
            </a:r>
            <a:r>
              <a:rPr lang="en-US" sz="3400" dirty="0"/>
              <a:t>John 3:17-17, 14:6; Rom. 10:9; 1 Peter 1:3-9</a:t>
            </a:r>
            <a:endParaRPr lang="en-US" sz="3400" i="1" dirty="0"/>
          </a:p>
        </p:txBody>
      </p:sp>
    </p:spTree>
    <p:extLst>
      <p:ext uri="{BB962C8B-B14F-4D97-AF65-F5344CB8AC3E}">
        <p14:creationId xmlns:p14="http://schemas.microsoft.com/office/powerpoint/2010/main" val="200935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letter&#10;&#10;Description automatically generated">
            <a:extLst>
              <a:ext uri="{FF2B5EF4-FFF2-40B4-BE49-F238E27FC236}">
                <a16:creationId xmlns:a16="http://schemas.microsoft.com/office/drawing/2014/main" id="{BCDBCF67-A1E0-37CC-0E19-6B9D41D2A886}"/>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A4414CB-E871-F05B-9641-89FC32847806}"/>
              </a:ext>
            </a:extLst>
          </p:cNvPr>
          <p:cNvSpPr txBox="1"/>
          <p:nvPr/>
        </p:nvSpPr>
        <p:spPr>
          <a:xfrm>
            <a:off x="454742" y="1822901"/>
            <a:ext cx="11282516" cy="4832092"/>
          </a:xfrm>
          <a:prstGeom prst="rect">
            <a:avLst/>
          </a:prstGeom>
          <a:noFill/>
        </p:spPr>
        <p:txBody>
          <a:bodyPr wrap="square" rtlCol="0">
            <a:spAutoFit/>
          </a:bodyPr>
          <a:lstStyle/>
          <a:p>
            <a:pPr marL="0" indent="0">
              <a:buNone/>
            </a:pPr>
            <a:r>
              <a:rPr lang="en-US" sz="3600" b="1" dirty="0"/>
              <a:t>These are the stories we tell about our…</a:t>
            </a:r>
          </a:p>
          <a:p>
            <a:pPr marL="514350" indent="-514350">
              <a:buFont typeface="+mj-lt"/>
              <a:buAutoNum type="arabicPeriod" startAt="5"/>
            </a:pPr>
            <a:r>
              <a:rPr lang="en-US" sz="3400" b="1" dirty="0"/>
              <a:t>Future</a:t>
            </a:r>
            <a:r>
              <a:rPr lang="en-US" sz="3400" dirty="0"/>
              <a:t> – “Will there be a happy ending?”</a:t>
            </a:r>
            <a:br>
              <a:rPr lang="en-US" sz="3400" dirty="0"/>
            </a:br>
            <a:r>
              <a:rPr lang="en-US" sz="3400" b="1" dirty="0"/>
              <a:t>American culture says: </a:t>
            </a:r>
            <a:r>
              <a:rPr lang="en-US" sz="3400" dirty="0"/>
              <a:t>the ending is what we make it; this life is all we’ve got; life is short and the future is uncertain, so “you do you” and “get what you deserve” (e.g., YOLO)</a:t>
            </a:r>
            <a:br>
              <a:rPr lang="en-US" sz="3400" dirty="0"/>
            </a:br>
            <a:br>
              <a:rPr lang="en-US" sz="3400" dirty="0"/>
            </a:br>
            <a:r>
              <a:rPr lang="en-US" sz="3400" b="1" dirty="0"/>
              <a:t>The gospel says: </a:t>
            </a:r>
            <a:r>
              <a:rPr lang="en-US" sz="3400" dirty="0"/>
              <a:t>Jesus will return to establish his Kingdom on the earth, but those who reject his salvation will perish</a:t>
            </a:r>
            <a:br>
              <a:rPr lang="en-US" sz="3400" dirty="0"/>
            </a:br>
            <a:r>
              <a:rPr lang="en-US" sz="3400" i="1" dirty="0"/>
              <a:t>Scriptures: </a:t>
            </a:r>
            <a:r>
              <a:rPr lang="en-US" sz="3400" dirty="0"/>
              <a:t>Daniel 7:13-14; Matt. 24:36-50; Rom. 8:18-25</a:t>
            </a:r>
            <a:endParaRPr lang="en-US" sz="3400" i="1" dirty="0"/>
          </a:p>
        </p:txBody>
      </p:sp>
    </p:spTree>
    <p:extLst>
      <p:ext uri="{BB962C8B-B14F-4D97-AF65-F5344CB8AC3E}">
        <p14:creationId xmlns:p14="http://schemas.microsoft.com/office/powerpoint/2010/main" val="42947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300399" y="2077359"/>
            <a:ext cx="9591202" cy="2703282"/>
          </a:xfrm>
        </p:spPr>
        <p:txBody>
          <a:bodyPr>
            <a:noAutofit/>
          </a:bodyPr>
          <a:lstStyle/>
          <a:p>
            <a:pPr marL="0" indent="0">
              <a:buNone/>
            </a:pPr>
            <a:r>
              <a:rPr lang="en-US" sz="3400" b="0" i="0" u="none" strike="noStrike" dirty="0">
                <a:solidFill>
                  <a:schemeClr val="bg1"/>
                </a:solidFill>
                <a:effectLst/>
              </a:rPr>
              <a:t>“Do not conform to </a:t>
            </a:r>
            <a:r>
              <a:rPr lang="en-US" sz="3400" b="0" i="0" u="none" strike="noStrike" dirty="0">
                <a:solidFill>
                  <a:srgbClr val="FFFF00"/>
                </a:solidFill>
                <a:effectLst/>
              </a:rPr>
              <a:t>the pattern of this world</a:t>
            </a:r>
            <a:r>
              <a:rPr lang="en-US" sz="3400" b="0" i="0" u="none" strike="noStrike" dirty="0">
                <a:solidFill>
                  <a:schemeClr val="bg1"/>
                </a:solidFill>
                <a:effectLst/>
              </a:rPr>
              <a:t>, </a:t>
            </a:r>
            <a:br>
              <a:rPr lang="en-US" sz="3400" b="0" i="0" u="none" strike="noStrike" dirty="0">
                <a:solidFill>
                  <a:schemeClr val="bg1"/>
                </a:solidFill>
                <a:effectLst/>
              </a:rPr>
            </a:br>
            <a:r>
              <a:rPr lang="en-US" sz="3400" b="0" i="0" u="none" strike="noStrike" dirty="0">
                <a:solidFill>
                  <a:schemeClr val="bg1"/>
                </a:solidFill>
                <a:effectLst/>
              </a:rPr>
              <a:t>but be transformed by the </a:t>
            </a:r>
            <a:r>
              <a:rPr lang="en-US" sz="3400" b="0" i="0" u="none" strike="noStrike" dirty="0">
                <a:solidFill>
                  <a:srgbClr val="FFFF00"/>
                </a:solidFill>
                <a:effectLst/>
              </a:rPr>
              <a:t>renewing of your mind</a:t>
            </a:r>
            <a:r>
              <a:rPr lang="en-US" sz="3400" b="0" i="0" u="none" strike="noStrike" dirty="0">
                <a:solidFill>
                  <a:schemeClr val="bg1"/>
                </a:solidFill>
                <a:effectLst/>
              </a:rPr>
              <a:t>. </a:t>
            </a:r>
            <a:br>
              <a:rPr lang="en-US" sz="3400" b="0" i="0" u="none" strike="noStrike" dirty="0">
                <a:solidFill>
                  <a:schemeClr val="bg1"/>
                </a:solidFill>
                <a:effectLst/>
              </a:rPr>
            </a:br>
            <a:r>
              <a:rPr lang="en-US" sz="3400" b="0" i="0" u="none" strike="noStrike" dirty="0">
                <a:solidFill>
                  <a:schemeClr val="bg1"/>
                </a:solidFill>
                <a:effectLst/>
              </a:rPr>
              <a:t>Then you will be able to test and approve what God’s will is—his good, pleasing and perfect will.”</a:t>
            </a:r>
          </a:p>
          <a:p>
            <a:pPr marL="0" indent="0">
              <a:buNone/>
            </a:pPr>
            <a:r>
              <a:rPr lang="en-US" sz="3400" b="1" dirty="0">
                <a:solidFill>
                  <a:schemeClr val="bg1"/>
                </a:solidFill>
              </a:rPr>
              <a:t>					       Paul, Romans 12:2 NLT</a:t>
            </a:r>
          </a:p>
        </p:txBody>
      </p:sp>
    </p:spTree>
    <p:extLst>
      <p:ext uri="{BB962C8B-B14F-4D97-AF65-F5344CB8AC3E}">
        <p14:creationId xmlns:p14="http://schemas.microsoft.com/office/powerpoint/2010/main" val="16563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logo&#10;&#10;Description automatically generated with low confidence">
            <a:extLst>
              <a:ext uri="{FF2B5EF4-FFF2-40B4-BE49-F238E27FC236}">
                <a16:creationId xmlns:a16="http://schemas.microsoft.com/office/drawing/2014/main" id="{502F6D72-9CEE-26F9-C63C-F9313EEB6421}"/>
              </a:ext>
            </a:extLst>
          </p:cNvPr>
          <p:cNvPicPr>
            <a:picLocks noChangeAspect="1"/>
          </p:cNvPicPr>
          <p:nvPr/>
        </p:nvPicPr>
        <p:blipFill rotWithShape="1">
          <a:blip r:embed="rId3"/>
          <a:srcRect t="30494" b="1540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789DE0D-8DBF-0FDF-A47C-1AD3E9F2D4EC}"/>
              </a:ext>
            </a:extLst>
          </p:cNvPr>
          <p:cNvSpPr>
            <a:spLocks noGrp="1"/>
          </p:cNvSpPr>
          <p:nvPr>
            <p:ph idx="1"/>
          </p:nvPr>
        </p:nvSpPr>
        <p:spPr>
          <a:xfrm>
            <a:off x="434339" y="3429000"/>
            <a:ext cx="11408615" cy="3444231"/>
          </a:xfrm>
        </p:spPr>
        <p:txBody>
          <a:bodyPr anchor="ctr">
            <a:noAutofit/>
          </a:bodyPr>
          <a:lstStyle/>
          <a:p>
            <a:pPr marL="0" indent="0">
              <a:buNone/>
            </a:pPr>
            <a:r>
              <a:rPr lang="en-US" dirty="0">
                <a:latin typeface="+mj-lt"/>
              </a:rPr>
              <a:t>As disciples, we want our worldview to be shaped by Christ and the Scriptures. We want to see our culture through gospel lenses as faithful exiles. </a:t>
            </a:r>
          </a:p>
          <a:p>
            <a:pPr marL="0" indent="0">
              <a:buNone/>
            </a:pPr>
            <a:r>
              <a:rPr lang="en-US" i="1" dirty="0"/>
              <a:t>Therefore, we must be sensitive to our:</a:t>
            </a:r>
          </a:p>
          <a:p>
            <a:r>
              <a:rPr lang="en-US" b="1" dirty="0"/>
              <a:t>Conscience </a:t>
            </a:r>
            <a:r>
              <a:rPr lang="en-US" dirty="0"/>
              <a:t>– Are you listening to your conscience?</a:t>
            </a:r>
          </a:p>
          <a:p>
            <a:r>
              <a:rPr lang="en-US" b="1" dirty="0"/>
              <a:t>Context</a:t>
            </a:r>
            <a:r>
              <a:rPr lang="en-US" dirty="0"/>
              <a:t> – Are you mindful of others (especially non-believers)?</a:t>
            </a:r>
          </a:p>
          <a:p>
            <a:r>
              <a:rPr lang="en-US" b="1" dirty="0"/>
              <a:t>Community</a:t>
            </a:r>
            <a:r>
              <a:rPr lang="en-US" dirty="0"/>
              <a:t> – Are you letting other disciples speak into your life?</a:t>
            </a:r>
          </a:p>
        </p:txBody>
      </p:sp>
      <p:sp>
        <p:nvSpPr>
          <p:cNvPr id="7" name="Title 6">
            <a:extLst>
              <a:ext uri="{FF2B5EF4-FFF2-40B4-BE49-F238E27FC236}">
                <a16:creationId xmlns:a16="http://schemas.microsoft.com/office/drawing/2014/main" id="{D0860877-5FE1-C882-33A9-226BF9B965A5}"/>
              </a:ext>
            </a:extLst>
          </p:cNvPr>
          <p:cNvSpPr>
            <a:spLocks noGrp="1"/>
          </p:cNvSpPr>
          <p:nvPr>
            <p:ph type="title"/>
          </p:nvPr>
        </p:nvSpPr>
        <p:spPr>
          <a:xfrm>
            <a:off x="274320" y="1951037"/>
            <a:ext cx="4312920" cy="1325563"/>
          </a:xfrm>
        </p:spPr>
        <p:txBody>
          <a:bodyPr>
            <a:normAutofit/>
          </a:bodyPr>
          <a:lstStyle/>
          <a:p>
            <a:r>
              <a:rPr lang="en-US" sz="3600" b="1" dirty="0">
                <a:solidFill>
                  <a:schemeClr val="accent2">
                    <a:lumMod val="75000"/>
                  </a:schemeClr>
                </a:solidFill>
              </a:rPr>
              <a:t>How do we practice </a:t>
            </a:r>
            <a:br>
              <a:rPr lang="en-US" sz="3600" b="1" dirty="0">
                <a:solidFill>
                  <a:schemeClr val="accent2">
                    <a:lumMod val="75000"/>
                  </a:schemeClr>
                </a:solidFill>
              </a:rPr>
            </a:br>
            <a:r>
              <a:rPr lang="en-US" sz="3600" b="1" dirty="0">
                <a:solidFill>
                  <a:schemeClr val="accent2">
                    <a:lumMod val="75000"/>
                  </a:schemeClr>
                </a:solidFill>
              </a:rPr>
              <a:t>cultural discernment?</a:t>
            </a:r>
          </a:p>
        </p:txBody>
      </p:sp>
    </p:spTree>
    <p:extLst>
      <p:ext uri="{BB962C8B-B14F-4D97-AF65-F5344CB8AC3E}">
        <p14:creationId xmlns:p14="http://schemas.microsoft.com/office/powerpoint/2010/main" val="39663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060696" y="2077359"/>
            <a:ext cx="10070607" cy="2703282"/>
          </a:xfrm>
        </p:spPr>
        <p:txBody>
          <a:bodyPr>
            <a:noAutofit/>
          </a:bodyPr>
          <a:lstStyle/>
          <a:p>
            <a:pPr marL="0" indent="0">
              <a:buNone/>
            </a:pPr>
            <a:r>
              <a:rPr lang="en-US" sz="3400" b="1" dirty="0">
                <a:solidFill>
                  <a:schemeClr val="bg1"/>
                </a:solidFill>
              </a:rPr>
              <a:t>Paul, Ephesians 5:15-17 NLT</a:t>
            </a:r>
            <a:endParaRPr lang="en-US" sz="3400" b="1" i="0" u="none" strike="noStrike" dirty="0">
              <a:solidFill>
                <a:schemeClr val="bg1"/>
              </a:solidFill>
              <a:effectLst/>
            </a:endParaRPr>
          </a:p>
          <a:p>
            <a:pPr marL="0" indent="0">
              <a:buNone/>
            </a:pPr>
            <a:r>
              <a:rPr lang="en-US" sz="3400" b="1" i="0" u="none" strike="noStrike" baseline="30000" dirty="0">
                <a:solidFill>
                  <a:schemeClr val="bg1"/>
                </a:solidFill>
                <a:effectLst/>
              </a:rPr>
              <a:t>15 </a:t>
            </a:r>
            <a:r>
              <a:rPr lang="en-US" sz="3400" b="0" i="0" u="none" strike="noStrike" dirty="0">
                <a:solidFill>
                  <a:schemeClr val="bg1"/>
                </a:solidFill>
                <a:effectLst/>
              </a:rPr>
              <a:t>So be careful how you live. Don’t live like fools, but like </a:t>
            </a:r>
            <a:r>
              <a:rPr lang="en-US" sz="3400" b="0" i="0" u="none" strike="noStrike" dirty="0">
                <a:solidFill>
                  <a:srgbClr val="FFFF00"/>
                </a:solidFill>
                <a:effectLst/>
              </a:rPr>
              <a:t>those who are wise</a:t>
            </a:r>
            <a:r>
              <a:rPr lang="en-US" sz="3400" b="0" i="0" u="none" strike="noStrike" dirty="0">
                <a:solidFill>
                  <a:schemeClr val="bg1"/>
                </a:solidFill>
                <a:effectLst/>
              </a:rPr>
              <a:t>. </a:t>
            </a:r>
            <a:r>
              <a:rPr lang="en-US" sz="3400" b="1" i="0" u="none" strike="noStrike" baseline="30000" dirty="0">
                <a:solidFill>
                  <a:schemeClr val="bg1"/>
                </a:solidFill>
                <a:effectLst/>
              </a:rPr>
              <a:t>16 </a:t>
            </a:r>
            <a:r>
              <a:rPr lang="en-US" sz="3400" b="0" i="0" u="none" strike="noStrike" dirty="0">
                <a:solidFill>
                  <a:schemeClr val="bg1"/>
                </a:solidFill>
                <a:effectLst/>
              </a:rPr>
              <a:t>Make the most of every opportunity in these evil days. </a:t>
            </a:r>
            <a:r>
              <a:rPr lang="en-US" sz="3400" b="1" i="0" u="none" strike="noStrike" baseline="30000" dirty="0">
                <a:solidFill>
                  <a:schemeClr val="bg1"/>
                </a:solidFill>
                <a:effectLst/>
              </a:rPr>
              <a:t>17 </a:t>
            </a:r>
            <a:r>
              <a:rPr lang="en-US" sz="3400" b="0" i="0" u="none" strike="noStrike" dirty="0">
                <a:solidFill>
                  <a:schemeClr val="bg1"/>
                </a:solidFill>
                <a:effectLst/>
              </a:rPr>
              <a:t>Don’t act </a:t>
            </a:r>
            <a:r>
              <a:rPr lang="en-US" sz="3400" b="0" i="0" u="none" strike="noStrike" dirty="0">
                <a:solidFill>
                  <a:srgbClr val="FFFF00"/>
                </a:solidFill>
                <a:effectLst/>
              </a:rPr>
              <a:t>thoughtlessly</a:t>
            </a:r>
            <a:r>
              <a:rPr lang="en-US" sz="3400" b="0" i="0" u="none" strike="noStrike" dirty="0">
                <a:solidFill>
                  <a:schemeClr val="bg1"/>
                </a:solidFill>
                <a:effectLst/>
              </a:rPr>
              <a:t>, but understand what the Lord wants you to do.</a:t>
            </a:r>
            <a:endParaRPr lang="en-US" sz="3400" b="1" dirty="0">
              <a:solidFill>
                <a:schemeClr val="bg1"/>
              </a:solidFill>
            </a:endParaRPr>
          </a:p>
        </p:txBody>
      </p:sp>
    </p:spTree>
    <p:extLst>
      <p:ext uri="{BB962C8B-B14F-4D97-AF65-F5344CB8AC3E}">
        <p14:creationId xmlns:p14="http://schemas.microsoft.com/office/powerpoint/2010/main" val="17060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FCFF5-1EDA-6543-A09B-C6980B58FF07}"/>
              </a:ext>
            </a:extLst>
          </p:cNvPr>
          <p:cNvPicPr>
            <a:picLocks noChangeAspect="1"/>
          </p:cNvPicPr>
          <p:nvPr/>
        </p:nvPicPr>
        <p:blipFill>
          <a:blip r:embed="rId3"/>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EC287EE-DB40-2436-053C-CBB77B23F271}"/>
              </a:ext>
            </a:extLst>
          </p:cNvPr>
          <p:cNvSpPr txBox="1"/>
          <p:nvPr/>
        </p:nvSpPr>
        <p:spPr>
          <a:xfrm>
            <a:off x="454742" y="3377381"/>
            <a:ext cx="11282516" cy="646331"/>
          </a:xfrm>
          <a:prstGeom prst="rect">
            <a:avLst/>
          </a:prstGeom>
          <a:noFill/>
        </p:spPr>
        <p:txBody>
          <a:bodyPr wrap="square" rtlCol="0">
            <a:spAutoFit/>
          </a:bodyPr>
          <a:lstStyle/>
          <a:p>
            <a:pPr marL="0" indent="0">
              <a:buNone/>
            </a:pPr>
            <a:r>
              <a:rPr lang="en-US" sz="3600" b="1" dirty="0"/>
              <a:t>Questions for reflection and response:</a:t>
            </a:r>
          </a:p>
        </p:txBody>
      </p:sp>
    </p:spTree>
    <p:extLst>
      <p:ext uri="{BB962C8B-B14F-4D97-AF65-F5344CB8AC3E}">
        <p14:creationId xmlns:p14="http://schemas.microsoft.com/office/powerpoint/2010/main" val="108908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FCFF5-1EDA-6543-A09B-C6980B58FF07}"/>
              </a:ext>
            </a:extLst>
          </p:cNvPr>
          <p:cNvPicPr>
            <a:picLocks noChangeAspect="1"/>
          </p:cNvPicPr>
          <p:nvPr/>
        </p:nvPicPr>
        <p:blipFill>
          <a:blip r:embed="rId3"/>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EC287EE-DB40-2436-053C-CBB77B23F271}"/>
              </a:ext>
            </a:extLst>
          </p:cNvPr>
          <p:cNvSpPr txBox="1"/>
          <p:nvPr/>
        </p:nvSpPr>
        <p:spPr>
          <a:xfrm>
            <a:off x="454742" y="3377381"/>
            <a:ext cx="11282516" cy="1692771"/>
          </a:xfrm>
          <a:prstGeom prst="rect">
            <a:avLst/>
          </a:prstGeom>
          <a:noFill/>
        </p:spPr>
        <p:txBody>
          <a:bodyPr wrap="square" rtlCol="0">
            <a:spAutoFit/>
          </a:bodyPr>
          <a:lstStyle/>
          <a:p>
            <a:pPr marL="0" indent="0">
              <a:buNone/>
            </a:pPr>
            <a:r>
              <a:rPr lang="en-US" sz="3600" b="1" dirty="0"/>
              <a:t>Questions for reflection and response:</a:t>
            </a:r>
          </a:p>
          <a:p>
            <a:pPr marL="514350" indent="-514350">
              <a:buFont typeface="+mj-lt"/>
              <a:buAutoNum type="arabicPeriod"/>
            </a:pPr>
            <a:r>
              <a:rPr lang="en-US" sz="3400" dirty="0"/>
              <a:t>Are you aware of the stories that American culture is telling you through what you watch, listen to, read, and play?</a:t>
            </a:r>
          </a:p>
        </p:txBody>
      </p:sp>
    </p:spTree>
    <p:extLst>
      <p:ext uri="{BB962C8B-B14F-4D97-AF65-F5344CB8AC3E}">
        <p14:creationId xmlns:p14="http://schemas.microsoft.com/office/powerpoint/2010/main" val="6977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FCFF5-1EDA-6543-A09B-C6980B58FF07}"/>
              </a:ext>
            </a:extLst>
          </p:cNvPr>
          <p:cNvPicPr>
            <a:picLocks noChangeAspect="1"/>
          </p:cNvPicPr>
          <p:nvPr/>
        </p:nvPicPr>
        <p:blipFill>
          <a:blip r:embed="rId3"/>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EC287EE-DB40-2436-053C-CBB77B23F271}"/>
              </a:ext>
            </a:extLst>
          </p:cNvPr>
          <p:cNvSpPr txBox="1"/>
          <p:nvPr/>
        </p:nvSpPr>
        <p:spPr>
          <a:xfrm>
            <a:off x="454742" y="3377381"/>
            <a:ext cx="11282516" cy="2739211"/>
          </a:xfrm>
          <a:prstGeom prst="rect">
            <a:avLst/>
          </a:prstGeom>
          <a:noFill/>
        </p:spPr>
        <p:txBody>
          <a:bodyPr wrap="square" rtlCol="0">
            <a:spAutoFit/>
          </a:bodyPr>
          <a:lstStyle/>
          <a:p>
            <a:pPr marL="0" indent="0">
              <a:buNone/>
            </a:pPr>
            <a:r>
              <a:rPr lang="en-US" sz="3600" b="1" dirty="0"/>
              <a:t>Questions for reflection and response:</a:t>
            </a:r>
          </a:p>
          <a:p>
            <a:pPr marL="514350" indent="-514350">
              <a:buFont typeface="+mj-lt"/>
              <a:buAutoNum type="arabicPeriod"/>
            </a:pPr>
            <a:r>
              <a:rPr lang="en-US" sz="3400" dirty="0"/>
              <a:t>Are you aware of the stories that American culture is telling you through what you watch, listen to, read, and play?</a:t>
            </a:r>
          </a:p>
          <a:p>
            <a:pPr marL="514350" indent="-514350">
              <a:buFont typeface="+mj-lt"/>
              <a:buAutoNum type="arabicPeriod"/>
            </a:pPr>
            <a:r>
              <a:rPr lang="en-US" sz="3400" dirty="0"/>
              <a:t>Are your thoughts and feelings being shaped more by Christ and the Scriptures, or by the stories of the world?</a:t>
            </a:r>
          </a:p>
        </p:txBody>
      </p:sp>
    </p:spTree>
    <p:extLst>
      <p:ext uri="{BB962C8B-B14F-4D97-AF65-F5344CB8AC3E}">
        <p14:creationId xmlns:p14="http://schemas.microsoft.com/office/powerpoint/2010/main" val="74544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 letter&#10;&#10;Description automatically generated">
            <a:extLst>
              <a:ext uri="{FF2B5EF4-FFF2-40B4-BE49-F238E27FC236}">
                <a16:creationId xmlns:a16="http://schemas.microsoft.com/office/drawing/2014/main" id="{A6E1ADF0-8851-4E69-5872-08201AEACA6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8703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FCFF5-1EDA-6543-A09B-C6980B58FF07}"/>
              </a:ext>
            </a:extLst>
          </p:cNvPr>
          <p:cNvPicPr>
            <a:picLocks noChangeAspect="1"/>
          </p:cNvPicPr>
          <p:nvPr/>
        </p:nvPicPr>
        <p:blipFill>
          <a:blip r:embed="rId3"/>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EC287EE-DB40-2436-053C-CBB77B23F271}"/>
              </a:ext>
            </a:extLst>
          </p:cNvPr>
          <p:cNvSpPr txBox="1"/>
          <p:nvPr/>
        </p:nvSpPr>
        <p:spPr>
          <a:xfrm>
            <a:off x="454742" y="3377381"/>
            <a:ext cx="11282516" cy="3262432"/>
          </a:xfrm>
          <a:prstGeom prst="rect">
            <a:avLst/>
          </a:prstGeom>
          <a:noFill/>
        </p:spPr>
        <p:txBody>
          <a:bodyPr wrap="square" rtlCol="0">
            <a:spAutoFit/>
          </a:bodyPr>
          <a:lstStyle/>
          <a:p>
            <a:pPr marL="0" indent="0">
              <a:buNone/>
            </a:pPr>
            <a:r>
              <a:rPr lang="en-US" sz="3600" b="1" dirty="0"/>
              <a:t>Questions for reflection and response:</a:t>
            </a:r>
          </a:p>
          <a:p>
            <a:pPr marL="514350" indent="-514350">
              <a:buFont typeface="+mj-lt"/>
              <a:buAutoNum type="arabicPeriod"/>
            </a:pPr>
            <a:r>
              <a:rPr lang="en-US" sz="3400" dirty="0"/>
              <a:t>Are you aware of the stories that American culture is telling you through what you watch, listen to, read, and play?</a:t>
            </a:r>
          </a:p>
          <a:p>
            <a:pPr marL="514350" indent="-514350">
              <a:buFont typeface="+mj-lt"/>
              <a:buAutoNum type="arabicPeriod"/>
            </a:pPr>
            <a:r>
              <a:rPr lang="en-US" sz="3400" dirty="0"/>
              <a:t>Are your thoughts and feelings being shaped more by Christ and the Scriptures, or by the stories of the world?</a:t>
            </a:r>
          </a:p>
          <a:p>
            <a:pPr marL="514350" indent="-514350">
              <a:buFont typeface="+mj-lt"/>
              <a:buAutoNum type="arabicPeriod"/>
            </a:pPr>
            <a:r>
              <a:rPr lang="en-US" sz="3400" dirty="0"/>
              <a:t>Are you applying the gospel to every area of your life?</a:t>
            </a:r>
          </a:p>
        </p:txBody>
      </p:sp>
    </p:spTree>
    <p:extLst>
      <p:ext uri="{BB962C8B-B14F-4D97-AF65-F5344CB8AC3E}">
        <p14:creationId xmlns:p14="http://schemas.microsoft.com/office/powerpoint/2010/main" val="168295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newspaper&#10;&#10;Description automatically generated">
            <a:extLst>
              <a:ext uri="{FF2B5EF4-FFF2-40B4-BE49-F238E27FC236}">
                <a16:creationId xmlns:a16="http://schemas.microsoft.com/office/drawing/2014/main" id="{8BE1D2F5-111A-2D40-D97C-70EB6067481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800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5528A-196A-19C2-339B-75DFECC1FB79}"/>
              </a:ext>
            </a:extLst>
          </p:cNvPr>
          <p:cNvPicPr>
            <a:picLocks noChangeAspect="1"/>
          </p:cNvPicPr>
          <p:nvPr/>
        </p:nvPicPr>
        <p:blipFill rotWithShape="1">
          <a:blip r:embed="rId3"/>
          <a:srcRect t="935" b="88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855BC887-E9AA-B2D3-C5A7-8CC7A602EF9C}"/>
              </a:ext>
            </a:extLst>
          </p:cNvPr>
          <p:cNvSpPr txBox="1"/>
          <p:nvPr/>
        </p:nvSpPr>
        <p:spPr>
          <a:xfrm>
            <a:off x="678180" y="4011930"/>
            <a:ext cx="10835640" cy="2434590"/>
          </a:xfrm>
          <a:prstGeom prst="rect">
            <a:avLst/>
          </a:prstGeom>
        </p:spPr>
        <p:txBody>
          <a:bodyPr vert="horz" lIns="91440" tIns="45720" rIns="91440" bIns="45720" rtlCol="0" anchor="t">
            <a:noAutofit/>
          </a:bodyPr>
          <a:lstStyle/>
          <a:p>
            <a:pPr>
              <a:lnSpc>
                <a:spcPct val="90000"/>
              </a:lnSpc>
              <a:spcAft>
                <a:spcPts val="600"/>
              </a:spcAft>
            </a:pPr>
            <a:r>
              <a:rPr lang="en-US" sz="3200" dirty="0">
                <a:latin typeface="Optima" panose="02000503060000020004" pitchFamily="2" charset="0"/>
              </a:rPr>
              <a:t>“Culture is </a:t>
            </a:r>
            <a:r>
              <a:rPr lang="en-US" sz="3200" b="1" dirty="0">
                <a:latin typeface="Optima" panose="02000503060000020004" pitchFamily="2" charset="0"/>
              </a:rPr>
              <a:t>the stories we tell</a:t>
            </a:r>
            <a:r>
              <a:rPr lang="en-US" sz="3200" dirty="0">
                <a:latin typeface="Optima" panose="02000503060000020004" pitchFamily="2" charset="0"/>
              </a:rPr>
              <a:t> that express meaning about the world… Culture is the way we communicate and “live” our worldview… This “worldview-culture” is primarily expressed through the cultural stories we tell, and the stories we listen to in turn shape our worldview.” (pgs. 23-24)</a:t>
            </a:r>
          </a:p>
        </p:txBody>
      </p:sp>
    </p:spTree>
    <p:extLst>
      <p:ext uri="{BB962C8B-B14F-4D97-AF65-F5344CB8AC3E}">
        <p14:creationId xmlns:p14="http://schemas.microsoft.com/office/powerpoint/2010/main" val="404997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document&#10;&#10;Description automatically generated with low confidence">
            <a:extLst>
              <a:ext uri="{FF2B5EF4-FFF2-40B4-BE49-F238E27FC236}">
                <a16:creationId xmlns:a16="http://schemas.microsoft.com/office/drawing/2014/main" id="{A63FF75E-2A33-78BF-C6E9-F0F86494F7D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81598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document&#10;&#10;Description automatically generated with low confidence">
            <a:extLst>
              <a:ext uri="{FF2B5EF4-FFF2-40B4-BE49-F238E27FC236}">
                <a16:creationId xmlns:a16="http://schemas.microsoft.com/office/drawing/2014/main" id="{A38C075D-C1A2-4545-CA00-30B7ECB25FA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8951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6414EFA-364D-8BB4-AB2E-FCBE221201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436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up of a sign&#10;&#10;Description automatically generated with low confidence">
            <a:extLst>
              <a:ext uri="{FF2B5EF4-FFF2-40B4-BE49-F238E27FC236}">
                <a16:creationId xmlns:a16="http://schemas.microsoft.com/office/drawing/2014/main" id="{CE79B61F-51DF-CA49-B43F-972C393C58C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822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ountain&#10;&#10;Description automatically generated">
            <a:extLst>
              <a:ext uri="{FF2B5EF4-FFF2-40B4-BE49-F238E27FC236}">
                <a16:creationId xmlns:a16="http://schemas.microsoft.com/office/drawing/2014/main" id="{8FF18781-91B1-DDC5-C137-A5CB90B1A987}"/>
              </a:ext>
            </a:extLst>
          </p:cNvPr>
          <p:cNvPicPr>
            <a:picLocks noChangeAspect="1"/>
          </p:cNvPicPr>
          <p:nvPr/>
        </p:nvPicPr>
        <p:blipFill rotWithShape="1">
          <a:blip r:embed="rId3"/>
          <a:srcRect l="19573" r="912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3D4FFA03-29FA-7C1F-EFC6-99527B13C1DE}"/>
              </a:ext>
            </a:extLst>
          </p:cNvPr>
          <p:cNvSpPr>
            <a:spLocks noGrp="1"/>
          </p:cNvSpPr>
          <p:nvPr>
            <p:ph idx="1"/>
          </p:nvPr>
        </p:nvSpPr>
        <p:spPr>
          <a:xfrm>
            <a:off x="7451931" y="2407088"/>
            <a:ext cx="4404574" cy="3992880"/>
          </a:xfrm>
        </p:spPr>
        <p:txBody>
          <a:bodyPr>
            <a:normAutofit/>
          </a:bodyPr>
          <a:lstStyle/>
          <a:p>
            <a:pPr marL="0" indent="0">
              <a:buNone/>
            </a:pPr>
            <a:r>
              <a:rPr lang="en-US" b="1" dirty="0"/>
              <a:t>Chapters in 1 Corinthians</a:t>
            </a:r>
          </a:p>
          <a:p>
            <a:r>
              <a:rPr lang="en-US" b="1" dirty="0"/>
              <a:t>1-4</a:t>
            </a:r>
            <a:r>
              <a:rPr lang="en-US" dirty="0"/>
              <a:t>  Divisions &amp; Pride</a:t>
            </a:r>
          </a:p>
          <a:p>
            <a:r>
              <a:rPr lang="en-US" b="1" dirty="0"/>
              <a:t>5-7</a:t>
            </a:r>
            <a:r>
              <a:rPr lang="en-US" dirty="0"/>
              <a:t>  Sex &amp; Our Bodies</a:t>
            </a:r>
          </a:p>
          <a:p>
            <a:r>
              <a:rPr lang="en-US" b="1" dirty="0"/>
              <a:t>8-10</a:t>
            </a:r>
            <a:r>
              <a:rPr lang="en-US" dirty="0"/>
              <a:t>  Food &amp; Local Idols</a:t>
            </a:r>
          </a:p>
          <a:p>
            <a:r>
              <a:rPr lang="en-US" b="1" dirty="0"/>
              <a:t>11-14</a:t>
            </a:r>
            <a:r>
              <a:rPr lang="en-US" dirty="0"/>
              <a:t>  The Weekly Worship   </a:t>
            </a:r>
            <a:br>
              <a:rPr lang="en-US" dirty="0"/>
            </a:br>
            <a:r>
              <a:rPr lang="en-US" dirty="0"/>
              <a:t>            Gathering (order!)</a:t>
            </a:r>
          </a:p>
          <a:p>
            <a:r>
              <a:rPr lang="en-US" b="1" dirty="0"/>
              <a:t>15</a:t>
            </a:r>
            <a:r>
              <a:rPr lang="en-US" dirty="0"/>
              <a:t>  Death &amp; Resurrection</a:t>
            </a:r>
          </a:p>
          <a:p>
            <a:r>
              <a:rPr lang="en-US" b="1" dirty="0"/>
              <a:t>16</a:t>
            </a:r>
            <a:r>
              <a:rPr lang="en-US" dirty="0"/>
              <a:t>  Final Greeting </a:t>
            </a:r>
          </a:p>
          <a:p>
            <a:endParaRPr lang="en-US" dirty="0"/>
          </a:p>
          <a:p>
            <a:endParaRPr lang="en-US" dirty="0"/>
          </a:p>
          <a:p>
            <a:endParaRPr lang="en-US" dirty="0"/>
          </a:p>
          <a:p>
            <a:pPr marL="514350" indent="-514350">
              <a:buFont typeface="+mj-lt"/>
              <a:buAutoNum type="arabicPeriod"/>
            </a:pPr>
            <a:endParaRPr lang="en-US" dirty="0"/>
          </a:p>
        </p:txBody>
      </p:sp>
      <p:sp>
        <p:nvSpPr>
          <p:cNvPr id="6" name="TextBox 5">
            <a:extLst>
              <a:ext uri="{FF2B5EF4-FFF2-40B4-BE49-F238E27FC236}">
                <a16:creationId xmlns:a16="http://schemas.microsoft.com/office/drawing/2014/main" id="{0BB93E26-B8F7-97B6-BD52-F6CB2E753F32}"/>
              </a:ext>
            </a:extLst>
          </p:cNvPr>
          <p:cNvSpPr txBox="1"/>
          <p:nvPr/>
        </p:nvSpPr>
        <p:spPr>
          <a:xfrm>
            <a:off x="7268836" y="458032"/>
            <a:ext cx="4587669" cy="1815882"/>
          </a:xfrm>
          <a:prstGeom prst="rect">
            <a:avLst/>
          </a:prstGeom>
          <a:noFill/>
        </p:spPr>
        <p:txBody>
          <a:bodyPr wrap="square" rtlCol="0">
            <a:spAutoFit/>
          </a:bodyPr>
          <a:lstStyle/>
          <a:p>
            <a:r>
              <a:rPr lang="en-US" sz="2800" dirty="0">
                <a:latin typeface="+mj-lt"/>
              </a:rPr>
              <a:t>Paul confronts the so-called “wisdom” of the Greco-Roman culture in Corinth with what the gospel says on the matter.</a:t>
            </a:r>
          </a:p>
        </p:txBody>
      </p:sp>
    </p:spTree>
    <p:extLst>
      <p:ext uri="{BB962C8B-B14F-4D97-AF65-F5344CB8AC3E}">
        <p14:creationId xmlns:p14="http://schemas.microsoft.com/office/powerpoint/2010/main" val="14219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letter&#10;&#10;Description automatically generated">
            <a:extLst>
              <a:ext uri="{FF2B5EF4-FFF2-40B4-BE49-F238E27FC236}">
                <a16:creationId xmlns:a16="http://schemas.microsoft.com/office/drawing/2014/main" id="{BCDBCF67-A1E0-37CC-0E19-6B9D41D2A886}"/>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A4414CB-E871-F05B-9641-89FC32847806}"/>
              </a:ext>
            </a:extLst>
          </p:cNvPr>
          <p:cNvSpPr txBox="1"/>
          <p:nvPr/>
        </p:nvSpPr>
        <p:spPr>
          <a:xfrm>
            <a:off x="454742" y="1822901"/>
            <a:ext cx="11282516" cy="4832092"/>
          </a:xfrm>
          <a:prstGeom prst="rect">
            <a:avLst/>
          </a:prstGeom>
          <a:noFill/>
        </p:spPr>
        <p:txBody>
          <a:bodyPr wrap="square" rtlCol="0">
            <a:spAutoFit/>
          </a:bodyPr>
          <a:lstStyle/>
          <a:p>
            <a:pPr marL="0" indent="0">
              <a:buNone/>
            </a:pPr>
            <a:r>
              <a:rPr lang="en-US" sz="3600" b="1" dirty="0"/>
              <a:t>These are the stories we tell about our…</a:t>
            </a:r>
          </a:p>
          <a:p>
            <a:pPr marL="514350" indent="-514350">
              <a:buFont typeface="+mj-lt"/>
              <a:buAutoNum type="arabicPeriod"/>
            </a:pPr>
            <a:r>
              <a:rPr lang="en-US" sz="3400" b="1" dirty="0"/>
              <a:t>Identity</a:t>
            </a:r>
            <a:r>
              <a:rPr lang="en-US" sz="3400" dirty="0"/>
              <a:t> – “Who are we? Who am I?”</a:t>
            </a:r>
            <a:br>
              <a:rPr lang="en-US" sz="3400" dirty="0"/>
            </a:br>
            <a:r>
              <a:rPr lang="en-US" sz="3400" b="1" dirty="0"/>
              <a:t>American culture says: </a:t>
            </a:r>
            <a:r>
              <a:rPr lang="en-US" sz="3400" dirty="0"/>
              <a:t>look inside (not outside) to your feelings, desires, dreams, etc. and freely express yourself</a:t>
            </a:r>
            <a:br>
              <a:rPr lang="en-US" sz="3400" dirty="0"/>
            </a:br>
            <a:br>
              <a:rPr lang="en-US" sz="3400" dirty="0"/>
            </a:br>
            <a:r>
              <a:rPr lang="en-US" sz="3400" b="1" dirty="0"/>
              <a:t>The gospel says: </a:t>
            </a:r>
            <a:r>
              <a:rPr lang="en-US" sz="3400" dirty="0"/>
              <a:t>you were created in God’s image; you are part of a new community </a:t>
            </a:r>
            <a:r>
              <a:rPr lang="en-US" sz="3400" i="1" dirty="0"/>
              <a:t>and</a:t>
            </a:r>
            <a:r>
              <a:rPr lang="en-US" sz="3400" dirty="0"/>
              <a:t> you are loved as an individual; you are not your own, you were bought at a price</a:t>
            </a:r>
            <a:br>
              <a:rPr lang="en-US" sz="3400" dirty="0"/>
            </a:br>
            <a:r>
              <a:rPr lang="en-US" sz="3400" i="1" dirty="0"/>
              <a:t>Scriptures: </a:t>
            </a:r>
            <a:r>
              <a:rPr lang="en-US" sz="3400" dirty="0"/>
              <a:t>Genesis 1:27; 1 Cor. 6:19-20; Col. 3:1-11</a:t>
            </a:r>
            <a:endParaRPr lang="en-US" sz="3400" i="1" dirty="0"/>
          </a:p>
        </p:txBody>
      </p:sp>
    </p:spTree>
    <p:extLst>
      <p:ext uri="{BB962C8B-B14F-4D97-AF65-F5344CB8AC3E}">
        <p14:creationId xmlns:p14="http://schemas.microsoft.com/office/powerpoint/2010/main" val="414115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28630</TotalTime>
  <Words>3016</Words>
  <Application>Microsoft Macintosh PowerPoint</Application>
  <PresentationFormat>Widescreen</PresentationFormat>
  <Paragraphs>150</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Optima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practice  cultural discernment?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221</cp:revision>
  <cp:lastPrinted>2022-10-09T13:02:33Z</cp:lastPrinted>
  <dcterms:created xsi:type="dcterms:W3CDTF">2022-09-08T02:22:55Z</dcterms:created>
  <dcterms:modified xsi:type="dcterms:W3CDTF">2022-10-09T13:02:47Z</dcterms:modified>
</cp:coreProperties>
</file>