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420" r:id="rId4"/>
    <p:sldId id="446" r:id="rId5"/>
    <p:sldId id="444" r:id="rId6"/>
    <p:sldId id="445" r:id="rId7"/>
    <p:sldId id="442" r:id="rId8"/>
    <p:sldId id="443" r:id="rId9"/>
    <p:sldId id="448" r:id="rId10"/>
    <p:sldId id="414" r:id="rId11"/>
    <p:sldId id="447" r:id="rId12"/>
    <p:sldId id="350" r:id="rId13"/>
    <p:sldId id="449" r:id="rId14"/>
    <p:sldId id="441" r:id="rId15"/>
    <p:sldId id="450" r:id="rId16"/>
    <p:sldId id="451" r:id="rId17"/>
    <p:sldId id="452" r:id="rId18"/>
    <p:sldId id="436" r:id="rId19"/>
    <p:sldId id="4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30"/>
    <p:restoredTop sz="73769"/>
  </p:normalViewPr>
  <p:slideViewPr>
    <p:cSldViewPr snapToGrid="0" snapToObjects="1">
      <p:cViewPr varScale="1">
        <p:scale>
          <a:sx n="74" d="100"/>
          <a:sy n="74" d="100"/>
        </p:scale>
        <p:origin x="176" y="320"/>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3/9/22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Greetings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Second Sunday of Lent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Our series: Seeking God’s Ways</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And here are our theme verses for our series…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[READ PASSAGE &amp; COMMENT] – </a:t>
            </a:r>
            <a:r>
              <a:rPr lang="en-US" sz="1200" b="1" i="0" u="none" strike="noStrike" kern="1200" baseline="0" dirty="0">
                <a:solidFill>
                  <a:schemeClr val="tx1"/>
                </a:solidFill>
                <a:effectLst/>
                <a:latin typeface="+mn-lt"/>
                <a:ea typeface="+mn-ea"/>
                <a:cs typeface="+mn-cs"/>
              </a:rPr>
              <a:t>Luke 8:22-25 NLT</a:t>
            </a:r>
          </a:p>
          <a:p>
            <a:r>
              <a:rPr lang="en-US" sz="1200" b="1" i="0" u="none" strike="noStrike" kern="1200" baseline="30000" dirty="0">
                <a:solidFill>
                  <a:schemeClr val="tx1"/>
                </a:solidFill>
                <a:effectLst/>
                <a:latin typeface="+mn-lt"/>
                <a:ea typeface="+mn-ea"/>
                <a:cs typeface="+mn-cs"/>
              </a:rPr>
              <a:t>22 </a:t>
            </a:r>
            <a:r>
              <a:rPr lang="en-US" sz="1200" b="0" i="0" u="none" strike="noStrike" kern="1200" dirty="0">
                <a:solidFill>
                  <a:schemeClr val="tx1"/>
                </a:solidFill>
                <a:effectLst/>
                <a:latin typeface="+mn-lt"/>
                <a:ea typeface="+mn-ea"/>
                <a:cs typeface="+mn-cs"/>
              </a:rPr>
              <a:t>One day Jesus said to his disciples, “Let’s cross to the other side of the lake.” So they got into a boat and started out. </a:t>
            </a:r>
            <a:r>
              <a:rPr lang="en-US" sz="1200" b="1" i="0" u="none" strike="noStrike" kern="1200" baseline="30000" dirty="0">
                <a:solidFill>
                  <a:schemeClr val="tx1"/>
                </a:solidFill>
                <a:effectLst/>
                <a:latin typeface="+mn-lt"/>
                <a:ea typeface="+mn-ea"/>
                <a:cs typeface="+mn-cs"/>
              </a:rPr>
              <a:t>23 </a:t>
            </a:r>
            <a:r>
              <a:rPr lang="en-US" sz="1200" b="0" i="0" u="none" strike="noStrike" kern="1200" dirty="0">
                <a:solidFill>
                  <a:schemeClr val="tx1"/>
                </a:solidFill>
                <a:effectLst/>
                <a:latin typeface="+mn-lt"/>
                <a:ea typeface="+mn-ea"/>
                <a:cs typeface="+mn-cs"/>
              </a:rPr>
              <a:t>As they sailed across, Jesus settled down for a nap. But soon a fierce storm came down on the lake. The boat was filling with water, and they were in real danger.</a:t>
            </a:r>
          </a:p>
          <a:p>
            <a:r>
              <a:rPr lang="en-US" sz="1200" b="1" i="0" u="none" strike="noStrike" kern="1200" baseline="30000" dirty="0">
                <a:solidFill>
                  <a:schemeClr val="tx1"/>
                </a:solidFill>
                <a:effectLst/>
                <a:latin typeface="+mn-lt"/>
                <a:ea typeface="+mn-ea"/>
                <a:cs typeface="+mn-cs"/>
              </a:rPr>
              <a:t>24 </a:t>
            </a:r>
            <a:r>
              <a:rPr lang="en-US" sz="1200" b="0" i="0" u="none" strike="noStrike" kern="1200" dirty="0">
                <a:solidFill>
                  <a:schemeClr val="tx1"/>
                </a:solidFill>
                <a:effectLst/>
                <a:latin typeface="+mn-lt"/>
                <a:ea typeface="+mn-ea"/>
                <a:cs typeface="+mn-cs"/>
              </a:rPr>
              <a:t>The disciples went and woke him up, shouting, “Master, Master, we’re going to drown!”</a:t>
            </a:r>
          </a:p>
          <a:p>
            <a:r>
              <a:rPr lang="en-US" sz="1200" b="0" i="0" u="none" strike="noStrike" kern="1200" dirty="0">
                <a:solidFill>
                  <a:schemeClr val="tx1"/>
                </a:solidFill>
                <a:effectLst/>
                <a:latin typeface="+mn-lt"/>
                <a:ea typeface="+mn-ea"/>
                <a:cs typeface="+mn-cs"/>
              </a:rPr>
              <a:t>When Jesus woke up, he rebuked the wind and the raging waves. Suddenly the storm stopped and all was calm. </a:t>
            </a:r>
            <a:r>
              <a:rPr lang="en-US" sz="1200" b="1" i="0" u="none" strike="noStrike" kern="1200" baseline="30000" dirty="0">
                <a:solidFill>
                  <a:schemeClr val="tx1"/>
                </a:solidFill>
                <a:effectLst/>
                <a:latin typeface="+mn-lt"/>
                <a:ea typeface="+mn-ea"/>
                <a:cs typeface="+mn-cs"/>
              </a:rPr>
              <a:t>25 </a:t>
            </a:r>
            <a:r>
              <a:rPr lang="en-US" sz="1200" b="0" i="0" u="none" strike="noStrike" kern="1200" dirty="0">
                <a:solidFill>
                  <a:schemeClr val="tx1"/>
                </a:solidFill>
                <a:effectLst/>
                <a:latin typeface="+mn-lt"/>
                <a:ea typeface="+mn-ea"/>
                <a:cs typeface="+mn-cs"/>
              </a:rPr>
              <a:t>Then he asked them, “Where is your faith?”</a:t>
            </a:r>
          </a:p>
          <a:p>
            <a:r>
              <a:rPr lang="en-US" sz="1200" b="0" i="0" u="none" strike="noStrike" kern="1200" dirty="0">
                <a:solidFill>
                  <a:schemeClr val="tx1"/>
                </a:solidFill>
                <a:effectLst/>
                <a:latin typeface="+mn-lt"/>
                <a:ea typeface="+mn-ea"/>
                <a:cs typeface="+mn-cs"/>
              </a:rPr>
              <a:t>The disciples were terrified and amazed. “Who is this man?” they asked each other. “When he gives a command, even the wind and waves obey him!”</a:t>
            </a:r>
          </a:p>
          <a:p>
            <a:endParaRPr lang="en-US" dirty="0"/>
          </a:p>
          <a:p>
            <a:r>
              <a:rPr lang="en-US" dirty="0"/>
              <a:t>That’s right. Because Jesus—full of faith and willing to share his faith for those who have none—not only has power over the storms as the Son of God. But also as the Son of Compassion.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2629871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Brennan Manning shared these words at an even over 20 years ago: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compassion of Jesus is the compassion of Almighty God, and Jesus says to your heart and mind, ‘Don’t ever be so foolish as to measure my compassion for you in terms of your compassion for one another. Don’t ever be so silly as to compare your thin, pallid, wavering, moody, depending on smooth circumstances human compassion with mine, for I am God, as well as man.’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When you read in the Gospels that Jesus was moved with compassion, it is saying that His gut was wrenched, His heart torn open, and the most vulnerable part of his being laid bare. The ground of all being shook, the source of all life trembled, the heart of all love burst open, and the unfathomable depths of the relentless tenderness was laid bare.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Your Christian life and mine don’t make any sense unless in the depth of our beings we believe that Jesus not only knows what hurts us, but knowing, seeks us out whatever our poverty, whatever our pain. His plea to His people is, ‘Come now, wounded, frightened, angry, lonely, empty, and I’ll meet you where you live. And I’ll love you as you are, not as you should be, because you’re never going to be as you should be.’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Do you really believe this? With all the wrong turns you made in your past… the mistakes, the moments of selfishness, dishonesty and degraded love? Do you really believe that Jesus Christ loves you? Not the Person next to you, not the church, not the world. But that He loves </a:t>
            </a:r>
            <a:r>
              <a:rPr lang="en-US" sz="1200" b="0" i="1" u="none" strike="noStrike" kern="1200" dirty="0">
                <a:solidFill>
                  <a:schemeClr val="tx1"/>
                </a:solidFill>
                <a:effectLst/>
                <a:latin typeface="+mn-lt"/>
                <a:ea typeface="+mn-ea"/>
                <a:cs typeface="+mn-cs"/>
              </a:rPr>
              <a:t>you</a:t>
            </a:r>
            <a:r>
              <a:rPr lang="en-US" sz="1200" b="0" i="0" u="none" strike="noStrike" kern="1200" dirty="0">
                <a:solidFill>
                  <a:schemeClr val="tx1"/>
                </a:solidFill>
                <a:effectLst/>
                <a:latin typeface="+mn-lt"/>
                <a:ea typeface="+mn-ea"/>
                <a:cs typeface="+mn-cs"/>
              </a:rPr>
              <a:t>—beyond worthiness and unworthiness, beyond fidelity and infidelity. That he loves you in the morning sun and in the evening rain. Without caution, regret, boundary, limit. No matter what’s gone down, He can’t stop loving you. This is the Jesus of the Gospels.”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as the apostle Paul once wrote, “Nothing will </a:t>
            </a:r>
            <a:r>
              <a:rPr lang="en-US" sz="1200" b="0" i="1" u="none" strike="noStrike" kern="1200" dirty="0">
                <a:solidFill>
                  <a:schemeClr val="tx1"/>
                </a:solidFill>
                <a:effectLst/>
                <a:latin typeface="+mn-lt"/>
                <a:ea typeface="+mn-ea"/>
                <a:cs typeface="+mn-cs"/>
              </a:rPr>
              <a:t>ever</a:t>
            </a:r>
            <a:r>
              <a:rPr lang="en-US" sz="1200" b="0" i="0" u="none" strike="noStrike" kern="1200" dirty="0">
                <a:solidFill>
                  <a:schemeClr val="tx1"/>
                </a:solidFill>
                <a:effectLst/>
                <a:latin typeface="+mn-lt"/>
                <a:ea typeface="+mn-ea"/>
                <a:cs typeface="+mn-cs"/>
              </a:rPr>
              <a:t> separate you from his love.”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so, brothers and sisters, when you begin really come into that love and know the compassion of Jesus for yourself… you will be compelled to live out of it, by it, and for the sake of others. And that high will be much greater than the dopamine rush you get from watching Fox, CNN, MSNBC, or other news outlets. It’s then that you will understand why Jesus told his disciples… “NEXT SLIDE]</a:t>
            </a:r>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1740694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endParaRPr lang="en-US" dirty="0"/>
          </a:p>
          <a:p>
            <a:r>
              <a:rPr lang="en-US" dirty="0"/>
              <a:t>And it’s why other NT authors wrote to the early churches, saying…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1397111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BRIEF COMMENTS]</a:t>
            </a:r>
          </a:p>
          <a:p>
            <a:endParaRPr lang="en-US" dirty="0"/>
          </a:p>
          <a:p>
            <a:r>
              <a:rPr lang="en-US" dirty="0"/>
              <a:t>Finally, here are some questions for reflection and to help us respond to the Spirit…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40082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endParaRPr lang="en-US" dirty="0"/>
          </a:p>
          <a:p>
            <a:r>
              <a:rPr lang="en-US" dirty="0"/>
              <a:t>[BRIEF MOMENT OF SILENCE]</a:t>
            </a:r>
          </a:p>
          <a:p>
            <a:endParaRPr lang="en-US" dirty="0"/>
          </a:p>
          <a:p>
            <a:r>
              <a:rPr lang="en-US" dirty="0"/>
              <a:t>To close this message, please join me in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25152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endParaRPr lang="en-US" dirty="0"/>
          </a:p>
          <a:p>
            <a:r>
              <a:rPr lang="en-US" dirty="0"/>
              <a:t>[BRIEF MOMENT OF SILENCE]</a:t>
            </a:r>
          </a:p>
          <a:p>
            <a:endParaRPr lang="en-US" dirty="0"/>
          </a:p>
          <a:p>
            <a:r>
              <a:rPr lang="en-US" dirty="0"/>
              <a:t>To close this message, please join me in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3191868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endParaRPr lang="en-US" dirty="0"/>
          </a:p>
          <a:p>
            <a:r>
              <a:rPr lang="en-US" dirty="0"/>
              <a:t>[BRIEF MOMENT OF SILENCE]</a:t>
            </a:r>
          </a:p>
          <a:p>
            <a:endParaRPr lang="en-US" dirty="0"/>
          </a:p>
          <a:p>
            <a:r>
              <a:rPr lang="en-US" dirty="0"/>
              <a:t>To close this message, please join me in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1397898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endParaRPr lang="en-US" dirty="0"/>
          </a:p>
          <a:p>
            <a:r>
              <a:rPr lang="en-US" dirty="0"/>
              <a:t>[BRIEF MOMENT OF SILENCE]</a:t>
            </a:r>
          </a:p>
          <a:p>
            <a:endParaRPr lang="en-US" dirty="0"/>
          </a:p>
          <a:p>
            <a:r>
              <a:rPr lang="en-US" dirty="0"/>
              <a:t>To close this message, please join me in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261985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[PRAY THE RESPONSIVE PRAYER]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[GO TO FINAL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18</a:t>
            </a:fld>
            <a:endParaRPr lang="en-US"/>
          </a:p>
        </p:txBody>
      </p:sp>
    </p:spTree>
    <p:extLst>
      <p:ext uri="{BB962C8B-B14F-4D97-AF65-F5344CB8AC3E}">
        <p14:creationId xmlns:p14="http://schemas.microsoft.com/office/powerpoint/2010/main" val="3856903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BENEDICTION:</a:t>
            </a:r>
          </a:p>
          <a:p>
            <a:r>
              <a:rPr lang="en-US" sz="1200" b="0" i="0" u="none" strike="noStrike" kern="1200" dirty="0">
                <a:solidFill>
                  <a:schemeClr val="tx1"/>
                </a:solidFill>
                <a:effectLst/>
                <a:latin typeface="+mn-lt"/>
                <a:ea typeface="+mn-ea"/>
                <a:cs typeface="+mn-cs"/>
              </a:rPr>
              <a:t>Brothers and sisters, from this time and place into whatever awaits, may you follow God’s way of compassion. May the embrace of Jesus and the gospel ease your fears and encourage you to care for others. As you go, know that our God of the wilderness remains with you on the way.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go in peace, to love and serve the Lord.</a:t>
            </a:r>
          </a:p>
        </p:txBody>
      </p:sp>
      <p:sp>
        <p:nvSpPr>
          <p:cNvPr id="4" name="Slide Number Placeholder 3"/>
          <p:cNvSpPr>
            <a:spLocks noGrp="1"/>
          </p:cNvSpPr>
          <p:nvPr>
            <p:ph type="sldNum" sz="quarter" idx="5"/>
          </p:nvPr>
        </p:nvSpPr>
        <p:spPr/>
        <p:txBody>
          <a:bodyPr/>
          <a:lstStyle/>
          <a:p>
            <a:fld id="{900D5411-BD8E-3D4F-A24B-44BD8A652888}" type="slidenum">
              <a:rPr lang="en-US" smtClean="0"/>
              <a:t>19</a:t>
            </a:fld>
            <a:endParaRPr lang="en-US"/>
          </a:p>
        </p:txBody>
      </p:sp>
    </p:spTree>
    <p:extLst>
      <p:ext uri="{BB962C8B-B14F-4D97-AF65-F5344CB8AC3E}">
        <p14:creationId xmlns:p14="http://schemas.microsoft.com/office/powerpoint/2010/main" val="237863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ISAIAH 55:6-9 NLT]</a:t>
            </a:r>
          </a:p>
          <a:p>
            <a:endParaRPr lang="en-US" dirty="0"/>
          </a:p>
          <a:p>
            <a:pPr marL="0" indent="0">
              <a:buFont typeface="Arial" panose="020B0604020202020204" pitchFamily="34" charset="0"/>
              <a:buNone/>
            </a:pPr>
            <a:r>
              <a:rPr lang="en-US" dirty="0"/>
              <a:t>In our Lenten series, </a:t>
            </a:r>
            <a:r>
              <a:rPr lang="en-US" i="1" dirty="0"/>
              <a:t>Seeking God’s Ways</a:t>
            </a:r>
            <a:r>
              <a:rPr lang="en-US" dirty="0"/>
              <a:t>, we are exploring the “higher” ways of God so that we might repent of our own way, believe the gospel, and ready our hearts for the cross and the empty tomb.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Last Sunday we looked at how we move from security to generosity. In today’s message we’re being invited to move…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From </a:t>
            </a:r>
            <a:r>
              <a:rPr lang="en-US" sz="1200" b="0" i="1" u="none" strike="noStrike" kern="1200" dirty="0">
                <a:solidFill>
                  <a:schemeClr val="tx1"/>
                </a:solidFill>
                <a:effectLst/>
                <a:latin typeface="+mn-lt"/>
                <a:ea typeface="+mn-ea"/>
                <a:cs typeface="+mn-cs"/>
              </a:rPr>
              <a:t>Fear to Compassion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this second message… we’re going to reflect on how the Scriptures tell us that we were created by a forgiving God who is gracious and compassionate, slow to anger and abounding in love. And it should come as no surprise that we see this most clearly in the person of Jesus who invites us to know his love and freely share his compassion with others as we testify to the goodness of God and the power of the gospel.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if we’re going to embrace his higher way (as we will see this morning), we cannot live in fear.</a:t>
            </a:r>
            <a:r>
              <a:rPr lang="en-US" dirty="0">
                <a:effectLst/>
              </a:rPr>
              <a:t> </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 before we go any further… let’s prepare our hearts to receive a word from the Lord.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[BRIEF PRAYER]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[GO TO NEXT SLIDE AFTER PRAYER]</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821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his Brazos Commentary on the Gospel of Matthew, the ethicist Stanley Hauerwas shares a story from the life of Clarence Jordan who lived in Georgia back in the 1950s: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“Jordan led </a:t>
            </a:r>
            <a:r>
              <a:rPr lang="en-US" sz="1200" i="1" kern="1200" dirty="0">
                <a:solidFill>
                  <a:schemeClr val="tx1"/>
                </a:solidFill>
                <a:effectLst/>
                <a:latin typeface="+mn-lt"/>
                <a:ea typeface="+mn-ea"/>
                <a:cs typeface="+mn-cs"/>
              </a:rPr>
              <a:t>Koinonia</a:t>
            </a:r>
            <a:r>
              <a:rPr lang="en-US" sz="1200" kern="1200" dirty="0">
                <a:solidFill>
                  <a:schemeClr val="tx1"/>
                </a:solidFill>
                <a:effectLst/>
                <a:latin typeface="+mn-lt"/>
                <a:ea typeface="+mn-ea"/>
                <a:cs typeface="+mn-cs"/>
              </a:rPr>
              <a:t>, a group of people committed to racial integration living as an intentional farming community in Americus, Georgia. When his religious community experienced some legal problems, Jordan approached his brother, Robert Jordan, who was a lawyer, for help. Robert refused to give aid, for he believed his helping Koinonia might harm his law practice and his political aspirations.”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“Clarence pointed out that the two brothers had joined the Baptist church on the same Sunday when they were boys and answered affirmatively the same questions about Jesus being their Lord and Savior. Clarence’s brother told him, “I follow Jesus, Clarence, up to a point.” Clarence replied, “Could that point by any chance be—the cross?” The brother said back, “That’s right. I follow him to the cross, but not on the cross. I’m not getting myself crucified.”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Clarence said, “Then I don’t believe you’re a disciple. You’re an admirer of Jesus, but not a disciple of his. I think you ought to go back to the church you belong to, and tell them you’re an admirer not a disciple.” Robert said, “Well now, if everyone who felt like I do did that, we wouldn’t have a Church, would we?</a:t>
            </a:r>
          </a:p>
          <a:p>
            <a:r>
              <a:rPr lang="en-US" sz="1200" kern="1200" dirty="0">
                <a:solidFill>
                  <a:schemeClr val="tx1"/>
                </a:solidFill>
                <a:effectLst/>
                <a:latin typeface="+mn-lt"/>
                <a:ea typeface="+mn-ea"/>
                <a:cs typeface="+mn-cs"/>
              </a:rPr>
              <a:t>“Then the question is…” Clarence said, “‘Do you </a:t>
            </a:r>
            <a:r>
              <a:rPr lang="en-US" sz="1200" i="1" kern="1200" dirty="0">
                <a:solidFill>
                  <a:schemeClr val="tx1"/>
                </a:solidFill>
                <a:effectLst/>
                <a:latin typeface="+mn-lt"/>
                <a:ea typeface="+mn-ea"/>
                <a:cs typeface="+mn-cs"/>
              </a:rPr>
              <a:t>have</a:t>
            </a:r>
            <a:r>
              <a:rPr lang="en-US" sz="1200" kern="1200" dirty="0">
                <a:solidFill>
                  <a:schemeClr val="tx1"/>
                </a:solidFill>
                <a:effectLst/>
                <a:latin typeface="+mn-lt"/>
                <a:ea typeface="+mn-ea"/>
                <a:cs typeface="+mn-cs"/>
              </a:rPr>
              <a:t> a church?’”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story challenges us in several ways: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begs the question, “Are we willing to take up our cross and follow Jesus?”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the church isn’t about embodying the faith and love of Jesus, then we’re not the church.</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we see that </a:t>
            </a:r>
            <a:r>
              <a:rPr lang="en-US" sz="1200" i="1" kern="1200" dirty="0">
                <a:solidFill>
                  <a:schemeClr val="tx1"/>
                </a:solidFill>
                <a:effectLst/>
                <a:latin typeface="+mn-lt"/>
                <a:ea typeface="+mn-ea"/>
                <a:cs typeface="+mn-cs"/>
              </a:rPr>
              <a:t>fear</a:t>
            </a:r>
            <a:r>
              <a:rPr lang="en-US" sz="1200" kern="1200" dirty="0">
                <a:solidFill>
                  <a:schemeClr val="tx1"/>
                </a:solidFill>
                <a:effectLst/>
                <a:latin typeface="+mn-lt"/>
                <a:ea typeface="+mn-ea"/>
                <a:cs typeface="+mn-cs"/>
              </a:rPr>
              <a:t> keeps us from living into the gospel and the compassion of Jesus.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I’m guessing you would agree with me when I say that that fear has a firm grip on many of us today, certainly for us Americans. In his book, </a:t>
            </a:r>
            <a:r>
              <a:rPr lang="en-US" sz="1200" i="1" kern="1200" dirty="0">
                <a:solidFill>
                  <a:schemeClr val="tx1"/>
                </a:solidFill>
                <a:effectLst/>
                <a:latin typeface="+mn-lt"/>
                <a:ea typeface="+mn-ea"/>
                <a:cs typeface="+mn-cs"/>
              </a:rPr>
              <a:t>Love Over Fear</a:t>
            </a:r>
            <a:r>
              <a:rPr lang="en-US" sz="1200" kern="1200" dirty="0">
                <a:solidFill>
                  <a:schemeClr val="tx1"/>
                </a:solidFill>
                <a:effectLst/>
                <a:latin typeface="+mn-lt"/>
                <a:ea typeface="+mn-ea"/>
                <a:cs typeface="+mn-cs"/>
              </a:rPr>
              <a:t>, Dan White writes…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415485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Maybe you could add a few more things to Dan’s list. What might those things be?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why do we do this? What is happening within us that we act of our fear?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148952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IMAGE]</a:t>
            </a:r>
          </a:p>
          <a:p>
            <a:pPr marL="171450" indent="-171450">
              <a:buFont typeface="Arial" panose="020B0604020202020204" pitchFamily="34" charset="0"/>
              <a:buChar char="•"/>
            </a:pPr>
            <a:r>
              <a:rPr lang="en-US" dirty="0"/>
              <a:t>There are several parts to the human brain. Let’s look at two: The amygdala and the prefrontal cortex. </a:t>
            </a:r>
          </a:p>
          <a:p>
            <a:pPr marL="171450" indent="-171450">
              <a:buFont typeface="Arial" panose="020B0604020202020204" pitchFamily="34" charset="0"/>
              <a:buChar char="•"/>
            </a:pPr>
            <a:r>
              <a:rPr lang="en-US" dirty="0"/>
              <a:t>The </a:t>
            </a:r>
            <a:r>
              <a:rPr lang="en-US" i="1" dirty="0"/>
              <a:t>amygdala</a:t>
            </a:r>
            <a:r>
              <a:rPr lang="en-US" dirty="0"/>
              <a:t> is the center for processing and regulating strong emotions (e.g., fear, anger, feelings of threat and danger, etc.)—it is the ”fight or flight” center that was especially helpful in the stone age during the nomadic, hunter-gatherer days—it is the most primitive part of the brain</a:t>
            </a:r>
          </a:p>
          <a:p>
            <a:pPr marL="171450" indent="-171450">
              <a:buFont typeface="Arial" panose="020B0604020202020204" pitchFamily="34" charset="0"/>
              <a:buChar char="•"/>
            </a:pPr>
            <a:r>
              <a:rPr lang="en-US" dirty="0"/>
              <a:t>The prefrontal cortex developed later and it’s associated with higher, more complex brain functioning to help us reason, solve problems, control our impulses, have empathy, practice patience, do theology, and so forth. This part of the brain is necessary for rising above our fears.</a:t>
            </a:r>
          </a:p>
          <a:p>
            <a:pPr marL="171450" indent="-171450">
              <a:buFont typeface="Arial" panose="020B0604020202020204" pitchFamily="34" charset="0"/>
              <a:buChar char="•"/>
            </a:pPr>
            <a:r>
              <a:rPr lang="en-US" dirty="0"/>
              <a:t>But you see lots of folks </a:t>
            </a:r>
            <a:r>
              <a:rPr lang="en-US" i="1" dirty="0"/>
              <a:t>live </a:t>
            </a:r>
            <a:r>
              <a:rPr lang="en-US" dirty="0"/>
              <a:t>out of their amygdala and it tends to “hijack” the rest of the brain because it takes intentional effort not to keep feeding it. But the reason we keep feeding it is because when we do it produces dopamine and serotonin (like a drug) as a reward.</a:t>
            </a:r>
          </a:p>
          <a:p>
            <a:pPr marL="171450" indent="-171450">
              <a:buFont typeface="Arial" panose="020B0604020202020204" pitchFamily="34" charset="0"/>
              <a:buChar char="•"/>
            </a:pPr>
            <a:r>
              <a:rPr lang="en-US" dirty="0"/>
              <a:t>And folks, the media, politicians, and American corporations have figured this out. What makes money, increases ratings, and gets votes? A steady diet of fear! Real and imagined.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really need to reflect on this. And then remember that the most oft-repeated command in the Bible is: ”Do not be afraid” – It is said over 200 times in the Bible! That’s because it’s bad for you, and as Paul wrote to Timothy, “God has not given us a spirit of fear, but a spirit of power, love, and self-discipline” (2 Tim 1:7). Therefore, if we’re going to have any chance of surviving the hijacking of our amygdala, and not be overcome by our fears, then we must change our thinking and our </a:t>
            </a:r>
            <a:r>
              <a:rPr lang="en-US" i="1" dirty="0"/>
              <a:t>modus operandi</a:t>
            </a:r>
            <a:r>
              <a:rPr lang="en-US" dirty="0"/>
              <a:t>. And the place we start is with our portrait of God. We must see God as he truly is and allow his Spirit to transform us by it. </a:t>
            </a:r>
          </a:p>
          <a:p>
            <a:endParaRPr lang="en-US" dirty="0"/>
          </a:p>
          <a:p>
            <a:r>
              <a:rPr lang="en-US" dirty="0"/>
              <a:t>So, who is God? And how does this God change us and free us from our fears? After having spent time with Jesus during his life and ministry, the disciple John wrote…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3380101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r>
              <a:rPr lang="en-US" dirty="0"/>
              <a:t>v. 18 – NIV – “there is no fear in love because perfect love drives out fear.”</a:t>
            </a:r>
          </a:p>
          <a:p>
            <a:endParaRPr lang="en-US" dirty="0"/>
          </a:p>
          <a:p>
            <a:r>
              <a:rPr lang="en-US" dirty="0"/>
              <a:t>And </a:t>
            </a:r>
            <a:r>
              <a:rPr lang="en-US" i="1" dirty="0"/>
              <a:t>who</a:t>
            </a:r>
            <a:r>
              <a:rPr lang="en-US" dirty="0"/>
              <a:t> is that perfect love? Because it’s a </a:t>
            </a:r>
            <a:r>
              <a:rPr lang="en-US" b="0" i="1" dirty="0"/>
              <a:t>Who</a:t>
            </a:r>
            <a:r>
              <a:rPr lang="en-US" dirty="0"/>
              <a:t> not a what. That perfect love is God himself. And so, think with me how the Bible describes this God who is love.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1809755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POINT]</a:t>
            </a:r>
          </a:p>
          <a:p>
            <a:endParaRPr lang="en-US" dirty="0"/>
          </a:p>
          <a:p>
            <a:r>
              <a:rPr lang="en-US" dirty="0"/>
              <a:t>And then we see this even more clearly in Jesus—who is God in the flesh.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408605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POINT]</a:t>
            </a:r>
          </a:p>
          <a:p>
            <a:endParaRPr lang="en-US" dirty="0"/>
          </a:p>
          <a:p>
            <a:r>
              <a:rPr lang="en-US" sz="1200" b="0" i="0" u="none" strike="noStrike" kern="1200" dirty="0">
                <a:solidFill>
                  <a:schemeClr val="tx1"/>
                </a:solidFill>
                <a:effectLst/>
                <a:latin typeface="+mn-lt"/>
                <a:ea typeface="+mn-ea"/>
                <a:cs typeface="+mn-cs"/>
              </a:rPr>
              <a:t>That’s what beholding the compassion of God does for us. It compels us to act compassionately. Author and pastor Fredrick Buechner describes what it means to have compassion in this way. He said, </a:t>
            </a:r>
            <a:r>
              <a:rPr lang="en-US" dirty="0"/>
              <a:t>"Compassion is sometimes the fatal capacity for feeling what it is like to live inside somebody else’s skin. It is the knowledge that there can never really be any peace and joy for me until there is peace and joy finally for you too.”</a:t>
            </a:r>
          </a:p>
          <a:p>
            <a:endParaRPr lang="en-US" dirty="0"/>
          </a:p>
          <a:p>
            <a:r>
              <a:rPr lang="en-US" dirty="0"/>
              <a:t>In other words, compassion acts. Compassion gets involved. Compassion motivated by love, not fear. And so, to act out of compassion, we must experience the compassion of God and ask the Lord to cast out the fear with his perfect love. Therefore, I want to invite you to do that today by seeing God in Jesus calming the storm in Luke 8:22-25.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219770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3/9/22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3/9/22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0B1A9AB9-0A9C-154B-B677-24AC3A193BF3}"/>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person&#10;&#10;Description automatically generated">
            <a:extLst>
              <a:ext uri="{FF2B5EF4-FFF2-40B4-BE49-F238E27FC236}">
                <a16:creationId xmlns:a16="http://schemas.microsoft.com/office/drawing/2014/main" id="{D2024F20-E4DC-1C48-B8D7-58990170F146}"/>
              </a:ext>
            </a:extLst>
          </p:cNvPr>
          <p:cNvPicPr>
            <a:picLocks noChangeAspect="1"/>
          </p:cNvPicPr>
          <p:nvPr/>
        </p:nvPicPr>
        <p:blipFill rotWithShape="1">
          <a:blip r:embed="rId3"/>
          <a:srcRect l="2920" t="2350" r="4507"/>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6EB9112-0AAE-DF4B-AAEE-44BCA254E587}"/>
              </a:ext>
            </a:extLst>
          </p:cNvPr>
          <p:cNvSpPr txBox="1"/>
          <p:nvPr/>
        </p:nvSpPr>
        <p:spPr>
          <a:xfrm>
            <a:off x="477980" y="3557015"/>
            <a:ext cx="4680615" cy="76948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ea typeface="+mj-ea"/>
                <a:cs typeface="+mj-cs"/>
              </a:rPr>
              <a:t>Luke 8:22-25 NLT</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58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person, person, standing&#10;&#10;Description automatically generated">
            <a:extLst>
              <a:ext uri="{FF2B5EF4-FFF2-40B4-BE49-F238E27FC236}">
                <a16:creationId xmlns:a16="http://schemas.microsoft.com/office/drawing/2014/main" id="{0AE57343-F2C2-2D43-9BF5-14AACCA66DD6}"/>
              </a:ext>
            </a:extLst>
          </p:cNvPr>
          <p:cNvPicPr>
            <a:picLocks noChangeAspect="1"/>
          </p:cNvPicPr>
          <p:nvPr/>
        </p:nvPicPr>
        <p:blipFill rotWithShape="1">
          <a:blip r:embed="rId3"/>
          <a:srcRect l="10853" r="7354"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9BC6363-FF15-8842-B159-D3A0EACAF2C6}"/>
              </a:ext>
            </a:extLst>
          </p:cNvPr>
          <p:cNvSpPr txBox="1"/>
          <p:nvPr/>
        </p:nvSpPr>
        <p:spPr>
          <a:xfrm>
            <a:off x="8057073" y="2228671"/>
            <a:ext cx="3605842" cy="1200329"/>
          </a:xfrm>
          <a:prstGeom prst="rect">
            <a:avLst/>
          </a:prstGeom>
          <a:noFill/>
        </p:spPr>
        <p:txBody>
          <a:bodyPr wrap="square" rtlCol="0">
            <a:spAutoFit/>
          </a:bodyPr>
          <a:lstStyle/>
          <a:p>
            <a:pPr algn="ctr"/>
            <a:r>
              <a:rPr lang="en-US" sz="3600" b="1" dirty="0">
                <a:solidFill>
                  <a:schemeClr val="bg1"/>
                </a:solidFill>
              </a:rPr>
              <a:t>Brennan Manning</a:t>
            </a:r>
          </a:p>
          <a:p>
            <a:pPr algn="ctr"/>
            <a:r>
              <a:rPr lang="en-US" sz="3600" dirty="0">
                <a:solidFill>
                  <a:schemeClr val="bg1"/>
                </a:solidFill>
                <a:latin typeface="+mj-lt"/>
              </a:rPr>
              <a:t>1934-2013</a:t>
            </a:r>
          </a:p>
        </p:txBody>
      </p:sp>
    </p:spTree>
    <p:extLst>
      <p:ext uri="{BB962C8B-B14F-4D97-AF65-F5344CB8AC3E}">
        <p14:creationId xmlns:p14="http://schemas.microsoft.com/office/powerpoint/2010/main" val="1090882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2314029" y="2539190"/>
            <a:ext cx="7563942" cy="1779620"/>
          </a:xfrm>
        </p:spPr>
        <p:txBody>
          <a:bodyPr>
            <a:noAutofit/>
          </a:bodyPr>
          <a:lstStyle/>
          <a:p>
            <a:pPr marL="0" indent="0" algn="r">
              <a:buNone/>
            </a:pPr>
            <a:r>
              <a:rPr lang="en-US" sz="3600" dirty="0">
                <a:solidFill>
                  <a:srgbClr val="FF0000"/>
                </a:solidFill>
              </a:rPr>
              <a:t>“You must be compassionate, </a:t>
            </a:r>
            <a:br>
              <a:rPr lang="en-US" sz="3600" dirty="0">
                <a:solidFill>
                  <a:srgbClr val="FF0000"/>
                </a:solidFill>
              </a:rPr>
            </a:br>
            <a:r>
              <a:rPr lang="en-US" sz="3600" dirty="0">
                <a:solidFill>
                  <a:srgbClr val="FF0000"/>
                </a:solidFill>
              </a:rPr>
              <a:t>just as your Father is compassionate.”</a:t>
            </a:r>
          </a:p>
          <a:p>
            <a:pPr marL="0" indent="0" algn="r">
              <a:buNone/>
            </a:pPr>
            <a:r>
              <a:rPr lang="en-US" sz="3600" b="1" dirty="0"/>
              <a:t>Luke 6:36 NLT</a:t>
            </a:r>
          </a:p>
        </p:txBody>
      </p:sp>
    </p:spTree>
    <p:extLst>
      <p:ext uri="{BB962C8B-B14F-4D97-AF65-F5344CB8AC3E}">
        <p14:creationId xmlns:p14="http://schemas.microsoft.com/office/powerpoint/2010/main" val="4188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9E21D-C7C8-7A49-A44E-A200F73A2966}"/>
              </a:ext>
            </a:extLst>
          </p:cNvPr>
          <p:cNvSpPr>
            <a:spLocks noGrp="1"/>
          </p:cNvSpPr>
          <p:nvPr>
            <p:ph idx="1"/>
          </p:nvPr>
        </p:nvSpPr>
        <p:spPr>
          <a:xfrm>
            <a:off x="894272" y="668322"/>
            <a:ext cx="10403456" cy="5521355"/>
          </a:xfrm>
        </p:spPr>
        <p:txBody>
          <a:bodyPr>
            <a:noAutofit/>
          </a:bodyPr>
          <a:lstStyle/>
          <a:p>
            <a:pPr marL="0" indent="0">
              <a:buNone/>
            </a:pPr>
            <a:r>
              <a:rPr lang="en-US" sz="3200" dirty="0">
                <a:solidFill>
                  <a:schemeClr val="bg1"/>
                </a:solidFill>
              </a:rPr>
              <a:t>“Be kind and </a:t>
            </a:r>
            <a:r>
              <a:rPr lang="en-US" sz="3200" b="1" dirty="0">
                <a:solidFill>
                  <a:srgbClr val="FFFF00"/>
                </a:solidFill>
              </a:rPr>
              <a:t>compassionate</a:t>
            </a:r>
            <a:r>
              <a:rPr lang="en-US" sz="3200" dirty="0">
                <a:solidFill>
                  <a:schemeClr val="bg1"/>
                </a:solidFill>
              </a:rPr>
              <a:t> to one another, forgiving each other, just as in Christ God forgave you.”  </a:t>
            </a:r>
            <a:r>
              <a:rPr lang="en-US" sz="3200" b="1" dirty="0">
                <a:solidFill>
                  <a:schemeClr val="bg1"/>
                </a:solidFill>
              </a:rPr>
              <a:t>Ephesians 4:32</a:t>
            </a:r>
          </a:p>
          <a:p>
            <a:pPr marL="0" indent="0">
              <a:buNone/>
            </a:pPr>
            <a:r>
              <a:rPr lang="en-US" sz="3200" dirty="0">
                <a:solidFill>
                  <a:schemeClr val="bg1"/>
                </a:solidFill>
              </a:rPr>
              <a:t>“Therefore, as God’s chosen people, holy and dearly loved, clothe yourselves with </a:t>
            </a:r>
            <a:r>
              <a:rPr lang="en-US" sz="3200" b="1" dirty="0">
                <a:solidFill>
                  <a:srgbClr val="FFFF00"/>
                </a:solidFill>
              </a:rPr>
              <a:t>compassion</a:t>
            </a:r>
            <a:r>
              <a:rPr lang="en-US" sz="3200" dirty="0">
                <a:solidFill>
                  <a:schemeClr val="bg1"/>
                </a:solidFill>
              </a:rPr>
              <a:t>, kindness, humility, </a:t>
            </a:r>
            <a:br>
              <a:rPr lang="en-US" sz="3200" dirty="0">
                <a:solidFill>
                  <a:schemeClr val="bg1"/>
                </a:solidFill>
              </a:rPr>
            </a:br>
            <a:r>
              <a:rPr lang="en-US" sz="3200" dirty="0">
                <a:solidFill>
                  <a:schemeClr val="bg1"/>
                </a:solidFill>
              </a:rPr>
              <a:t>gentleness and patience.</a:t>
            </a:r>
            <a:r>
              <a:rPr lang="en-US" sz="3200" b="1" baseline="30000" dirty="0">
                <a:solidFill>
                  <a:schemeClr val="bg1"/>
                </a:solidFill>
              </a:rPr>
              <a:t> </a:t>
            </a:r>
            <a:r>
              <a:rPr lang="en-US" sz="3200" dirty="0">
                <a:solidFill>
                  <a:schemeClr val="bg1"/>
                </a:solidFill>
              </a:rPr>
              <a:t>Bear with each other and forgive one another if any of you has a grievance against someone. Forgive as the Lord forgave you.”  </a:t>
            </a:r>
            <a:r>
              <a:rPr lang="en-US" sz="3200" b="1" dirty="0">
                <a:solidFill>
                  <a:schemeClr val="bg1"/>
                </a:solidFill>
              </a:rPr>
              <a:t>Colossians 3:12-13</a:t>
            </a:r>
          </a:p>
          <a:p>
            <a:pPr marL="0" indent="0">
              <a:buNone/>
            </a:pPr>
            <a:r>
              <a:rPr lang="en-US" sz="3200" dirty="0">
                <a:solidFill>
                  <a:schemeClr val="bg1"/>
                </a:solidFill>
              </a:rPr>
              <a:t>“Summing up: Be agreeable, be sympathetic, be loving, be </a:t>
            </a:r>
            <a:r>
              <a:rPr lang="en-US" sz="3200" b="1" dirty="0">
                <a:solidFill>
                  <a:srgbClr val="FFFF00"/>
                </a:solidFill>
              </a:rPr>
              <a:t>compassionate</a:t>
            </a:r>
            <a:r>
              <a:rPr lang="en-US" sz="3200" dirty="0">
                <a:solidFill>
                  <a:schemeClr val="bg1"/>
                </a:solidFill>
              </a:rPr>
              <a:t>, be humble. That goes for all of you, no exceptions. No retaliation. No sharp-tongued sarcasm. Instead, bless—that’s your job, to bless. You’ll be a blessing and also get a blessing.”  </a:t>
            </a:r>
            <a:r>
              <a:rPr lang="en-US" sz="3200" b="1" dirty="0">
                <a:solidFill>
                  <a:schemeClr val="bg1"/>
                </a:solidFill>
              </a:rPr>
              <a:t>1 Peter 3:8-9 MSG</a:t>
            </a:r>
          </a:p>
        </p:txBody>
      </p:sp>
    </p:spTree>
    <p:extLst>
      <p:ext uri="{BB962C8B-B14F-4D97-AF65-F5344CB8AC3E}">
        <p14:creationId xmlns:p14="http://schemas.microsoft.com/office/powerpoint/2010/main" val="3203362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600164"/>
          </a:xfrm>
          <a:prstGeom prst="rect">
            <a:avLst/>
          </a:prstGeom>
        </p:spPr>
        <p:txBody>
          <a:bodyPr wrap="square">
            <a:spAutoFit/>
          </a:bodyPr>
          <a:lstStyle/>
          <a:p>
            <a:r>
              <a:rPr lang="en-US" sz="3300" b="1" dirty="0"/>
              <a:t>Questions for reflection and response:</a:t>
            </a:r>
          </a:p>
        </p:txBody>
      </p:sp>
    </p:spTree>
    <p:extLst>
      <p:ext uri="{BB962C8B-B14F-4D97-AF65-F5344CB8AC3E}">
        <p14:creationId xmlns:p14="http://schemas.microsoft.com/office/powerpoint/2010/main" val="219316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1615827"/>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What fears are robbing you of peace and stopping God’s love from being “at home and mature” in you?</a:t>
            </a:r>
          </a:p>
        </p:txBody>
      </p:sp>
    </p:spTree>
    <p:extLst>
      <p:ext uri="{BB962C8B-B14F-4D97-AF65-F5344CB8AC3E}">
        <p14:creationId xmlns:p14="http://schemas.microsoft.com/office/powerpoint/2010/main" val="2283611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2600712"/>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What fears are robbing you of peace and stopping God’s love from being “at home and mature” in you?</a:t>
            </a:r>
          </a:p>
          <a:p>
            <a:pPr marL="514350" indent="-514350">
              <a:buAutoNum type="arabicPeriod"/>
            </a:pPr>
            <a:r>
              <a:rPr lang="en-US" sz="3200" dirty="0"/>
              <a:t>How are those fears keeping you from being guided and led by God’s higher way of love and compassion for others?</a:t>
            </a:r>
          </a:p>
        </p:txBody>
      </p:sp>
    </p:spTree>
    <p:extLst>
      <p:ext uri="{BB962C8B-B14F-4D97-AF65-F5344CB8AC3E}">
        <p14:creationId xmlns:p14="http://schemas.microsoft.com/office/powerpoint/2010/main" val="15926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3093154"/>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What fears are robbing you of peace and stopping God’s love from being “at home and mature” in you?</a:t>
            </a:r>
          </a:p>
          <a:p>
            <a:pPr marL="514350" indent="-514350">
              <a:buAutoNum type="arabicPeriod"/>
            </a:pPr>
            <a:r>
              <a:rPr lang="en-US" sz="3200" dirty="0"/>
              <a:t>How are those fears keeping you from being guided and led by God’s higher way of love and compassion for others?</a:t>
            </a:r>
          </a:p>
          <a:p>
            <a:pPr marL="514350" indent="-514350">
              <a:buAutoNum type="arabicPeriod"/>
            </a:pPr>
            <a:r>
              <a:rPr lang="en-US" sz="3200" dirty="0"/>
              <a:t>How is the Spirit inviting you to move toward compassion today?</a:t>
            </a:r>
          </a:p>
        </p:txBody>
      </p:sp>
    </p:spTree>
    <p:extLst>
      <p:ext uri="{BB962C8B-B14F-4D97-AF65-F5344CB8AC3E}">
        <p14:creationId xmlns:p14="http://schemas.microsoft.com/office/powerpoint/2010/main" val="1155163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7EA64-BEAB-9D4B-AA3C-928E9DC6DBB7}"/>
              </a:ext>
            </a:extLst>
          </p:cNvPr>
          <p:cNvSpPr>
            <a:spLocks noGrp="1"/>
          </p:cNvSpPr>
          <p:nvPr>
            <p:ph idx="1"/>
          </p:nvPr>
        </p:nvSpPr>
        <p:spPr>
          <a:xfrm>
            <a:off x="615461" y="892419"/>
            <a:ext cx="10961077" cy="5073162"/>
          </a:xfrm>
        </p:spPr>
        <p:txBody>
          <a:bodyPr>
            <a:noAutofit/>
          </a:bodyPr>
          <a:lstStyle/>
          <a:p>
            <a:pPr marL="0" indent="0">
              <a:buNone/>
            </a:pPr>
            <a:r>
              <a:rPr lang="en-US" sz="3800" dirty="0">
                <a:solidFill>
                  <a:schemeClr val="bg1"/>
                </a:solidFill>
              </a:rPr>
              <a:t>One:  Your Ways, O God, are higher than our ways.</a:t>
            </a:r>
          </a:p>
          <a:p>
            <a:pPr marL="0" indent="0">
              <a:buNone/>
            </a:pPr>
            <a:r>
              <a:rPr lang="en-US" sz="3800" b="1" dirty="0">
                <a:solidFill>
                  <a:schemeClr val="bg1"/>
                </a:solidFill>
              </a:rPr>
              <a:t>All:  Your thoughts are higher than our thoughts.</a:t>
            </a:r>
          </a:p>
          <a:p>
            <a:pPr marL="0" indent="0">
              <a:buNone/>
            </a:pPr>
            <a:r>
              <a:rPr lang="en-US" sz="3800" dirty="0">
                <a:solidFill>
                  <a:schemeClr val="bg1"/>
                </a:solidFill>
              </a:rPr>
              <a:t>One:  We seek God’s ways.</a:t>
            </a:r>
          </a:p>
          <a:p>
            <a:pPr marL="0" indent="0">
              <a:buNone/>
            </a:pPr>
            <a:r>
              <a:rPr lang="en-US" sz="3800" b="1" dirty="0">
                <a:solidFill>
                  <a:schemeClr val="bg1"/>
                </a:solidFill>
              </a:rPr>
              <a:t>All:  Lord, move us from our fears and into the light </a:t>
            </a:r>
            <a:br>
              <a:rPr lang="en-US" sz="3800" b="1" dirty="0">
                <a:solidFill>
                  <a:schemeClr val="bg1"/>
                </a:solidFill>
              </a:rPr>
            </a:br>
            <a:r>
              <a:rPr lang="en-US" sz="3800" b="1" dirty="0">
                <a:solidFill>
                  <a:schemeClr val="bg1"/>
                </a:solidFill>
              </a:rPr>
              <a:t>        of your loving compassion.</a:t>
            </a:r>
          </a:p>
          <a:p>
            <a:pPr marL="0" indent="0">
              <a:buNone/>
            </a:pPr>
            <a:r>
              <a:rPr lang="en-US" sz="3800" dirty="0">
                <a:solidFill>
                  <a:schemeClr val="bg1"/>
                </a:solidFill>
              </a:rPr>
              <a:t>One:  As we walk with Christ on this Lenten journey, </a:t>
            </a:r>
            <a:br>
              <a:rPr lang="en-US" sz="3800" dirty="0">
                <a:solidFill>
                  <a:schemeClr val="bg1"/>
                </a:solidFill>
              </a:rPr>
            </a:br>
            <a:r>
              <a:rPr lang="en-US" sz="3800" dirty="0">
                <a:solidFill>
                  <a:schemeClr val="bg1"/>
                </a:solidFill>
              </a:rPr>
              <a:t>           let us see your way more clearly.</a:t>
            </a:r>
          </a:p>
          <a:p>
            <a:pPr marL="0" indent="0">
              <a:buNone/>
            </a:pPr>
            <a:r>
              <a:rPr lang="en-US" sz="3800" b="1" dirty="0">
                <a:solidFill>
                  <a:schemeClr val="bg1"/>
                </a:solidFill>
              </a:rPr>
              <a:t>All:  and follow your way more faithfully. Amen.</a:t>
            </a:r>
          </a:p>
        </p:txBody>
      </p:sp>
    </p:spTree>
    <p:extLst>
      <p:ext uri="{BB962C8B-B14F-4D97-AF65-F5344CB8AC3E}">
        <p14:creationId xmlns:p14="http://schemas.microsoft.com/office/powerpoint/2010/main" val="174218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B0013E55-B4AA-8541-BA62-72F312B87344}"/>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60756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alking on a trail in a mountainous region&#10;&#10;Description automatically generated with low confidence">
            <a:extLst>
              <a:ext uri="{FF2B5EF4-FFF2-40B4-BE49-F238E27FC236}">
                <a16:creationId xmlns:a16="http://schemas.microsoft.com/office/drawing/2014/main" id="{B221BBBE-0434-DC49-B428-10960AAE7C32}"/>
              </a:ext>
            </a:extLst>
          </p:cNvPr>
          <p:cNvPicPr>
            <a:picLocks noChangeAspect="1"/>
          </p:cNvPicPr>
          <p:nvPr/>
        </p:nvPicPr>
        <p:blipFill rotWithShape="1">
          <a:blip r:embed="rId3"/>
          <a:srcRect l="6587" t="9091" r="2504"/>
          <a:stretch/>
        </p:blipFill>
        <p:spPr>
          <a:xfrm>
            <a:off x="20" y="10"/>
            <a:ext cx="12191981" cy="6857990"/>
          </a:xfrm>
          <a:prstGeom prst="rect">
            <a:avLst/>
          </a:prstGeom>
          <a:noFill/>
        </p:spPr>
      </p:pic>
      <p:sp>
        <p:nvSpPr>
          <p:cNvPr id="66" name="Rectangle 6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33A8578-34D7-6B49-8C67-1EDB4FD7376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dirty="0">
                <a:effectLst>
                  <a:outerShdw blurRad="50800" dist="38100" dir="2700000" algn="tl" rotWithShape="0">
                    <a:prstClr val="black">
                      <a:alpha val="40000"/>
                    </a:prstClr>
                  </a:outerShdw>
                </a:effectLst>
                <a:ea typeface="+mj-ea"/>
                <a:cs typeface="+mj-cs"/>
              </a:rPr>
              <a:t>Scripture Reading</a:t>
            </a:r>
          </a:p>
          <a:p>
            <a:pPr>
              <a:lnSpc>
                <a:spcPct val="90000"/>
              </a:lnSpc>
              <a:spcBef>
                <a:spcPct val="0"/>
              </a:spcBef>
              <a:spcAft>
                <a:spcPts val="600"/>
              </a:spcAft>
            </a:pPr>
            <a:r>
              <a:rPr lang="en-US" sz="6600" dirty="0">
                <a:effectLst>
                  <a:outerShdw blurRad="50800" dist="38100" dir="2700000" algn="tl" rotWithShape="0">
                    <a:prstClr val="black">
                      <a:alpha val="40000"/>
                    </a:prstClr>
                  </a:outerShdw>
                </a:effectLst>
                <a:latin typeface="+mj-lt"/>
                <a:ea typeface="+mj-ea"/>
                <a:cs typeface="+mj-cs"/>
              </a:rPr>
              <a:t>Isaiah 55:6-9 NLT </a:t>
            </a:r>
          </a:p>
        </p:txBody>
      </p:sp>
      <p:sp>
        <p:nvSpPr>
          <p:cNvPr id="68" name="Rectangle: Rounded Corners 6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684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mountain, outdoor, nature&#10;&#10;Description automatically generated">
            <a:extLst>
              <a:ext uri="{FF2B5EF4-FFF2-40B4-BE49-F238E27FC236}">
                <a16:creationId xmlns:a16="http://schemas.microsoft.com/office/drawing/2014/main" id="{98D867F4-753D-674D-890A-9CEB03AE09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2188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grass, outdoor, sign&#10;&#10;Description automatically generated">
            <a:extLst>
              <a:ext uri="{FF2B5EF4-FFF2-40B4-BE49-F238E27FC236}">
                <a16:creationId xmlns:a16="http://schemas.microsoft.com/office/drawing/2014/main" id="{36E8D51D-E70F-9641-9BAA-A33F1F68E346}"/>
              </a:ext>
            </a:extLst>
          </p:cNvPr>
          <p:cNvPicPr>
            <a:picLocks noChangeAspect="1"/>
          </p:cNvPicPr>
          <p:nvPr/>
        </p:nvPicPr>
        <p:blipFill rotWithShape="1">
          <a:blip r:embed="rId3"/>
          <a:srcRect l="4893" r="-1" b="-1"/>
          <a:stretch/>
        </p:blipFill>
        <p:spPr>
          <a:xfrm>
            <a:off x="196850" y="173518"/>
            <a:ext cx="11798300" cy="6512763"/>
          </a:xfrm>
          <a:prstGeom prst="rect">
            <a:avLst/>
          </a:prstGeom>
        </p:spPr>
      </p:pic>
    </p:spTree>
    <p:extLst>
      <p:ext uri="{BB962C8B-B14F-4D97-AF65-F5344CB8AC3E}">
        <p14:creationId xmlns:p14="http://schemas.microsoft.com/office/powerpoint/2010/main" val="3412019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03238A-69EB-5B47-A654-7E711A248984}"/>
              </a:ext>
            </a:extLst>
          </p:cNvPr>
          <p:cNvSpPr>
            <a:spLocks noGrp="1"/>
          </p:cNvSpPr>
          <p:nvPr>
            <p:ph idx="1"/>
          </p:nvPr>
        </p:nvSpPr>
        <p:spPr>
          <a:xfrm>
            <a:off x="4965430" y="500332"/>
            <a:ext cx="6956275" cy="5723487"/>
          </a:xfrm>
        </p:spPr>
        <p:txBody>
          <a:bodyPr>
            <a:noAutofit/>
          </a:bodyPr>
          <a:lstStyle/>
          <a:p>
            <a:pPr marL="0" indent="0">
              <a:buNone/>
            </a:pPr>
            <a:r>
              <a:rPr lang="en-US" sz="3200" dirty="0">
                <a:latin typeface="+mj-lt"/>
              </a:rPr>
              <a:t>“When life is uncertain, when civilization seems unstable, fear is our first instinct. We huddle, we hunker down, we hide, we begin to hate the world. We seek the security of locked doors, gated communities, suspicious thoughts about others, talking through technology, impenetrable border walls, club memberships, and spending $500 billion annually on defense systems. I think Jesus knew something about us that we don’t know about ourselves—we think and do a lot of stuff out of fear.”  </a:t>
            </a:r>
          </a:p>
        </p:txBody>
      </p:sp>
      <p:pic>
        <p:nvPicPr>
          <p:cNvPr id="5" name="Picture 4" descr="Text&#10;&#10;Description automatically generated">
            <a:extLst>
              <a:ext uri="{FF2B5EF4-FFF2-40B4-BE49-F238E27FC236}">
                <a16:creationId xmlns:a16="http://schemas.microsoft.com/office/drawing/2014/main" id="{3A7E2FA8-6C38-AB4A-9E18-A392C8735D41}"/>
              </a:ext>
            </a:extLst>
          </p:cNvPr>
          <p:cNvPicPr>
            <a:picLocks noChangeAspect="1"/>
          </p:cNvPicPr>
          <p:nvPr/>
        </p:nvPicPr>
        <p:blipFill rotWithShape="1">
          <a:blip r:embed="rId3"/>
          <a:srcRect t="2091" b="2116"/>
          <a:stretch/>
        </p:blipFill>
        <p:spPr>
          <a:xfrm>
            <a:off x="20" y="10"/>
            <a:ext cx="4635571" cy="6857990"/>
          </a:xfrm>
          <a:prstGeom prst="rect">
            <a:avLst/>
          </a:prstGeom>
          <a:effectLst/>
        </p:spPr>
      </p:pic>
    </p:spTree>
    <p:extLst>
      <p:ext uri="{BB962C8B-B14F-4D97-AF65-F5344CB8AC3E}">
        <p14:creationId xmlns:p14="http://schemas.microsoft.com/office/powerpoint/2010/main" val="882895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3C44A10E-CAA1-1440-8B15-0A651356C895}"/>
              </a:ext>
            </a:extLst>
          </p:cNvPr>
          <p:cNvPicPr>
            <a:picLocks noChangeAspect="1"/>
          </p:cNvPicPr>
          <p:nvPr/>
        </p:nvPicPr>
        <p:blipFill rotWithShape="1">
          <a:blip r:embed="rId3"/>
          <a:srcRect r="115"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1802858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1B2BB-2B3B-0A4E-9391-E733609168D9}"/>
              </a:ext>
            </a:extLst>
          </p:cNvPr>
          <p:cNvSpPr>
            <a:spLocks noGrp="1"/>
          </p:cNvSpPr>
          <p:nvPr>
            <p:ph idx="1"/>
          </p:nvPr>
        </p:nvSpPr>
        <p:spPr>
          <a:xfrm>
            <a:off x="1149470" y="1052422"/>
            <a:ext cx="9893060" cy="5003771"/>
          </a:xfrm>
        </p:spPr>
        <p:txBody>
          <a:bodyPr>
            <a:normAutofit lnSpcReduction="10000"/>
          </a:bodyPr>
          <a:lstStyle/>
          <a:p>
            <a:pPr marL="0" indent="0">
              <a:buNone/>
            </a:pPr>
            <a:r>
              <a:rPr lang="en-US" sz="3600" b="1" dirty="0">
                <a:solidFill>
                  <a:schemeClr val="bg1"/>
                </a:solidFill>
              </a:rPr>
              <a:t>1 John 4:17-18 MSG</a:t>
            </a:r>
          </a:p>
          <a:p>
            <a:pPr marL="0" indent="0">
              <a:buNone/>
            </a:pPr>
            <a:r>
              <a:rPr lang="en-US" sz="3600" dirty="0">
                <a:solidFill>
                  <a:schemeClr val="bg1"/>
                </a:solidFill>
              </a:rPr>
              <a:t>God is love. When we take up permanent residence in a life of love, we live in God and God lives in us. This way, love has the run of the house, becomes at home and mature in us, so that we’re free of worry on Judgment Day—our standing in the world is identical with Christ’s. There is no room in love for fear. Well-formed love banishes fear. Since fear is crippling, a fearful life—fear of death, fear of judgment—is one not yet fully formed in love.</a:t>
            </a:r>
          </a:p>
        </p:txBody>
      </p:sp>
    </p:spTree>
    <p:extLst>
      <p:ext uri="{BB962C8B-B14F-4D97-AF65-F5344CB8AC3E}">
        <p14:creationId xmlns:p14="http://schemas.microsoft.com/office/powerpoint/2010/main" val="987688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23DEE-10B6-874C-9F19-492BFF469D84}"/>
              </a:ext>
            </a:extLst>
          </p:cNvPr>
          <p:cNvSpPr>
            <a:spLocks noGrp="1"/>
          </p:cNvSpPr>
          <p:nvPr>
            <p:ph type="title"/>
          </p:nvPr>
        </p:nvSpPr>
        <p:spPr/>
        <p:txBody>
          <a:bodyPr/>
          <a:lstStyle/>
          <a:p>
            <a:pPr algn="ctr"/>
            <a:r>
              <a:rPr lang="en-US" dirty="0">
                <a:solidFill>
                  <a:schemeClr val="bg1"/>
                </a:solidFill>
              </a:rPr>
              <a:t>The Compassion of God in the OT</a:t>
            </a:r>
          </a:p>
        </p:txBody>
      </p:sp>
      <p:sp>
        <p:nvSpPr>
          <p:cNvPr id="3" name="Content Placeholder 2">
            <a:extLst>
              <a:ext uri="{FF2B5EF4-FFF2-40B4-BE49-F238E27FC236}">
                <a16:creationId xmlns:a16="http://schemas.microsoft.com/office/drawing/2014/main" id="{CB03238A-69EB-5B47-A654-7E711A248984}"/>
              </a:ext>
            </a:extLst>
          </p:cNvPr>
          <p:cNvSpPr>
            <a:spLocks noGrp="1"/>
          </p:cNvSpPr>
          <p:nvPr>
            <p:ph idx="1"/>
          </p:nvPr>
        </p:nvSpPr>
        <p:spPr>
          <a:xfrm>
            <a:off x="597379" y="1535412"/>
            <a:ext cx="10997242" cy="4802187"/>
          </a:xfrm>
        </p:spPr>
        <p:txBody>
          <a:bodyPr>
            <a:normAutofit/>
          </a:bodyPr>
          <a:lstStyle/>
          <a:p>
            <a:pPr marL="0" indent="0">
              <a:buNone/>
            </a:pPr>
            <a:r>
              <a:rPr lang="en-US" dirty="0">
                <a:solidFill>
                  <a:schemeClr val="bg1"/>
                </a:solidFill>
                <a:latin typeface="+mj-lt"/>
              </a:rPr>
              <a:t>“The LORD, the LORD, the </a:t>
            </a:r>
            <a:r>
              <a:rPr lang="en-US" b="1" dirty="0">
                <a:solidFill>
                  <a:srgbClr val="FFFF00"/>
                </a:solidFill>
                <a:latin typeface="+mj-lt"/>
              </a:rPr>
              <a:t>compassionate</a:t>
            </a:r>
            <a:r>
              <a:rPr lang="en-US" dirty="0">
                <a:solidFill>
                  <a:schemeClr val="bg1"/>
                </a:solidFill>
                <a:latin typeface="+mj-lt"/>
              </a:rPr>
              <a:t> and gracious God…”  </a:t>
            </a:r>
            <a:r>
              <a:rPr lang="en-US" b="1" dirty="0">
                <a:solidFill>
                  <a:schemeClr val="bg1"/>
                </a:solidFill>
              </a:rPr>
              <a:t>Exodus 34:6</a:t>
            </a:r>
          </a:p>
          <a:p>
            <a:pPr marL="0" indent="0">
              <a:buNone/>
            </a:pPr>
            <a:r>
              <a:rPr lang="en-US" dirty="0">
                <a:solidFill>
                  <a:schemeClr val="bg1"/>
                </a:solidFill>
                <a:latin typeface="+mj-lt"/>
              </a:rPr>
              <a:t>“But you are a forgiving God, gracious and </a:t>
            </a:r>
            <a:r>
              <a:rPr lang="en-US" b="1" dirty="0">
                <a:solidFill>
                  <a:srgbClr val="FFFF00"/>
                </a:solidFill>
                <a:latin typeface="+mj-lt"/>
              </a:rPr>
              <a:t>compassionate</a:t>
            </a:r>
            <a:r>
              <a:rPr lang="en-US" dirty="0">
                <a:solidFill>
                  <a:schemeClr val="bg1"/>
                </a:solidFill>
                <a:latin typeface="+mj-lt"/>
              </a:rPr>
              <a:t>, slow to anger and abounding in love… Because of your great </a:t>
            </a:r>
            <a:r>
              <a:rPr lang="en-US" b="1" dirty="0">
                <a:solidFill>
                  <a:srgbClr val="FFFF00"/>
                </a:solidFill>
                <a:latin typeface="+mj-lt"/>
              </a:rPr>
              <a:t>compassion</a:t>
            </a:r>
            <a:r>
              <a:rPr lang="en-US" dirty="0">
                <a:solidFill>
                  <a:schemeClr val="bg1"/>
                </a:solidFill>
                <a:latin typeface="+mj-lt"/>
              </a:rPr>
              <a:t> you did not abandon [your people] in the wilderness.”  </a:t>
            </a:r>
            <a:r>
              <a:rPr lang="en-US" b="1" dirty="0">
                <a:solidFill>
                  <a:schemeClr val="bg1"/>
                </a:solidFill>
              </a:rPr>
              <a:t>Nehemiah 9:16-21</a:t>
            </a:r>
          </a:p>
          <a:p>
            <a:pPr marL="0" indent="0">
              <a:buNone/>
            </a:pPr>
            <a:r>
              <a:rPr lang="he-IL" sz="3600" b="1" dirty="0">
                <a:solidFill>
                  <a:schemeClr val="bg1"/>
                </a:solidFill>
              </a:rPr>
              <a:t>רַח֖וּם</a:t>
            </a:r>
            <a:r>
              <a:rPr lang="en-US" dirty="0">
                <a:solidFill>
                  <a:schemeClr val="bg1"/>
                </a:solidFill>
              </a:rPr>
              <a:t> (</a:t>
            </a:r>
            <a:r>
              <a:rPr lang="en-US" i="1" dirty="0" err="1">
                <a:solidFill>
                  <a:schemeClr val="bg1"/>
                </a:solidFill>
              </a:rPr>
              <a:t>rakhum</a:t>
            </a:r>
            <a:r>
              <a:rPr lang="en-US" dirty="0">
                <a:solidFill>
                  <a:schemeClr val="bg1"/>
                </a:solidFill>
              </a:rPr>
              <a:t>) adj. – compassionate; (</a:t>
            </a:r>
            <a:r>
              <a:rPr lang="en-US" i="1" dirty="0" err="1">
                <a:solidFill>
                  <a:schemeClr val="bg1"/>
                </a:solidFill>
              </a:rPr>
              <a:t>rakhamim</a:t>
            </a:r>
            <a:r>
              <a:rPr lang="en-US" dirty="0">
                <a:solidFill>
                  <a:schemeClr val="bg1"/>
                </a:solidFill>
              </a:rPr>
              <a:t>) n. – compassion</a:t>
            </a:r>
          </a:p>
          <a:p>
            <a:r>
              <a:rPr lang="en-US" dirty="0">
                <a:solidFill>
                  <a:schemeClr val="bg1"/>
                </a:solidFill>
              </a:rPr>
              <a:t>Both words are related to the Hebrew word for “womb”—indicating an intense emotion within God, like a mother’s love for her child</a:t>
            </a:r>
          </a:p>
          <a:p>
            <a:r>
              <a:rPr lang="en-US" dirty="0">
                <a:solidFill>
                  <a:schemeClr val="bg1"/>
                </a:solidFill>
              </a:rPr>
              <a:t>God is “deeply moved” with affection toward his children—</a:t>
            </a:r>
            <a:r>
              <a:rPr lang="en-US" dirty="0">
                <a:solidFill>
                  <a:schemeClr val="bg1"/>
                </a:solidFill>
                <a:latin typeface="+mj-lt"/>
              </a:rPr>
              <a:t>“Can a woman forget her nursing child, or show no compassion for the child of her womb? Even if they forget, yet I will not forget you.”</a:t>
            </a:r>
            <a:r>
              <a:rPr lang="en-US" b="1" dirty="0">
                <a:solidFill>
                  <a:schemeClr val="bg1"/>
                </a:solidFill>
              </a:rPr>
              <a:t> Isaiah 49:15</a:t>
            </a:r>
            <a:endParaRPr lang="he-IL" dirty="0">
              <a:solidFill>
                <a:schemeClr val="bg1"/>
              </a:solidFill>
              <a:latin typeface="+mj-lt"/>
            </a:endParaRPr>
          </a:p>
        </p:txBody>
      </p:sp>
    </p:spTree>
    <p:extLst>
      <p:ext uri="{BB962C8B-B14F-4D97-AF65-F5344CB8AC3E}">
        <p14:creationId xmlns:p14="http://schemas.microsoft.com/office/powerpoint/2010/main" val="3378551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23DEE-10B6-874C-9F19-492BFF469D84}"/>
              </a:ext>
            </a:extLst>
          </p:cNvPr>
          <p:cNvSpPr>
            <a:spLocks noGrp="1"/>
          </p:cNvSpPr>
          <p:nvPr>
            <p:ph type="title"/>
          </p:nvPr>
        </p:nvSpPr>
        <p:spPr/>
        <p:txBody>
          <a:bodyPr/>
          <a:lstStyle/>
          <a:p>
            <a:pPr algn="ctr"/>
            <a:r>
              <a:rPr lang="en-US" dirty="0">
                <a:solidFill>
                  <a:schemeClr val="bg1"/>
                </a:solidFill>
              </a:rPr>
              <a:t>The Compassion of God in the NT</a:t>
            </a:r>
          </a:p>
        </p:txBody>
      </p:sp>
      <p:sp>
        <p:nvSpPr>
          <p:cNvPr id="3" name="Content Placeholder 2">
            <a:extLst>
              <a:ext uri="{FF2B5EF4-FFF2-40B4-BE49-F238E27FC236}">
                <a16:creationId xmlns:a16="http://schemas.microsoft.com/office/drawing/2014/main" id="{CB03238A-69EB-5B47-A654-7E711A248984}"/>
              </a:ext>
            </a:extLst>
          </p:cNvPr>
          <p:cNvSpPr>
            <a:spLocks noGrp="1"/>
          </p:cNvSpPr>
          <p:nvPr>
            <p:ph idx="1"/>
          </p:nvPr>
        </p:nvSpPr>
        <p:spPr>
          <a:xfrm>
            <a:off x="459895" y="1552665"/>
            <a:ext cx="11272209" cy="4802187"/>
          </a:xfrm>
        </p:spPr>
        <p:txBody>
          <a:bodyPr>
            <a:noAutofit/>
          </a:bodyPr>
          <a:lstStyle/>
          <a:p>
            <a:pPr marL="0" indent="0">
              <a:buNone/>
            </a:pPr>
            <a:r>
              <a:rPr lang="en-US" dirty="0">
                <a:solidFill>
                  <a:schemeClr val="bg1"/>
                </a:solidFill>
                <a:latin typeface="+mj-lt"/>
              </a:rPr>
              <a:t>“When [Jesus] saw the crowds, he had </a:t>
            </a:r>
            <a:r>
              <a:rPr lang="en-US" b="1" dirty="0">
                <a:solidFill>
                  <a:srgbClr val="FFFF00"/>
                </a:solidFill>
                <a:latin typeface="+mj-lt"/>
              </a:rPr>
              <a:t>compassion</a:t>
            </a:r>
            <a:r>
              <a:rPr lang="en-US" dirty="0">
                <a:solidFill>
                  <a:schemeClr val="bg1"/>
                </a:solidFill>
                <a:latin typeface="+mj-lt"/>
              </a:rPr>
              <a:t> on them, because they were harassed and helpless, like sheep without a shepherd.” </a:t>
            </a:r>
            <a:r>
              <a:rPr lang="en-US" b="1" dirty="0">
                <a:solidFill>
                  <a:schemeClr val="bg1"/>
                </a:solidFill>
              </a:rPr>
              <a:t>Matt 9:36</a:t>
            </a:r>
          </a:p>
          <a:p>
            <a:pPr marL="0" indent="0">
              <a:buNone/>
            </a:pPr>
            <a:r>
              <a:rPr lang="en-US" dirty="0">
                <a:solidFill>
                  <a:schemeClr val="bg1"/>
                </a:solidFill>
                <a:latin typeface="+mj-lt"/>
              </a:rPr>
              <a:t>“Filled with love and </a:t>
            </a:r>
            <a:r>
              <a:rPr lang="en-US" b="1" dirty="0">
                <a:solidFill>
                  <a:srgbClr val="FFFF00"/>
                </a:solidFill>
                <a:latin typeface="+mj-lt"/>
              </a:rPr>
              <a:t>compassion</a:t>
            </a:r>
            <a:r>
              <a:rPr lang="en-US" dirty="0">
                <a:solidFill>
                  <a:schemeClr val="bg1"/>
                </a:solidFill>
                <a:latin typeface="+mj-lt"/>
              </a:rPr>
              <a:t>, he ran to his son, embraced him, and kissed him.” </a:t>
            </a:r>
            <a:r>
              <a:rPr lang="en-US" b="1" dirty="0">
                <a:solidFill>
                  <a:schemeClr val="bg1"/>
                </a:solidFill>
              </a:rPr>
              <a:t>Luke 15:20 – Parable of the Prodigal Son/Compassionate Father</a:t>
            </a:r>
            <a:endParaRPr lang="en-US" dirty="0">
              <a:solidFill>
                <a:schemeClr val="bg1"/>
              </a:solidFill>
              <a:latin typeface="+mj-lt"/>
            </a:endParaRPr>
          </a:p>
          <a:p>
            <a:pPr marL="0" indent="0">
              <a:buNone/>
            </a:pPr>
            <a:r>
              <a:rPr lang="el-GR" b="1" dirty="0" err="1">
                <a:solidFill>
                  <a:schemeClr val="bg1"/>
                </a:solidFill>
              </a:rPr>
              <a:t>Σπλαγχνίζομαι</a:t>
            </a:r>
            <a:r>
              <a:rPr lang="en-US" b="1" dirty="0">
                <a:solidFill>
                  <a:schemeClr val="bg1"/>
                </a:solidFill>
              </a:rPr>
              <a:t> </a:t>
            </a:r>
            <a:r>
              <a:rPr lang="en-US" dirty="0">
                <a:solidFill>
                  <a:schemeClr val="bg1"/>
                </a:solidFill>
              </a:rPr>
              <a:t>(</a:t>
            </a:r>
            <a:r>
              <a:rPr lang="en-US" i="1" dirty="0" err="1">
                <a:solidFill>
                  <a:schemeClr val="bg1"/>
                </a:solidFill>
              </a:rPr>
              <a:t>splangchnizomai</a:t>
            </a:r>
            <a:r>
              <a:rPr lang="en-US" i="1" dirty="0">
                <a:solidFill>
                  <a:schemeClr val="bg1"/>
                </a:solidFill>
              </a:rPr>
              <a:t>) v</a:t>
            </a:r>
            <a:r>
              <a:rPr lang="en-US" dirty="0">
                <a:solidFill>
                  <a:schemeClr val="bg1"/>
                </a:solidFill>
              </a:rPr>
              <a:t>. – to have compassion, literally to be moved in the gut to act lovingly with empathy and affection</a:t>
            </a:r>
          </a:p>
          <a:p>
            <a:r>
              <a:rPr lang="en-US" dirty="0">
                <a:solidFill>
                  <a:schemeClr val="bg1"/>
                </a:solidFill>
              </a:rPr>
              <a:t>The English word “compassion” comes from the Latin </a:t>
            </a:r>
            <a:r>
              <a:rPr lang="en-US" i="1" dirty="0" err="1">
                <a:solidFill>
                  <a:schemeClr val="bg1"/>
                </a:solidFill>
              </a:rPr>
              <a:t>compassio</a:t>
            </a:r>
            <a:r>
              <a:rPr lang="en-US" i="1" dirty="0">
                <a:solidFill>
                  <a:schemeClr val="bg1"/>
                </a:solidFill>
              </a:rPr>
              <a:t>,</a:t>
            </a:r>
            <a:r>
              <a:rPr lang="en-US" dirty="0">
                <a:solidFill>
                  <a:schemeClr val="bg1"/>
                </a:solidFill>
              </a:rPr>
              <a:t> formed by two words “com”- with/together and “</a:t>
            </a:r>
            <a:r>
              <a:rPr lang="en-US" dirty="0" err="1">
                <a:solidFill>
                  <a:schemeClr val="bg1"/>
                </a:solidFill>
              </a:rPr>
              <a:t>passio</a:t>
            </a:r>
            <a:r>
              <a:rPr lang="en-US" dirty="0">
                <a:solidFill>
                  <a:schemeClr val="bg1"/>
                </a:solidFill>
              </a:rPr>
              <a:t>”- to suffer</a:t>
            </a:r>
          </a:p>
          <a:p>
            <a:r>
              <a:rPr lang="en-US" dirty="0">
                <a:solidFill>
                  <a:schemeClr val="bg1"/>
                </a:solidFill>
              </a:rPr>
              <a:t>Literally compassion means to “suffer with” someone and enter into solidarity with their pain, e.g., </a:t>
            </a:r>
            <a:r>
              <a:rPr lang="en-US" dirty="0">
                <a:solidFill>
                  <a:schemeClr val="bg1"/>
                </a:solidFill>
                <a:latin typeface="+mj-lt"/>
              </a:rPr>
              <a:t>“Then a despised Samaritan came along, and when he saw the man, he felt </a:t>
            </a:r>
            <a:r>
              <a:rPr lang="en-US" b="1" dirty="0">
                <a:solidFill>
                  <a:srgbClr val="FFFF00"/>
                </a:solidFill>
                <a:latin typeface="+mj-lt"/>
              </a:rPr>
              <a:t>compassion</a:t>
            </a:r>
            <a:r>
              <a:rPr lang="en-US" dirty="0">
                <a:solidFill>
                  <a:schemeClr val="bg1"/>
                </a:solidFill>
                <a:latin typeface="+mj-lt"/>
              </a:rPr>
              <a:t> for him.” </a:t>
            </a:r>
            <a:r>
              <a:rPr lang="en-US" b="1" dirty="0">
                <a:solidFill>
                  <a:schemeClr val="bg1"/>
                </a:solidFill>
              </a:rPr>
              <a:t>Luke 10:33</a:t>
            </a:r>
          </a:p>
        </p:txBody>
      </p:sp>
    </p:spTree>
    <p:extLst>
      <p:ext uri="{BB962C8B-B14F-4D97-AF65-F5344CB8AC3E}">
        <p14:creationId xmlns:p14="http://schemas.microsoft.com/office/powerpoint/2010/main" val="754805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71752</TotalTime>
  <Words>3265</Words>
  <Application>Microsoft Macintosh PowerPoint</Application>
  <PresentationFormat>Widescreen</PresentationFormat>
  <Paragraphs>174</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Compassion of God in the OT</vt:lpstr>
      <vt:lpstr>The Compassion of God 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644</cp:revision>
  <cp:lastPrinted>2022-03-06T13:57:40Z</cp:lastPrinted>
  <dcterms:created xsi:type="dcterms:W3CDTF">2021-09-07T17:36:39Z</dcterms:created>
  <dcterms:modified xsi:type="dcterms:W3CDTF">2022-03-13T02:16:40Z</dcterms:modified>
</cp:coreProperties>
</file>