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03" r:id="rId3"/>
    <p:sldId id="526" r:id="rId4"/>
    <p:sldId id="527" r:id="rId5"/>
    <p:sldId id="532" r:id="rId6"/>
    <p:sldId id="528" r:id="rId7"/>
    <p:sldId id="506" r:id="rId8"/>
    <p:sldId id="534" r:id="rId9"/>
    <p:sldId id="535" r:id="rId10"/>
    <p:sldId id="536" r:id="rId11"/>
    <p:sldId id="516" r:id="rId12"/>
    <p:sldId id="533" r:id="rId13"/>
    <p:sldId id="540" r:id="rId14"/>
    <p:sldId id="539" r:id="rId15"/>
    <p:sldId id="538" r:id="rId16"/>
    <p:sldId id="537" r:id="rId17"/>
    <p:sldId id="529" r:id="rId18"/>
    <p:sldId id="531" r:id="rId19"/>
    <p:sldId id="530" r:id="rId20"/>
    <p:sldId id="521"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p:restoredTop sz="73579"/>
  </p:normalViewPr>
  <p:slideViewPr>
    <p:cSldViewPr snapToGrid="0">
      <p:cViewPr varScale="1">
        <p:scale>
          <a:sx n="76" d="100"/>
          <a:sy n="76" d="100"/>
        </p:scale>
        <p:origin x="224" y="29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Sundays before Lent / stand-alone messages</a:t>
            </a:r>
          </a:p>
          <a:p>
            <a:pPr marL="171450" indent="-171450">
              <a:buFont typeface="Arial" panose="020B0604020202020204" pitchFamily="34" charset="0"/>
              <a:buChar char="•"/>
            </a:pPr>
            <a:r>
              <a:rPr lang="en-US" dirty="0"/>
              <a:t>Sun, Dec 31 – congregational exercise &amp; responses</a:t>
            </a:r>
          </a:p>
          <a:p>
            <a:pPr marL="628650" lvl="1" indent="-171450">
              <a:buFont typeface="Arial" panose="020B0604020202020204" pitchFamily="34" charset="0"/>
              <a:buChar char="•"/>
            </a:pPr>
            <a:r>
              <a:rPr lang="en-US" dirty="0"/>
              <a:t>“With God’s help in 2024, I will stop… I will start…”</a:t>
            </a:r>
          </a:p>
          <a:p>
            <a:pPr marL="171450" indent="-171450">
              <a:buFont typeface="Arial" panose="020B0604020202020204" pitchFamily="34" charset="0"/>
              <a:buChar char="•"/>
            </a:pPr>
            <a:r>
              <a:rPr lang="en-US" dirty="0"/>
              <a:t>I’m addressing the most repeated responses we received</a:t>
            </a:r>
          </a:p>
          <a:p>
            <a:pPr marL="171450" indent="-171450">
              <a:buFont typeface="Arial" panose="020B0604020202020204" pitchFamily="34" charset="0"/>
              <a:buChar char="•"/>
            </a:pPr>
            <a:r>
              <a:rPr lang="en-US" dirty="0"/>
              <a:t>Last Sunday we looked at anxiety; a message called, </a:t>
            </a:r>
            <a:r>
              <a:rPr lang="en-US" i="1" dirty="0"/>
              <a:t>Winning the War on Worry</a:t>
            </a:r>
          </a:p>
          <a:p>
            <a:pPr marL="171450" indent="-171450">
              <a:buFont typeface="Arial" panose="020B0604020202020204" pitchFamily="34" charset="0"/>
              <a:buChar char="•"/>
            </a:pPr>
            <a:r>
              <a:rPr lang="en-US" dirty="0"/>
              <a:t>Another common response had to do with work, how we’re spending our time, the need to set boundaries, and rest.</a:t>
            </a:r>
          </a:p>
          <a:p>
            <a:pPr marL="171450" indent="-171450">
              <a:buFont typeface="Arial" panose="020B0604020202020204" pitchFamily="34" charset="0"/>
              <a:buChar char="•"/>
            </a:pPr>
            <a:r>
              <a:rPr lang="en-US" dirty="0"/>
              <a:t>And so, as you can see, today’s message is entitled, </a:t>
            </a:r>
            <a:r>
              <a:rPr lang="en-US" i="1" dirty="0"/>
              <a:t>Work &amp; Rest in the Way of Jesus</a:t>
            </a:r>
          </a:p>
          <a:p>
            <a:endParaRPr lang="en-US" dirty="0"/>
          </a:p>
          <a:p>
            <a:r>
              <a:rPr lang="en-US" dirty="0"/>
              <a:t>[BRIEF PRAYER]</a:t>
            </a:r>
          </a:p>
          <a:p>
            <a:endParaRPr lang="en-US" dirty="0"/>
          </a:p>
          <a:p>
            <a:r>
              <a:rPr lang="en-US" dirty="0"/>
              <a:t>If you have a Bible, please open up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5B00-8886-72E7-09BF-8FF87A6AF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B5D4-C3DF-D24C-25C3-9BA7207A4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BA0A-ED95-17AE-4162-80CE6508EF60}"/>
              </a:ext>
            </a:extLst>
          </p:cNvPr>
          <p:cNvSpPr>
            <a:spLocks noGrp="1"/>
          </p:cNvSpPr>
          <p:nvPr>
            <p:ph type="body" idx="1"/>
          </p:nvPr>
        </p:nvSpPr>
        <p:spPr/>
        <p:txBody>
          <a:bodyPr/>
          <a:lstStyle/>
          <a:p>
            <a:r>
              <a:rPr lang="en-US" dirty="0"/>
              <a:t>[READ &amp; COMMENT ON PASSAGE]</a:t>
            </a:r>
          </a:p>
          <a:p>
            <a:r>
              <a:rPr lang="en-US" dirty="0"/>
              <a:t>Honoring the Sabbath doesn’t come by observing a bunch of rules and regulations, or by approaching this holy day legalistically, but rather by recognizing that it is a gift from God for us to enjoy and live freely. In Mark 2:27, Jesus said, “The Sabbath was made for man, not man for the Sabbath.” In other words, a Sabbath day’s rest should be lightening our load not increasing its weight. And don’t miss this… Jesus is saying that he is the very embodiment of Sabbath. Therefore, when you “cease” from work it is by resting in him that we truly honor and observe this day the way God intended. </a:t>
            </a:r>
          </a:p>
          <a:p>
            <a:endParaRPr lang="en-US" dirty="0"/>
          </a:p>
          <a:p>
            <a:r>
              <a:rPr lang="en-US" dirty="0"/>
              <a:t>Again, listen to the words of Jesus in Matthew 12, verse 8… [NEXT SLIDE]</a:t>
            </a:r>
          </a:p>
        </p:txBody>
      </p:sp>
      <p:sp>
        <p:nvSpPr>
          <p:cNvPr id="4" name="Slide Number Placeholder 3">
            <a:extLst>
              <a:ext uri="{FF2B5EF4-FFF2-40B4-BE49-F238E27FC236}">
                <a16:creationId xmlns:a16="http://schemas.microsoft.com/office/drawing/2014/main" id="{6CA2C799-5DC7-FB5C-8052-CA22A6C9C6B6}"/>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46006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1825C-415C-853E-6B27-776B71951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78C54-F56B-FABB-C917-BF1E37694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8A4F4-F17E-ECE6-02BF-3EA03FC8C521}"/>
              </a:ext>
            </a:extLst>
          </p:cNvPr>
          <p:cNvSpPr>
            <a:spLocks noGrp="1"/>
          </p:cNvSpPr>
          <p:nvPr>
            <p:ph type="body" idx="1"/>
          </p:nvPr>
        </p:nvSpPr>
        <p:spPr/>
        <p:txBody>
          <a:bodyPr/>
          <a:lstStyle/>
          <a:p>
            <a:r>
              <a:rPr lang="en-US" dirty="0"/>
              <a:t>[READ &amp; COMMENT ON PASSAGE]</a:t>
            </a:r>
          </a:p>
          <a:p>
            <a:r>
              <a:rPr lang="en-US" dirty="0"/>
              <a:t>That means that Jesus (as the One who created it) shows us what to do with it. And what did he do on the Sabbath? Jesus worshipped on the Sabbath (Luke 4:16); taught on the Sabbath (Mark 6:2); healed people on the Sabbath (Matt 12:9-11), and he ate and drank on the Sabbath (Matt 12:1). He lived freely and treated the Sabbath as a glorious gift, not a restrictive, legalistic burden.</a:t>
            </a:r>
            <a:br>
              <a:rPr lang="en-US" dirty="0"/>
            </a:br>
            <a:endParaRPr lang="en-US" dirty="0"/>
          </a:p>
          <a:p>
            <a:r>
              <a:rPr lang="en-US" dirty="0"/>
              <a:t>And we can see in the gospels, while Jesus worshipped at the designated time, his “Sabbath-rest” was not fixed to a day or time of the week. Instead, he created a healthy rhythm of work and rest.</a:t>
            </a:r>
          </a:p>
          <a:p>
            <a:endParaRPr lang="en-US" dirty="0"/>
          </a:p>
          <a:p>
            <a:r>
              <a:rPr lang="en-US" dirty="0"/>
              <a:t>How can we do that today as we navigate our modern times? [NEXT SLIDE]</a:t>
            </a:r>
          </a:p>
        </p:txBody>
      </p:sp>
      <p:sp>
        <p:nvSpPr>
          <p:cNvPr id="4" name="Slide Number Placeholder 3">
            <a:extLst>
              <a:ext uri="{FF2B5EF4-FFF2-40B4-BE49-F238E27FC236}">
                <a16:creationId xmlns:a16="http://schemas.microsoft.com/office/drawing/2014/main" id="{9D1BC2F1-026C-2DBE-A0E5-7E9F123119C4}"/>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93080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0A9EA-1021-81F5-E4EF-6A2017945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C449A-D8D3-CCDA-BA88-0EA21E5C9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527EF-2358-A134-509E-AE60D414E4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E1CBD5-B09D-4FF2-AF26-BE881887D36A}"/>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128158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FDFB7-B3A5-B5A1-98A1-F5B30F699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32CAD-04FE-03CB-1197-5784BAF20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AAD47-0DCF-3D3C-817A-E5FE6386A1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7D597F-1CFE-3326-DC61-88B16AC51B63}"/>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008952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9962-AAB7-7788-E9D8-860167701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D9BCE-9A20-C195-2269-4DFF38950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45EF5-E56F-A2BE-5866-07699E0DAE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98DDF9-8171-CDC1-D5F5-C6E427480CF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05291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105EC-FD8B-8C34-7DA4-05A08C762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9CC75-AA70-3EDC-667D-17BB51B5B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F0335-3ADC-02AD-6017-912D5F49E5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B4CF03-84B7-0BA0-261D-609DE5200BEC}"/>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467256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BAAB5-B20D-07FA-AC55-7C2C650B9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13163-E4CA-29CB-C615-F56BFAA62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7383A-E930-3F36-6081-478C25D9B3FD}"/>
              </a:ext>
            </a:extLst>
          </p:cNvPr>
          <p:cNvSpPr>
            <a:spLocks noGrp="1"/>
          </p:cNvSpPr>
          <p:nvPr>
            <p:ph type="body" idx="1"/>
          </p:nvPr>
        </p:nvSpPr>
        <p:spPr/>
        <p:txBody>
          <a:bodyPr/>
          <a:lstStyle/>
          <a:p>
            <a:r>
              <a:rPr lang="en-US" dirty="0"/>
              <a:t>[BRIEF COMMENTS ON EACH]</a:t>
            </a:r>
          </a:p>
          <a:p>
            <a:r>
              <a:rPr lang="en-US" b="1" dirty="0"/>
              <a:t>1.  Honor the Sabbath and aim for deep spiritual rest in Jesus.</a:t>
            </a:r>
          </a:p>
          <a:p>
            <a:r>
              <a:rPr lang="en-US" dirty="0"/>
              <a:t>       (Begin the day devotionally; don’t work; do life-giving tasks &amp; activities)</a:t>
            </a:r>
          </a:p>
          <a:p>
            <a:r>
              <a:rPr lang="en-US" b="1" dirty="0"/>
              <a:t>2.  Set boundaries in your daily life and weekly routines.</a:t>
            </a:r>
          </a:p>
          <a:p>
            <a:r>
              <a:rPr lang="en-US" dirty="0"/>
              <a:t>       (Put devices away at set times; limit work &amp; media; protect relationships)</a:t>
            </a:r>
          </a:p>
          <a:p>
            <a:r>
              <a:rPr lang="en-US" b="1" dirty="0"/>
              <a:t>3.  Set quiet times to connect and center your heart on God.</a:t>
            </a:r>
          </a:p>
          <a:p>
            <a:r>
              <a:rPr lang="en-US" dirty="0"/>
              <a:t>       (Read the Bible or use an app on the go; set prayer times; do mini retreats)</a:t>
            </a:r>
          </a:p>
          <a:p>
            <a:r>
              <a:rPr lang="en-US" b="1" dirty="0"/>
              <a:t>4.  Ask someone to help you keep to the way of Jesus.</a:t>
            </a:r>
          </a:p>
          <a:p>
            <a:endParaRPr lang="en-US" dirty="0"/>
          </a:p>
          <a:p>
            <a:r>
              <a:rPr lang="en-US" dirty="0"/>
              <a:t>Finally, here are some questions to help us reflect on what God is saying to us and respond to the leading of the Holy Spirit… [NEXT SLIDE]</a:t>
            </a:r>
          </a:p>
        </p:txBody>
      </p:sp>
      <p:sp>
        <p:nvSpPr>
          <p:cNvPr id="4" name="Slide Number Placeholder 3">
            <a:extLst>
              <a:ext uri="{FF2B5EF4-FFF2-40B4-BE49-F238E27FC236}">
                <a16:creationId xmlns:a16="http://schemas.microsoft.com/office/drawing/2014/main" id="{9E797258-B236-4832-4A78-54FF53FF1448}"/>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67707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CFCAD-BC0C-60FA-72CD-86F6CE891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41633-DE52-B3E0-A130-838249929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20DB1-66D1-79EE-B375-7AF23876CC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50994A-7306-A70C-715B-757C0A25E543}"/>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81096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DE80-0679-2CF0-796F-B691E3402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4B6CF-AAE4-1F97-DEDC-300BE1C2E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FB046-4EAB-B658-9259-CD9C3F147F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79A09E-1167-D44F-8FB8-6664ED0BD17A}"/>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75816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72D5E-B9AB-3679-B640-90D6B7B19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38BB-F890-13F4-442B-22FAAA6AC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2A560-319C-DCF1-539A-DC5E50EB52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8BE4C6-C8E1-15BD-7789-A121654A3E02}"/>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92247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CONGREGATION TO STAND FOR SCRIPTURE READING]</a:t>
            </a:r>
          </a:p>
          <a:p>
            <a:endParaRPr lang="en-US" dirty="0"/>
          </a:p>
          <a:p>
            <a:r>
              <a:rPr lang="en-US" dirty="0"/>
              <a:t>[READ PASSAGE]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Word of the Lord…. You may be seated.”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0F06-2808-4BB1-C63E-F45BE0652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850FA-2C40-B7CF-EF49-A695A7C24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9A31F-A6FD-CC17-837F-69FA76AE012D}"/>
              </a:ext>
            </a:extLst>
          </p:cNvPr>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Are you working hard at your job and at the tasks God has given you? Are you giving it your very best? Are you serving Jesus in them?</a:t>
            </a:r>
          </a:p>
          <a:p>
            <a:pPr marL="228600" indent="-228600">
              <a:buFont typeface="+mj-lt"/>
              <a:buAutoNum type="arabicPeriod"/>
            </a:pPr>
            <a:r>
              <a:rPr lang="en-US" dirty="0"/>
              <a:t>Are you resting from “work” one full day of the week? Are you honoring and observing Sabbath rest in the way of Jesus? Do you have quiet times with Jesus during the week?</a:t>
            </a:r>
          </a:p>
          <a:p>
            <a:pPr marL="228600" indent="-228600">
              <a:buFont typeface="+mj-lt"/>
              <a:buAutoNum type="arabicPeriod"/>
            </a:pPr>
            <a:r>
              <a:rPr lang="en-US" dirty="0"/>
              <a:t>What is God saying to you about setting boundaries and adopting healthy rhythms of work and rest? Think about it this way: What is </a:t>
            </a:r>
            <a:r>
              <a:rPr lang="en-US" i="1" dirty="0"/>
              <a:t>one</a:t>
            </a:r>
            <a:r>
              <a:rPr lang="en-US" dirty="0"/>
              <a:t> thing you can do to set up a helpful boundary between work and rest? What can you do to get some REM rest in Jesus? </a:t>
            </a:r>
          </a:p>
          <a:p>
            <a:pPr marL="0" indent="0">
              <a:buFont typeface="+mj-lt"/>
              <a:buNone/>
            </a:pPr>
            <a:endParaRPr lang="en-US" dirty="0"/>
          </a:p>
          <a:p>
            <a:pPr marL="0" indent="0">
              <a:buFont typeface="+mj-lt"/>
              <a:buNone/>
            </a:pPr>
            <a:r>
              <a:rPr lang="en-US" dirty="0"/>
              <a:t>Brothers and sisters, let’s reflect on what we’ve heard, talk about it with a pastor, partner, or friend, and pray together about how the Lord wants us to slow down and experience true rest for our souls.</a:t>
            </a:r>
          </a:p>
          <a:p>
            <a:pPr marL="0" indent="0">
              <a:buFont typeface="+mj-lt"/>
              <a:buNone/>
            </a:pPr>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1EBC72E9-9D41-1B2F-90E7-CD7DA827418A}"/>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1620636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Benediction</a:t>
            </a:r>
          </a:p>
          <a:p>
            <a:r>
              <a:rPr lang="en-US" dirty="0"/>
              <a:t>In anxiety may you find peace</a:t>
            </a:r>
          </a:p>
          <a:p>
            <a:r>
              <a:rPr lang="en-US" dirty="0"/>
              <a:t>In sadness may you find comfort</a:t>
            </a:r>
          </a:p>
          <a:p>
            <a:r>
              <a:rPr lang="en-US" dirty="0"/>
              <a:t>In sickness may you find healing</a:t>
            </a:r>
          </a:p>
          <a:p>
            <a:r>
              <a:rPr lang="en-US" dirty="0"/>
              <a:t>In loneliness may you find community</a:t>
            </a:r>
          </a:p>
          <a:p>
            <a:r>
              <a:rPr lang="en-US" dirty="0"/>
              <a:t>In busyness may you find stillness</a:t>
            </a:r>
          </a:p>
          <a:p>
            <a:r>
              <a:rPr lang="en-US" dirty="0"/>
              <a:t>In listening may you find wisdom</a:t>
            </a:r>
          </a:p>
          <a:p>
            <a:r>
              <a:rPr lang="en-US" dirty="0"/>
              <a:t>In following may you find hope</a:t>
            </a:r>
          </a:p>
          <a:p>
            <a:r>
              <a:rPr lang="en-US" dirty="0"/>
              <a:t>And in the One who meets all our needs</a:t>
            </a:r>
          </a:p>
          <a:p>
            <a:r>
              <a:rPr lang="en-US" dirty="0"/>
              <a:t>May you find rest.</a:t>
            </a:r>
          </a:p>
          <a:p>
            <a:endParaRPr lang="en-US" dirty="0"/>
          </a:p>
          <a:p>
            <a:r>
              <a:rPr lang="en-US" dirty="0"/>
              <a:t>Go in peace, church,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7E3FC-3127-4E85-D75B-6B23D9A18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204BD-397D-A2E1-A531-31CABD782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2F0DF-5E5C-BDAB-C1CC-956F33F89327}"/>
              </a:ext>
            </a:extLst>
          </p:cNvPr>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Delivering groceries to a Pharisee</a:t>
            </a:r>
          </a:p>
          <a:p>
            <a:pPr marL="171450" indent="-171450">
              <a:buFont typeface="Arial" panose="020B0604020202020204" pitchFamily="34" charset="0"/>
              <a:buChar char="•"/>
            </a:pPr>
            <a:r>
              <a:rPr lang="en-US" dirty="0"/>
              <a:t>The legalist pastor who mowed his lawn in a suit on Sundays</a:t>
            </a:r>
          </a:p>
          <a:p>
            <a:endParaRPr lang="en-US" dirty="0"/>
          </a:p>
          <a:p>
            <a:r>
              <a:rPr lang="en-US" dirty="0"/>
              <a:t>What is Sabbath and what does it mean to honor it, keep it holy, and to rest? And if we’re going to talk about rest, shouldn’t we also say something about what it means to work? Post-pandemic it seems like there a lot of folks who don’t want to work today. But isn’t it good to work? Doesn’t the Bible say something about that? And what should a healthy rhythm of work and rest look like?</a:t>
            </a:r>
          </a:p>
          <a:p>
            <a:endParaRPr lang="en-US" dirty="0"/>
          </a:p>
          <a:p>
            <a:r>
              <a:rPr lang="en-US" dirty="0"/>
              <a:t>Let’s begin by looking at what the Bible says about work… [NEXT SLIDE]</a:t>
            </a:r>
          </a:p>
        </p:txBody>
      </p:sp>
      <p:sp>
        <p:nvSpPr>
          <p:cNvPr id="4" name="Slide Number Placeholder 3">
            <a:extLst>
              <a:ext uri="{FF2B5EF4-FFF2-40B4-BE49-F238E27FC236}">
                <a16:creationId xmlns:a16="http://schemas.microsoft.com/office/drawing/2014/main" id="{1264BE52-F7D9-3318-32A6-D75A107F67F2}"/>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7132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C5674-E811-3DAF-08D8-B8C643FA4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8894C-642F-30EC-284F-D7B772982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803C2-E64A-9EA0-8717-4950C27AB328}"/>
              </a:ext>
            </a:extLst>
          </p:cNvPr>
          <p:cNvSpPr>
            <a:spLocks noGrp="1"/>
          </p:cNvSpPr>
          <p:nvPr>
            <p:ph type="body" idx="1"/>
          </p:nvPr>
        </p:nvSpPr>
        <p:spPr/>
        <p:txBody>
          <a:bodyPr/>
          <a:lstStyle/>
          <a:p>
            <a:r>
              <a:rPr lang="en-US" dirty="0"/>
              <a:t>[BRIEF COMMENT ON EACH POINT]</a:t>
            </a:r>
          </a:p>
          <a:p>
            <a:pPr marL="171450" indent="-171450">
              <a:buFont typeface="Arial" panose="020B0604020202020204" pitchFamily="34" charset="0"/>
              <a:buChar char="•"/>
            </a:pPr>
            <a:r>
              <a:rPr lang="en-US" dirty="0"/>
              <a:t>It’s part of our calling in the world as image-bearers (Gen. 2:15)</a:t>
            </a:r>
          </a:p>
          <a:p>
            <a:pPr marL="171450" indent="-171450">
              <a:buFont typeface="Arial" panose="020B0604020202020204" pitchFamily="34" charset="0"/>
              <a:buChar char="•"/>
            </a:pPr>
            <a:r>
              <a:rPr lang="en-US" dirty="0"/>
              <a:t>We work to provide for ourselves and help others (Eph. 4:28; 1 Tim. 5:8)</a:t>
            </a:r>
          </a:p>
          <a:p>
            <a:pPr marL="171450" indent="-171450">
              <a:buFont typeface="Arial" panose="020B0604020202020204" pitchFamily="34" charset="0"/>
              <a:buChar char="•"/>
            </a:pPr>
            <a:r>
              <a:rPr lang="en-US" dirty="0"/>
              <a:t>If you don’t work (and you </a:t>
            </a:r>
            <a:r>
              <a:rPr lang="en-US" i="1" dirty="0"/>
              <a:t>can</a:t>
            </a:r>
            <a:r>
              <a:rPr lang="en-US" dirty="0"/>
              <a:t> work), you don’t eat (Prov. 14:23; 2 Thess. 3:10-13)</a:t>
            </a:r>
          </a:p>
          <a:p>
            <a:pPr marL="171450" indent="-171450">
              <a:buFont typeface="Arial" panose="020B0604020202020204" pitchFamily="34" charset="0"/>
              <a:buChar char="•"/>
            </a:pPr>
            <a:r>
              <a:rPr lang="en-US" dirty="0"/>
              <a:t>As disciples, it’s part of our witness (Eph. 2:10; 1 Thess. 4:10-12)</a:t>
            </a:r>
          </a:p>
          <a:p>
            <a:pPr marL="171450" indent="-171450">
              <a:buFont typeface="Arial" panose="020B0604020202020204" pitchFamily="34" charset="0"/>
              <a:buChar char="•"/>
            </a:pPr>
            <a:r>
              <a:rPr lang="en-US" dirty="0"/>
              <a:t>Jesus worked (Mk. 6:3; Jn. 5:17)--long days (Matt. 8:16; 14:15)</a:t>
            </a:r>
          </a:p>
          <a:p>
            <a:pPr marL="171450" indent="-171450">
              <a:buFont typeface="Arial" panose="020B0604020202020204" pitchFamily="34" charset="0"/>
              <a:buChar char="•"/>
            </a:pPr>
            <a:r>
              <a:rPr lang="en-US" dirty="0"/>
              <a:t>Jesus told several parables about workers; the Father wants eager, diligent workers (Matt. 9:37-38, 21:28-31); it’s a Kingdom work ethic to work hard, do our best, and do it for the Lord</a:t>
            </a:r>
          </a:p>
          <a:p>
            <a:pPr marL="171450" indent="-171450">
              <a:buFont typeface="Arial" panose="020B0604020202020204" pitchFamily="34" charset="0"/>
              <a:buChar char="•"/>
            </a:pPr>
            <a:r>
              <a:rPr lang="en-US" dirty="0"/>
              <a:t>We don’t work for people, but for the Lord (Col. 3:23-24)</a:t>
            </a:r>
          </a:p>
          <a:p>
            <a:endParaRPr lang="en-US" dirty="0"/>
          </a:p>
          <a:p>
            <a:r>
              <a:rPr lang="en-US" dirty="0"/>
              <a:t>Listen to what the Apostle Paul wrote in Colossians… [NEXT SLIDE]</a:t>
            </a:r>
          </a:p>
        </p:txBody>
      </p:sp>
      <p:sp>
        <p:nvSpPr>
          <p:cNvPr id="4" name="Slide Number Placeholder 3">
            <a:extLst>
              <a:ext uri="{FF2B5EF4-FFF2-40B4-BE49-F238E27FC236}">
                <a16:creationId xmlns:a16="http://schemas.microsoft.com/office/drawing/2014/main" id="{68E8DAC6-C326-6C20-5474-54338F02629F}"/>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45664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EF75-B74D-4E0A-3DC5-1D6A19147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BBFD5-3580-59A9-21F6-1A35F3C5B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98609-0EB0-074C-5DD8-75A3711C93FE}"/>
              </a:ext>
            </a:extLst>
          </p:cNvPr>
          <p:cNvSpPr>
            <a:spLocks noGrp="1"/>
          </p:cNvSpPr>
          <p:nvPr>
            <p:ph type="body" idx="1"/>
          </p:nvPr>
        </p:nvSpPr>
        <p:spPr/>
        <p:txBody>
          <a:bodyPr/>
          <a:lstStyle/>
          <a:p>
            <a:r>
              <a:rPr lang="en-US" dirty="0"/>
              <a:t>[READ PASSAGE &amp; COMMENT BRIEFLY]</a:t>
            </a:r>
          </a:p>
          <a:p>
            <a:endParaRPr lang="en-US" dirty="0"/>
          </a:p>
          <a:p>
            <a:r>
              <a:rPr lang="en-US" dirty="0"/>
              <a:t>So, work is good. And we should work hard on behalf of the Lord for the glory of God. But we also must be aware of the powers at work in the world that seek to make us slaves to our work, as well as other hobbies, commitments, activities and events that keep us so busy that it stifles our faith.</a:t>
            </a:r>
          </a:p>
          <a:p>
            <a:endParaRPr lang="en-US" dirty="0"/>
          </a:p>
          <a:p>
            <a:r>
              <a:rPr lang="en-US" dirty="0"/>
              <a:t>Stop and consider for a moment why many of us tend to be so busy… [NEXT SLIDE]</a:t>
            </a:r>
          </a:p>
        </p:txBody>
      </p:sp>
      <p:sp>
        <p:nvSpPr>
          <p:cNvPr id="4" name="Slide Number Placeholder 3">
            <a:extLst>
              <a:ext uri="{FF2B5EF4-FFF2-40B4-BE49-F238E27FC236}">
                <a16:creationId xmlns:a16="http://schemas.microsoft.com/office/drawing/2014/main" id="{3D702F1B-7ABF-9D26-556E-8842ED182C0B}"/>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76185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15F2-A7E8-9EFB-52E1-0FE635357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38EF5-D6DE-BC2C-F63B-278640C7E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4FB26-1C86-5ABD-5560-186BFEEA7DD4}"/>
              </a:ext>
            </a:extLst>
          </p:cNvPr>
          <p:cNvSpPr>
            <a:spLocks noGrp="1"/>
          </p:cNvSpPr>
          <p:nvPr>
            <p:ph type="body" idx="1"/>
          </p:nvPr>
        </p:nvSpPr>
        <p:spPr/>
        <p:txBody>
          <a:bodyPr/>
          <a:lstStyle/>
          <a:p>
            <a:r>
              <a:rPr lang="en-US" dirty="0"/>
              <a:t>[BRIEF COMMENT ON EACH POINT]</a:t>
            </a:r>
          </a:p>
          <a:p>
            <a:pPr marL="171450" indent="-171450">
              <a:buFont typeface="Arial" panose="020B0604020202020204" pitchFamily="34" charset="0"/>
              <a:buChar char="•"/>
            </a:pPr>
            <a:r>
              <a:rPr lang="en-US" dirty="0"/>
              <a:t>Our culture values speed and quickness (technology, productivity, instant-gratification, etc.)</a:t>
            </a:r>
          </a:p>
          <a:p>
            <a:pPr marL="171450" indent="-171450">
              <a:buFont typeface="Arial" panose="020B0604020202020204" pitchFamily="34" charset="0"/>
              <a:buChar char="•"/>
            </a:pPr>
            <a:r>
              <a:rPr lang="en-US" dirty="0"/>
              <a:t>Market ideology wants us exhausted; we make good shoppers and spectators; rested people are dangerous because we’re awake, alert, tuned-in to injustice and quick to respond to it</a:t>
            </a:r>
          </a:p>
          <a:p>
            <a:pPr marL="171450" indent="-171450">
              <a:buFont typeface="Arial" panose="020B0604020202020204" pitchFamily="34" charset="0"/>
              <a:buChar char="•"/>
            </a:pPr>
            <a:r>
              <a:rPr lang="en-US" dirty="0"/>
              <a:t>Hurried and task-oriented living is identity-forming; not getting things done threatens our identity</a:t>
            </a:r>
          </a:p>
          <a:p>
            <a:pPr marL="171450" indent="-171450">
              <a:buFont typeface="Arial" panose="020B0604020202020204" pitchFamily="34" charset="0"/>
              <a:buChar char="•"/>
            </a:pPr>
            <a:r>
              <a:rPr lang="en-US" dirty="0"/>
              <a:t>In our culture, busyness implies importance; we assume others will admire our “successful” lives</a:t>
            </a:r>
          </a:p>
          <a:p>
            <a:pPr marL="171450" indent="-171450">
              <a:buFont typeface="Arial" panose="020B0604020202020204" pitchFamily="34" charset="0"/>
              <a:buChar char="•"/>
            </a:pPr>
            <a:r>
              <a:rPr lang="en-US" dirty="0"/>
              <a:t>We are trying to block out bad memories, ignore our present pain, and silence our doubt and insecurities; we can stay busy so that we don’t have to think about the inner work we need to do</a:t>
            </a:r>
          </a:p>
          <a:p>
            <a:pPr marL="171450" indent="-171450">
              <a:buFont typeface="Arial" panose="020B0604020202020204" pitchFamily="34" charset="0"/>
              <a:buChar char="•"/>
            </a:pPr>
            <a:r>
              <a:rPr lang="en-US" dirty="0"/>
              <a:t>We believe that we have no choice—a sign of cultural captivity. That, my friends, is slavery.</a:t>
            </a:r>
          </a:p>
          <a:p>
            <a:endParaRPr lang="en-US" dirty="0"/>
          </a:p>
          <a:p>
            <a:r>
              <a:rPr lang="en-US" dirty="0"/>
              <a:t>In this book, </a:t>
            </a:r>
            <a:r>
              <a:rPr lang="en-US" i="1" dirty="0"/>
              <a:t>Answering God</a:t>
            </a:r>
            <a:r>
              <a:rPr lang="en-US" dirty="0"/>
              <a:t>, Eugene Peterson wrote… [NEXT SLIDE]</a:t>
            </a:r>
          </a:p>
        </p:txBody>
      </p:sp>
      <p:sp>
        <p:nvSpPr>
          <p:cNvPr id="4" name="Slide Number Placeholder 3">
            <a:extLst>
              <a:ext uri="{FF2B5EF4-FFF2-40B4-BE49-F238E27FC236}">
                <a16:creationId xmlns:a16="http://schemas.microsoft.com/office/drawing/2014/main" id="{B80A1C04-D233-927D-4580-3EC6336A003D}"/>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2290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And one of the ways that God wants to help us understand the sacredness of time (and of a healthy work-rest rhythm) is through the Sabbath.</a:t>
            </a:r>
          </a:p>
          <a:p>
            <a:endParaRPr lang="en-US" dirty="0"/>
          </a:p>
          <a:p>
            <a:r>
              <a:rPr lang="en-US" dirty="0"/>
              <a:t>In Deuteronomy 5:12-15, the generation preparing to enter the Promised Land were reminded of this command given by God through Moses to his people…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945729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9B865-6F00-EF34-4CB3-955012869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74BB5-C01E-78C6-A826-2F2E506E9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A4497-9E19-CC05-CB6C-36B7CF9822A1}"/>
              </a:ext>
            </a:extLst>
          </p:cNvPr>
          <p:cNvSpPr>
            <a:spLocks noGrp="1"/>
          </p:cNvSpPr>
          <p:nvPr>
            <p:ph type="body" idx="1"/>
          </p:nvPr>
        </p:nvSpPr>
        <p:spPr/>
        <p:txBody>
          <a:bodyPr/>
          <a:lstStyle/>
          <a:p>
            <a:r>
              <a:rPr lang="en-US" dirty="0"/>
              <a:t>[BRIEF COMMENTS]</a:t>
            </a:r>
          </a:p>
          <a:p>
            <a:r>
              <a:rPr lang="en-US" dirty="0"/>
              <a:t>v. 12 – What is Sabbath? Hebrew: </a:t>
            </a:r>
            <a:r>
              <a:rPr lang="en-US" i="1" dirty="0"/>
              <a:t>Shabbat</a:t>
            </a:r>
            <a:r>
              <a:rPr lang="en-US" dirty="0"/>
              <a:t> – “cease” or “desist” from work; Sabbath is Friday evening to Saturday evening for Jews; Sundays for most Christians (resurrection on Sun)</a:t>
            </a:r>
          </a:p>
          <a:p>
            <a:r>
              <a:rPr lang="en-US" dirty="0"/>
              <a:t>“keeping it holy” – means to dedicate it to God and protect it as a special day</a:t>
            </a:r>
          </a:p>
          <a:p>
            <a:r>
              <a:rPr lang="en-US" dirty="0"/>
              <a:t>v. 13-14 – again, to “cease” from work on Sabbath</a:t>
            </a:r>
          </a:p>
          <a:p>
            <a:r>
              <a:rPr lang="en-US" dirty="0"/>
              <a:t>v. 15 – “you were slaves in Egypt” – slaves work 7 days a week; But God did a miraculous work to free you from that bondage! First in outstretched hands over the Red Sea </a:t>
            </a:r>
            <a:r>
              <a:rPr lang="en-US" i="1" dirty="0"/>
              <a:t>and</a:t>
            </a:r>
            <a:r>
              <a:rPr lang="en-US" dirty="0"/>
              <a:t> then with outstretched hands on the cross. The Lord has set you free! You can hear it in the text. Do you don’t want to be a slave again? Well, OK, then. Then receive the Sabbath as a gift and observe it. Keep it holy.</a:t>
            </a:r>
          </a:p>
          <a:p>
            <a:endParaRPr lang="en-US" dirty="0"/>
          </a:p>
          <a:p>
            <a:r>
              <a:rPr lang="en-US" dirty="0"/>
              <a:t>Let’s think more deeply about the purpose of Sabbath… [NEXT SLIDE]</a:t>
            </a:r>
          </a:p>
        </p:txBody>
      </p:sp>
      <p:sp>
        <p:nvSpPr>
          <p:cNvPr id="4" name="Slide Number Placeholder 3">
            <a:extLst>
              <a:ext uri="{FF2B5EF4-FFF2-40B4-BE49-F238E27FC236}">
                <a16:creationId xmlns:a16="http://schemas.microsoft.com/office/drawing/2014/main" id="{B1D8AE15-7105-6767-D3C4-FEC6E3C7B52A}"/>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63572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2C72-FEAB-2F2B-F103-5066D516B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52BF8-F28E-CBE6-94CA-2EBBA1CAE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D5F4E-0FEF-8E65-0895-53C58B961740}"/>
              </a:ext>
            </a:extLst>
          </p:cNvPr>
          <p:cNvSpPr>
            <a:spLocks noGrp="1"/>
          </p:cNvSpPr>
          <p:nvPr>
            <p:ph type="body" idx="1"/>
          </p:nvPr>
        </p:nvSpPr>
        <p:spPr/>
        <p:txBody>
          <a:bodyPr/>
          <a:lstStyle/>
          <a:p>
            <a:r>
              <a:rPr lang="en-US" dirty="0"/>
              <a:t>[BRIEF COMMENTS ON EACH POINT]</a:t>
            </a:r>
          </a:p>
          <a:p>
            <a:pPr marL="171450" indent="-171450">
              <a:buFont typeface="Arial" panose="020B0604020202020204" pitchFamily="34" charset="0"/>
              <a:buChar char="•"/>
            </a:pPr>
            <a:r>
              <a:rPr lang="en-US" dirty="0"/>
              <a:t>God rested from his work; after each day of creation, he says that his work was “good”; then after the sixth and final day, it is “very good” -- he was utterly satisfied on the “seventh day”! </a:t>
            </a:r>
          </a:p>
          <a:p>
            <a:pPr marL="171450" indent="-171450">
              <a:buFont typeface="Arial" panose="020B0604020202020204" pitchFamily="34" charset="0"/>
              <a:buChar char="•"/>
            </a:pPr>
            <a:r>
              <a:rPr lang="en-US" dirty="0"/>
              <a:t>Sabbath is cessation from production at work, creativity in our work, and consumption throughout the week in order to root our identity in the Creator</a:t>
            </a:r>
          </a:p>
          <a:p>
            <a:pPr marL="171450" indent="-171450">
              <a:buFont typeface="Arial" panose="020B0604020202020204" pitchFamily="34" charset="0"/>
              <a:buChar char="•"/>
            </a:pPr>
            <a:r>
              <a:rPr lang="en-US" dirty="0"/>
              <a:t>It is an act of resistance to the scarcity narrative (i.e., “there is not enough” &amp; “I’m not enough”)</a:t>
            </a:r>
          </a:p>
          <a:p>
            <a:pPr marL="171450" indent="-171450">
              <a:buFont typeface="Arial" panose="020B0604020202020204" pitchFamily="34" charset="0"/>
              <a:buChar char="•"/>
            </a:pPr>
            <a:r>
              <a:rPr lang="en-US" dirty="0"/>
              <a:t>It is an alternative way of living and doing community that is reflective of our covenant relationship with God; because we trust our Father to care and provide for us; Sabbath says we trust him!</a:t>
            </a:r>
          </a:p>
          <a:p>
            <a:pPr marL="171450" indent="-171450">
              <a:buFont typeface="Arial" panose="020B0604020202020204" pitchFamily="34" charset="0"/>
              <a:buChar char="•"/>
            </a:pPr>
            <a:r>
              <a:rPr lang="en-US" dirty="0"/>
              <a:t>Jesus showed us that the true purpose of Sabbath was for resting, creating space to reflect, for resisting the slave-driving powers of empire, restoring us &amp; others, and reconciling all things</a:t>
            </a:r>
          </a:p>
          <a:p>
            <a:pPr marL="171450" indent="-171450">
              <a:buFont typeface="Arial" panose="020B0604020202020204" pitchFamily="34" charset="0"/>
              <a:buChar char="•"/>
            </a:pPr>
            <a:r>
              <a:rPr lang="en-US" dirty="0"/>
              <a:t>Like REM sleep, deep spiritual rest is only found in Jesus! You can’t take short naps in a 24-hr period that equals 6-8 hours of sleep and feel rested. Your body needs to go deeper in REM sleep after resting for several hours straight. And so it is with us spiritually. Sabbath is REM for the soul.</a:t>
            </a:r>
          </a:p>
          <a:p>
            <a:endParaRPr lang="en-US" dirty="0"/>
          </a:p>
          <a:p>
            <a:r>
              <a:rPr lang="en-US" dirty="0"/>
              <a:t>And listen to Jesus in Matthew 11 (before his confrontation with the Pharisees), because he tells us that he himself is that Sabbath rest… [NEXT SLIDE]</a:t>
            </a:r>
          </a:p>
        </p:txBody>
      </p:sp>
      <p:sp>
        <p:nvSpPr>
          <p:cNvPr id="4" name="Slide Number Placeholder 3">
            <a:extLst>
              <a:ext uri="{FF2B5EF4-FFF2-40B4-BE49-F238E27FC236}">
                <a16:creationId xmlns:a16="http://schemas.microsoft.com/office/drawing/2014/main" id="{C411C5B5-2746-A2F3-8DDD-144F14BCE9EF}"/>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15134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1/25/24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1/25/24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ying on grass with his back on his stomach&#10;&#10;Description automatically generated">
            <a:extLst>
              <a:ext uri="{FF2B5EF4-FFF2-40B4-BE49-F238E27FC236}">
                <a16:creationId xmlns:a16="http://schemas.microsoft.com/office/drawing/2014/main" id="{77966768-B21F-9A35-9658-B0F7AFFEC71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7363B-F3E1-C4B9-EC0B-77D2FA5722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07147-D9DE-682A-6E07-16267B600AAB}"/>
              </a:ext>
            </a:extLst>
          </p:cNvPr>
          <p:cNvSpPr>
            <a:spLocks noGrp="1"/>
          </p:cNvSpPr>
          <p:nvPr>
            <p:ph idx="1"/>
          </p:nvPr>
        </p:nvSpPr>
        <p:spPr>
          <a:xfrm>
            <a:off x="1571132" y="1664827"/>
            <a:ext cx="9049736" cy="3528346"/>
          </a:xfrm>
        </p:spPr>
        <p:txBody>
          <a:bodyPr>
            <a:noAutofit/>
          </a:bodyPr>
          <a:lstStyle/>
          <a:p>
            <a:pPr marL="0" indent="0" algn="l">
              <a:buNone/>
            </a:pPr>
            <a:r>
              <a:rPr lang="en-US" sz="3400" b="1" i="0" u="none" strike="noStrike" dirty="0">
                <a:effectLst/>
              </a:rPr>
              <a:t>Matthew </a:t>
            </a:r>
            <a:r>
              <a:rPr lang="en-US" sz="3400" b="1" dirty="0"/>
              <a:t>11:28-30</a:t>
            </a:r>
            <a:r>
              <a:rPr lang="en-US" sz="3400" b="1" i="0" u="none" strike="noStrike" dirty="0">
                <a:effectLst/>
              </a:rPr>
              <a:t> NLT </a:t>
            </a:r>
          </a:p>
          <a:p>
            <a:pPr marL="0" indent="0" algn="l">
              <a:buNone/>
            </a:pPr>
            <a:r>
              <a:rPr lang="en-US" sz="3400" b="0" i="0" u="none" strike="noStrike" dirty="0">
                <a:effectLst/>
              </a:rPr>
              <a:t>Then Jesus said, </a:t>
            </a:r>
            <a:r>
              <a:rPr lang="en-US" sz="3400" b="0" i="0" u="none" strike="noStrike" dirty="0">
                <a:solidFill>
                  <a:srgbClr val="FF0000"/>
                </a:solidFill>
                <a:effectLst/>
              </a:rPr>
              <a:t>“Come to me, all of you who are weary and carry heavy burdens, and I will give you rest. Take my yoke upon you. Let me teach you, because I am humble and gentle at heart, and you will find rest for your souls. For my yoke is easy to bear, and the burden I give you is light.”</a:t>
            </a:r>
          </a:p>
        </p:txBody>
      </p:sp>
    </p:spTree>
    <p:extLst>
      <p:ext uri="{BB962C8B-B14F-4D97-AF65-F5344CB8AC3E}">
        <p14:creationId xmlns:p14="http://schemas.microsoft.com/office/powerpoint/2010/main" val="2273006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BC05F0-591B-CA5D-C934-9E6DA8DE85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D2CDA-5A6A-6401-6A20-ACFCB5B77DEA}"/>
              </a:ext>
            </a:extLst>
          </p:cNvPr>
          <p:cNvSpPr>
            <a:spLocks noGrp="1"/>
          </p:cNvSpPr>
          <p:nvPr>
            <p:ph idx="1"/>
          </p:nvPr>
        </p:nvSpPr>
        <p:spPr>
          <a:xfrm>
            <a:off x="2100864" y="2855522"/>
            <a:ext cx="7990271" cy="1146956"/>
          </a:xfrm>
        </p:spPr>
        <p:txBody>
          <a:bodyPr>
            <a:noAutofit/>
          </a:bodyPr>
          <a:lstStyle/>
          <a:p>
            <a:pPr marL="0" indent="0" algn="l">
              <a:buNone/>
            </a:pPr>
            <a:r>
              <a:rPr lang="en-US" sz="3400" b="0" i="0" u="none" strike="noStrike" dirty="0">
                <a:solidFill>
                  <a:srgbClr val="FF0000"/>
                </a:solidFill>
                <a:effectLst/>
              </a:rPr>
              <a:t>“For the Son of Man is Lord of the Sabbath.”</a:t>
            </a:r>
          </a:p>
          <a:p>
            <a:pPr marL="0" indent="0">
              <a:buNone/>
            </a:pPr>
            <a:r>
              <a:rPr lang="en-US" sz="3400" b="1" i="0" u="none" strike="noStrike" dirty="0">
                <a:effectLst/>
              </a:rPr>
              <a:t>                                            Matthew </a:t>
            </a:r>
            <a:r>
              <a:rPr lang="en-US" sz="3400" b="1" dirty="0"/>
              <a:t>12:8</a:t>
            </a:r>
            <a:r>
              <a:rPr lang="en-US" sz="3400" b="1" i="0" u="none" strike="noStrike" dirty="0">
                <a:effectLst/>
              </a:rPr>
              <a:t> NLT</a:t>
            </a:r>
          </a:p>
        </p:txBody>
      </p:sp>
    </p:spTree>
    <p:extLst>
      <p:ext uri="{BB962C8B-B14F-4D97-AF65-F5344CB8AC3E}">
        <p14:creationId xmlns:p14="http://schemas.microsoft.com/office/powerpoint/2010/main" val="145748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21387F-CD4D-2E0C-5697-0574F66C9EAA}"/>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overlay&#10;&#10;Description automatically generated">
            <a:extLst>
              <a:ext uri="{FF2B5EF4-FFF2-40B4-BE49-F238E27FC236}">
                <a16:creationId xmlns:a16="http://schemas.microsoft.com/office/drawing/2014/main" id="{F8BBBFE7-44B5-4F9F-3D0E-5065B38E39B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0894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193477-6C1B-83DC-5E52-FE2F1D99AC6E}"/>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overlay&#10;&#10;Description automatically generated">
            <a:extLst>
              <a:ext uri="{FF2B5EF4-FFF2-40B4-BE49-F238E27FC236}">
                <a16:creationId xmlns:a16="http://schemas.microsoft.com/office/drawing/2014/main" id="{696A6292-1680-0E5E-4E04-7F0672EC504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99440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54AB7A-DF55-B419-6C3A-386A60A756DF}"/>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overlay&#10;&#10;Description automatically generated">
            <a:extLst>
              <a:ext uri="{FF2B5EF4-FFF2-40B4-BE49-F238E27FC236}">
                <a16:creationId xmlns:a16="http://schemas.microsoft.com/office/drawing/2014/main" id="{4A37C921-B1F4-7BE4-83E3-9E31A75A2B0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6167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A6B9B5-1214-FEB0-EB0E-058475B6CDE3}"/>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overlay&#10;&#10;Description automatically generated">
            <a:extLst>
              <a:ext uri="{FF2B5EF4-FFF2-40B4-BE49-F238E27FC236}">
                <a16:creationId xmlns:a16="http://schemas.microsoft.com/office/drawing/2014/main" id="{07EE0757-8BA5-9F83-CE85-66539E554C7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32448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39E879-CA74-6CBC-D4E0-A7CE6C1E4C05}"/>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and a blue sky&#10;&#10;Description automatically generated">
            <a:extLst>
              <a:ext uri="{FF2B5EF4-FFF2-40B4-BE49-F238E27FC236}">
                <a16:creationId xmlns:a16="http://schemas.microsoft.com/office/drawing/2014/main" id="{70661969-AFB3-BF03-32E6-945AC09370A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81332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AF0FC2-F40B-1FDF-AFF7-EC0951373788}"/>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E11F25-7719-5F43-0DC0-E2FEA0FCF60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39068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12F055-B751-2FAB-E82B-46469D13EEC5}"/>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a field&#10;&#10;Description automatically generated">
            <a:extLst>
              <a:ext uri="{FF2B5EF4-FFF2-40B4-BE49-F238E27FC236}">
                <a16:creationId xmlns:a16="http://schemas.microsoft.com/office/drawing/2014/main" id="{7727126B-B59D-C274-73B0-E65217ED292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03384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768809-C834-E608-D080-C6FED7030A9D}"/>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a field&#10;&#10;Description automatically generated">
            <a:extLst>
              <a:ext uri="{FF2B5EF4-FFF2-40B4-BE49-F238E27FC236}">
                <a16:creationId xmlns:a16="http://schemas.microsoft.com/office/drawing/2014/main" id="{8ADCECBF-77FE-9BAD-052D-BF80C4E8776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33261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overlay&#10;&#10;Description automatically generated">
            <a:extLst>
              <a:ext uri="{FF2B5EF4-FFF2-40B4-BE49-F238E27FC236}">
                <a16:creationId xmlns:a16="http://schemas.microsoft.com/office/drawing/2014/main" id="{FA90CE15-8424-438A-8DF6-09C652254F5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778C74-CCDC-4A45-5C3B-3893B3B9DC01}"/>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grass field with white text&#10;&#10;Description automatically generated">
            <a:extLst>
              <a:ext uri="{FF2B5EF4-FFF2-40B4-BE49-F238E27FC236}">
                <a16:creationId xmlns:a16="http://schemas.microsoft.com/office/drawing/2014/main" id="{2598AD31-856A-3021-C52A-18D531BA5AD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108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ying on grass with a person lying on his back&#10;&#10;Description automatically generated">
            <a:extLst>
              <a:ext uri="{FF2B5EF4-FFF2-40B4-BE49-F238E27FC236}">
                <a16:creationId xmlns:a16="http://schemas.microsoft.com/office/drawing/2014/main" id="{6798750A-8A68-B932-A974-0B2656C9950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932C50-B9AE-1737-53E8-B3C0D63C3CD4}"/>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ying on grass with his back on his stomach&#10;&#10;Description automatically generated">
            <a:extLst>
              <a:ext uri="{FF2B5EF4-FFF2-40B4-BE49-F238E27FC236}">
                <a16:creationId xmlns:a16="http://schemas.microsoft.com/office/drawing/2014/main" id="{56DE8BFB-7E49-00C5-48D3-AA60C6A97FD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4215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76CB06-C5C6-748E-3181-E23147F90FCB}"/>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desk&#10;&#10;Description automatically generated">
            <a:extLst>
              <a:ext uri="{FF2B5EF4-FFF2-40B4-BE49-F238E27FC236}">
                <a16:creationId xmlns:a16="http://schemas.microsoft.com/office/drawing/2014/main" id="{063F10D9-C730-1323-DB92-AC7908C94FA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79112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2CEF92-FEF7-84CD-C91D-627D469A8F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8A2D86-674A-972D-3477-D193993F04E5}"/>
              </a:ext>
            </a:extLst>
          </p:cNvPr>
          <p:cNvSpPr>
            <a:spLocks noGrp="1"/>
          </p:cNvSpPr>
          <p:nvPr>
            <p:ph idx="1"/>
          </p:nvPr>
        </p:nvSpPr>
        <p:spPr>
          <a:xfrm>
            <a:off x="1130300" y="2081212"/>
            <a:ext cx="9931400" cy="2695575"/>
          </a:xfrm>
        </p:spPr>
        <p:txBody>
          <a:bodyPr>
            <a:normAutofit/>
          </a:bodyPr>
          <a:lstStyle/>
          <a:p>
            <a:pPr marL="0" indent="0" algn="r">
              <a:buNone/>
            </a:pPr>
            <a:r>
              <a:rPr lang="en-US" sz="3400" b="0" i="0" u="none" strike="noStrike" dirty="0">
                <a:solidFill>
                  <a:schemeClr val="bg1"/>
                </a:solidFill>
                <a:effectLst/>
                <a:latin typeface="+mj-lt"/>
              </a:rPr>
              <a:t>“Whatever you do, work at it with all your heart, as working for the Lord, not for human masters, since you know that you will receive an inheritance from the Lord as a reward. It is the Lord Christ you are serving.”</a:t>
            </a:r>
          </a:p>
          <a:p>
            <a:pPr marL="0" indent="0" algn="r">
              <a:buNone/>
            </a:pPr>
            <a:r>
              <a:rPr lang="en-US" sz="3400" b="1" dirty="0">
                <a:solidFill>
                  <a:schemeClr val="bg1"/>
                </a:solidFill>
              </a:rPr>
              <a:t>Paul, Colossians 3:23-24 NIV</a:t>
            </a:r>
          </a:p>
        </p:txBody>
      </p:sp>
    </p:spTree>
    <p:extLst>
      <p:ext uri="{BB962C8B-B14F-4D97-AF65-F5344CB8AC3E}">
        <p14:creationId xmlns:p14="http://schemas.microsoft.com/office/powerpoint/2010/main" val="2187185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57CC6B-9282-8DD8-62A5-2AF4BD398DAF}"/>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in a field&#10;&#10;Description automatically generated">
            <a:extLst>
              <a:ext uri="{FF2B5EF4-FFF2-40B4-BE49-F238E27FC236}">
                <a16:creationId xmlns:a16="http://schemas.microsoft.com/office/drawing/2014/main" id="{7994249D-020F-39CB-C86E-125821838F0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00521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quote on a screen&#10;&#10;Description automatically generated">
            <a:extLst>
              <a:ext uri="{FF2B5EF4-FFF2-40B4-BE49-F238E27FC236}">
                <a16:creationId xmlns:a16="http://schemas.microsoft.com/office/drawing/2014/main" id="{3B5A83AB-E060-A29F-124D-E02E3B09F05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383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C6758A-7C55-0938-675C-9A473F2F70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C23530-D939-A742-B244-2CD60916E0EA}"/>
              </a:ext>
            </a:extLst>
          </p:cNvPr>
          <p:cNvSpPr>
            <a:spLocks noGrp="1"/>
          </p:cNvSpPr>
          <p:nvPr>
            <p:ph idx="1"/>
          </p:nvPr>
        </p:nvSpPr>
        <p:spPr>
          <a:xfrm>
            <a:off x="838200" y="897466"/>
            <a:ext cx="10515600" cy="5063067"/>
          </a:xfrm>
        </p:spPr>
        <p:txBody>
          <a:bodyPr>
            <a:noAutofit/>
          </a:bodyPr>
          <a:lstStyle/>
          <a:p>
            <a:pPr marL="0" indent="0">
              <a:buNone/>
            </a:pPr>
            <a:r>
              <a:rPr lang="en-US" sz="3400" b="1" dirty="0">
                <a:solidFill>
                  <a:schemeClr val="bg1"/>
                </a:solidFill>
              </a:rPr>
              <a:t>Deuteronomy 5:12-15 NIV</a:t>
            </a:r>
          </a:p>
          <a:p>
            <a:pPr marL="0" indent="0">
              <a:buNone/>
            </a:pPr>
            <a:r>
              <a:rPr lang="en-US" sz="3400" baseline="30000" dirty="0">
                <a:solidFill>
                  <a:schemeClr val="bg1"/>
                </a:solidFill>
              </a:rPr>
              <a:t>12 </a:t>
            </a:r>
            <a:r>
              <a:rPr lang="en-US" sz="3400" dirty="0">
                <a:solidFill>
                  <a:schemeClr val="bg1"/>
                </a:solidFill>
              </a:rPr>
              <a:t>“Observe the </a:t>
            </a:r>
            <a:r>
              <a:rPr lang="en-US" sz="3400" dirty="0">
                <a:solidFill>
                  <a:srgbClr val="FFFF00"/>
                </a:solidFill>
              </a:rPr>
              <a:t>Sabbath</a:t>
            </a:r>
            <a:r>
              <a:rPr lang="en-US" sz="3400" dirty="0">
                <a:solidFill>
                  <a:schemeClr val="bg1"/>
                </a:solidFill>
              </a:rPr>
              <a:t> day by </a:t>
            </a:r>
            <a:r>
              <a:rPr lang="en-US" sz="3400" dirty="0">
                <a:solidFill>
                  <a:srgbClr val="FFFF00"/>
                </a:solidFill>
              </a:rPr>
              <a:t>keeping it holy</a:t>
            </a:r>
            <a:r>
              <a:rPr lang="en-US" sz="3400" dirty="0">
                <a:solidFill>
                  <a:schemeClr val="bg1"/>
                </a:solidFill>
              </a:rPr>
              <a:t>, as the </a:t>
            </a:r>
            <a:r>
              <a:rPr lang="en-US" sz="3400" cap="small" dirty="0">
                <a:solidFill>
                  <a:schemeClr val="bg1"/>
                </a:solidFill>
              </a:rPr>
              <a:t>Lord</a:t>
            </a:r>
            <a:r>
              <a:rPr lang="en-US" sz="3400" dirty="0">
                <a:solidFill>
                  <a:schemeClr val="bg1"/>
                </a:solidFill>
              </a:rPr>
              <a:t> your God has commanded you. </a:t>
            </a:r>
            <a:r>
              <a:rPr lang="en-US" sz="3400" baseline="30000" dirty="0">
                <a:solidFill>
                  <a:schemeClr val="bg1"/>
                </a:solidFill>
              </a:rPr>
              <a:t>13 </a:t>
            </a:r>
            <a:r>
              <a:rPr lang="en-US" sz="3400" dirty="0">
                <a:solidFill>
                  <a:schemeClr val="bg1"/>
                </a:solidFill>
              </a:rPr>
              <a:t>Six days you shall labor and do all your work, </a:t>
            </a:r>
            <a:r>
              <a:rPr lang="en-US" sz="3400" baseline="30000" dirty="0">
                <a:solidFill>
                  <a:schemeClr val="bg1"/>
                </a:solidFill>
              </a:rPr>
              <a:t>14 </a:t>
            </a:r>
            <a:r>
              <a:rPr lang="en-US" sz="3400" dirty="0">
                <a:solidFill>
                  <a:schemeClr val="bg1"/>
                </a:solidFill>
              </a:rPr>
              <a:t>but </a:t>
            </a:r>
            <a:r>
              <a:rPr lang="en-US" sz="3400" dirty="0">
                <a:solidFill>
                  <a:srgbClr val="FFFF00"/>
                </a:solidFill>
              </a:rPr>
              <a:t>the seventh day</a:t>
            </a:r>
            <a:r>
              <a:rPr lang="en-US" sz="3400" dirty="0">
                <a:solidFill>
                  <a:schemeClr val="bg1"/>
                </a:solidFill>
              </a:rPr>
              <a:t> is a Sabbath to the </a:t>
            </a:r>
            <a:r>
              <a:rPr lang="en-US" sz="3400" cap="small" dirty="0">
                <a:solidFill>
                  <a:schemeClr val="bg1"/>
                </a:solidFill>
              </a:rPr>
              <a:t>Lord</a:t>
            </a:r>
            <a:r>
              <a:rPr lang="en-US" sz="3400" dirty="0">
                <a:solidFill>
                  <a:schemeClr val="bg1"/>
                </a:solidFill>
              </a:rPr>
              <a:t> your God. On it you shall not do any work… </a:t>
            </a:r>
            <a:br>
              <a:rPr lang="en-US" sz="3400" dirty="0">
                <a:solidFill>
                  <a:schemeClr val="bg1"/>
                </a:solidFill>
              </a:rPr>
            </a:br>
            <a:br>
              <a:rPr lang="en-US" sz="3400" dirty="0">
                <a:solidFill>
                  <a:schemeClr val="bg1"/>
                </a:solidFill>
              </a:rPr>
            </a:br>
            <a:r>
              <a:rPr lang="en-US" sz="3400" baseline="30000" dirty="0">
                <a:solidFill>
                  <a:schemeClr val="bg1"/>
                </a:solidFill>
              </a:rPr>
              <a:t>15 </a:t>
            </a:r>
            <a:r>
              <a:rPr lang="en-US" sz="3400" dirty="0">
                <a:solidFill>
                  <a:schemeClr val="bg1"/>
                </a:solidFill>
              </a:rPr>
              <a:t>Remember that </a:t>
            </a:r>
            <a:r>
              <a:rPr lang="en-US" sz="3400" dirty="0">
                <a:solidFill>
                  <a:srgbClr val="FFFF00"/>
                </a:solidFill>
              </a:rPr>
              <a:t>you were slaves in Egypt</a:t>
            </a:r>
            <a:r>
              <a:rPr lang="en-US" sz="3400" dirty="0">
                <a:solidFill>
                  <a:schemeClr val="bg1"/>
                </a:solidFill>
              </a:rPr>
              <a:t> and that the </a:t>
            </a:r>
            <a:r>
              <a:rPr lang="en-US" sz="3400" cap="small" dirty="0">
                <a:solidFill>
                  <a:schemeClr val="bg1"/>
                </a:solidFill>
              </a:rPr>
              <a:t>Lord</a:t>
            </a:r>
            <a:r>
              <a:rPr lang="en-US" sz="3400" dirty="0">
                <a:solidFill>
                  <a:schemeClr val="bg1"/>
                </a:solidFill>
              </a:rPr>
              <a:t> your God brought you out of there with a mighty hand and an outstretched arm. Therefore, the </a:t>
            </a:r>
            <a:r>
              <a:rPr lang="en-US" sz="3400" cap="small" dirty="0">
                <a:solidFill>
                  <a:schemeClr val="bg1"/>
                </a:solidFill>
              </a:rPr>
              <a:t>Lord</a:t>
            </a:r>
            <a:r>
              <a:rPr lang="en-US" sz="3400" dirty="0">
                <a:solidFill>
                  <a:schemeClr val="bg1"/>
                </a:solidFill>
              </a:rPr>
              <a:t> your God has </a:t>
            </a:r>
            <a:r>
              <a:rPr lang="en-US" sz="3400" dirty="0">
                <a:solidFill>
                  <a:srgbClr val="FFFF00"/>
                </a:solidFill>
              </a:rPr>
              <a:t>commanded you to observe the Sabbath day</a:t>
            </a:r>
            <a:r>
              <a:rPr lang="en-US" sz="3400" dirty="0">
                <a:solidFill>
                  <a:schemeClr val="bg1"/>
                </a:solidFill>
              </a:rPr>
              <a:t>.”</a:t>
            </a:r>
          </a:p>
        </p:txBody>
      </p:sp>
    </p:spTree>
    <p:extLst>
      <p:ext uri="{BB962C8B-B14F-4D97-AF65-F5344CB8AC3E}">
        <p14:creationId xmlns:p14="http://schemas.microsoft.com/office/powerpoint/2010/main" val="1726579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0F0E92-D824-3F07-CE17-25AF6D84AC3B}"/>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 field with text overlay&#10;&#10;Description automatically generated">
            <a:extLst>
              <a:ext uri="{FF2B5EF4-FFF2-40B4-BE49-F238E27FC236}">
                <a16:creationId xmlns:a16="http://schemas.microsoft.com/office/drawing/2014/main" id="{DE160A4A-276A-1F37-2776-7EA7F1CD0BE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17935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64683</TotalTime>
  <Words>2214</Words>
  <Application>Microsoft Macintosh PowerPoint</Application>
  <PresentationFormat>Widescreen</PresentationFormat>
  <Paragraphs>139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625</cp:revision>
  <cp:lastPrinted>2023-10-29T12:25:47Z</cp:lastPrinted>
  <dcterms:created xsi:type="dcterms:W3CDTF">2022-11-22T02:48:34Z</dcterms:created>
  <dcterms:modified xsi:type="dcterms:W3CDTF">2024-01-26T16:39:28Z</dcterms:modified>
</cp:coreProperties>
</file>