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396" r:id="rId3"/>
    <p:sldId id="395" r:id="rId4"/>
    <p:sldId id="401" r:id="rId5"/>
    <p:sldId id="399" r:id="rId6"/>
    <p:sldId id="410" r:id="rId7"/>
    <p:sldId id="425" r:id="rId8"/>
    <p:sldId id="263" r:id="rId9"/>
    <p:sldId id="412" r:id="rId10"/>
    <p:sldId id="426" r:id="rId11"/>
    <p:sldId id="427" r:id="rId12"/>
    <p:sldId id="428" r:id="rId13"/>
    <p:sldId id="429" r:id="rId14"/>
    <p:sldId id="430" r:id="rId15"/>
    <p:sldId id="431" r:id="rId16"/>
    <p:sldId id="432" r:id="rId17"/>
    <p:sldId id="400" r:id="rId18"/>
    <p:sldId id="409" r:id="rId19"/>
    <p:sldId id="424" r:id="rId20"/>
    <p:sldId id="433" r:id="rId21"/>
    <p:sldId id="3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11737"/>
    <a:srgbClr val="E3CD89"/>
    <a:srgbClr val="E7D8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68"/>
    <p:restoredTop sz="73879"/>
  </p:normalViewPr>
  <p:slideViewPr>
    <p:cSldViewPr snapToGrid="0" snapToObjects="1">
      <p:cViewPr varScale="1">
        <p:scale>
          <a:sx n="61" d="100"/>
          <a:sy n="61" d="100"/>
        </p:scale>
        <p:origin x="248" y="624"/>
      </p:cViewPr>
      <p:guideLst/>
    </p:cSldViewPr>
  </p:slideViewPr>
  <p:notesTextViewPr>
    <p:cViewPr>
      <p:scale>
        <a:sx n="120" d="100"/>
        <a:sy n="12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673F5B-4EF6-4247-9468-CC88CE65B783}" type="datetimeFigureOut">
              <a:rPr lang="en-US" smtClean="0"/>
              <a:t>6/13/22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0D5411-BD8E-3D4F-A24B-44BD8A652888}" type="slidenum">
              <a:rPr lang="en-US" smtClean="0"/>
              <a:t>‹#›</a:t>
            </a:fld>
            <a:endParaRPr lang="en-US"/>
          </a:p>
        </p:txBody>
      </p:sp>
    </p:spTree>
    <p:extLst>
      <p:ext uri="{BB962C8B-B14F-4D97-AF65-F5344CB8AC3E}">
        <p14:creationId xmlns:p14="http://schemas.microsoft.com/office/powerpoint/2010/main" val="2851067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INTRO]</a:t>
            </a:r>
          </a:p>
          <a:p>
            <a:pPr marL="171450" indent="-171450">
              <a:buFont typeface="Arial" panose="020B0604020202020204" pitchFamily="34" charset="0"/>
              <a:buChar char="•"/>
            </a:pPr>
            <a:r>
              <a:rPr lang="en-US" dirty="0"/>
              <a:t>This is the third message in a 4-part series: Christ the Center: how the gospel shapes community</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What does it look like to be a Christ-centered church that is faithful to the gospel? How can we be a church that doesn’t obsess over boundaries or one that ends up erasing all lines that set us apart as faithful disciples? In this series, we are looking at how Christ is the center of our community when we are pursuing him together, affirming historic Christian beliefs, and living out our values as Christ-followers, as we extend grace to those who are at different places on their journey.</a:t>
            </a:r>
            <a:r>
              <a:rPr lang="en-US" sz="1200" b="1" kern="1200" dirty="0">
                <a:solidFill>
                  <a:schemeClr val="tx1"/>
                </a:solidFill>
                <a:effectLst/>
                <a:latin typeface="+mn-lt"/>
                <a:ea typeface="+mn-ea"/>
                <a:cs typeface="+mn-cs"/>
              </a:rPr>
              <a:t> </a:t>
            </a:r>
            <a:r>
              <a:rPr lang="en-US" dirty="0">
                <a:effectLst/>
              </a:rPr>
              <a:t> </a:t>
            </a:r>
            <a:endParaRPr lang="en-US" b="0"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If you’re just joining us, we began our series with…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1</a:t>
            </a:fld>
            <a:endParaRPr lang="en-US"/>
          </a:p>
        </p:txBody>
      </p:sp>
    </p:spTree>
    <p:extLst>
      <p:ext uri="{BB962C8B-B14F-4D97-AF65-F5344CB8AC3E}">
        <p14:creationId xmlns:p14="http://schemas.microsoft.com/office/powerpoint/2010/main" val="401930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0D5411-BD8E-3D4F-A24B-44BD8A652888}" type="slidenum">
              <a:rPr lang="en-US" smtClean="0"/>
              <a:t>10</a:t>
            </a:fld>
            <a:endParaRPr lang="en-US"/>
          </a:p>
        </p:txBody>
      </p:sp>
    </p:spTree>
    <p:extLst>
      <p:ext uri="{BB962C8B-B14F-4D97-AF65-F5344CB8AC3E}">
        <p14:creationId xmlns:p14="http://schemas.microsoft.com/office/powerpoint/2010/main" val="2737869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0D5411-BD8E-3D4F-A24B-44BD8A652888}" type="slidenum">
              <a:rPr lang="en-US" smtClean="0"/>
              <a:t>11</a:t>
            </a:fld>
            <a:endParaRPr lang="en-US"/>
          </a:p>
        </p:txBody>
      </p:sp>
    </p:spTree>
    <p:extLst>
      <p:ext uri="{BB962C8B-B14F-4D97-AF65-F5344CB8AC3E}">
        <p14:creationId xmlns:p14="http://schemas.microsoft.com/office/powerpoint/2010/main" val="1315153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0D5411-BD8E-3D4F-A24B-44BD8A652888}" type="slidenum">
              <a:rPr lang="en-US" smtClean="0"/>
              <a:t>12</a:t>
            </a:fld>
            <a:endParaRPr lang="en-US"/>
          </a:p>
        </p:txBody>
      </p:sp>
    </p:spTree>
    <p:extLst>
      <p:ext uri="{BB962C8B-B14F-4D97-AF65-F5344CB8AC3E}">
        <p14:creationId xmlns:p14="http://schemas.microsoft.com/office/powerpoint/2010/main" val="2777526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0D5411-BD8E-3D4F-A24B-44BD8A652888}" type="slidenum">
              <a:rPr lang="en-US" smtClean="0"/>
              <a:t>13</a:t>
            </a:fld>
            <a:endParaRPr lang="en-US"/>
          </a:p>
        </p:txBody>
      </p:sp>
    </p:spTree>
    <p:extLst>
      <p:ext uri="{BB962C8B-B14F-4D97-AF65-F5344CB8AC3E}">
        <p14:creationId xmlns:p14="http://schemas.microsoft.com/office/powerpoint/2010/main" val="4060553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0D5411-BD8E-3D4F-A24B-44BD8A652888}" type="slidenum">
              <a:rPr lang="en-US" smtClean="0"/>
              <a:t>14</a:t>
            </a:fld>
            <a:endParaRPr lang="en-US"/>
          </a:p>
        </p:txBody>
      </p:sp>
    </p:spTree>
    <p:extLst>
      <p:ext uri="{BB962C8B-B14F-4D97-AF65-F5344CB8AC3E}">
        <p14:creationId xmlns:p14="http://schemas.microsoft.com/office/powerpoint/2010/main" val="1626259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0D5411-BD8E-3D4F-A24B-44BD8A652888}" type="slidenum">
              <a:rPr lang="en-US" smtClean="0"/>
              <a:t>15</a:t>
            </a:fld>
            <a:endParaRPr lang="en-US"/>
          </a:p>
        </p:txBody>
      </p:sp>
    </p:spTree>
    <p:extLst>
      <p:ext uri="{BB962C8B-B14F-4D97-AF65-F5344CB8AC3E}">
        <p14:creationId xmlns:p14="http://schemas.microsoft.com/office/powerpoint/2010/main" val="2909413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[BRIEF COMMENTS ON EACH]</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Promotes a portrait of God as a permissive parent, a divine butler, and a cosmic therapist who exists for your happiness – moralistic therapeutic deism</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Mimics the </a:t>
            </a:r>
            <a:r>
              <a:rPr lang="en-US" sz="1200" b="0" i="1" u="none" strike="noStrike" kern="1200" dirty="0" err="1">
                <a:solidFill>
                  <a:schemeClr val="tx1"/>
                </a:solidFill>
                <a:effectLst/>
                <a:latin typeface="+mn-lt"/>
                <a:ea typeface="+mn-ea"/>
                <a:cs typeface="+mn-cs"/>
              </a:rPr>
              <a:t>zeitgiest</a:t>
            </a:r>
            <a:r>
              <a:rPr lang="en-US" sz="1200" b="0" i="0" u="none" strike="noStrike" kern="1200" dirty="0">
                <a:solidFill>
                  <a:schemeClr val="tx1"/>
                </a:solidFill>
                <a:effectLst/>
                <a:latin typeface="+mn-lt"/>
                <a:ea typeface="+mn-ea"/>
                <a:cs typeface="+mn-cs"/>
              </a:rPr>
              <a:t> (spirit of the age) by accepting secular ideas of tolerance, individualism, inclusion, relativism, etc. – do you recognize these forces at work?</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Creates a church culture of "</a:t>
            </a:r>
            <a:r>
              <a:rPr lang="en-US" sz="1200" b="0" i="0" u="none" strike="noStrike" kern="1200" dirty="0" err="1">
                <a:solidFill>
                  <a:schemeClr val="tx1"/>
                </a:solidFill>
                <a:effectLst/>
                <a:latin typeface="+mn-lt"/>
                <a:ea typeface="+mn-ea"/>
                <a:cs typeface="+mn-cs"/>
              </a:rPr>
              <a:t>whateverism</a:t>
            </a:r>
            <a:r>
              <a:rPr lang="en-US" sz="1200" b="0" i="0" u="none" strike="noStrike" kern="1200" dirty="0">
                <a:solidFill>
                  <a:schemeClr val="tx1"/>
                </a:solidFill>
                <a:effectLst/>
                <a:latin typeface="+mn-lt"/>
                <a:ea typeface="+mn-ea"/>
                <a:cs typeface="+mn-cs"/>
              </a:rPr>
              <a:t>" that prefers </a:t>
            </a:r>
            <a:r>
              <a:rPr lang="en-US" sz="1200" b="0" i="1" u="none" strike="noStrike" kern="1200" dirty="0">
                <a:solidFill>
                  <a:schemeClr val="tx1"/>
                </a:solidFill>
                <a:effectLst/>
                <a:latin typeface="+mn-lt"/>
                <a:ea typeface="+mn-ea"/>
                <a:cs typeface="+mn-cs"/>
              </a:rPr>
              <a:t>niceness </a:t>
            </a:r>
            <a:r>
              <a:rPr lang="en-US" sz="1200" b="0" i="0" u="none" strike="noStrike" kern="1200" dirty="0">
                <a:solidFill>
                  <a:schemeClr val="tx1"/>
                </a:solidFill>
                <a:effectLst/>
                <a:latin typeface="+mn-lt"/>
                <a:ea typeface="+mn-ea"/>
                <a:cs typeface="+mn-cs"/>
              </a:rPr>
              <a:t>to cultural discernment, truth-telling, and mutual accountability – the flipside is being mean &amp; ugly</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Breeds licentiousness, apathy, complacency, blandness, etc.</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God's "grace" is cheapened by a disregard for discipleship – “cheap grace”</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Life changes are minimal because Jesus is not the true center – instead, where the Bounded Church’s center and focus is on the boundaries that separate, the Fuzzy Church’s focus, or center of gravity, is encouraging people to be their “authentic self” and ensuring that there are few (if any) boundaries, while holding a vague, always ambiguous, not-sure-of-anything “faith” except that we should never hurt someone’s feelings, unless of course they are from a bounded church, they vote republican, or they don’t agree with our theology or politics… then we exclude them. Of course, for the Fuzzy Church… they wouldn’t say they are excluding anyone. No, they “cancel” them. But let’s be clear. It’s a different word, but it’s the same concept.</a:t>
            </a:r>
          </a:p>
          <a:p>
            <a:pPr marL="0" indent="0">
              <a:buFont typeface="Arial" panose="020B0604020202020204" pitchFamily="34" charset="0"/>
              <a:buNone/>
            </a:pPr>
            <a:endParaRPr lang="en-US" sz="1200" b="0" i="0" u="none" strike="noStrike" kern="1200" dirty="0">
              <a:solidFill>
                <a:schemeClr val="tx1"/>
              </a:solidFill>
              <a:effectLst/>
              <a:latin typeface="+mn-lt"/>
              <a:ea typeface="+mn-ea"/>
              <a:cs typeface="+mn-cs"/>
            </a:endParaRPr>
          </a:p>
          <a:p>
            <a:pPr marL="0" indent="0">
              <a:buFont typeface="Arial" panose="020B0604020202020204" pitchFamily="34" charset="0"/>
              <a:buNone/>
            </a:pPr>
            <a:r>
              <a:rPr lang="en-US" sz="1200" b="0" i="0" u="none" strike="noStrike" kern="1200" dirty="0">
                <a:solidFill>
                  <a:schemeClr val="tx1"/>
                </a:solidFill>
                <a:effectLst/>
                <a:latin typeface="+mn-lt"/>
                <a:ea typeface="+mn-ea"/>
                <a:cs typeface="+mn-cs"/>
              </a:rPr>
              <a:t>And I’m intentionally trying to connect some dots here for us. If you’ve not noticed, folks who are more conservative tend to be more bounded, and progressives tend to be more fuzzy. Therefore, I think it is in keeping with the gospel and our aspirations of being a “third way” congregation that we resist these forces that appear to be driven more by our political opinions and extreme ideologies than a faith and a church community that has been shaped by the gospel of the New Testament. Our inability to hold grace and truth together, and our lack of love and unity, proves that.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16</a:t>
            </a:fld>
            <a:endParaRPr lang="en-US"/>
          </a:p>
        </p:txBody>
      </p:sp>
    </p:spTree>
    <p:extLst>
      <p:ext uri="{BB962C8B-B14F-4D97-AF65-F5344CB8AC3E}">
        <p14:creationId xmlns:p14="http://schemas.microsoft.com/office/powerpoint/2010/main" val="3297660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brothers and sisters, just as we ought to say “No” to the bounded church, let us also say “No” to the fuzzy church, so that we might say “Yes” to Jesus and the gospel which (as we will hear next week) is best known, experienced, and embodied in the Centered Church, where we hold grace and truth together in Jesus Christ.</a:t>
            </a:r>
          </a:p>
          <a:p>
            <a:endParaRPr lang="en-US" dirty="0"/>
          </a:p>
          <a:p>
            <a:r>
              <a:rPr lang="en-US" dirty="0"/>
              <a:t>In closing, here are two questions for reflection and response…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17</a:t>
            </a:fld>
            <a:endParaRPr lang="en-US"/>
          </a:p>
        </p:txBody>
      </p:sp>
    </p:spTree>
    <p:extLst>
      <p:ext uri="{BB962C8B-B14F-4D97-AF65-F5344CB8AC3E}">
        <p14:creationId xmlns:p14="http://schemas.microsoft.com/office/powerpoint/2010/main" val="13471488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5"/>
          </p:nvPr>
        </p:nvSpPr>
        <p:spPr/>
        <p:txBody>
          <a:bodyPr/>
          <a:lstStyle/>
          <a:p>
            <a:fld id="{900D5411-BD8E-3D4F-A24B-44BD8A652888}" type="slidenum">
              <a:rPr lang="en-US" smtClean="0"/>
              <a:t>18</a:t>
            </a:fld>
            <a:endParaRPr lang="en-US"/>
          </a:p>
        </p:txBody>
      </p:sp>
    </p:spTree>
    <p:extLst>
      <p:ext uri="{BB962C8B-B14F-4D97-AF65-F5344CB8AC3E}">
        <p14:creationId xmlns:p14="http://schemas.microsoft.com/office/powerpoint/2010/main" val="35964683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5"/>
          </p:nvPr>
        </p:nvSpPr>
        <p:spPr/>
        <p:txBody>
          <a:bodyPr/>
          <a:lstStyle/>
          <a:p>
            <a:fld id="{900D5411-BD8E-3D4F-A24B-44BD8A652888}" type="slidenum">
              <a:rPr lang="en-US" smtClean="0"/>
              <a:t>19</a:t>
            </a:fld>
            <a:endParaRPr lang="en-US"/>
          </a:p>
        </p:txBody>
      </p:sp>
    </p:spTree>
    <p:extLst>
      <p:ext uri="{BB962C8B-B14F-4D97-AF65-F5344CB8AC3E}">
        <p14:creationId xmlns:p14="http://schemas.microsoft.com/office/powerpoint/2010/main" val="2208979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[BRIEF COMMENTS]</a:t>
            </a:r>
          </a:p>
          <a:p>
            <a:r>
              <a:rPr lang="en-US" sz="1200" kern="1200" dirty="0">
                <a:solidFill>
                  <a:schemeClr val="tx1"/>
                </a:solidFill>
                <a:effectLst/>
                <a:latin typeface="+mn-lt"/>
                <a:ea typeface="+mn-ea"/>
                <a:cs typeface="+mn-cs"/>
              </a:rPr>
              <a:t>1. </a:t>
            </a:r>
            <a:r>
              <a:rPr lang="en-US" sz="1200" i="1" kern="1200" dirty="0">
                <a:solidFill>
                  <a:schemeClr val="tx1"/>
                </a:solidFill>
                <a:effectLst/>
                <a:latin typeface="+mn-lt"/>
                <a:ea typeface="+mn-ea"/>
                <a:cs typeface="+mn-cs"/>
              </a:rPr>
              <a:t>The God of the Center </a:t>
            </a:r>
            <a:r>
              <a:rPr lang="en-US" sz="1200" kern="1200" dirty="0">
                <a:solidFill>
                  <a:schemeClr val="tx1"/>
                </a:solidFill>
                <a:effectLst/>
                <a:latin typeface="+mn-lt"/>
                <a:ea typeface="+mn-ea"/>
                <a:cs typeface="+mn-cs"/>
              </a:rPr>
              <a:t>– I addressed </a:t>
            </a:r>
            <a:r>
              <a:rPr lang="en-US" sz="1200" b="0" i="0" u="none" strike="noStrike" kern="1200" dirty="0">
                <a:solidFill>
                  <a:schemeClr val="tx1"/>
                </a:solidFill>
                <a:effectLst/>
                <a:latin typeface="+mn-lt"/>
                <a:ea typeface="+mn-ea"/>
                <a:cs typeface="+mn-cs"/>
              </a:rPr>
              <a:t>how our concept of God, and our understanding of the gospel, will determine the sort of community and culture that exists in the church. At Grantham, we say Jesus shows us what God is like, and so we want to worship and know this Jesus, and follow him with others in the church for the sake of the world—leading others to the God who looks like Jesus. Therefore, the more we seek the God of the center, the more like him we will become, individually and as a community.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 Last Sunday we looked at how the gospel challenges the “bounded” practice of community in the message, </a:t>
            </a:r>
            <a:r>
              <a:rPr lang="en-US" sz="1200" i="1" kern="1200" dirty="0">
                <a:solidFill>
                  <a:schemeClr val="tx1"/>
                </a:solidFill>
                <a:effectLst/>
                <a:latin typeface="+mn-lt"/>
                <a:ea typeface="+mn-ea"/>
                <a:cs typeface="+mn-cs"/>
              </a:rPr>
              <a:t>The Shriveled Fruit of a Bounded Church. </a:t>
            </a:r>
            <a:r>
              <a:rPr lang="en-US" sz="1200" i="0" kern="1200" dirty="0">
                <a:solidFill>
                  <a:schemeClr val="tx1"/>
                </a:solidFill>
                <a:effectLst/>
                <a:latin typeface="+mn-lt"/>
                <a:ea typeface="+mn-ea"/>
                <a:cs typeface="+mn-cs"/>
              </a:rPr>
              <a:t>We recalled how the Pharisees practiced the bounded-set, but Jesus rejected it. And we spent some time in Galatians chapters 1-4, where we heard the Apostle Paul explain why focusing on boundary markers isn’t consistent with Christ or the gospel of grace.</a:t>
            </a:r>
          </a:p>
          <a:p>
            <a:r>
              <a:rPr lang="en-US" sz="1200" kern="1200" dirty="0">
                <a:solidFill>
                  <a:schemeClr val="tx1"/>
                </a:solidFill>
                <a:effectLst/>
                <a:latin typeface="+mn-lt"/>
                <a:ea typeface="+mn-ea"/>
                <a:cs typeface="+mn-cs"/>
              </a:rPr>
              <a:t>3. This morning we are looking at </a:t>
            </a:r>
            <a:r>
              <a:rPr lang="en-US" sz="1200" i="1" kern="1200" dirty="0">
                <a:solidFill>
                  <a:schemeClr val="tx1"/>
                </a:solidFill>
                <a:effectLst/>
                <a:latin typeface="+mn-lt"/>
                <a:ea typeface="+mn-ea"/>
                <a:cs typeface="+mn-cs"/>
              </a:rPr>
              <a:t>The Meager Fruit of a Fuzzy Church </a:t>
            </a:r>
            <a:r>
              <a:rPr lang="en-US" sz="1200" i="0" kern="1200" dirty="0">
                <a:solidFill>
                  <a:schemeClr val="tx1"/>
                </a:solidFill>
                <a:effectLst/>
                <a:latin typeface="+mn-lt"/>
                <a:ea typeface="+mn-ea"/>
                <a:cs typeface="+mn-cs"/>
              </a:rPr>
              <a:t>and</a:t>
            </a:r>
            <a:r>
              <a:rPr lang="en-US" sz="1200" kern="1200" dirty="0">
                <a:solidFill>
                  <a:schemeClr val="tx1"/>
                </a:solidFill>
                <a:effectLst/>
                <a:latin typeface="+mn-lt"/>
                <a:ea typeface="+mn-ea"/>
                <a:cs typeface="+mn-cs"/>
              </a:rPr>
              <a:t> what it looks like when we erase all lines and boundaries, when we get </a:t>
            </a:r>
            <a:r>
              <a:rPr lang="en-US" sz="1200" kern="1200" dirty="0" err="1">
                <a:solidFill>
                  <a:schemeClr val="tx1"/>
                </a:solidFill>
                <a:effectLst/>
                <a:latin typeface="+mn-lt"/>
                <a:ea typeface="+mn-ea"/>
                <a:cs typeface="+mn-cs"/>
              </a:rPr>
              <a:t>loosey</a:t>
            </a:r>
            <a:r>
              <a:rPr lang="en-US" sz="1200" kern="1200" dirty="0">
                <a:solidFill>
                  <a:schemeClr val="tx1"/>
                </a:solidFill>
                <a:effectLst/>
                <a:latin typeface="+mn-lt"/>
                <a:ea typeface="+mn-ea"/>
                <a:cs typeface="+mn-cs"/>
              </a:rPr>
              <a:t> goosey with our beliefs and discipleship (either to be non-judgmental—often in reaction to bounded thinking—or to align ourselves with the spirit of the age), and why that is equally a bad idea.</a:t>
            </a:r>
          </a:p>
          <a:p>
            <a:r>
              <a:rPr lang="en-US" sz="1200" kern="1200" dirty="0">
                <a:solidFill>
                  <a:schemeClr val="tx1"/>
                </a:solidFill>
                <a:effectLst/>
                <a:latin typeface="+mn-lt"/>
                <a:ea typeface="+mn-ea"/>
                <a:cs typeface="+mn-cs"/>
              </a:rPr>
              <a:t>4. And then next week in the final message: </a:t>
            </a:r>
            <a:r>
              <a:rPr lang="en-US" sz="1200" i="1" kern="1200" dirty="0">
                <a:solidFill>
                  <a:schemeClr val="tx1"/>
                </a:solidFill>
                <a:effectLst/>
                <a:latin typeface="+mn-lt"/>
                <a:ea typeface="+mn-ea"/>
                <a:cs typeface="+mn-cs"/>
              </a:rPr>
              <a:t>The Deep Well of a Centered Church </a:t>
            </a:r>
            <a:r>
              <a:rPr lang="en-US" sz="1200" kern="1200" dirty="0">
                <a:solidFill>
                  <a:schemeClr val="tx1"/>
                </a:solidFill>
                <a:effectLst/>
                <a:latin typeface="+mn-lt"/>
                <a:ea typeface="+mn-ea"/>
                <a:cs typeface="+mn-cs"/>
              </a:rPr>
              <a:t>– we will see that there is a third way option of being a community that pursues Jesus together (allowing folks to be at different places), how we discern who is a follower and who isn’t, and hold grace and truth together as we live and worship in relationship with one another.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most of you know, this series was inspired by Mark Baker’s book… [NEXT SLIDE]</a:t>
            </a:r>
            <a:endParaRPr lang="en-US" dirty="0"/>
          </a:p>
        </p:txBody>
      </p:sp>
      <p:sp>
        <p:nvSpPr>
          <p:cNvPr id="4" name="Slide Number Placeholder 3"/>
          <p:cNvSpPr>
            <a:spLocks noGrp="1"/>
          </p:cNvSpPr>
          <p:nvPr>
            <p:ph type="sldNum" sz="quarter" idx="5"/>
          </p:nvPr>
        </p:nvSpPr>
        <p:spPr/>
        <p:txBody>
          <a:bodyPr/>
          <a:lstStyle/>
          <a:p>
            <a:fld id="{900D5411-BD8E-3D4F-A24B-44BD8A652888}" type="slidenum">
              <a:rPr lang="en-US" smtClean="0"/>
              <a:t>2</a:t>
            </a:fld>
            <a:endParaRPr lang="en-US"/>
          </a:p>
        </p:txBody>
      </p:sp>
    </p:spTree>
    <p:extLst>
      <p:ext uri="{BB962C8B-B14F-4D97-AF65-F5344CB8AC3E}">
        <p14:creationId xmlns:p14="http://schemas.microsoft.com/office/powerpoint/2010/main" val="14609203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[BRIEF COMMENT ON EACH QUESTION]</a:t>
            </a:r>
          </a:p>
          <a:p>
            <a:endParaRPr lang="en-US" dirty="0">
              <a:solidFill>
                <a:schemeClr val="tx1"/>
              </a:solidFill>
            </a:endParaRPr>
          </a:p>
          <a:p>
            <a:r>
              <a:rPr lang="en-US" dirty="0">
                <a:solidFill>
                  <a:schemeClr val="tx1"/>
                </a:solidFill>
              </a:rPr>
              <a:t>[CLOSING PRAYER]</a:t>
            </a:r>
          </a:p>
          <a:p>
            <a:endParaRPr lang="en-US" dirty="0">
              <a:solidFill>
                <a:schemeClr val="tx1"/>
              </a:solidFill>
            </a:endParaRPr>
          </a:p>
          <a:p>
            <a:r>
              <a:rPr lang="en-US" dirty="0">
                <a:solidFill>
                  <a:schemeClr val="tx1"/>
                </a:solidFill>
              </a:rPr>
              <a:t>[NEXT SLIDE FOR CLOSING PRAYER]</a:t>
            </a:r>
          </a:p>
        </p:txBody>
      </p:sp>
      <p:sp>
        <p:nvSpPr>
          <p:cNvPr id="4" name="Slide Number Placeholder 3"/>
          <p:cNvSpPr>
            <a:spLocks noGrp="1"/>
          </p:cNvSpPr>
          <p:nvPr>
            <p:ph type="sldNum" sz="quarter" idx="5"/>
          </p:nvPr>
        </p:nvSpPr>
        <p:spPr/>
        <p:txBody>
          <a:bodyPr/>
          <a:lstStyle/>
          <a:p>
            <a:fld id="{900D5411-BD8E-3D4F-A24B-44BD8A652888}" type="slidenum">
              <a:rPr lang="en-US" smtClean="0"/>
              <a:t>20</a:t>
            </a:fld>
            <a:endParaRPr lang="en-US"/>
          </a:p>
        </p:txBody>
      </p:sp>
    </p:spTree>
    <p:extLst>
      <p:ext uri="{BB962C8B-B14F-4D97-AF65-F5344CB8AC3E}">
        <p14:creationId xmlns:p14="http://schemas.microsoft.com/office/powerpoint/2010/main" val="11974706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900D5411-BD8E-3D4F-A24B-44BD8A652888}" type="slidenum">
              <a:rPr lang="en-US" smtClean="0"/>
              <a:t>21</a:t>
            </a:fld>
            <a:endParaRPr lang="en-US"/>
          </a:p>
        </p:txBody>
      </p:sp>
    </p:spTree>
    <p:extLst>
      <p:ext uri="{BB962C8B-B14F-4D97-AF65-F5344CB8AC3E}">
        <p14:creationId xmlns:p14="http://schemas.microsoft.com/office/powerpoint/2010/main" val="1488321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Centered-Set Church: Discipleship and Community Without Judgmentalism</a:t>
            </a:r>
          </a:p>
          <a:p>
            <a:endParaRPr lang="en-US" i="1" dirty="0"/>
          </a:p>
          <a:p>
            <a:r>
              <a:rPr lang="en-US" dirty="0"/>
              <a:t>And I’d like to begin this third message in our series by reading a story from the very beginning of Mark’s book. [READ pgs. 5-8 – Erasing Lines]</a:t>
            </a:r>
          </a:p>
          <a:p>
            <a:endParaRPr lang="en-US" dirty="0"/>
          </a:p>
          <a:p>
            <a:r>
              <a:rPr lang="en-US" dirty="0"/>
              <a:t>As I’ve told you in the previous messages, Mark expounds on three different ways of being community, and here are the images that are intended to help us grasp what each set looks like in practice.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3</a:t>
            </a:fld>
            <a:endParaRPr lang="en-US"/>
          </a:p>
        </p:txBody>
      </p:sp>
    </p:spTree>
    <p:extLst>
      <p:ext uri="{BB962C8B-B14F-4D97-AF65-F5344CB8AC3E}">
        <p14:creationId xmlns:p14="http://schemas.microsoft.com/office/powerpoint/2010/main" val="740806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 ON EACH]</a:t>
            </a:r>
          </a:p>
          <a:p>
            <a:pPr marL="228600" indent="-228600">
              <a:buFont typeface="+mj-lt"/>
              <a:buAutoNum type="arabicPeriod"/>
            </a:pPr>
            <a:r>
              <a:rPr lang="en-US" dirty="0"/>
              <a:t>Bounded Church – clear lines of who is in and out; focuses on boundaries.</a:t>
            </a:r>
          </a:p>
          <a:p>
            <a:pPr marL="228600" indent="-228600">
              <a:buFont typeface="+mj-lt"/>
              <a:buAutoNum type="arabicPeriod"/>
            </a:pPr>
            <a:r>
              <a:rPr lang="en-US" dirty="0"/>
              <a:t>Fuzzy Church – the removal of all lines and boundaries with no clear direction. This church is a reaction to the bounded and is often seduced by the spirit of the age.</a:t>
            </a:r>
          </a:p>
          <a:p>
            <a:pPr marL="228600" indent="-228600">
              <a:buFont typeface="+mj-lt"/>
              <a:buAutoNum type="arabicPeriod"/>
            </a:pPr>
            <a:r>
              <a:rPr lang="en-US" dirty="0"/>
              <a:t>Centered Church – discerns who belongs to the group by observing people’s relationship with the center—Jesus Christ. This church holds grace and truth together, as we meet people where they are and lovingly point each other to Jesus.</a:t>
            </a:r>
          </a:p>
          <a:p>
            <a:pPr marL="228600" indent="-228600">
              <a:buFont typeface="+mj-lt"/>
              <a:buAutoNum type="arabicPeriod"/>
            </a:pPr>
            <a:endParaRPr lang="en-US" dirty="0"/>
          </a:p>
          <a:p>
            <a:r>
              <a:rPr lang="en-US" dirty="0"/>
              <a:t>Since we are looking at the Fuzzy Church, here is the definition we looked at the beginning of the series…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4</a:t>
            </a:fld>
            <a:endParaRPr lang="en-US"/>
          </a:p>
        </p:txBody>
      </p:sp>
    </p:spTree>
    <p:extLst>
      <p:ext uri="{BB962C8B-B14F-4D97-AF65-F5344CB8AC3E}">
        <p14:creationId xmlns:p14="http://schemas.microsoft.com/office/powerpoint/2010/main" val="2065443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&amp; COMMENT BRIEFLY]</a:t>
            </a:r>
          </a:p>
          <a:p>
            <a:r>
              <a:rPr lang="en-US" dirty="0"/>
              <a:t>What are some of those problems?</a:t>
            </a:r>
          </a:p>
          <a:p>
            <a:pPr marL="171450" indent="-171450">
              <a:buFont typeface="Arial" panose="020B0604020202020204" pitchFamily="34" charset="0"/>
              <a:buChar char="•"/>
            </a:pPr>
            <a:r>
              <a:rPr lang="en-US" dirty="0"/>
              <a:t>First, any belief or practice formed simply in reaction to an extreme (i.e., Bounded Church), runs the risk of moving to the opposite extreme. And that’s never good.</a:t>
            </a:r>
          </a:p>
          <a:p>
            <a:pPr marL="171450" indent="-171450">
              <a:buFont typeface="Arial" panose="020B0604020202020204" pitchFamily="34" charset="0"/>
              <a:buChar char="•"/>
            </a:pPr>
            <a:r>
              <a:rPr lang="en-US" dirty="0"/>
              <a:t>As the opposite of the Bounded Church, the fuzzy-set still operates according to the in/out, us vs. them thinking. But the fuzzy church simply draws new lines (albeit unclear) all while claiming to be enlightened and more loving than the bounded. </a:t>
            </a:r>
          </a:p>
          <a:p>
            <a:pPr marL="171450" indent="-171450">
              <a:buFont typeface="Arial" panose="020B0604020202020204" pitchFamily="34" charset="0"/>
              <a:buChar char="•"/>
            </a:pPr>
            <a:r>
              <a:rPr lang="en-US" dirty="0"/>
              <a:t>Also, since the Fuzzy Church promotes grace at the expense of truth, which is not reflective of Jesus or the gospel, the bond of “tolerance” and “</a:t>
            </a:r>
            <a:r>
              <a:rPr lang="en-US" dirty="0" err="1"/>
              <a:t>whateverism</a:t>
            </a:r>
            <a:r>
              <a:rPr lang="en-US" dirty="0"/>
              <a:t>” isn’t enough to hold the group together, nor can it be about discipleship, teach holiness, or be on a gospel mission. And of course, when this is the sort of community that has been formed there is no way to distinguish followers of Jesus from non-followers. </a:t>
            </a:r>
            <a:br>
              <a:rPr lang="en-US" dirty="0"/>
            </a:br>
            <a:endParaRPr lang="en-US" dirty="0"/>
          </a:p>
          <a:p>
            <a:pPr marL="0" indent="0">
              <a:buFont typeface="Arial" panose="020B0604020202020204" pitchFamily="34" charset="0"/>
              <a:buNone/>
            </a:pPr>
            <a:r>
              <a:rPr lang="en-US" dirty="0"/>
              <a:t>Therefore, the Fuzzy Church, while it may at first seem like a refreshing oasis for those who have experienced the extremes of the Bounded Church, after some time this kind of church will eventually discover it has no real purpose for gathering—nothing that can’t be found elsewhere in the world.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And so, this church will eventually die as it fails to place Christ at the center, fails to use cultural discernment in light of Scripture, and fails to grow as a community shaped by the gospel. In other words, the end of the road for the Fuzzy Church is death by assimilation to secular society and culture. It’s lack of rootedness in the gospel gives it no ability to resist that assimilation and offer anything of eternal value to the world. So, the Fuzzy Church ends up parroting the world and mimicking the spirit of the age. </a:t>
            </a:r>
            <a:br>
              <a:rPr lang="en-US" dirty="0"/>
            </a:br>
            <a:endParaRPr lang="en-US" dirty="0"/>
          </a:p>
          <a:p>
            <a:pPr marL="0" indent="0">
              <a:buFont typeface="Arial" panose="020B0604020202020204" pitchFamily="34" charset="0"/>
              <a:buNone/>
            </a:pPr>
            <a:r>
              <a:rPr lang="en-US" dirty="0"/>
              <a:t>At most… you can only expect…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5</a:t>
            </a:fld>
            <a:endParaRPr lang="en-US"/>
          </a:p>
        </p:txBody>
      </p:sp>
    </p:spTree>
    <p:extLst>
      <p:ext uri="{BB962C8B-B14F-4D97-AF65-F5344CB8AC3E}">
        <p14:creationId xmlns:p14="http://schemas.microsoft.com/office/powerpoint/2010/main" val="80334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Meager fruit. “Meager” meaning lacking in quality and quantity. </a:t>
            </a:r>
          </a:p>
          <a:p>
            <a:pPr marL="0" indent="0">
              <a:buFont typeface="Arial" panose="020B0604020202020204" pitchFamily="34" charset="0"/>
              <a:buNone/>
            </a:pPr>
            <a:endParaRPr lang="en-US" i="1" dirty="0"/>
          </a:p>
          <a:p>
            <a:pPr marL="0" indent="0">
              <a:buFont typeface="Arial" panose="020B0604020202020204" pitchFamily="34" charset="0"/>
              <a:buNone/>
            </a:pPr>
            <a:r>
              <a:rPr lang="en-US" dirty="0"/>
              <a:t>In just a moment we are going to be looking at two passages in Paul’s letter to the Corinthians, where Paul is concerned that the Corinthians are on the dead-end road of fuzzy Christianity. But before we look at that, I want to invite us to hear Paul challenging a Fuzzy Church paradigm.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And once again, Paul is quite upset. Keep in mind, like with the Galatians, Paul sees himself as the spiritual father of these young Christians and the churches he helped to plant. And where Paul was witnessing the Gentile Christians of Galatia turn to a bounded-set (and a false gospel) pressed upon them by Jewish agitators of the Law, in Corinth (a Greek city known for, let’s say, being more progressive), Paul is hearing reports of them being divided about a number of things, but also how they are sliding into a fuzzy faith that sets aside discipleship, discipline, and holiness in the name of freedom and self-expression. So, he writes to them about these matters.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Notice, just a few short years after writing to the Galatians about being bounded, we now read Paul’s writings to a fuzzy congregation that was succumbing to worldly ideas of freedom and tolerance, and it threatened the life of the church and its gospel witness. Let’s jump in at 1 Corinthians chapter 5 and catch a glimpse of where this fuzzy faith and community practice had led them.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6</a:t>
            </a:fld>
            <a:endParaRPr lang="en-US"/>
          </a:p>
        </p:txBody>
      </p:sp>
    </p:spTree>
    <p:extLst>
      <p:ext uri="{BB962C8B-B14F-4D97-AF65-F5344CB8AC3E}">
        <p14:creationId xmlns:p14="http://schemas.microsoft.com/office/powerpoint/2010/main" val="3989270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PASSAGES AND COMMENT]</a:t>
            </a:r>
          </a:p>
          <a:p>
            <a:endParaRPr lang="en-US" dirty="0"/>
          </a:p>
          <a:p>
            <a:r>
              <a:rPr lang="en-US" dirty="0"/>
              <a:t>NOTES:</a:t>
            </a:r>
          </a:p>
          <a:p>
            <a:pPr marL="171450" indent="-171450">
              <a:buFont typeface="Arial" panose="020B0604020202020204" pitchFamily="34" charset="0"/>
              <a:buChar char="•"/>
            </a:pPr>
            <a:r>
              <a:rPr lang="en-US" dirty="0"/>
              <a:t>Sexual immorality is a big problem in Corinth. Some new believers were apparently worshipping Jesus with the church but still living like lost people during the week (e.g., visiting the pagan temple and their prostitutes, even sleeping with their stepmother)</a:t>
            </a:r>
          </a:p>
          <a:p>
            <a:pPr marL="171450" indent="-171450">
              <a:buFont typeface="Arial" panose="020B0604020202020204" pitchFamily="34" charset="0"/>
              <a:buChar char="•"/>
            </a:pPr>
            <a:r>
              <a:rPr lang="en-US" dirty="0"/>
              <a:t>5:4-5 – church discipline for the individual and the community; while not the focus, boundaries can be good (e.g., children playing in the street or playing with matches)</a:t>
            </a:r>
          </a:p>
          <a:p>
            <a:pPr marL="171450" indent="-171450">
              <a:buFont typeface="Arial" panose="020B0604020202020204" pitchFamily="34" charset="0"/>
              <a:buChar char="•"/>
            </a:pPr>
            <a:r>
              <a:rPr lang="en-US" dirty="0"/>
              <a:t>6:12-13 – Paul is challenging the secular mantras of Corinth; vs.19-20 – don’t you know that your body is a temple for the Holy Spirit, you are not your own!</a:t>
            </a:r>
          </a:p>
          <a:p>
            <a:endParaRPr lang="en-US" dirty="0"/>
          </a:p>
          <a:p>
            <a:r>
              <a:rPr lang="en-US" dirty="0"/>
              <a:t>So, Paul is clearly saying, “Folks, not all boundaries are bad. And true followers of Jesus know this, because Jesus himself said we are to follow him and bear fruit.”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7</a:t>
            </a:fld>
            <a:endParaRPr lang="en-US"/>
          </a:p>
        </p:txBody>
      </p:sp>
    </p:spTree>
    <p:extLst>
      <p:ext uri="{BB962C8B-B14F-4D97-AF65-F5344CB8AC3E}">
        <p14:creationId xmlns:p14="http://schemas.microsoft.com/office/powerpoint/2010/main" val="2634244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[READ &amp; COMMENT]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are we free in Christ or not? Yes, but let’s return to Galatians and hear Paul explain how the grace given to us by Christ, and the freedom we have in him, is to result in a changed life. Beliefs matter. Behavior matters. What then are you doing with the grace and freedom given to you when you first received Christ?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Listen to what Paul says about this…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8</a:t>
            </a:fld>
            <a:endParaRPr lang="en-US"/>
          </a:p>
        </p:txBody>
      </p:sp>
    </p:spTree>
    <p:extLst>
      <p:ext uri="{BB962C8B-B14F-4D97-AF65-F5344CB8AC3E}">
        <p14:creationId xmlns:p14="http://schemas.microsoft.com/office/powerpoint/2010/main" val="3018626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[READ &amp; COMMENT ON PASSAGES]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Don’t miss this, church. In his book, Baker writes: “Although Paul does erase some lines that the Jewish Christians are drawing to separate themselves from Gentiles, Paul does not take the fuzzy approach we observed in Dustin’s story. Paul does not write, “Erase the lines—everyone is in!” On the contrary, he centers them on Jesus, and he implores them to live in God’s grace and use their freedom to grow in Christ-likeness. For it is those who do this that identify and include themselves with the Body of Christ.</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Before we reflect with some questions and respond to the Spirit, here is a snapshot of what fuzzy thinking and practice leads to, and the sort of community that it creates…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9</a:t>
            </a:fld>
            <a:endParaRPr lang="en-US"/>
          </a:p>
        </p:txBody>
      </p:sp>
    </p:spTree>
    <p:extLst>
      <p:ext uri="{BB962C8B-B14F-4D97-AF65-F5344CB8AC3E}">
        <p14:creationId xmlns:p14="http://schemas.microsoft.com/office/powerpoint/2010/main" val="4187123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68A3C-2CD3-084E-BA10-57B5D5702F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256837-439D-C04F-8434-4F87BF174D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5810CEA-2C8E-984D-B310-B4BA9DE57FD8}"/>
              </a:ext>
            </a:extLst>
          </p:cNvPr>
          <p:cNvSpPr>
            <a:spLocks noGrp="1"/>
          </p:cNvSpPr>
          <p:nvPr>
            <p:ph type="dt" sz="half" idx="10"/>
          </p:nvPr>
        </p:nvSpPr>
        <p:spPr/>
        <p:txBody>
          <a:bodyPr/>
          <a:lstStyle/>
          <a:p>
            <a:fld id="{DC29FDDB-F380-1645-BCF0-3B9F951C627C}" type="datetimeFigureOut">
              <a:rPr lang="en-US" smtClean="0"/>
              <a:t>6/13/22</a:t>
            </a:fld>
            <a:endParaRPr lang="en-US"/>
          </a:p>
        </p:txBody>
      </p:sp>
      <p:sp>
        <p:nvSpPr>
          <p:cNvPr id="5" name="Footer Placeholder 4">
            <a:extLst>
              <a:ext uri="{FF2B5EF4-FFF2-40B4-BE49-F238E27FC236}">
                <a16:creationId xmlns:a16="http://schemas.microsoft.com/office/drawing/2014/main" id="{9E6A97E9-EE81-C249-A12D-47D9290F00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586BE-578A-A74B-BBCB-6E355125DD97}"/>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1359044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CA4E4-29FF-B741-A146-2441B07F1C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9A8398-EF15-0841-BDE0-A186208C45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610CDB-E77D-C54C-B38A-280350EE1C9C}"/>
              </a:ext>
            </a:extLst>
          </p:cNvPr>
          <p:cNvSpPr>
            <a:spLocks noGrp="1"/>
          </p:cNvSpPr>
          <p:nvPr>
            <p:ph type="dt" sz="half" idx="10"/>
          </p:nvPr>
        </p:nvSpPr>
        <p:spPr/>
        <p:txBody>
          <a:bodyPr/>
          <a:lstStyle/>
          <a:p>
            <a:fld id="{DC29FDDB-F380-1645-BCF0-3B9F951C627C}" type="datetimeFigureOut">
              <a:rPr lang="en-US" smtClean="0"/>
              <a:t>6/13/22</a:t>
            </a:fld>
            <a:endParaRPr lang="en-US"/>
          </a:p>
        </p:txBody>
      </p:sp>
      <p:sp>
        <p:nvSpPr>
          <p:cNvPr id="5" name="Footer Placeholder 4">
            <a:extLst>
              <a:ext uri="{FF2B5EF4-FFF2-40B4-BE49-F238E27FC236}">
                <a16:creationId xmlns:a16="http://schemas.microsoft.com/office/drawing/2014/main" id="{7B32F88E-5D14-6143-87DF-8E3DB876F6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E5DB1F-328D-964D-B915-52F765A08C80}"/>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534434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3F2E51-3416-764D-A887-816818048C4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18E2BC-0257-3C4A-BECA-EFDAA5BDAA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3BC372-002F-C643-9A0E-1B9D2E46CB6D}"/>
              </a:ext>
            </a:extLst>
          </p:cNvPr>
          <p:cNvSpPr>
            <a:spLocks noGrp="1"/>
          </p:cNvSpPr>
          <p:nvPr>
            <p:ph type="dt" sz="half" idx="10"/>
          </p:nvPr>
        </p:nvSpPr>
        <p:spPr/>
        <p:txBody>
          <a:bodyPr/>
          <a:lstStyle/>
          <a:p>
            <a:fld id="{DC29FDDB-F380-1645-BCF0-3B9F951C627C}" type="datetimeFigureOut">
              <a:rPr lang="en-US" smtClean="0"/>
              <a:t>6/13/22</a:t>
            </a:fld>
            <a:endParaRPr lang="en-US"/>
          </a:p>
        </p:txBody>
      </p:sp>
      <p:sp>
        <p:nvSpPr>
          <p:cNvPr id="5" name="Footer Placeholder 4">
            <a:extLst>
              <a:ext uri="{FF2B5EF4-FFF2-40B4-BE49-F238E27FC236}">
                <a16:creationId xmlns:a16="http://schemas.microsoft.com/office/drawing/2014/main" id="{84E76B3B-AD47-1C40-B427-2306F78644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604A36-7323-B148-A08C-4F31E43B9B79}"/>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3326733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81E16-6D16-544F-B5AC-D4E3F58217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05BB13-D0EB-E843-AF0F-F628B7F4E0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8B0847-8ABD-E24B-A679-AF0019F70654}"/>
              </a:ext>
            </a:extLst>
          </p:cNvPr>
          <p:cNvSpPr>
            <a:spLocks noGrp="1"/>
          </p:cNvSpPr>
          <p:nvPr>
            <p:ph type="dt" sz="half" idx="10"/>
          </p:nvPr>
        </p:nvSpPr>
        <p:spPr/>
        <p:txBody>
          <a:bodyPr/>
          <a:lstStyle/>
          <a:p>
            <a:fld id="{DC29FDDB-F380-1645-BCF0-3B9F951C627C}" type="datetimeFigureOut">
              <a:rPr lang="en-US" smtClean="0"/>
              <a:t>6/13/22</a:t>
            </a:fld>
            <a:endParaRPr lang="en-US"/>
          </a:p>
        </p:txBody>
      </p:sp>
      <p:sp>
        <p:nvSpPr>
          <p:cNvPr id="5" name="Footer Placeholder 4">
            <a:extLst>
              <a:ext uri="{FF2B5EF4-FFF2-40B4-BE49-F238E27FC236}">
                <a16:creationId xmlns:a16="http://schemas.microsoft.com/office/drawing/2014/main" id="{3C4C5CB3-40FF-1B44-8DBF-1B0A075637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5BA0F8-864F-6540-8BE9-014DFE1D6A65}"/>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634388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84CE1-0CD5-BC41-9686-05908E3F64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6830B1-29BB-204D-9956-DB0F5C1183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2AA3D8-5D98-784F-97A6-C80C2F962B4A}"/>
              </a:ext>
            </a:extLst>
          </p:cNvPr>
          <p:cNvSpPr>
            <a:spLocks noGrp="1"/>
          </p:cNvSpPr>
          <p:nvPr>
            <p:ph type="dt" sz="half" idx="10"/>
          </p:nvPr>
        </p:nvSpPr>
        <p:spPr/>
        <p:txBody>
          <a:bodyPr/>
          <a:lstStyle/>
          <a:p>
            <a:fld id="{DC29FDDB-F380-1645-BCF0-3B9F951C627C}" type="datetimeFigureOut">
              <a:rPr lang="en-US" smtClean="0"/>
              <a:t>6/13/22</a:t>
            </a:fld>
            <a:endParaRPr lang="en-US"/>
          </a:p>
        </p:txBody>
      </p:sp>
      <p:sp>
        <p:nvSpPr>
          <p:cNvPr id="5" name="Footer Placeholder 4">
            <a:extLst>
              <a:ext uri="{FF2B5EF4-FFF2-40B4-BE49-F238E27FC236}">
                <a16:creationId xmlns:a16="http://schemas.microsoft.com/office/drawing/2014/main" id="{40687DBE-0963-D746-B859-5E03F6320E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F29748-0073-AF49-9E08-1B8190277EF8}"/>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1362300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E474D-BE66-E14B-958C-55D60DC294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E0ECB1-D29D-7D41-A47A-721FD1E97D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77E422-943B-BB4C-BDAF-2AB9D8EF0B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87FCBE-7CB7-6147-8E98-502BDAD01B23}"/>
              </a:ext>
            </a:extLst>
          </p:cNvPr>
          <p:cNvSpPr>
            <a:spLocks noGrp="1"/>
          </p:cNvSpPr>
          <p:nvPr>
            <p:ph type="dt" sz="half" idx="10"/>
          </p:nvPr>
        </p:nvSpPr>
        <p:spPr/>
        <p:txBody>
          <a:bodyPr/>
          <a:lstStyle/>
          <a:p>
            <a:fld id="{DC29FDDB-F380-1645-BCF0-3B9F951C627C}" type="datetimeFigureOut">
              <a:rPr lang="en-US" smtClean="0"/>
              <a:t>6/13/22</a:t>
            </a:fld>
            <a:endParaRPr lang="en-US"/>
          </a:p>
        </p:txBody>
      </p:sp>
      <p:sp>
        <p:nvSpPr>
          <p:cNvPr id="6" name="Footer Placeholder 5">
            <a:extLst>
              <a:ext uri="{FF2B5EF4-FFF2-40B4-BE49-F238E27FC236}">
                <a16:creationId xmlns:a16="http://schemas.microsoft.com/office/drawing/2014/main" id="{32BD43E0-DD9B-C94B-A14C-A475A8B259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5F755A-90E8-8D45-8494-DFA792E13F9E}"/>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458885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03A80-AF8F-5743-9B8E-DD15ACC70D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72F4C1-6BE0-054F-B2D1-94DAF36BEE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D6448F-19DB-8C4E-9617-E140A45A8B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952790-D426-3D43-9A30-41AF86B94D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D0D404-2A36-D940-AFBC-5335E24572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C8BFC5-5DCC-B242-AE62-54A8B44B880B}"/>
              </a:ext>
            </a:extLst>
          </p:cNvPr>
          <p:cNvSpPr>
            <a:spLocks noGrp="1"/>
          </p:cNvSpPr>
          <p:nvPr>
            <p:ph type="dt" sz="half" idx="10"/>
          </p:nvPr>
        </p:nvSpPr>
        <p:spPr/>
        <p:txBody>
          <a:bodyPr/>
          <a:lstStyle/>
          <a:p>
            <a:fld id="{DC29FDDB-F380-1645-BCF0-3B9F951C627C}" type="datetimeFigureOut">
              <a:rPr lang="en-US" smtClean="0"/>
              <a:t>6/13/22</a:t>
            </a:fld>
            <a:endParaRPr lang="en-US"/>
          </a:p>
        </p:txBody>
      </p:sp>
      <p:sp>
        <p:nvSpPr>
          <p:cNvPr id="8" name="Footer Placeholder 7">
            <a:extLst>
              <a:ext uri="{FF2B5EF4-FFF2-40B4-BE49-F238E27FC236}">
                <a16:creationId xmlns:a16="http://schemas.microsoft.com/office/drawing/2014/main" id="{2373FEBB-57C2-B947-B478-C8AB7103E8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81CF55-7748-BE46-8D67-F06C7B963891}"/>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1348893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3372C-DBC8-D34F-ABBE-F4D4D6240C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2F6F08-505D-2948-B394-EB623DC0A85D}"/>
              </a:ext>
            </a:extLst>
          </p:cNvPr>
          <p:cNvSpPr>
            <a:spLocks noGrp="1"/>
          </p:cNvSpPr>
          <p:nvPr>
            <p:ph type="dt" sz="half" idx="10"/>
          </p:nvPr>
        </p:nvSpPr>
        <p:spPr/>
        <p:txBody>
          <a:bodyPr/>
          <a:lstStyle/>
          <a:p>
            <a:fld id="{DC29FDDB-F380-1645-BCF0-3B9F951C627C}" type="datetimeFigureOut">
              <a:rPr lang="en-US" smtClean="0"/>
              <a:t>6/13/22</a:t>
            </a:fld>
            <a:endParaRPr lang="en-US"/>
          </a:p>
        </p:txBody>
      </p:sp>
      <p:sp>
        <p:nvSpPr>
          <p:cNvPr id="4" name="Footer Placeholder 3">
            <a:extLst>
              <a:ext uri="{FF2B5EF4-FFF2-40B4-BE49-F238E27FC236}">
                <a16:creationId xmlns:a16="http://schemas.microsoft.com/office/drawing/2014/main" id="{8A663F3E-1FFD-C94E-90E7-A8097D76B0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2C3DE4-3132-1A4D-B5CC-C85270A8B9DE}"/>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3557091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B96FC7-6ACD-C644-B17A-AF315EEE31A0}"/>
              </a:ext>
            </a:extLst>
          </p:cNvPr>
          <p:cNvSpPr>
            <a:spLocks noGrp="1"/>
          </p:cNvSpPr>
          <p:nvPr>
            <p:ph type="dt" sz="half" idx="10"/>
          </p:nvPr>
        </p:nvSpPr>
        <p:spPr/>
        <p:txBody>
          <a:bodyPr/>
          <a:lstStyle/>
          <a:p>
            <a:fld id="{DC29FDDB-F380-1645-BCF0-3B9F951C627C}" type="datetimeFigureOut">
              <a:rPr lang="en-US" smtClean="0"/>
              <a:t>6/13/22</a:t>
            </a:fld>
            <a:endParaRPr lang="en-US"/>
          </a:p>
        </p:txBody>
      </p:sp>
      <p:sp>
        <p:nvSpPr>
          <p:cNvPr id="3" name="Footer Placeholder 2">
            <a:extLst>
              <a:ext uri="{FF2B5EF4-FFF2-40B4-BE49-F238E27FC236}">
                <a16:creationId xmlns:a16="http://schemas.microsoft.com/office/drawing/2014/main" id="{998B0FA9-0FC5-784A-9253-DE0519A2CC9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2EEFE9-AE21-094B-B2D3-E8374CC9B650}"/>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30458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932DB-6EC1-EF4D-8C22-38CD1A6A54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7C6501-669E-4F40-A58C-80C53F8D8F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A1422A-4825-8744-86B8-18C403C515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CE8553-EF6B-CB4A-9C55-5C23BED5FEA2}"/>
              </a:ext>
            </a:extLst>
          </p:cNvPr>
          <p:cNvSpPr>
            <a:spLocks noGrp="1"/>
          </p:cNvSpPr>
          <p:nvPr>
            <p:ph type="dt" sz="half" idx="10"/>
          </p:nvPr>
        </p:nvSpPr>
        <p:spPr/>
        <p:txBody>
          <a:bodyPr/>
          <a:lstStyle/>
          <a:p>
            <a:fld id="{DC29FDDB-F380-1645-BCF0-3B9F951C627C}" type="datetimeFigureOut">
              <a:rPr lang="en-US" smtClean="0"/>
              <a:t>6/13/22</a:t>
            </a:fld>
            <a:endParaRPr lang="en-US"/>
          </a:p>
        </p:txBody>
      </p:sp>
      <p:sp>
        <p:nvSpPr>
          <p:cNvPr id="6" name="Footer Placeholder 5">
            <a:extLst>
              <a:ext uri="{FF2B5EF4-FFF2-40B4-BE49-F238E27FC236}">
                <a16:creationId xmlns:a16="http://schemas.microsoft.com/office/drawing/2014/main" id="{94D65DFA-7A44-3E4A-84E4-BEE249032E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51DBD6-A1D5-254C-9B9F-D344DE0DB928}"/>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871068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4F355-EAE7-9C42-AC85-7821C7A9B4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3BF9FF5-8A31-1547-A7D6-9F0BA3DF3F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9CA2A3-CD1D-3E46-807A-082AF19651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6692A1-15F9-E441-8EA6-6D777361DDD9}"/>
              </a:ext>
            </a:extLst>
          </p:cNvPr>
          <p:cNvSpPr>
            <a:spLocks noGrp="1"/>
          </p:cNvSpPr>
          <p:nvPr>
            <p:ph type="dt" sz="half" idx="10"/>
          </p:nvPr>
        </p:nvSpPr>
        <p:spPr/>
        <p:txBody>
          <a:bodyPr/>
          <a:lstStyle/>
          <a:p>
            <a:fld id="{DC29FDDB-F380-1645-BCF0-3B9F951C627C}" type="datetimeFigureOut">
              <a:rPr lang="en-US" smtClean="0"/>
              <a:t>6/13/22</a:t>
            </a:fld>
            <a:endParaRPr lang="en-US"/>
          </a:p>
        </p:txBody>
      </p:sp>
      <p:sp>
        <p:nvSpPr>
          <p:cNvPr id="6" name="Footer Placeholder 5">
            <a:extLst>
              <a:ext uri="{FF2B5EF4-FFF2-40B4-BE49-F238E27FC236}">
                <a16:creationId xmlns:a16="http://schemas.microsoft.com/office/drawing/2014/main" id="{4D6A2E36-A55E-8C4D-9A33-83A1B229AA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ECCC50-20B1-054C-B13F-2CE79D467F96}"/>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2313027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77317C-3A63-E44D-9F98-7C6F346334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F968AE-0EF4-8A4E-9AE7-B8DEE3B304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AD3369-859E-1642-88F0-429BF17371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29FDDB-F380-1645-BCF0-3B9F951C627C}" type="datetimeFigureOut">
              <a:rPr lang="en-US" smtClean="0"/>
              <a:t>6/13/22</a:t>
            </a:fld>
            <a:endParaRPr lang="en-US"/>
          </a:p>
        </p:txBody>
      </p:sp>
      <p:sp>
        <p:nvSpPr>
          <p:cNvPr id="5" name="Footer Placeholder 4">
            <a:extLst>
              <a:ext uri="{FF2B5EF4-FFF2-40B4-BE49-F238E27FC236}">
                <a16:creationId xmlns:a16="http://schemas.microsoft.com/office/drawing/2014/main" id="{D4ACBC22-0987-EE42-A78C-820665329D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A96738-9280-1C43-9B59-EE270FDAC5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7EFF84-F54C-4D42-B226-EE3C27E5E129}" type="slidenum">
              <a:rPr lang="en-US" smtClean="0"/>
              <a:t>‹#›</a:t>
            </a:fld>
            <a:endParaRPr lang="en-US"/>
          </a:p>
        </p:txBody>
      </p:sp>
    </p:spTree>
    <p:extLst>
      <p:ext uri="{BB962C8B-B14F-4D97-AF65-F5344CB8AC3E}">
        <p14:creationId xmlns:p14="http://schemas.microsoft.com/office/powerpoint/2010/main" val="3413607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A picture containing text, sign, outdoor, green&#10;&#10;Description automatically generated">
            <a:extLst>
              <a:ext uri="{FF2B5EF4-FFF2-40B4-BE49-F238E27FC236}">
                <a16:creationId xmlns:a16="http://schemas.microsoft.com/office/drawing/2014/main" id="{E51A5D80-BC29-3856-ABF0-6EACDE840C67}"/>
              </a:ext>
            </a:extLst>
          </p:cNvPr>
          <p:cNvPicPr>
            <a:picLocks noChangeAspect="1"/>
          </p:cNvPicPr>
          <p:nvPr/>
        </p:nvPicPr>
        <p:blipFill rotWithShape="1">
          <a:blip r:embed="rId3"/>
          <a:srcRect t="19"/>
          <a:stretch/>
        </p:blipFill>
        <p:spPr>
          <a:xfrm>
            <a:off x="0" y="0"/>
            <a:ext cx="12192000" cy="6858000"/>
          </a:xfrm>
          <a:prstGeom prst="rect">
            <a:avLst/>
          </a:prstGeom>
        </p:spPr>
      </p:pic>
    </p:spTree>
    <p:extLst>
      <p:ext uri="{BB962C8B-B14F-4D97-AF65-F5344CB8AC3E}">
        <p14:creationId xmlns:p14="http://schemas.microsoft.com/office/powerpoint/2010/main" val="181218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ign, screenshot&#10;&#10;Description automatically generated">
            <a:extLst>
              <a:ext uri="{FF2B5EF4-FFF2-40B4-BE49-F238E27FC236}">
                <a16:creationId xmlns:a16="http://schemas.microsoft.com/office/drawing/2014/main" id="{5C59FCF5-D3F7-BE3E-D612-707F3BAA905C}"/>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236168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with low confidence">
            <a:extLst>
              <a:ext uri="{FF2B5EF4-FFF2-40B4-BE49-F238E27FC236}">
                <a16:creationId xmlns:a16="http://schemas.microsoft.com/office/drawing/2014/main" id="{5BB822D0-5261-2AD6-5DF2-0B6D6C7B07E9}"/>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941100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with medium confidence">
            <a:extLst>
              <a:ext uri="{FF2B5EF4-FFF2-40B4-BE49-F238E27FC236}">
                <a16:creationId xmlns:a16="http://schemas.microsoft.com/office/drawing/2014/main" id="{57A12714-34F9-7854-091F-5D42195D19FA}"/>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128981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ign, green, outdoor&#10;&#10;Description automatically generated">
            <a:extLst>
              <a:ext uri="{FF2B5EF4-FFF2-40B4-BE49-F238E27FC236}">
                <a16:creationId xmlns:a16="http://schemas.microsoft.com/office/drawing/2014/main" id="{18D2788E-CD23-676E-841D-25D5711BC15B}"/>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862116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ign, green, outdoor&#10;&#10;Description automatically generated">
            <a:extLst>
              <a:ext uri="{FF2B5EF4-FFF2-40B4-BE49-F238E27FC236}">
                <a16:creationId xmlns:a16="http://schemas.microsoft.com/office/drawing/2014/main" id="{FE6ABD0F-7F42-0FD0-10F2-DA9EA873E4EE}"/>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6171128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ign, green, outdoor&#10;&#10;Description automatically generated">
            <a:extLst>
              <a:ext uri="{FF2B5EF4-FFF2-40B4-BE49-F238E27FC236}">
                <a16:creationId xmlns:a16="http://schemas.microsoft.com/office/drawing/2014/main" id="{A943DF3F-55FE-F704-D95C-CE66B477EAAC}"/>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09005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ign, green, outdoor&#10;&#10;Description automatically generated">
            <a:extLst>
              <a:ext uri="{FF2B5EF4-FFF2-40B4-BE49-F238E27FC236}">
                <a16:creationId xmlns:a16="http://schemas.microsoft.com/office/drawing/2014/main" id="{C6481235-CB16-318C-CE98-502DE2A54367}"/>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591125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picture containing graphical user interface&#10;&#10;Description automatically generated">
            <a:extLst>
              <a:ext uri="{FF2B5EF4-FFF2-40B4-BE49-F238E27FC236}">
                <a16:creationId xmlns:a16="http://schemas.microsoft.com/office/drawing/2014/main" id="{1296318D-4377-7920-AB8D-DE0CAA0A2DB0}"/>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3344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sign, outdoor, green&#10;&#10;Description automatically generated">
            <a:extLst>
              <a:ext uri="{FF2B5EF4-FFF2-40B4-BE49-F238E27FC236}">
                <a16:creationId xmlns:a16="http://schemas.microsoft.com/office/drawing/2014/main" id="{221CE5E1-BD52-FE34-229A-3041C1AB3E7F}"/>
              </a:ext>
            </a:extLst>
          </p:cNvPr>
          <p:cNvPicPr>
            <a:picLocks noChangeAspect="1"/>
          </p:cNvPicPr>
          <p:nvPr/>
        </p:nvPicPr>
        <p:blipFill rotWithShape="1">
          <a:blip r:embed="rId3"/>
          <a:srcRect l="2001" r="18688"/>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957E3BB-B821-E969-9F10-CB51F2FEAA90}"/>
              </a:ext>
            </a:extLst>
          </p:cNvPr>
          <p:cNvSpPr>
            <a:spLocks noGrp="1"/>
          </p:cNvSpPr>
          <p:nvPr>
            <p:ph idx="1"/>
          </p:nvPr>
        </p:nvSpPr>
        <p:spPr>
          <a:xfrm>
            <a:off x="6095999" y="0"/>
            <a:ext cx="5892801" cy="6858000"/>
          </a:xfrm>
          <a:solidFill>
            <a:schemeClr val="bg1">
              <a:alpha val="75000"/>
            </a:schemeClr>
          </a:solidFill>
        </p:spPr>
        <p:txBody>
          <a:bodyPr>
            <a:noAutofit/>
          </a:bodyPr>
          <a:lstStyle/>
          <a:p>
            <a:pPr marL="0" indent="0">
              <a:buNone/>
            </a:pPr>
            <a:br>
              <a:rPr lang="en-US" b="1" dirty="0"/>
            </a:br>
            <a:r>
              <a:rPr lang="en-US" b="1" dirty="0"/>
              <a:t>  </a:t>
            </a:r>
            <a:r>
              <a:rPr lang="en-US" sz="6000" b="1" dirty="0"/>
              <a:t>Questions </a:t>
            </a:r>
          </a:p>
          <a:p>
            <a:pPr marL="0" indent="0">
              <a:buNone/>
            </a:pPr>
            <a:r>
              <a:rPr lang="en-US" b="1" dirty="0"/>
              <a:t>   </a:t>
            </a:r>
            <a:r>
              <a:rPr lang="en-US" sz="3200" b="1" dirty="0"/>
              <a:t>for reflection and response:</a:t>
            </a:r>
          </a:p>
          <a:p>
            <a:pPr marL="0" indent="0">
              <a:buNone/>
            </a:pPr>
            <a:endParaRPr lang="en-US" sz="1400" b="1" dirty="0"/>
          </a:p>
        </p:txBody>
      </p:sp>
    </p:spTree>
    <p:extLst>
      <p:ext uri="{BB962C8B-B14F-4D97-AF65-F5344CB8AC3E}">
        <p14:creationId xmlns:p14="http://schemas.microsoft.com/office/powerpoint/2010/main" val="1642222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sign, outdoor, green&#10;&#10;Description automatically generated">
            <a:extLst>
              <a:ext uri="{FF2B5EF4-FFF2-40B4-BE49-F238E27FC236}">
                <a16:creationId xmlns:a16="http://schemas.microsoft.com/office/drawing/2014/main" id="{221CE5E1-BD52-FE34-229A-3041C1AB3E7F}"/>
              </a:ext>
            </a:extLst>
          </p:cNvPr>
          <p:cNvPicPr>
            <a:picLocks noChangeAspect="1"/>
          </p:cNvPicPr>
          <p:nvPr/>
        </p:nvPicPr>
        <p:blipFill rotWithShape="1">
          <a:blip r:embed="rId3"/>
          <a:srcRect l="2001" r="18688"/>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957E3BB-B821-E969-9F10-CB51F2FEAA90}"/>
              </a:ext>
            </a:extLst>
          </p:cNvPr>
          <p:cNvSpPr>
            <a:spLocks noGrp="1"/>
          </p:cNvSpPr>
          <p:nvPr>
            <p:ph idx="1"/>
          </p:nvPr>
        </p:nvSpPr>
        <p:spPr>
          <a:xfrm>
            <a:off x="6095999" y="0"/>
            <a:ext cx="5892801" cy="6858000"/>
          </a:xfrm>
          <a:solidFill>
            <a:schemeClr val="bg1">
              <a:alpha val="75000"/>
            </a:schemeClr>
          </a:solidFill>
        </p:spPr>
        <p:txBody>
          <a:bodyPr>
            <a:noAutofit/>
          </a:bodyPr>
          <a:lstStyle/>
          <a:p>
            <a:pPr marL="0" indent="0">
              <a:buNone/>
            </a:pPr>
            <a:br>
              <a:rPr lang="en-US" b="1" dirty="0"/>
            </a:br>
            <a:r>
              <a:rPr lang="en-US" b="1" dirty="0"/>
              <a:t>  </a:t>
            </a:r>
            <a:r>
              <a:rPr lang="en-US" sz="6000" b="1" dirty="0"/>
              <a:t>Questions </a:t>
            </a:r>
          </a:p>
          <a:p>
            <a:pPr marL="0" indent="0">
              <a:buNone/>
            </a:pPr>
            <a:r>
              <a:rPr lang="en-US" b="1" dirty="0"/>
              <a:t>   </a:t>
            </a:r>
            <a:r>
              <a:rPr lang="en-US" sz="3200" b="1" dirty="0"/>
              <a:t>for reflection and response:</a:t>
            </a:r>
          </a:p>
          <a:p>
            <a:pPr marL="0" indent="0">
              <a:buNone/>
            </a:pPr>
            <a:endParaRPr lang="en-US" sz="1400" b="1" dirty="0"/>
          </a:p>
          <a:p>
            <a:pPr marL="971550" lvl="1" indent="-514350">
              <a:buFont typeface="+mj-lt"/>
              <a:buAutoNum type="arabicPeriod"/>
            </a:pPr>
            <a:r>
              <a:rPr lang="en-US" sz="3000" dirty="0">
                <a:latin typeface="+mj-lt"/>
              </a:rPr>
              <a:t>Have you experienced a fuzzy church before? Is there hurt that you need to name and ask God to heal in you?</a:t>
            </a:r>
          </a:p>
        </p:txBody>
      </p:sp>
    </p:spTree>
    <p:extLst>
      <p:ext uri="{BB962C8B-B14F-4D97-AF65-F5344CB8AC3E}">
        <p14:creationId xmlns:p14="http://schemas.microsoft.com/office/powerpoint/2010/main" val="2137441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A picture containing text, sign, green, outdoor&#10;&#10;Description automatically generated">
            <a:extLst>
              <a:ext uri="{FF2B5EF4-FFF2-40B4-BE49-F238E27FC236}">
                <a16:creationId xmlns:a16="http://schemas.microsoft.com/office/drawing/2014/main" id="{88130100-F97C-3A86-23A7-763C66393A10}"/>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84876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sign, outdoor, green&#10;&#10;Description automatically generated">
            <a:extLst>
              <a:ext uri="{FF2B5EF4-FFF2-40B4-BE49-F238E27FC236}">
                <a16:creationId xmlns:a16="http://schemas.microsoft.com/office/drawing/2014/main" id="{221CE5E1-BD52-FE34-229A-3041C1AB3E7F}"/>
              </a:ext>
            </a:extLst>
          </p:cNvPr>
          <p:cNvPicPr>
            <a:picLocks noChangeAspect="1"/>
          </p:cNvPicPr>
          <p:nvPr/>
        </p:nvPicPr>
        <p:blipFill rotWithShape="1">
          <a:blip r:embed="rId3"/>
          <a:srcRect l="2001" r="18688"/>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957E3BB-B821-E969-9F10-CB51F2FEAA90}"/>
              </a:ext>
            </a:extLst>
          </p:cNvPr>
          <p:cNvSpPr>
            <a:spLocks noGrp="1"/>
          </p:cNvSpPr>
          <p:nvPr>
            <p:ph idx="1"/>
          </p:nvPr>
        </p:nvSpPr>
        <p:spPr>
          <a:xfrm>
            <a:off x="6095999" y="0"/>
            <a:ext cx="5892801" cy="6858000"/>
          </a:xfrm>
          <a:solidFill>
            <a:schemeClr val="bg1">
              <a:alpha val="75000"/>
            </a:schemeClr>
          </a:solidFill>
        </p:spPr>
        <p:txBody>
          <a:bodyPr>
            <a:noAutofit/>
          </a:bodyPr>
          <a:lstStyle/>
          <a:p>
            <a:pPr marL="0" indent="0">
              <a:buNone/>
            </a:pPr>
            <a:br>
              <a:rPr lang="en-US" b="1" dirty="0"/>
            </a:br>
            <a:r>
              <a:rPr lang="en-US" b="1" dirty="0"/>
              <a:t>  </a:t>
            </a:r>
            <a:r>
              <a:rPr lang="en-US" sz="6000" b="1" dirty="0"/>
              <a:t>Questions </a:t>
            </a:r>
          </a:p>
          <a:p>
            <a:pPr marL="0" indent="0">
              <a:buNone/>
            </a:pPr>
            <a:r>
              <a:rPr lang="en-US" b="1" dirty="0"/>
              <a:t>   </a:t>
            </a:r>
            <a:r>
              <a:rPr lang="en-US" sz="3200" b="1" dirty="0"/>
              <a:t>for reflection and response:</a:t>
            </a:r>
          </a:p>
          <a:p>
            <a:pPr marL="0" indent="0">
              <a:buNone/>
            </a:pPr>
            <a:endParaRPr lang="en-US" sz="1400" b="1" dirty="0"/>
          </a:p>
          <a:p>
            <a:pPr marL="971550" lvl="1" indent="-514350">
              <a:buFont typeface="+mj-lt"/>
              <a:buAutoNum type="arabicPeriod"/>
            </a:pPr>
            <a:r>
              <a:rPr lang="en-US" sz="3000" dirty="0">
                <a:latin typeface="+mj-lt"/>
              </a:rPr>
              <a:t>Have you experienced a fuzzy church before? Is there hurt that you need to name and ask God to heal in you?</a:t>
            </a:r>
          </a:p>
          <a:p>
            <a:pPr marL="971550" lvl="1" indent="-514350">
              <a:buFont typeface="+mj-lt"/>
              <a:buAutoNum type="arabicPeriod"/>
            </a:pPr>
            <a:r>
              <a:rPr lang="en-US" sz="3000" dirty="0">
                <a:latin typeface="+mj-lt"/>
              </a:rPr>
              <a:t>Be honest. Is there any fuzzy thinking in </a:t>
            </a:r>
            <a:r>
              <a:rPr lang="en-US" sz="3000" i="1" dirty="0">
                <a:latin typeface="+mj-lt"/>
              </a:rPr>
              <a:t>you</a:t>
            </a:r>
            <a:r>
              <a:rPr lang="en-US" sz="3000" dirty="0">
                <a:latin typeface="+mj-lt"/>
              </a:rPr>
              <a:t> that distorts your view of God and has led to licentiousness, apathy, and accepting the spirit of the age? What about in our church?</a:t>
            </a:r>
          </a:p>
        </p:txBody>
      </p:sp>
    </p:spTree>
    <p:extLst>
      <p:ext uri="{BB962C8B-B14F-4D97-AF65-F5344CB8AC3E}">
        <p14:creationId xmlns:p14="http://schemas.microsoft.com/office/powerpoint/2010/main" val="26131710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A picture containing text, sign, outdoor, green&#10;&#10;Description automatically generated">
            <a:extLst>
              <a:ext uri="{FF2B5EF4-FFF2-40B4-BE49-F238E27FC236}">
                <a16:creationId xmlns:a16="http://schemas.microsoft.com/office/drawing/2014/main" id="{E2BCF5A9-E63B-F246-BF7E-76936543CB72}"/>
              </a:ext>
            </a:extLst>
          </p:cNvPr>
          <p:cNvPicPr>
            <a:picLocks noChangeAspect="1"/>
          </p:cNvPicPr>
          <p:nvPr/>
        </p:nvPicPr>
        <p:blipFill rotWithShape="1">
          <a:blip r:embed="rId3"/>
          <a:srcRect t="19"/>
          <a:stretch/>
        </p:blipFill>
        <p:spPr>
          <a:xfrm>
            <a:off x="0" y="0"/>
            <a:ext cx="12192000" cy="6858000"/>
          </a:xfrm>
          <a:prstGeom prst="rect">
            <a:avLst/>
          </a:prstGeom>
        </p:spPr>
      </p:pic>
    </p:spTree>
    <p:extLst>
      <p:ext uri="{BB962C8B-B14F-4D97-AF65-F5344CB8AC3E}">
        <p14:creationId xmlns:p14="http://schemas.microsoft.com/office/powerpoint/2010/main" val="1189598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A person smiling for the camera&#10;&#10;Description automatically generated with low confidence">
            <a:extLst>
              <a:ext uri="{FF2B5EF4-FFF2-40B4-BE49-F238E27FC236}">
                <a16:creationId xmlns:a16="http://schemas.microsoft.com/office/drawing/2014/main" id="{8023A9C9-F760-E1F5-A804-6BEB76AB56E9}"/>
              </a:ext>
            </a:extLst>
          </p:cNvPr>
          <p:cNvPicPr>
            <a:picLocks noChangeAspect="1"/>
          </p:cNvPicPr>
          <p:nvPr/>
        </p:nvPicPr>
        <p:blipFill>
          <a:blip r:embed="rId3"/>
          <a:stretch>
            <a:fillRect/>
          </a:stretch>
        </p:blipFill>
        <p:spPr>
          <a:xfrm>
            <a:off x="1900884" y="0"/>
            <a:ext cx="10291116" cy="6858000"/>
          </a:xfrm>
          <a:prstGeom prst="rect">
            <a:avLst/>
          </a:prstGeom>
        </p:spPr>
      </p:pic>
      <p:pic>
        <p:nvPicPr>
          <p:cNvPr id="5" name="Picture 4" descr="A picture containing background pattern&#10;&#10;Description automatically generated">
            <a:extLst>
              <a:ext uri="{FF2B5EF4-FFF2-40B4-BE49-F238E27FC236}">
                <a16:creationId xmlns:a16="http://schemas.microsoft.com/office/drawing/2014/main" id="{8920C0D2-309F-3635-12F4-F340F76B7E11}"/>
              </a:ext>
            </a:extLst>
          </p:cNvPr>
          <p:cNvPicPr>
            <a:picLocks noChangeAspect="1"/>
          </p:cNvPicPr>
          <p:nvPr/>
        </p:nvPicPr>
        <p:blipFill>
          <a:blip r:embed="rId4"/>
          <a:stretch>
            <a:fillRect/>
          </a:stretch>
        </p:blipFill>
        <p:spPr>
          <a:xfrm>
            <a:off x="0" y="0"/>
            <a:ext cx="4572000" cy="6858000"/>
          </a:xfrm>
          <a:prstGeom prst="rect">
            <a:avLst/>
          </a:prstGeom>
        </p:spPr>
      </p:pic>
    </p:spTree>
    <p:extLst>
      <p:ext uri="{BB962C8B-B14F-4D97-AF65-F5344CB8AC3E}">
        <p14:creationId xmlns:p14="http://schemas.microsoft.com/office/powerpoint/2010/main" val="61928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ACEFBCD-028D-318E-F052-B8D9D32CA26F}"/>
              </a:ext>
            </a:extLst>
          </p:cNvPr>
          <p:cNvSpPr txBox="1"/>
          <p:nvPr/>
        </p:nvSpPr>
        <p:spPr>
          <a:xfrm>
            <a:off x="0" y="0"/>
            <a:ext cx="12192000" cy="6858000"/>
          </a:xfrm>
          <a:prstGeom prst="rect">
            <a:avLst/>
          </a:prstGeom>
          <a:solidFill>
            <a:schemeClr val="bg1">
              <a:lumMod val="85000"/>
            </a:schemeClr>
          </a:solidFill>
        </p:spPr>
        <p:txBody>
          <a:bodyPr wrap="square" rtlCol="0">
            <a:spAutoFit/>
          </a:bodyPr>
          <a:lstStyle/>
          <a:p>
            <a:endParaRPr lang="en-US" dirty="0"/>
          </a:p>
        </p:txBody>
      </p:sp>
      <p:sp>
        <p:nvSpPr>
          <p:cNvPr id="12" name="Rectangle 11">
            <a:extLst>
              <a:ext uri="{FF2B5EF4-FFF2-40B4-BE49-F238E27FC236}">
                <a16:creationId xmlns:a16="http://schemas.microsoft.com/office/drawing/2014/main" id="{56827C3C-D52F-46CE-A441-3CD6A1A6A0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37" y="0"/>
            <a:ext cx="12192000" cy="6858000"/>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52A8B51-0A89-497B-B882-6658E029A3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6"/>
            <a:ext cx="3522548" cy="5571067"/>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B1CEFBF-6F09-4052-862B-E219DA157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26882" y="643466"/>
            <a:ext cx="3522548" cy="5571067"/>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group of people standing in a circle&#10;&#10;Description automatically generated with low confidence">
            <a:extLst>
              <a:ext uri="{FF2B5EF4-FFF2-40B4-BE49-F238E27FC236}">
                <a16:creationId xmlns:a16="http://schemas.microsoft.com/office/drawing/2014/main" id="{366AD9A7-E2E7-5A28-0781-7F7335B1510F}"/>
              </a:ext>
            </a:extLst>
          </p:cNvPr>
          <p:cNvPicPr>
            <a:picLocks noChangeAspect="1"/>
          </p:cNvPicPr>
          <p:nvPr/>
        </p:nvPicPr>
        <p:blipFill>
          <a:blip r:embed="rId3"/>
          <a:stretch>
            <a:fillRect/>
          </a:stretch>
        </p:blipFill>
        <p:spPr>
          <a:xfrm>
            <a:off x="964561" y="2208447"/>
            <a:ext cx="2880360" cy="2347493"/>
          </a:xfrm>
          <a:prstGeom prst="rect">
            <a:avLst/>
          </a:prstGeom>
        </p:spPr>
      </p:pic>
      <p:sp>
        <p:nvSpPr>
          <p:cNvPr id="18" name="Rectangle 17">
            <a:extLst>
              <a:ext uri="{FF2B5EF4-FFF2-40B4-BE49-F238E27FC236}">
                <a16:creationId xmlns:a16="http://schemas.microsoft.com/office/drawing/2014/main" id="{BCB5D417-2A71-445D-B4C7-9E814D633D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22847" y="643466"/>
            <a:ext cx="3522548" cy="5571067"/>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standing in a circle&#10;&#10;Description automatically generated with low confidence">
            <a:extLst>
              <a:ext uri="{FF2B5EF4-FFF2-40B4-BE49-F238E27FC236}">
                <a16:creationId xmlns:a16="http://schemas.microsoft.com/office/drawing/2014/main" id="{8B0DF2DE-1788-FFC5-C823-F64E9AB77975}"/>
              </a:ext>
            </a:extLst>
          </p:cNvPr>
          <p:cNvPicPr>
            <a:picLocks noChangeAspect="1"/>
          </p:cNvPicPr>
          <p:nvPr/>
        </p:nvPicPr>
        <p:blipFill>
          <a:blip r:embed="rId4"/>
          <a:stretch>
            <a:fillRect/>
          </a:stretch>
        </p:blipFill>
        <p:spPr>
          <a:xfrm>
            <a:off x="4647976" y="2255252"/>
            <a:ext cx="2880360" cy="2253881"/>
          </a:xfrm>
          <a:prstGeom prst="rect">
            <a:avLst/>
          </a:prstGeom>
        </p:spPr>
      </p:pic>
      <p:pic>
        <p:nvPicPr>
          <p:cNvPr id="7" name="Picture 6" descr="A picture containing text, sky, air, different&#10;&#10;Description automatically generated">
            <a:extLst>
              <a:ext uri="{FF2B5EF4-FFF2-40B4-BE49-F238E27FC236}">
                <a16:creationId xmlns:a16="http://schemas.microsoft.com/office/drawing/2014/main" id="{CD6B7A43-D310-904B-266B-9CB9279973F9}"/>
              </a:ext>
            </a:extLst>
          </p:cNvPr>
          <p:cNvPicPr>
            <a:picLocks noChangeAspect="1"/>
          </p:cNvPicPr>
          <p:nvPr/>
        </p:nvPicPr>
        <p:blipFill>
          <a:blip r:embed="rId5"/>
          <a:stretch>
            <a:fillRect/>
          </a:stretch>
        </p:blipFill>
        <p:spPr>
          <a:xfrm>
            <a:off x="8317917" y="2172977"/>
            <a:ext cx="2879083" cy="2418429"/>
          </a:xfrm>
          <a:prstGeom prst="rect">
            <a:avLst/>
          </a:prstGeom>
        </p:spPr>
      </p:pic>
      <p:sp>
        <p:nvSpPr>
          <p:cNvPr id="2" name="TextBox 1">
            <a:extLst>
              <a:ext uri="{FF2B5EF4-FFF2-40B4-BE49-F238E27FC236}">
                <a16:creationId xmlns:a16="http://schemas.microsoft.com/office/drawing/2014/main" id="{A4D23D65-83CD-09C9-EDC5-B556F24775DC}"/>
              </a:ext>
            </a:extLst>
          </p:cNvPr>
          <p:cNvSpPr txBox="1"/>
          <p:nvPr/>
        </p:nvSpPr>
        <p:spPr>
          <a:xfrm>
            <a:off x="1245975" y="5154404"/>
            <a:ext cx="2317531" cy="461665"/>
          </a:xfrm>
          <a:prstGeom prst="rect">
            <a:avLst/>
          </a:prstGeom>
          <a:noFill/>
        </p:spPr>
        <p:txBody>
          <a:bodyPr wrap="square" rtlCol="0">
            <a:spAutoFit/>
          </a:bodyPr>
          <a:lstStyle/>
          <a:p>
            <a:pPr algn="ctr"/>
            <a:r>
              <a:rPr lang="en-US" sz="2400" b="1" dirty="0">
                <a:solidFill>
                  <a:srgbClr val="911737"/>
                </a:solidFill>
              </a:rPr>
              <a:t>Bounded Church </a:t>
            </a:r>
          </a:p>
        </p:txBody>
      </p:sp>
      <p:sp>
        <p:nvSpPr>
          <p:cNvPr id="11" name="TextBox 10">
            <a:extLst>
              <a:ext uri="{FF2B5EF4-FFF2-40B4-BE49-F238E27FC236}">
                <a16:creationId xmlns:a16="http://schemas.microsoft.com/office/drawing/2014/main" id="{900EC8B1-ADE1-6668-08FE-48C2710C24B5}"/>
              </a:ext>
            </a:extLst>
          </p:cNvPr>
          <p:cNvSpPr txBox="1"/>
          <p:nvPr/>
        </p:nvSpPr>
        <p:spPr>
          <a:xfrm>
            <a:off x="4929390" y="5154404"/>
            <a:ext cx="2317531" cy="461665"/>
          </a:xfrm>
          <a:prstGeom prst="rect">
            <a:avLst/>
          </a:prstGeom>
          <a:noFill/>
        </p:spPr>
        <p:txBody>
          <a:bodyPr wrap="square" rtlCol="0">
            <a:spAutoFit/>
          </a:bodyPr>
          <a:lstStyle/>
          <a:p>
            <a:pPr algn="ctr"/>
            <a:r>
              <a:rPr lang="en-US" sz="2400" b="1" dirty="0">
                <a:solidFill>
                  <a:srgbClr val="911737"/>
                </a:solidFill>
              </a:rPr>
              <a:t>Fuzzy Church </a:t>
            </a:r>
          </a:p>
        </p:txBody>
      </p:sp>
      <p:sp>
        <p:nvSpPr>
          <p:cNvPr id="13" name="TextBox 12">
            <a:extLst>
              <a:ext uri="{FF2B5EF4-FFF2-40B4-BE49-F238E27FC236}">
                <a16:creationId xmlns:a16="http://schemas.microsoft.com/office/drawing/2014/main" id="{69AA4C71-2054-56B7-A6CA-6571A90AB988}"/>
              </a:ext>
            </a:extLst>
          </p:cNvPr>
          <p:cNvSpPr txBox="1"/>
          <p:nvPr/>
        </p:nvSpPr>
        <p:spPr>
          <a:xfrm>
            <a:off x="8628494" y="5172137"/>
            <a:ext cx="2317531" cy="461665"/>
          </a:xfrm>
          <a:prstGeom prst="rect">
            <a:avLst/>
          </a:prstGeom>
          <a:noFill/>
        </p:spPr>
        <p:txBody>
          <a:bodyPr wrap="square" rtlCol="0">
            <a:spAutoFit/>
          </a:bodyPr>
          <a:lstStyle/>
          <a:p>
            <a:pPr algn="ctr"/>
            <a:r>
              <a:rPr lang="en-US" sz="2400" b="1" dirty="0">
                <a:solidFill>
                  <a:srgbClr val="911737"/>
                </a:solidFill>
              </a:rPr>
              <a:t>Centered Church </a:t>
            </a:r>
          </a:p>
        </p:txBody>
      </p:sp>
    </p:spTree>
    <p:extLst>
      <p:ext uri="{BB962C8B-B14F-4D97-AF65-F5344CB8AC3E}">
        <p14:creationId xmlns:p14="http://schemas.microsoft.com/office/powerpoint/2010/main" val="238154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198EA0-D2CA-53E8-7F15-8A8DAA684B86}"/>
              </a:ext>
            </a:extLst>
          </p:cNvPr>
          <p:cNvSpPr>
            <a:spLocks noGrp="1"/>
          </p:cNvSpPr>
          <p:nvPr>
            <p:ph idx="1"/>
          </p:nvPr>
        </p:nvSpPr>
        <p:spPr>
          <a:xfrm>
            <a:off x="524696" y="700432"/>
            <a:ext cx="5319060" cy="5457136"/>
          </a:xfrm>
        </p:spPr>
        <p:txBody>
          <a:bodyPr>
            <a:normAutofit/>
          </a:bodyPr>
          <a:lstStyle/>
          <a:p>
            <a:pPr marL="0" indent="0">
              <a:buNone/>
            </a:pPr>
            <a:r>
              <a:rPr lang="en-US" sz="3200" b="1">
                <a:solidFill>
                  <a:srgbClr val="911737"/>
                </a:solidFill>
              </a:rPr>
              <a:t>Fuzzy Church </a:t>
            </a:r>
            <a:endParaRPr lang="en-US"/>
          </a:p>
          <a:p>
            <a:pPr marL="0" indent="0">
              <a:buNone/>
            </a:pPr>
            <a:r>
              <a:rPr lang="en-US"/>
              <a:t>A </a:t>
            </a:r>
            <a:r>
              <a:rPr lang="en-US" b="1"/>
              <a:t>Fuzzy Church </a:t>
            </a:r>
            <a:r>
              <a:rPr lang="en-US"/>
              <a:t>is the opposite of the bounded church. It erases all lines and boundaries. The grounds for distinction (in/out) and shaming judgmentalism are gone, but the fuzziness erodes the group’s sense of identity, lacks a sense of call to a different way of living (holiness), and inhibits loving others fully. It has a tendency toward blandness, low expectations, and it creates a new set of problems in the church.</a:t>
            </a:r>
            <a:endParaRPr lang="en-US" dirty="0"/>
          </a:p>
        </p:txBody>
      </p:sp>
      <p:pic>
        <p:nvPicPr>
          <p:cNvPr id="5" name="Picture 4">
            <a:extLst>
              <a:ext uri="{FF2B5EF4-FFF2-40B4-BE49-F238E27FC236}">
                <a16:creationId xmlns:a16="http://schemas.microsoft.com/office/drawing/2014/main" id="{81EAC00F-0F27-CA26-2C53-E2A87CFB273E}"/>
              </a:ext>
            </a:extLst>
          </p:cNvPr>
          <p:cNvPicPr>
            <a:picLocks noChangeAspect="1"/>
          </p:cNvPicPr>
          <p:nvPr/>
        </p:nvPicPr>
        <p:blipFill>
          <a:blip r:embed="rId3"/>
          <a:srcRect/>
          <a:stretch/>
        </p:blipFill>
        <p:spPr>
          <a:xfrm>
            <a:off x="6741994" y="1431567"/>
            <a:ext cx="5108190" cy="3994866"/>
          </a:xfrm>
          <a:prstGeom prst="rect">
            <a:avLst/>
          </a:prstGeom>
        </p:spPr>
      </p:pic>
      <p:pic>
        <p:nvPicPr>
          <p:cNvPr id="4" name="Picture 3">
            <a:extLst>
              <a:ext uri="{FF2B5EF4-FFF2-40B4-BE49-F238E27FC236}">
                <a16:creationId xmlns:a16="http://schemas.microsoft.com/office/drawing/2014/main" id="{B279CAF0-0BFE-E380-3FFA-B8048A91B121}"/>
              </a:ext>
            </a:extLst>
          </p:cNvPr>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3158912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text, sign, green&#10;&#10;Description automatically generated">
            <a:extLst>
              <a:ext uri="{FF2B5EF4-FFF2-40B4-BE49-F238E27FC236}">
                <a16:creationId xmlns:a16="http://schemas.microsoft.com/office/drawing/2014/main" id="{FEC95501-161A-1BFD-6012-8E88F45E2327}"/>
              </a:ext>
            </a:extLst>
          </p:cNvPr>
          <p:cNvPicPr>
            <a:picLocks noChangeAspect="1"/>
          </p:cNvPicPr>
          <p:nvPr/>
        </p:nvPicPr>
        <p:blipFill rotWithShape="1">
          <a:blip r:embed="rId3"/>
          <a:srcRect t="19"/>
          <a:stretch/>
        </p:blipFill>
        <p:spPr>
          <a:xfrm>
            <a:off x="0" y="0"/>
            <a:ext cx="12192000" cy="6858000"/>
          </a:xfrm>
          <a:prstGeom prst="rect">
            <a:avLst/>
          </a:prstGeom>
        </p:spPr>
      </p:pic>
    </p:spTree>
    <p:extLst>
      <p:ext uri="{BB962C8B-B14F-4D97-AF65-F5344CB8AC3E}">
        <p14:creationId xmlns:p14="http://schemas.microsoft.com/office/powerpoint/2010/main" val="3516707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text, sign, vector graphics&#10;&#10;Description automatically generated">
            <a:extLst>
              <a:ext uri="{FF2B5EF4-FFF2-40B4-BE49-F238E27FC236}">
                <a16:creationId xmlns:a16="http://schemas.microsoft.com/office/drawing/2014/main" id="{F6D04D1D-261E-54B9-D58C-6AF230B053CF}"/>
              </a:ext>
            </a:extLst>
          </p:cNvPr>
          <p:cNvPicPr>
            <a:picLocks noChangeAspect="1"/>
          </p:cNvPicPr>
          <p:nvPr/>
        </p:nvPicPr>
        <p:blipFill rotWithShape="1">
          <a:blip r:embed="rId3"/>
          <a:srcRect t="19"/>
          <a:stretch/>
        </p:blipFill>
        <p:spPr>
          <a:xfrm>
            <a:off x="0" y="0"/>
            <a:ext cx="12192000" cy="6858000"/>
          </a:xfrm>
          <a:prstGeom prst="rect">
            <a:avLst/>
          </a:prstGeom>
        </p:spPr>
      </p:pic>
    </p:spTree>
    <p:extLst>
      <p:ext uri="{BB962C8B-B14F-4D97-AF65-F5344CB8AC3E}">
        <p14:creationId xmlns:p14="http://schemas.microsoft.com/office/powerpoint/2010/main" val="38084945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6E5294-A577-8B48-B838-E56DF1D41D8A}"/>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1236836" y="2049730"/>
            <a:ext cx="10522773" cy="2373415"/>
          </a:xfrm>
        </p:spPr>
        <p:txBody>
          <a:bodyPr>
            <a:normAutofit/>
          </a:bodyPr>
          <a:lstStyle/>
          <a:p>
            <a:pPr marL="0" indent="0">
              <a:buNone/>
            </a:pPr>
            <a:r>
              <a:rPr lang="en-US" sz="3600" b="1" dirty="0"/>
              <a:t>Matthew 3:8 </a:t>
            </a:r>
          </a:p>
          <a:p>
            <a:pPr marL="0" indent="0">
              <a:buNone/>
            </a:pPr>
            <a:r>
              <a:rPr lang="en-US" sz="3600" b="1" dirty="0"/>
              <a:t>NIV:  </a:t>
            </a:r>
            <a:r>
              <a:rPr lang="en-US" sz="3600" dirty="0">
                <a:solidFill>
                  <a:srgbClr val="FF0000"/>
                </a:solidFill>
              </a:rPr>
              <a:t>“Produce fruit in keeping with repentance.”</a:t>
            </a:r>
            <a:r>
              <a:rPr lang="en-US" sz="3600" b="1" dirty="0">
                <a:solidFill>
                  <a:srgbClr val="FF0000"/>
                </a:solidFill>
              </a:rPr>
              <a:t>	</a:t>
            </a:r>
            <a:r>
              <a:rPr lang="en-US" sz="3600" b="1" dirty="0"/>
              <a:t>	</a:t>
            </a:r>
          </a:p>
          <a:p>
            <a:pPr marL="0" indent="0">
              <a:buNone/>
            </a:pPr>
            <a:r>
              <a:rPr lang="en-US" sz="3600" b="1" dirty="0"/>
              <a:t>NLT:  </a:t>
            </a:r>
            <a:r>
              <a:rPr lang="en-US" sz="3600" dirty="0">
                <a:solidFill>
                  <a:srgbClr val="FF0000"/>
                </a:solidFill>
              </a:rPr>
              <a:t>“Prove by the way you live that you have</a:t>
            </a:r>
            <a:br>
              <a:rPr lang="en-US" sz="3600" dirty="0">
                <a:solidFill>
                  <a:srgbClr val="FF0000"/>
                </a:solidFill>
              </a:rPr>
            </a:br>
            <a:r>
              <a:rPr lang="en-US" sz="3600" dirty="0">
                <a:solidFill>
                  <a:srgbClr val="FF0000"/>
                </a:solidFill>
              </a:rPr>
              <a:t>	  repented of your sins and turned to God.”</a:t>
            </a:r>
            <a:endParaRPr lang="en-US" sz="3600" b="1" dirty="0">
              <a:solidFill>
                <a:srgbClr val="FF0000"/>
              </a:solidFill>
            </a:endParaRPr>
          </a:p>
          <a:p>
            <a:pPr marL="0" indent="0">
              <a:buNone/>
            </a:pPr>
            <a:endParaRPr lang="en-US" sz="3600" dirty="0">
              <a:solidFill>
                <a:schemeClr val="bg1"/>
              </a:solidFill>
            </a:endParaRPr>
          </a:p>
        </p:txBody>
      </p:sp>
    </p:spTree>
    <p:extLst>
      <p:ext uri="{BB962C8B-B14F-4D97-AF65-F5344CB8AC3E}">
        <p14:creationId xmlns:p14="http://schemas.microsoft.com/office/powerpoint/2010/main" val="4064998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text, sign, outdoor, green&#10;&#10;Description automatically generated">
            <a:extLst>
              <a:ext uri="{FF2B5EF4-FFF2-40B4-BE49-F238E27FC236}">
                <a16:creationId xmlns:a16="http://schemas.microsoft.com/office/drawing/2014/main" id="{36D96C7F-74B9-E482-7569-583C6823755C}"/>
              </a:ext>
            </a:extLst>
          </p:cNvPr>
          <p:cNvPicPr>
            <a:picLocks noChangeAspect="1"/>
          </p:cNvPicPr>
          <p:nvPr/>
        </p:nvPicPr>
        <p:blipFill rotWithShape="1">
          <a:blip r:embed="rId3"/>
          <a:srcRect t="19"/>
          <a:stretch/>
        </p:blipFill>
        <p:spPr>
          <a:xfrm>
            <a:off x="0" y="0"/>
            <a:ext cx="12192000" cy="6858000"/>
          </a:xfrm>
          <a:prstGeom prst="rect">
            <a:avLst/>
          </a:prstGeom>
        </p:spPr>
      </p:pic>
    </p:spTree>
    <p:extLst>
      <p:ext uri="{BB962C8B-B14F-4D97-AF65-F5344CB8AC3E}">
        <p14:creationId xmlns:p14="http://schemas.microsoft.com/office/powerpoint/2010/main" val="2748772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118165</TotalTime>
  <Words>2511</Words>
  <Application>Microsoft Macintosh PowerPoint</Application>
  <PresentationFormat>Widescreen</PresentationFormat>
  <Paragraphs>114</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Flowers, David</dc:creator>
  <cp:lastModifiedBy>Flowers, David</cp:lastModifiedBy>
  <cp:revision>973</cp:revision>
  <cp:lastPrinted>2022-06-12T12:54:35Z</cp:lastPrinted>
  <dcterms:created xsi:type="dcterms:W3CDTF">2021-09-07T17:36:39Z</dcterms:created>
  <dcterms:modified xsi:type="dcterms:W3CDTF">2022-06-17T16:10:02Z</dcterms:modified>
</cp:coreProperties>
</file>