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420" r:id="rId3"/>
    <p:sldId id="257" r:id="rId4"/>
    <p:sldId id="442" r:id="rId5"/>
    <p:sldId id="457" r:id="rId6"/>
    <p:sldId id="350" r:id="rId7"/>
    <p:sldId id="458" r:id="rId8"/>
    <p:sldId id="456" r:id="rId9"/>
    <p:sldId id="455" r:id="rId10"/>
    <p:sldId id="459" r:id="rId11"/>
    <p:sldId id="460" r:id="rId12"/>
    <p:sldId id="436" r:id="rId13"/>
    <p:sldId id="4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02"/>
    <p:restoredTop sz="73802"/>
  </p:normalViewPr>
  <p:slideViewPr>
    <p:cSldViewPr snapToGrid="0" snapToObjects="1">
      <p:cViewPr varScale="1">
        <p:scale>
          <a:sx n="80" d="100"/>
          <a:sy n="80" d="100"/>
        </p:scale>
        <p:origin x="752" y="192"/>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4/4/22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Fifth Sunday of Lent</a:t>
            </a:r>
          </a:p>
          <a:p>
            <a:pPr marL="171450" indent="-171450">
              <a:buFont typeface="Arial" panose="020B0604020202020204" pitchFamily="34" charset="0"/>
              <a:buChar char="•"/>
            </a:pPr>
            <a:r>
              <a:rPr lang="en-US" dirty="0"/>
              <a:t>In our Lenten series, </a:t>
            </a:r>
            <a:r>
              <a:rPr lang="en-US" i="1" dirty="0"/>
              <a:t>Seeking God’s Ways</a:t>
            </a:r>
            <a:r>
              <a:rPr lang="en-US" dirty="0"/>
              <a:t>, we are exploring the “higher” ways of God. According to Isaiah 55:8-9, God says, “</a:t>
            </a:r>
            <a:r>
              <a:rPr lang="en-US" dirty="0">
                <a:effectLst/>
              </a:rPr>
              <a:t>For my thoughts are not your thoughts, neither are your ways my ways,” declares the Lord. “As the heavens are higher than the earth, so are my ways higher than your ways and my thoughts than your thoughts.” So, we want to understand God’s ways so that we might</a:t>
            </a:r>
            <a:r>
              <a:rPr lang="en-US" dirty="0"/>
              <a:t> repent of our own way, believe in the gospel, and follow the way of Christ as we welcome more of his Kingdom upon the earth.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Again, if you’ve missed any of the messages in this series, I encourage you to check those out online. We began this series by looking at how God calls us to move from security to generosity, from fear to compassion, from earning to receiving, and then last week we saw how God invites us to move from exceptionalism to inclusion in the way of Jesus. Which brings us to our fifth installment…. </a:t>
            </a:r>
            <a:r>
              <a:rPr lang="en-US"/>
              <a:t>[NEXT SLIDE]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165754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In what ways does your thinking and behavior reflect a </a:t>
            </a:r>
            <a:r>
              <a:rPr lang="en-US" sz="1200" i="1" dirty="0"/>
              <a:t>scarcity</a:t>
            </a:r>
            <a:r>
              <a:rPr lang="en-US" sz="1200" dirty="0"/>
              <a:t> mindset as it relates to your personal life and decision-making? (e.g., your time, attitude, gifts. finances, walk with God, etc.)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How might this message apply to our church? How is the Spirit calling us to move “from scarcity to abundance” in ministry, as we seek to lead others to the God who looks like Jesus?</a:t>
            </a:r>
            <a:endParaRPr lang="en-US" dirty="0"/>
          </a:p>
          <a:p>
            <a:endParaRPr lang="en-US" dirty="0"/>
          </a:p>
          <a:p>
            <a:r>
              <a:rPr lang="en-US" dirty="0"/>
              <a:t>[BRIEF MOMENT OF SILENCE]</a:t>
            </a:r>
          </a:p>
          <a:p>
            <a:endParaRPr lang="en-US" dirty="0"/>
          </a:p>
          <a:p>
            <a:r>
              <a:rPr lang="en-US" dirty="0"/>
              <a:t>As we’ve been doing each week in this series, please join me as we close with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3999322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[PRAY THE RESPONSIVE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FINAL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385690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BENEDICTION: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Brothers and sisters, f</a:t>
            </a:r>
            <a:r>
              <a:rPr lang="en-US" sz="1200" kern="1200" dirty="0">
                <a:solidFill>
                  <a:schemeClr val="tx1"/>
                </a:solidFill>
                <a:effectLst/>
                <a:latin typeface="+mn-lt"/>
                <a:ea typeface="+mn-ea"/>
                <a:cs typeface="+mn-cs"/>
              </a:rPr>
              <a:t>rom this time and place into whatever awaits, may you follow God’s way of abundance. May you recognize messages of scarcity as lies and open your eyes to the abundant life we have in Christ and the call we have to show the world that God has given us everything we need to live in peace. And as you go, know that our God of the wilderness remains with you on the way. </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go in peace, to love and serve the Lord.</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3786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a:t>
            </a:r>
            <a:r>
              <a:rPr lang="en-US" sz="1200" b="0" i="1" u="none" strike="noStrike" kern="1200" dirty="0">
                <a:solidFill>
                  <a:schemeClr val="tx1"/>
                </a:solidFill>
                <a:effectLst/>
                <a:latin typeface="+mn-lt"/>
                <a:ea typeface="+mn-ea"/>
                <a:cs typeface="+mn-cs"/>
              </a:rPr>
              <a:t>Scarcity to Abundance, </a:t>
            </a:r>
            <a:r>
              <a:rPr lang="en-US" sz="1200" b="0" i="0" u="none" strike="noStrike" kern="1200" dirty="0">
                <a:solidFill>
                  <a:schemeClr val="tx1"/>
                </a:solidFill>
                <a:effectLst/>
                <a:latin typeface="+mn-lt"/>
                <a:ea typeface="+mn-ea"/>
                <a:cs typeface="+mn-cs"/>
              </a:rPr>
              <a:t>i.e., moving from a mindset that there isn’t enough, to living with full trust in God’s ability to provide all that we need and more, if we will repent of the narrative of scarcity that enslaves us.</a:t>
            </a:r>
            <a:endParaRPr lang="en-US" sz="1200" b="0" i="1"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the summary in your bulletin says: It was in the wilderness that God addressed the scarcity mindset that Israel had learned as slaves in Egypt. He needed to free them from this bondage if they were going to trust in him and receive his abundant provision. And then, as we will see this morning, it’s in the feeding of the five thousand that the Gospel writers want us to discover Jesus as the source of God’s endless supply of resources, as he calls us to view the world through his eyes. </a:t>
            </a:r>
            <a:br>
              <a:rPr lang="en-US" sz="1200"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But before we go any further, let’s pray together.  [BRIEF PRAYER]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Please grab your Bible and let’s go to our main Scripture reading…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821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LUKE 9:1-6, 10-17 NLT] - This is the word of the Lord. Thanks be to God. You may be seated.  </a:t>
            </a:r>
          </a:p>
          <a:p>
            <a:endParaRPr lang="en-US" dirty="0"/>
          </a:p>
          <a:p>
            <a:r>
              <a:rPr lang="en-US" dirty="0"/>
              <a:t>[BRIEF COMMENTS]</a:t>
            </a:r>
          </a:p>
          <a:p>
            <a:pPr marL="171450" indent="-171450">
              <a:buFont typeface="Arial" panose="020B0604020202020204" pitchFamily="34" charset="0"/>
              <a:buChar char="•"/>
            </a:pPr>
            <a:r>
              <a:rPr lang="en-US" dirty="0"/>
              <a:t>Before our second child was born – “Can we love the second child like we do the first?” In other words, will there be enough love to go around?</a:t>
            </a:r>
          </a:p>
          <a:p>
            <a:pPr marL="171450" indent="-171450">
              <a:buFont typeface="Arial" panose="020B0604020202020204" pitchFamily="34" charset="0"/>
              <a:buChar char="•"/>
            </a:pPr>
            <a:r>
              <a:rPr lang="en-US" dirty="0"/>
              <a:t>This scarcity mindset shows up in a lot of ways in our life, doesn’t it? And that’s what we see Jesus confronting with his disciples in our main Scripture reading today.</a:t>
            </a:r>
          </a:p>
          <a:p>
            <a:endParaRPr lang="en-US" dirty="0"/>
          </a:p>
          <a:p>
            <a:r>
              <a:rPr lang="en-US" dirty="0"/>
              <a:t>Let’s go back now and quickly walk through this text together…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VERSE-BY-VERSE]</a:t>
            </a:r>
          </a:p>
          <a:p>
            <a:r>
              <a:rPr lang="en-US" b="1" dirty="0"/>
              <a:t>vs. 1-2 </a:t>
            </a:r>
            <a:r>
              <a:rPr lang="en-US" dirty="0"/>
              <a:t>– Jesus commission the 12 to do what they had seen him do in his ministry—cast out demons, heal the sick, and proclaim the coming Kingdom of God; Notice, Jesus prioritizes and holds both physical needs and spiritual needs together.</a:t>
            </a:r>
          </a:p>
          <a:p>
            <a:r>
              <a:rPr lang="en-US" b="1" dirty="0"/>
              <a:t>vs. 3-4 </a:t>
            </a:r>
            <a:r>
              <a:rPr lang="en-US" dirty="0"/>
              <a:t>– Jesus wants his disciples to trust God with what they will eat, wear, and where they will sleep each night. They must rely upon God working through others.</a:t>
            </a:r>
          </a:p>
          <a:p>
            <a:r>
              <a:rPr lang="en-US" b="1" dirty="0"/>
              <a:t>v. 5 </a:t>
            </a:r>
            <a:r>
              <a:rPr lang="en-US" dirty="0"/>
              <a:t>– Jesus doesn’t want them to take rejection personally, but rather entrust the people to God and give them over to their choices. This is always what God does, btw.</a:t>
            </a:r>
          </a:p>
          <a:p>
            <a:r>
              <a:rPr lang="en-US" b="1" dirty="0"/>
              <a:t>v. 6 </a:t>
            </a:r>
            <a:r>
              <a:rPr lang="en-US" dirty="0"/>
              <a:t>– Jesus gives them circuit of towns to travel and then report back.</a:t>
            </a:r>
            <a:br>
              <a:rPr lang="en-US" dirty="0"/>
            </a:br>
            <a:endParaRPr lang="en-US" dirty="0"/>
          </a:p>
          <a:p>
            <a:r>
              <a:rPr lang="en-US" b="1" dirty="0"/>
              <a:t>vs.10-11 </a:t>
            </a:r>
            <a:r>
              <a:rPr lang="en-US" dirty="0"/>
              <a:t>– They report back and Jesus intends to retreat with them to debrief further and possibly to teach them more, but the retreat is interrupted. Yet Jesus still receives them and will use it to further his lesson to the disciples about God’s provision.</a:t>
            </a:r>
          </a:p>
          <a:p>
            <a:r>
              <a:rPr lang="en-US" b="1" dirty="0"/>
              <a:t>v. 12 </a:t>
            </a:r>
            <a:r>
              <a:rPr lang="en-US" dirty="0"/>
              <a:t>– The disciples aren’t being heartless. They seem to truly care and want to do the right thing; at least what they perceive to be the right thing in this situation.</a:t>
            </a:r>
          </a:p>
          <a:p>
            <a:r>
              <a:rPr lang="en-US" b="1" dirty="0"/>
              <a:t>vs. 13-14 </a:t>
            </a:r>
            <a:r>
              <a:rPr lang="en-US" dirty="0"/>
              <a:t>– Jesus gives a shocking reply! The crowd was very large, yet Jesus expects them to use what little they have and give it to God so he can multiply it.</a:t>
            </a:r>
          </a:p>
          <a:p>
            <a:r>
              <a:rPr lang="en-US" b="1" dirty="0"/>
              <a:t>vs. 15-16 </a:t>
            </a:r>
            <a:r>
              <a:rPr lang="en-US" dirty="0"/>
              <a:t>– This is clearly a prefiguring and foreshadowing of the eucharist or communion. “Eucharist” in Greek means thanksgiving. And that’s what Jesus does as he breaks the bread and asks God to bless it, and provide abundantly for all those in need.</a:t>
            </a:r>
          </a:p>
          <a:p>
            <a:r>
              <a:rPr lang="en-US" b="1" dirty="0"/>
              <a:t>v. 17 </a:t>
            </a:r>
            <a:r>
              <a:rPr lang="en-US" dirty="0"/>
              <a:t>– That’s on purpose. We can’t help but notice the excess, which not only says something about God’s provision, but it also references the leftovers in Exodus 16.</a:t>
            </a:r>
            <a:br>
              <a:rPr lang="en-US" dirty="0"/>
            </a:br>
            <a:br>
              <a:rPr lang="en-US" dirty="0"/>
            </a:br>
            <a:r>
              <a:rPr lang="en-US" dirty="0"/>
              <a:t>In fact, this entire episode ought to be seen (in an eschatological sense) as a reenactment of the Exodus 16 wilderness experience. You will recall that is when…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180975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an article entitled, </a:t>
            </a:r>
            <a:r>
              <a:rPr lang="en-US" sz="1200" b="0" i="1" u="none" strike="noStrike" kern="1200" dirty="0">
                <a:solidFill>
                  <a:schemeClr val="tx1"/>
                </a:solidFill>
                <a:effectLst/>
                <a:latin typeface="+mn-lt"/>
                <a:ea typeface="+mn-ea"/>
                <a:cs typeface="+mn-cs"/>
              </a:rPr>
              <a:t>The Liturgy of Abundance, The Myth of Scarcity</a:t>
            </a:r>
            <a:r>
              <a:rPr lang="en-US" sz="1200" b="0" i="0" u="none" strike="noStrike" kern="1200" dirty="0">
                <a:solidFill>
                  <a:schemeClr val="tx1"/>
                </a:solidFill>
                <a:effectLst/>
                <a:latin typeface="+mn-lt"/>
                <a:ea typeface="+mn-ea"/>
                <a:cs typeface="+mn-cs"/>
              </a:rPr>
              <a:t>, OT scholar Walter Brueggemann said this regarding Exodus 16: “Three things happened to this bread in Exodus 16. First, everybody had enough. But because Israel had learned to believe in scarcity in Egypt, people started to hoard the bread. When they tried to bank it, to invest it, it turned sour and rotted, because you cannot store up God's generosity. Finally, Moses said, "You know what we ought to do? We ought to do what God did in Genesis I. We ought to have a Sabbath." Brueggemann says, “Sabbath means that there's enough bread, that we don't have to hustle every day of our lives. There's no record that Pharaoh ever took a day off. People who think their lives consist of struggling to get more and more can never slow down because they won't ever have enough.”</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isn’t that how we are conditioned today in our consumer culture? We’re always wanting more. What we have is not enough, or we worry about the day we won’t have enough. And all of this gets rooted in our identity. So, we feel that </a:t>
            </a:r>
            <a:r>
              <a:rPr lang="en-US" sz="1200" b="0" i="1" u="none" strike="noStrike" kern="1200" dirty="0">
                <a:solidFill>
                  <a:schemeClr val="tx1"/>
                </a:solidFill>
                <a:effectLst/>
                <a:latin typeface="+mn-lt"/>
                <a:ea typeface="+mn-ea"/>
                <a:cs typeface="+mn-cs"/>
              </a:rPr>
              <a:t>we </a:t>
            </a:r>
            <a:r>
              <a:rPr lang="en-US" sz="1200" b="0" i="0" u="none" strike="noStrike" kern="1200" dirty="0">
                <a:solidFill>
                  <a:schemeClr val="tx1"/>
                </a:solidFill>
                <a:effectLst/>
                <a:latin typeface="+mn-lt"/>
                <a:ea typeface="+mn-ea"/>
                <a:cs typeface="+mn-cs"/>
              </a:rPr>
              <a:t>are not enough. We need to be more, to do more. And this scarcity mindset doesn’t allow us to accept and live into the higher way of God’s abundance.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That’s why, my friends, we need to hear the good news that Jesus graciously invites us to leave this bondage and live freely into his way of trusting God and experiencing that he is enough for us, our families, </a:t>
            </a:r>
            <a:r>
              <a:rPr lang="en-US" i="1" dirty="0"/>
              <a:t>and</a:t>
            </a:r>
            <a:r>
              <a:rPr lang="en-US" dirty="0"/>
              <a:t> for our church. For he will not only meet our needs but provide abundantly so that everyone can enjoy this sort of life.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Remember what Jesus said in John chapter 10 verse 10…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228779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VERSE]</a:t>
            </a:r>
          </a:p>
          <a:p>
            <a:pPr marL="171450" indent="-171450">
              <a:buFont typeface="Arial" panose="020B0604020202020204" pitchFamily="34" charset="0"/>
              <a:buChar char="•"/>
            </a:pPr>
            <a:r>
              <a:rPr lang="en-US" dirty="0"/>
              <a:t>Jesus is speaking about the religious leaders (“shepherds”) of his day, and all those who have claimed to know the truth and offer life, wisdom, and salvation apart from Christ himself, who is the door to the sheep pen—the Kingdom.</a:t>
            </a:r>
          </a:p>
          <a:p>
            <a:endParaRPr lang="en-US" dirty="0"/>
          </a:p>
          <a:p>
            <a:r>
              <a:rPr lang="en-US" dirty="0"/>
              <a:t>So, Jesus is calling us – through these words and in the feeding of the five thousand, and as the fulfillment of Israel’s lesson of trusting God for sustenance and provision, to move from scarcity to abundance in the way we think, pray, work, and follow him. </a:t>
            </a:r>
          </a:p>
          <a:p>
            <a:endParaRPr lang="en-US" dirty="0"/>
          </a:p>
          <a:p>
            <a:r>
              <a:rPr lang="en-US" dirty="0"/>
              <a:t>Let’s consider now what that looks like…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397111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LINE]</a:t>
            </a:r>
          </a:p>
          <a:p>
            <a:pPr marL="171450" indent="-171450">
              <a:buFont typeface="Arial" panose="020B0604020202020204" pitchFamily="34" charset="0"/>
              <a:buChar char="•"/>
            </a:pPr>
            <a:r>
              <a:rPr lang="en-US" b="1" dirty="0"/>
              <a:t>Fear-based vs. Faith-based – </a:t>
            </a:r>
            <a:r>
              <a:rPr lang="en-US" dirty="0"/>
              <a:t>faith-based is rooted in love &amp; trust</a:t>
            </a:r>
          </a:p>
          <a:p>
            <a:pPr marL="171450" indent="-171450">
              <a:buFont typeface="Arial" panose="020B0604020202020204" pitchFamily="34" charset="0"/>
              <a:buChar char="•"/>
            </a:pPr>
            <a:r>
              <a:rPr lang="en-US" b="1" dirty="0"/>
              <a:t>Cynical vs. Hopeful – </a:t>
            </a:r>
            <a:r>
              <a:rPr lang="en-US" dirty="0"/>
              <a:t>the gospel rejects the nihilist, Nietzschean worldview!</a:t>
            </a:r>
          </a:p>
          <a:p>
            <a:pPr marL="171450" indent="-171450">
              <a:buFont typeface="Arial" panose="020B0604020202020204" pitchFamily="34" charset="0"/>
              <a:buChar char="•"/>
            </a:pPr>
            <a:r>
              <a:rPr lang="en-US" b="1" dirty="0"/>
              <a:t>Problems vs. Possibilities – </a:t>
            </a:r>
            <a:r>
              <a:rPr lang="en-US" dirty="0"/>
              <a:t>all things possible with God</a:t>
            </a:r>
          </a:p>
          <a:p>
            <a:pPr marL="171450" indent="-171450">
              <a:buFont typeface="Arial" panose="020B0604020202020204" pitchFamily="34" charset="0"/>
              <a:buChar char="•"/>
            </a:pPr>
            <a:r>
              <a:rPr lang="en-US" b="1" dirty="0"/>
              <a:t>Work 24/7 vs. Work 24/6 – </a:t>
            </a:r>
            <a:r>
              <a:rPr lang="en-US" dirty="0"/>
              <a:t>Sabbath is resistance to a culture of scarcity</a:t>
            </a:r>
          </a:p>
          <a:p>
            <a:pPr marL="171450" indent="-171450">
              <a:buFont typeface="Arial" panose="020B0604020202020204" pitchFamily="34" charset="0"/>
              <a:buChar char="•"/>
            </a:pPr>
            <a:r>
              <a:rPr lang="en-US" b="1" dirty="0"/>
              <a:t>Competition vs. Collaboration –</a:t>
            </a:r>
            <a:r>
              <a:rPr lang="en-US" dirty="0"/>
              <a:t> the harvest is plentiful; the workers are few</a:t>
            </a:r>
          </a:p>
          <a:p>
            <a:pPr marL="171450" indent="-171450">
              <a:buFont typeface="Arial" panose="020B0604020202020204" pitchFamily="34" charset="0"/>
              <a:buChar char="•"/>
            </a:pPr>
            <a:r>
              <a:rPr lang="en-US" b="1" dirty="0"/>
              <a:t>Resists Change vs. Grows in Change – </a:t>
            </a:r>
            <a:r>
              <a:rPr lang="en-US" dirty="0"/>
              <a:t>those who thrive accept change</a:t>
            </a:r>
          </a:p>
          <a:p>
            <a:pPr marL="171450" indent="-171450">
              <a:buFont typeface="Arial" panose="020B0604020202020204" pitchFamily="34" charset="0"/>
              <a:buChar char="•"/>
            </a:pPr>
            <a:r>
              <a:rPr lang="en-US" b="1" dirty="0"/>
              <a:t>“Send Them Away” vs. “You Feed Them” – </a:t>
            </a:r>
            <a:r>
              <a:rPr lang="en-US" dirty="0"/>
              <a:t>we can do something to help</a:t>
            </a:r>
          </a:p>
          <a:p>
            <a:pPr marL="171450" indent="-171450">
              <a:buFont typeface="Arial" panose="020B0604020202020204" pitchFamily="34" charset="0"/>
              <a:buChar char="•"/>
            </a:pPr>
            <a:r>
              <a:rPr lang="en-US" b="1" dirty="0"/>
              <a:t>Self-Absorbed vs. Generous – </a:t>
            </a:r>
            <a:r>
              <a:rPr lang="en-US" dirty="0"/>
              <a:t>generosity is born of an abundance mindset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take a look at this list. How is the Spirit speaking to you about your mindset?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as a way to sum up these things within the entire biblical story, and help us to better understand what it looks like to move from scarcity to abundance, let’s watch this creative animation from the </a:t>
            </a:r>
            <a:r>
              <a:rPr lang="en-US" dirty="0" err="1"/>
              <a:t>BibleProject</a:t>
            </a:r>
            <a:r>
              <a:rPr lang="en-US" dirty="0"/>
              <a:t>… </a:t>
            </a:r>
            <a:r>
              <a:rPr lang="en-US" b="1" dirty="0">
                <a:solidFill>
                  <a:schemeClr val="tx1"/>
                </a:solidFill>
              </a:rPr>
              <a:t>[PLAY VIDEO]</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105350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BIBLEPROJECT VIDEO – 5 mins]</a:t>
            </a:r>
          </a:p>
          <a:p>
            <a:endParaRPr lang="en-US" dirty="0"/>
          </a:p>
          <a:p>
            <a:r>
              <a:rPr lang="en-US" dirty="0"/>
              <a:t>[GO BACK TO SLIDES – Questions for Reflection – AS SOON AS VIDEO IS OVER]</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97380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301708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4/4/22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4/4/22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0B1A9AB9-0A9C-154B-B677-24AC3A193BF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1615827"/>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In what ways does your thinking and behavior reflect a </a:t>
            </a:r>
            <a:r>
              <a:rPr lang="en-US" sz="3300" i="1" dirty="0"/>
              <a:t>scarcity</a:t>
            </a:r>
            <a:r>
              <a:rPr lang="en-US" sz="3300" dirty="0"/>
              <a:t> mindset as it relates to your personal life and decision-making?</a:t>
            </a:r>
            <a:endParaRPr lang="en-US" sz="3200" dirty="0"/>
          </a:p>
        </p:txBody>
      </p:sp>
    </p:spTree>
    <p:extLst>
      <p:ext uri="{BB962C8B-B14F-4D97-AF65-F5344CB8AC3E}">
        <p14:creationId xmlns:p14="http://schemas.microsoft.com/office/powerpoint/2010/main" val="314349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3093154"/>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In what ways does your thinking and behavior reflect a </a:t>
            </a:r>
            <a:r>
              <a:rPr lang="en-US" sz="3300" i="1" dirty="0"/>
              <a:t>scarcity</a:t>
            </a:r>
            <a:r>
              <a:rPr lang="en-US" sz="3300" dirty="0"/>
              <a:t> mindset as it relates to your personal life and decision-making?</a:t>
            </a:r>
            <a:endParaRPr lang="en-US" sz="3200" dirty="0"/>
          </a:p>
          <a:p>
            <a:pPr marL="514350" indent="-514350">
              <a:buAutoNum type="arabicPeriod"/>
            </a:pPr>
            <a:r>
              <a:rPr lang="en-US" sz="3200" dirty="0"/>
              <a:t>How might this message apply to our church? How is the Spirit calling us to move “from scarcity to abundance” in ministry, as we seek to lead others to the God who looks like Jesus?</a:t>
            </a:r>
            <a:endParaRPr lang="en-US" sz="3300" dirty="0"/>
          </a:p>
        </p:txBody>
      </p:sp>
    </p:spTree>
    <p:extLst>
      <p:ext uri="{BB962C8B-B14F-4D97-AF65-F5344CB8AC3E}">
        <p14:creationId xmlns:p14="http://schemas.microsoft.com/office/powerpoint/2010/main" val="305283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7EA64-BEAB-9D4B-AA3C-928E9DC6DBB7}"/>
              </a:ext>
            </a:extLst>
          </p:cNvPr>
          <p:cNvSpPr>
            <a:spLocks noGrp="1"/>
          </p:cNvSpPr>
          <p:nvPr>
            <p:ph idx="1"/>
          </p:nvPr>
        </p:nvSpPr>
        <p:spPr>
          <a:xfrm>
            <a:off x="1016128" y="1062648"/>
            <a:ext cx="10159744" cy="4732703"/>
          </a:xfrm>
        </p:spPr>
        <p:txBody>
          <a:bodyPr>
            <a:noAutofit/>
          </a:bodyPr>
          <a:lstStyle/>
          <a:p>
            <a:pPr marL="0" indent="0">
              <a:buNone/>
            </a:pPr>
            <a:r>
              <a:rPr lang="en-US" sz="3600" dirty="0">
                <a:solidFill>
                  <a:schemeClr val="bg1"/>
                </a:solidFill>
              </a:rPr>
              <a:t>One:  Your Ways, O God, are higher than our ways.</a:t>
            </a:r>
          </a:p>
          <a:p>
            <a:pPr marL="0" indent="0">
              <a:buNone/>
            </a:pPr>
            <a:r>
              <a:rPr lang="en-US" sz="3600" b="1" dirty="0">
                <a:solidFill>
                  <a:schemeClr val="bg1"/>
                </a:solidFill>
              </a:rPr>
              <a:t>All:  Your thoughts are higher than our thoughts.</a:t>
            </a:r>
          </a:p>
          <a:p>
            <a:pPr marL="0" indent="0">
              <a:buNone/>
            </a:pPr>
            <a:r>
              <a:rPr lang="en-US" sz="3600" dirty="0">
                <a:solidFill>
                  <a:schemeClr val="bg1"/>
                </a:solidFill>
              </a:rPr>
              <a:t>One:  We seek God’s ways.</a:t>
            </a:r>
          </a:p>
          <a:p>
            <a:pPr marL="0" indent="0">
              <a:buNone/>
            </a:pPr>
            <a:r>
              <a:rPr lang="en-US" sz="3600" b="1" dirty="0">
                <a:solidFill>
                  <a:schemeClr val="bg1"/>
                </a:solidFill>
              </a:rPr>
              <a:t>All:  Lord, move us from our scarcity mindset so</a:t>
            </a:r>
            <a:br>
              <a:rPr lang="en-US" sz="3600" b="1" dirty="0">
                <a:solidFill>
                  <a:schemeClr val="bg1"/>
                </a:solidFill>
              </a:rPr>
            </a:br>
            <a:r>
              <a:rPr lang="en-US" sz="3600" b="1" dirty="0">
                <a:solidFill>
                  <a:schemeClr val="bg1"/>
                </a:solidFill>
              </a:rPr>
              <a:t>	that we might live into your abundance.</a:t>
            </a:r>
          </a:p>
          <a:p>
            <a:pPr marL="0" indent="0">
              <a:buNone/>
            </a:pPr>
            <a:r>
              <a:rPr lang="en-US" sz="3600" dirty="0">
                <a:solidFill>
                  <a:schemeClr val="bg1"/>
                </a:solidFill>
              </a:rPr>
              <a:t>One:  As we walk with Christ on this Lenten journey, </a:t>
            </a:r>
            <a:br>
              <a:rPr lang="en-US" sz="3600" dirty="0">
                <a:solidFill>
                  <a:schemeClr val="bg1"/>
                </a:solidFill>
              </a:rPr>
            </a:br>
            <a:r>
              <a:rPr lang="en-US" sz="3600" dirty="0">
                <a:solidFill>
                  <a:schemeClr val="bg1"/>
                </a:solidFill>
              </a:rPr>
              <a:t>           let us see your way more clearly…</a:t>
            </a:r>
          </a:p>
          <a:p>
            <a:pPr marL="0" indent="0">
              <a:buNone/>
            </a:pPr>
            <a:r>
              <a:rPr lang="en-US" sz="3600" b="1" dirty="0">
                <a:solidFill>
                  <a:schemeClr val="bg1"/>
                </a:solidFill>
              </a:rPr>
              <a:t>All:  and follow your way more faithfully. Amen.</a:t>
            </a:r>
          </a:p>
        </p:txBody>
      </p:sp>
    </p:spTree>
    <p:extLst>
      <p:ext uri="{BB962C8B-B14F-4D97-AF65-F5344CB8AC3E}">
        <p14:creationId xmlns:p14="http://schemas.microsoft.com/office/powerpoint/2010/main" val="17421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B0013E55-B4AA-8541-BA62-72F312B87344}"/>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60756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mountain, outdoor, nature&#10;&#10;Description automatically generated">
            <a:extLst>
              <a:ext uri="{FF2B5EF4-FFF2-40B4-BE49-F238E27FC236}">
                <a16:creationId xmlns:a16="http://schemas.microsoft.com/office/drawing/2014/main" id="{3EF64673-5158-BD41-84DB-326666E9940A}"/>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521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on a trail in a mountainous region&#10;&#10;Description automatically generated with low confidence">
            <a:extLst>
              <a:ext uri="{FF2B5EF4-FFF2-40B4-BE49-F238E27FC236}">
                <a16:creationId xmlns:a16="http://schemas.microsoft.com/office/drawing/2014/main" id="{B221BBBE-0434-DC49-B428-10960AAE7C32}"/>
              </a:ext>
            </a:extLst>
          </p:cNvPr>
          <p:cNvPicPr>
            <a:picLocks noChangeAspect="1"/>
          </p:cNvPicPr>
          <p:nvPr/>
        </p:nvPicPr>
        <p:blipFill rotWithShape="1">
          <a:blip r:embed="rId3"/>
          <a:srcRect l="6587" t="9091" r="2504"/>
          <a:stretch/>
        </p:blipFill>
        <p:spPr>
          <a:xfrm>
            <a:off x="20" y="10"/>
            <a:ext cx="12191981" cy="6857990"/>
          </a:xfrm>
          <a:prstGeom prst="rect">
            <a:avLst/>
          </a:prstGeom>
          <a:noFill/>
        </p:spPr>
      </p:pic>
      <p:sp>
        <p:nvSpPr>
          <p:cNvPr id="66" name="Rectangle 6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3A8578-34D7-6B49-8C67-1EDB4FD7376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effectLst>
                  <a:outerShdw blurRad="50800" dist="38100" dir="2700000" algn="tl" rotWithShape="0">
                    <a:prstClr val="black">
                      <a:alpha val="40000"/>
                    </a:prstClr>
                  </a:outerShdw>
                </a:effectLst>
                <a:ea typeface="+mj-ea"/>
                <a:cs typeface="+mj-cs"/>
              </a:rPr>
              <a:t>Scripture Reading</a:t>
            </a:r>
          </a:p>
          <a:p>
            <a:pPr>
              <a:lnSpc>
                <a:spcPct val="90000"/>
              </a:lnSpc>
              <a:spcBef>
                <a:spcPct val="0"/>
              </a:spcBef>
              <a:spcAft>
                <a:spcPts val="600"/>
              </a:spcAft>
            </a:pPr>
            <a:r>
              <a:rPr lang="en-US" sz="6600" dirty="0">
                <a:effectLst>
                  <a:outerShdw blurRad="50800" dist="38100" dir="2700000" algn="tl" rotWithShape="0">
                    <a:prstClr val="black">
                      <a:alpha val="40000"/>
                    </a:prstClr>
                  </a:outerShdw>
                </a:effectLst>
                <a:latin typeface="+mj-lt"/>
                <a:ea typeface="+mj-ea"/>
                <a:cs typeface="+mj-cs"/>
              </a:rPr>
              <a:t>Luke 9:1-6, 10-17 NLT </a:t>
            </a:r>
          </a:p>
        </p:txBody>
      </p:sp>
      <p:sp>
        <p:nvSpPr>
          <p:cNvPr id="68" name="Rectangle: Rounded Corners 6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0FD360-D322-F94E-BDCE-F5E0D00F6E8D}"/>
              </a:ext>
            </a:extLst>
          </p:cNvPr>
          <p:cNvPicPr>
            <a:picLocks noChangeAspect="1"/>
          </p:cNvPicPr>
          <p:nvPr/>
        </p:nvPicPr>
        <p:blipFill rotWithShape="1">
          <a:blip r:embed="rId3"/>
          <a:srcRect l="7111" r="-1" b="-1"/>
          <a:stretch/>
        </p:blipFill>
        <p:spPr>
          <a:xfrm>
            <a:off x="20" y="10"/>
            <a:ext cx="12191980" cy="6857990"/>
          </a:xfrm>
          <a:prstGeom prst="rect">
            <a:avLst/>
          </a:prstGeom>
        </p:spPr>
      </p:pic>
      <p:sp>
        <p:nvSpPr>
          <p:cNvPr id="15" name="Rectangle 12">
            <a:extLst>
              <a:ext uri="{FF2B5EF4-FFF2-40B4-BE49-F238E27FC236}">
                <a16:creationId xmlns:a16="http://schemas.microsoft.com/office/drawing/2014/main" id="{5B704D37-82A5-4BBE-9561-3CAB6DCF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894861"/>
            <a:ext cx="10883900" cy="16713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BE26231-9EF2-B54A-B227-0667EB603124}"/>
              </a:ext>
            </a:extLst>
          </p:cNvPr>
          <p:cNvSpPr txBox="1"/>
          <p:nvPr/>
        </p:nvSpPr>
        <p:spPr>
          <a:xfrm>
            <a:off x="816366" y="4055729"/>
            <a:ext cx="9902881" cy="13255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dirty="0">
                <a:solidFill>
                  <a:srgbClr val="000000"/>
                </a:solidFill>
                <a:ea typeface="+mj-ea"/>
                <a:cs typeface="+mj-cs"/>
              </a:rPr>
              <a:t>Feeding of the 5,000 | Verse-by-Verse </a:t>
            </a:r>
          </a:p>
          <a:p>
            <a:pPr>
              <a:lnSpc>
                <a:spcPct val="90000"/>
              </a:lnSpc>
              <a:spcBef>
                <a:spcPct val="0"/>
              </a:spcBef>
              <a:spcAft>
                <a:spcPts val="600"/>
              </a:spcAft>
            </a:pPr>
            <a:r>
              <a:rPr lang="en-US" sz="4200" dirty="0">
                <a:solidFill>
                  <a:srgbClr val="000000"/>
                </a:solidFill>
                <a:latin typeface="+mj-lt"/>
                <a:ea typeface="+mj-ea"/>
                <a:cs typeface="+mj-cs"/>
              </a:rPr>
              <a:t>Luke 9:1-6, 10-17 NLT </a:t>
            </a:r>
          </a:p>
        </p:txBody>
      </p:sp>
    </p:spTree>
    <p:extLst>
      <p:ext uri="{BB962C8B-B14F-4D97-AF65-F5344CB8AC3E}">
        <p14:creationId xmlns:p14="http://schemas.microsoft.com/office/powerpoint/2010/main" val="9876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othes, several&#10;&#10;Description automatically generated">
            <a:extLst>
              <a:ext uri="{FF2B5EF4-FFF2-40B4-BE49-F238E27FC236}">
                <a16:creationId xmlns:a16="http://schemas.microsoft.com/office/drawing/2014/main" id="{4944345F-BB18-BE4A-B963-781BC078C77E}"/>
              </a:ext>
            </a:extLst>
          </p:cNvPr>
          <p:cNvPicPr>
            <a:picLocks noChangeAspect="1"/>
          </p:cNvPicPr>
          <p:nvPr/>
        </p:nvPicPr>
        <p:blipFill rotWithShape="1">
          <a:blip r:embed="rId3"/>
          <a:srcRect l="7174" r="25649"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FFBE76D-5287-D048-A2C9-5579BD650EAD}"/>
              </a:ext>
            </a:extLst>
          </p:cNvPr>
          <p:cNvSpPr>
            <a:spLocks noGrp="1"/>
          </p:cNvSpPr>
          <p:nvPr>
            <p:ph idx="1"/>
          </p:nvPr>
        </p:nvSpPr>
        <p:spPr>
          <a:xfrm>
            <a:off x="7160126" y="410409"/>
            <a:ext cx="4801936" cy="6037179"/>
          </a:xfrm>
        </p:spPr>
        <p:txBody>
          <a:bodyPr>
            <a:normAutofit lnSpcReduction="10000"/>
          </a:bodyPr>
          <a:lstStyle/>
          <a:p>
            <a:pPr marL="0" indent="0">
              <a:buNone/>
            </a:pPr>
            <a:r>
              <a:rPr lang="en-US" sz="3200" b="1" dirty="0"/>
              <a:t>Moving from the Scarcity Mindset of Pharoah’s Egypt to an Abundance Mindset in the Wilderness with God </a:t>
            </a:r>
          </a:p>
          <a:p>
            <a:pPr marL="0" indent="0">
              <a:buNone/>
            </a:pPr>
            <a:endParaRPr lang="en-US" sz="3200" b="1" dirty="0">
              <a:solidFill>
                <a:schemeClr val="accent2">
                  <a:lumMod val="75000"/>
                </a:schemeClr>
              </a:solidFill>
            </a:endParaRPr>
          </a:p>
          <a:p>
            <a:pPr marL="0" indent="0" algn="ctr">
              <a:buNone/>
            </a:pPr>
            <a:r>
              <a:rPr lang="en-US" sz="3200" b="1" dirty="0">
                <a:solidFill>
                  <a:schemeClr val="accent2">
                    <a:lumMod val="75000"/>
                  </a:schemeClr>
                </a:solidFill>
              </a:rPr>
              <a:t>Exodus 16:1-31</a:t>
            </a:r>
          </a:p>
          <a:p>
            <a:r>
              <a:rPr lang="en-US" sz="3000" dirty="0">
                <a:latin typeface="+mj-lt"/>
              </a:rPr>
              <a:t>God provides quail and “manna” for them to eat</a:t>
            </a:r>
          </a:p>
          <a:p>
            <a:r>
              <a:rPr lang="en-US" sz="3000" dirty="0">
                <a:latin typeface="+mj-lt"/>
              </a:rPr>
              <a:t>People want to hoard and store, but it goes bad</a:t>
            </a:r>
          </a:p>
          <a:p>
            <a:r>
              <a:rPr lang="en-US" sz="3000" dirty="0">
                <a:latin typeface="+mj-lt"/>
              </a:rPr>
              <a:t>Moses instructs them to rest on the Sabbath as a way of trusting God and resisting the mindset of scarcity</a:t>
            </a:r>
          </a:p>
        </p:txBody>
      </p:sp>
      <p:cxnSp>
        <p:nvCxnSpPr>
          <p:cNvPr id="4" name="Straight Connector 3">
            <a:extLst>
              <a:ext uri="{FF2B5EF4-FFF2-40B4-BE49-F238E27FC236}">
                <a16:creationId xmlns:a16="http://schemas.microsoft.com/office/drawing/2014/main" id="{928971D1-D11C-F247-ADF6-872B4FF8A224}"/>
              </a:ext>
            </a:extLst>
          </p:cNvPr>
          <p:cNvCxnSpPr>
            <a:cxnSpLocks/>
          </p:cNvCxnSpPr>
          <p:nvPr/>
        </p:nvCxnSpPr>
        <p:spPr>
          <a:xfrm>
            <a:off x="8197515" y="2342147"/>
            <a:ext cx="2727158" cy="0"/>
          </a:xfrm>
          <a:prstGeom prst="line">
            <a:avLst/>
          </a:prstGeom>
          <a:ln w="66675">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652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954237" y="1440430"/>
            <a:ext cx="10283525" cy="3977139"/>
          </a:xfrm>
        </p:spPr>
        <p:txBody>
          <a:bodyPr>
            <a:noAutofit/>
          </a:bodyPr>
          <a:lstStyle/>
          <a:p>
            <a:pPr marL="0" indent="0">
              <a:buNone/>
            </a:pPr>
            <a:r>
              <a:rPr lang="en-US" sz="3600" b="1" dirty="0"/>
              <a:t>John 10:10 NRSV</a:t>
            </a:r>
          </a:p>
          <a:p>
            <a:pPr marL="0" indent="0">
              <a:buNone/>
            </a:pPr>
            <a:r>
              <a:rPr lang="en-US" sz="3600" dirty="0">
                <a:solidFill>
                  <a:srgbClr val="FF0000"/>
                </a:solidFill>
              </a:rPr>
              <a:t>The thief comes only to steal and kill and destroy. </a:t>
            </a:r>
            <a:br>
              <a:rPr lang="en-US" sz="3600" dirty="0">
                <a:solidFill>
                  <a:srgbClr val="FF0000"/>
                </a:solidFill>
              </a:rPr>
            </a:br>
            <a:r>
              <a:rPr lang="en-US" sz="3600" dirty="0">
                <a:solidFill>
                  <a:srgbClr val="FF0000"/>
                </a:solidFill>
              </a:rPr>
              <a:t>I came that they [“the sheep” – Israel/God’s people] may have life, and have it </a:t>
            </a:r>
            <a:r>
              <a:rPr lang="en-US" sz="3600" dirty="0">
                <a:solidFill>
                  <a:srgbClr val="FF0000"/>
                </a:solidFill>
                <a:highlight>
                  <a:srgbClr val="FFFF00"/>
                </a:highlight>
              </a:rPr>
              <a:t>abundantly</a:t>
            </a:r>
            <a:r>
              <a:rPr lang="en-US" sz="3600" dirty="0">
                <a:solidFill>
                  <a:srgbClr val="FF0000"/>
                </a:solidFill>
              </a:rPr>
              <a:t>.</a:t>
            </a:r>
            <a:r>
              <a:rPr lang="en-US" sz="3600" dirty="0"/>
              <a:t>*</a:t>
            </a:r>
          </a:p>
          <a:p>
            <a:pPr marL="0" indent="0">
              <a:buNone/>
            </a:pPr>
            <a:endParaRPr lang="en-US" sz="3600" dirty="0">
              <a:solidFill>
                <a:srgbClr val="FF0000"/>
              </a:solidFill>
            </a:endParaRPr>
          </a:p>
          <a:p>
            <a:pPr marL="0" indent="0">
              <a:buNone/>
            </a:pPr>
            <a:r>
              <a:rPr lang="en-US" sz="3200" dirty="0"/>
              <a:t>* </a:t>
            </a:r>
            <a:r>
              <a:rPr lang="en-US" sz="3200" b="1" dirty="0"/>
              <a:t>abundantly</a:t>
            </a:r>
            <a:r>
              <a:rPr lang="en-US" sz="3200" dirty="0"/>
              <a:t> (</a:t>
            </a:r>
            <a:r>
              <a:rPr lang="en-US" sz="3200" dirty="0" err="1"/>
              <a:t>Gk</a:t>
            </a:r>
            <a:r>
              <a:rPr lang="en-US" sz="3200" dirty="0"/>
              <a:t>: </a:t>
            </a:r>
            <a:r>
              <a:rPr lang="en-US" sz="3200" i="1" dirty="0" err="1"/>
              <a:t>perissos</a:t>
            </a:r>
            <a:r>
              <a:rPr lang="en-US" sz="3200" dirty="0"/>
              <a:t>) </a:t>
            </a:r>
            <a:r>
              <a:rPr lang="en-US" sz="3200" b="1" dirty="0"/>
              <a:t>1. </a:t>
            </a:r>
            <a:r>
              <a:rPr lang="en-US" sz="3200" i="1" dirty="0"/>
              <a:t>over and above, more than is necessary </a:t>
            </a:r>
            <a:r>
              <a:rPr lang="en-US" sz="3200" b="1" dirty="0"/>
              <a:t>2. </a:t>
            </a:r>
            <a:r>
              <a:rPr lang="en-US" sz="3200" i="1" dirty="0"/>
              <a:t>superior, extraordinary, surpassing, uncommon</a:t>
            </a:r>
            <a:endParaRPr lang="en-US" sz="3200" dirty="0"/>
          </a:p>
          <a:p>
            <a:pPr marL="0" indent="0">
              <a:buNone/>
            </a:pPr>
            <a:endParaRPr lang="en-US" sz="3600" dirty="0"/>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map&#10;&#10;Description automatically generated with low confidence">
            <a:extLst>
              <a:ext uri="{FF2B5EF4-FFF2-40B4-BE49-F238E27FC236}">
                <a16:creationId xmlns:a16="http://schemas.microsoft.com/office/drawing/2014/main" id="{E4CCB6AE-D575-854C-8773-32D8672100E0}"/>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12801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2A0F9E82-E8AA-F34A-A376-EC07D0CA4BA8}"/>
              </a:ext>
            </a:extLst>
          </p:cNvPr>
          <p:cNvPicPr>
            <a:picLocks noChangeAspect="1"/>
          </p:cNvPicPr>
          <p:nvPr/>
        </p:nvPicPr>
        <p:blipFill rotWithShape="1">
          <a:blip r:embed="rId3"/>
          <a:srcRect t="8750" b="6996"/>
          <a:stretch/>
        </p:blipFill>
        <p:spPr>
          <a:xfrm>
            <a:off x="20" y="1282"/>
            <a:ext cx="12191980" cy="6856718"/>
          </a:xfrm>
          <a:prstGeom prst="rect">
            <a:avLst/>
          </a:prstGeom>
        </p:spPr>
      </p:pic>
    </p:spTree>
    <p:extLst>
      <p:ext uri="{BB962C8B-B14F-4D97-AF65-F5344CB8AC3E}">
        <p14:creationId xmlns:p14="http://schemas.microsoft.com/office/powerpoint/2010/main" val="10100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600164"/>
          </a:xfrm>
          <a:prstGeom prst="rect">
            <a:avLst/>
          </a:prstGeom>
        </p:spPr>
        <p:txBody>
          <a:bodyPr wrap="square">
            <a:spAutoFit/>
          </a:bodyPr>
          <a:lstStyle/>
          <a:p>
            <a:r>
              <a:rPr lang="en-US" sz="3300" b="1" dirty="0"/>
              <a:t>Questions for reflection and response:</a:t>
            </a:r>
          </a:p>
        </p:txBody>
      </p:sp>
    </p:spTree>
    <p:extLst>
      <p:ext uri="{BB962C8B-B14F-4D97-AF65-F5344CB8AC3E}">
        <p14:creationId xmlns:p14="http://schemas.microsoft.com/office/powerpoint/2010/main" val="14027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88286</TotalTime>
  <Words>2157</Words>
  <Application>Microsoft Macintosh PowerPoint</Application>
  <PresentationFormat>Widescreen</PresentationFormat>
  <Paragraphs>111</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763</cp:revision>
  <cp:lastPrinted>2022-04-03T13:01:21Z</cp:lastPrinted>
  <dcterms:created xsi:type="dcterms:W3CDTF">2021-09-07T17:36:39Z</dcterms:created>
  <dcterms:modified xsi:type="dcterms:W3CDTF">2022-04-04T15:17:59Z</dcterms:modified>
</cp:coreProperties>
</file>