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570" r:id="rId3"/>
    <p:sldId id="569" r:id="rId4"/>
    <p:sldId id="561" r:id="rId5"/>
    <p:sldId id="566" r:id="rId6"/>
    <p:sldId id="568" r:id="rId7"/>
    <p:sldId id="585" r:id="rId8"/>
    <p:sldId id="573" r:id="rId9"/>
    <p:sldId id="580" r:id="rId10"/>
    <p:sldId id="581" r:id="rId11"/>
    <p:sldId id="582" r:id="rId12"/>
    <p:sldId id="584" r:id="rId13"/>
    <p:sldId id="577" r:id="rId14"/>
    <p:sldId id="574" r:id="rId15"/>
    <p:sldId id="586" r:id="rId16"/>
    <p:sldId id="588" r:id="rId17"/>
    <p:sldId id="587" r:id="rId18"/>
    <p:sldId id="575" r:id="rId19"/>
    <p:sldId id="564" r:id="rId20"/>
    <p:sldId id="571" r:id="rId21"/>
    <p:sldId id="560" r:id="rId22"/>
    <p:sldId id="567" r:id="rId23"/>
    <p:sldId id="4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441"/>
    <p:restoredTop sz="73695"/>
  </p:normalViewPr>
  <p:slideViewPr>
    <p:cSldViewPr snapToGrid="0">
      <p:cViewPr varScale="1">
        <p:scale>
          <a:sx n="72" d="100"/>
          <a:sy n="72" d="100"/>
        </p:scale>
        <p:origin x="208" y="560"/>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5/13/25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b="0" i="0" dirty="0"/>
              <a:t>This morning we are continuing our series, </a:t>
            </a:r>
            <a:r>
              <a:rPr lang="en-US" b="1" i="1" dirty="0"/>
              <a:t>The Last Things </a:t>
            </a:r>
            <a:r>
              <a:rPr lang="en-US" dirty="0"/>
              <a:t>– a 7-week sermon series on the future of all things. This is the third message in the series.</a:t>
            </a:r>
          </a:p>
          <a:p>
            <a:endParaRPr lang="en-US" dirty="0"/>
          </a:p>
          <a:p>
            <a:r>
              <a:rPr lang="en-US" dirty="0"/>
              <a:t>Remember the ”last things” comes from…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025B3-82C1-B680-E8CD-6C5A53B08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55C46-2FAD-E4A3-1B25-FEA141C933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5AB99-8905-003D-7ABB-177FC6BC3B22}"/>
              </a:ext>
            </a:extLst>
          </p:cNvPr>
          <p:cNvSpPr>
            <a:spLocks noGrp="1"/>
          </p:cNvSpPr>
          <p:nvPr>
            <p:ph type="body" idx="1"/>
          </p:nvPr>
        </p:nvSpPr>
        <p:spPr/>
        <p:txBody>
          <a:bodyPr/>
          <a:lstStyle/>
          <a:p>
            <a:r>
              <a:rPr lang="en-US" dirty="0"/>
              <a:t>[EXPLAIN GRAPHIC]</a:t>
            </a:r>
          </a:p>
          <a:p>
            <a:pPr marL="171450" indent="-171450">
              <a:buFont typeface="Arial" panose="020B0604020202020204" pitchFamily="34" charset="0"/>
              <a:buChar char="•"/>
            </a:pPr>
            <a:r>
              <a:rPr lang="en-US" dirty="0"/>
              <a:t>What’s wrong with this picture? (1) It puts </a:t>
            </a:r>
            <a:r>
              <a:rPr lang="en-US" i="1" dirty="0"/>
              <a:t>you</a:t>
            </a:r>
            <a:r>
              <a:rPr lang="en-US" dirty="0"/>
              <a:t> at the center of God’s story; (2) it places two </a:t>
            </a:r>
            <a:r>
              <a:rPr lang="en-US" i="1" dirty="0"/>
              <a:t>final</a:t>
            </a:r>
            <a:r>
              <a:rPr lang="en-US" dirty="0"/>
              <a:t> and never-ending destinations before us, which I believe are neither final or never-ending; and (3) it leaves out the future resurrection and the promise of the new heaven and earth—which includes a resurrected cosmos and the end of hell.</a:t>
            </a:r>
          </a:p>
          <a:p>
            <a:endParaRPr lang="en-US" dirty="0"/>
          </a:p>
          <a:p>
            <a:r>
              <a:rPr lang="en-US" dirty="0"/>
              <a:t>Which is why we need to correct this view with a more biblical image… [NEXT SLIDE]</a:t>
            </a:r>
          </a:p>
        </p:txBody>
      </p:sp>
      <p:sp>
        <p:nvSpPr>
          <p:cNvPr id="4" name="Slide Number Placeholder 3">
            <a:extLst>
              <a:ext uri="{FF2B5EF4-FFF2-40B4-BE49-F238E27FC236}">
                <a16:creationId xmlns:a16="http://schemas.microsoft.com/office/drawing/2014/main" id="{1D9D5B06-E0B7-A61F-505A-DA49002EF55C}"/>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259566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002A2-75C4-56A1-4E46-B721343077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C5CCB-5BBD-83CE-053F-FDDA14D24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398B5-F759-595C-1201-C28D6F34FB86}"/>
              </a:ext>
            </a:extLst>
          </p:cNvPr>
          <p:cNvSpPr>
            <a:spLocks noGrp="1"/>
          </p:cNvSpPr>
          <p:nvPr>
            <p:ph type="body" idx="1"/>
          </p:nvPr>
        </p:nvSpPr>
        <p:spPr/>
        <p:txBody>
          <a:bodyPr/>
          <a:lstStyle/>
          <a:p>
            <a:r>
              <a:rPr lang="en-US" dirty="0"/>
              <a:t>[EXPLAIN GRAPHIC]</a:t>
            </a:r>
          </a:p>
          <a:p>
            <a:pPr marL="171450" indent="-171450">
              <a:buFont typeface="Arial" panose="020B0604020202020204" pitchFamily="34" charset="0"/>
              <a:buChar char="•"/>
            </a:pPr>
            <a:r>
              <a:rPr lang="en-US" dirty="0"/>
              <a:t>Heaven and earth: two spheres or dimensions; God’s space and our space overlapping and interlocking; these spaces have experienced a break from each other, but it will be restored</a:t>
            </a:r>
          </a:p>
          <a:p>
            <a:pPr marL="171450" indent="-171450">
              <a:buFont typeface="Arial" panose="020B0604020202020204" pitchFamily="34" charset="0"/>
              <a:buChar char="•"/>
            </a:pPr>
            <a:r>
              <a:rPr lang="en-US" dirty="0"/>
              <a:t>Because in the crucified and resurrected body of Jesus, we see heaven and earth coming together; and we heard from Jesus and his first disciples that he has defeated sin and death, and is driving it out of God’s good creation</a:t>
            </a:r>
          </a:p>
          <a:p>
            <a:pPr marL="171450" indent="-171450">
              <a:buFont typeface="Arial" panose="020B0604020202020204" pitchFamily="34" charset="0"/>
              <a:buChar char="•"/>
            </a:pPr>
            <a:r>
              <a:rPr lang="en-US" dirty="0"/>
              <a:t>Therefore, God will eventually (upon the return of Christ) fully consummate these realms, marry heaven and earth, resurrect and renew the cosmos, and cast out sin, death, and hell forever. Hopefully, you can see that the lower image is more faithful to Scripture.</a:t>
            </a:r>
          </a:p>
          <a:p>
            <a:endParaRPr lang="en-US" dirty="0"/>
          </a:p>
          <a:p>
            <a:r>
              <a:rPr lang="en-US" dirty="0"/>
              <a:t>Again, what does this mean for our concept and the reality of “heaven”? In his book… [NEXT SLIDE]</a:t>
            </a:r>
          </a:p>
        </p:txBody>
      </p:sp>
      <p:sp>
        <p:nvSpPr>
          <p:cNvPr id="4" name="Slide Number Placeholder 3">
            <a:extLst>
              <a:ext uri="{FF2B5EF4-FFF2-40B4-BE49-F238E27FC236}">
                <a16:creationId xmlns:a16="http://schemas.microsoft.com/office/drawing/2014/main" id="{5725C230-92D3-DCC5-C7E9-D2256D205768}"/>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844951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Surprised by Hope: Rethinking Heaven, the Resurrection, and the Mission of the Church</a:t>
            </a:r>
            <a:r>
              <a:rPr lang="en-US" dirty="0"/>
              <a:t>, N.T. Wright says, “Heaven, in the Bible, is not a future destiny but the other, hidden, dimension of our ordinary life—God’s dimension, if you like. God made heaven and earth; at the last he will remake both and join them together forever.”</a:t>
            </a:r>
          </a:p>
          <a:p>
            <a:endParaRPr lang="en-US" dirty="0"/>
          </a:p>
          <a:p>
            <a:r>
              <a:rPr lang="en-US" dirty="0"/>
              <a:t>So, notice what many Christians have done and are still doing…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537373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41F6-494F-0FB9-80C3-2208357C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A4C2-C9E3-B5D2-FBF2-2EB189D2B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163C8-95EA-DEA9-1BD3-0A0ECD3C7B63}"/>
              </a:ext>
            </a:extLst>
          </p:cNvPr>
          <p:cNvSpPr>
            <a:spLocks noGrp="1"/>
          </p:cNvSpPr>
          <p:nvPr>
            <p:ph type="body" idx="1"/>
          </p:nvPr>
        </p:nvSpPr>
        <p:spPr/>
        <p:txBody>
          <a:bodyPr/>
          <a:lstStyle/>
          <a:p>
            <a:pPr marL="0" indent="0">
              <a:buFont typeface="Arial" panose="020B0604020202020204" pitchFamily="34" charset="0"/>
              <a:buNone/>
            </a:pPr>
            <a:r>
              <a:rPr lang="en-US" dirty="0"/>
              <a:t>For too long we have conflated and confused heaven as John describes it in his </a:t>
            </a:r>
            <a:r>
              <a:rPr lang="en-US" b="1" dirty="0"/>
              <a:t>throne room vision of Rev 4 &amp; 5</a:t>
            </a:r>
            <a:r>
              <a:rPr lang="en-US" b="0" dirty="0"/>
              <a:t>—</a:t>
            </a:r>
            <a:r>
              <a:rPr lang="en-US" dirty="0"/>
              <a:t>a scene full of angels, saints, and creatures in a blissful spiritual realm worshipping God singing Holy, Holy, Holy—with the future </a:t>
            </a:r>
            <a:r>
              <a:rPr lang="en-US" b="1" dirty="0"/>
              <a:t>New Heaven &amp; Earth in Rev 21 &amp; 22</a:t>
            </a:r>
            <a:r>
              <a:rPr lang="en-US" dirty="0"/>
              <a:t>—where we hear John speak of a massive city with large gates and streets of gold, where there is no more tears, sorrow, or death—where the old order of things has passed away, because heaven has come down to earth.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My friends, one is a present reality. The other doesn’t even exist yet. Therefore, we must sort this out in our thinking and our worship so that the story is clear, so that our gospel message is accurate and so that the second coming and resurrection (not heaven) is championed as the Christian hope. Because until that happens, the saints who’ve gone before us, the earth and all that’s in it, including the universe, eternity, and the age to come, waits in eager expectation for the fulfilment of these things. They say things like, “How long O Lord?” and “Come, Lord Jesus!”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Finally, turn with me in your Bible to… [NEXT SLIDE]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E640F63-C795-5C83-2DC9-4DD9DAD68090}"/>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4018524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2 CORINTHIANS 5:1-10 &amp; COMMENT]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SUMMARIZE: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resurrection body is a physical, imperishable body, given at Christ’s return, not at the moment of death. “Paradise” or “heaven” is a place of rest and waiting.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2 Corinthians 5:1-10 speaks of the groaning for resurrection, not a longing to escape the body. Paul did not look forward to being “unclothed” (out of his body), but longed for his new resurrected body; yet he would be with Christ and so he’s not going to complain.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lastly, notice that Paul emphasizes new creation rather than an escape to heaven, so the ultimate Christian hope is not "going to heaven" but being raised from the dead into God’s renewed world at some point in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as you reflect on the entire message, here are some theological takeaways and suggested application based on what we’ve heard…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D628-B0DB-31C2-6BCF-E7E8DAFB2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F41BC-07E1-F58A-AEEE-D89B31E8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FA6EF-0EAE-87B1-0FAA-48FEEF163DD7}"/>
              </a:ext>
            </a:extLst>
          </p:cNvPr>
          <p:cNvSpPr>
            <a:spLocks noGrp="1"/>
          </p:cNvSpPr>
          <p:nvPr>
            <p:ph type="body" idx="1"/>
          </p:nvPr>
        </p:nvSpPr>
        <p:spPr/>
        <p:txBody>
          <a:bodyPr/>
          <a:lstStyle/>
          <a:p>
            <a:r>
              <a:rPr lang="en-US" dirty="0"/>
              <a:t>[READ &amp; COMMENT ON EACH TAKEAWAY]</a:t>
            </a:r>
          </a:p>
          <a:p>
            <a:pPr marL="228600" indent="-228600">
              <a:buFont typeface="+mj-lt"/>
              <a:buAutoNum type="arabicPeriod"/>
            </a:pPr>
            <a:r>
              <a:rPr lang="en-US" b="1" dirty="0"/>
              <a:t>The Bible doesn’t say much about life after death, but it says enough.</a:t>
            </a:r>
            <a:br>
              <a:rPr lang="en-US" dirty="0"/>
            </a:br>
            <a:r>
              <a:rPr lang="en-US" i="1" dirty="0"/>
              <a:t>We can trust that followers of Christ will be with Jesus in a conscious way.</a:t>
            </a:r>
          </a:p>
          <a:p>
            <a:pPr marL="228600" indent="-228600">
              <a:buFont typeface="+mj-lt"/>
              <a:buAutoNum type="arabicPeriod"/>
            </a:pPr>
            <a:r>
              <a:rPr lang="en-US" b="1" dirty="0"/>
              <a:t>We are one unified human being with three parts: spirit, soul, and body.</a:t>
            </a:r>
            <a:br>
              <a:rPr lang="en-US" dirty="0"/>
            </a:br>
            <a:r>
              <a:rPr lang="en-US" i="1" dirty="0"/>
              <a:t>We need to affirm this unity in the present, along with future resurrection.</a:t>
            </a:r>
          </a:p>
          <a:p>
            <a:pPr marL="228600" indent="-228600">
              <a:buFont typeface="+mj-lt"/>
              <a:buAutoNum type="arabicPeriod"/>
            </a:pPr>
            <a:r>
              <a:rPr lang="en-US" b="1" dirty="0"/>
              <a:t>Heaven is not the end of our journey; new heaven &amp; earth is our destiny!</a:t>
            </a:r>
            <a:br>
              <a:rPr lang="en-US" dirty="0"/>
            </a:br>
            <a:r>
              <a:rPr lang="en-US" i="1" dirty="0"/>
              <a:t>We ought to reflect this in our thinking, language, worship, and living today.</a:t>
            </a:r>
          </a:p>
          <a:p>
            <a:endParaRPr lang="en-US" dirty="0"/>
          </a:p>
          <a:p>
            <a:r>
              <a:rPr lang="en-US" dirty="0"/>
              <a:t>And finally, here are some questions to help us reflect and respond… [NEXT SLIDE]</a:t>
            </a:r>
          </a:p>
        </p:txBody>
      </p:sp>
      <p:sp>
        <p:nvSpPr>
          <p:cNvPr id="4" name="Slide Number Placeholder 3">
            <a:extLst>
              <a:ext uri="{FF2B5EF4-FFF2-40B4-BE49-F238E27FC236}">
                <a16:creationId xmlns:a16="http://schemas.microsoft.com/office/drawing/2014/main" id="{D86AFBFE-CF22-22D7-56C1-A0FEFA4D4024}"/>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04382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Have I fully given my heart to Jesus and am I trusting him in life and death? How do I need to respond to what he’s saying to me?</a:t>
            </a:r>
          </a:p>
          <a:p>
            <a:pPr marL="228600" indent="-228600">
              <a:buFont typeface="+mj-lt"/>
              <a:buAutoNum type="arabicPeriod"/>
            </a:pPr>
            <a:r>
              <a:rPr lang="en-US" dirty="0"/>
              <a:t>Have I been seeing my body as a shell for the real me or as an integral part of who I am? How is God speaking to me about my body?</a:t>
            </a:r>
          </a:p>
          <a:p>
            <a:pPr marL="228600" indent="-228600">
              <a:buFont typeface="+mj-lt"/>
              <a:buAutoNum type="arabicPeriod"/>
            </a:pPr>
            <a:r>
              <a:rPr lang="en-US" dirty="0"/>
              <a:t>How is the Spirit inviting me to align my theology and living to the truth that “heaven” is only a temporary stop on a journey to resurrection?</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22</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If you’ve been following the series each week, I trust that you’re already seeing and will continue to see that our knowledge of the future can deepen our trust in God in times of fear and uncertainty, ground us in the Christian hope, and help us to live in light of the last things.</a:t>
            </a:r>
          </a:p>
          <a:p>
            <a:endParaRPr lang="en-US" dirty="0"/>
          </a:p>
          <a:p>
            <a:r>
              <a:rPr lang="en-US" dirty="0"/>
              <a:t>Knowing where everything is going and that God is guiding all of human history to its divinely intended goal will help us keep our life and world events in perspective. And here is where the New Testament tells us everything is going…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[CLOSING SONG]</a:t>
            </a:r>
          </a:p>
          <a:p>
            <a:endParaRPr lang="en-US" b="0" dirty="0"/>
          </a:p>
          <a:p>
            <a:r>
              <a:rPr lang="en-US" b="0" dirty="0"/>
              <a:t>Announcement: Seven (Pastor Dave)</a:t>
            </a:r>
          </a:p>
          <a:p>
            <a:endParaRPr lang="en-US" b="0" dirty="0"/>
          </a:p>
          <a:p>
            <a:r>
              <a:rPr lang="en-US" b="0" dirty="0"/>
              <a:t>ANNOUNCEMENT: FELLOWSHIP MEAL</a:t>
            </a:r>
          </a:p>
          <a:p>
            <a:r>
              <a:rPr lang="en-US" b="0" dirty="0"/>
              <a:t>This is our final meal of the season and then we break for the summer; We encourage you to talk about the sermon or take the opportunity to share about what you’re doing this summer and how you’d like to see God work in your life and family in the coming months.</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23</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[EXPLAIN IMAGE – CREATION TO ETERNITY]</a:t>
            </a:r>
          </a:p>
          <a:p>
            <a:pPr marL="171450" indent="-171450">
              <a:buFont typeface="Arial" panose="020B0604020202020204" pitchFamily="34" charset="0"/>
              <a:buChar char="•"/>
            </a:pPr>
            <a:r>
              <a:rPr lang="en-US" dirty="0"/>
              <a:t>Jesus’ first coming split our historical timeline (the past age &amp; the present evil age)</a:t>
            </a:r>
          </a:p>
          <a:p>
            <a:pPr marL="171450" indent="-171450">
              <a:buFont typeface="Arial" panose="020B0604020202020204" pitchFamily="34" charset="0"/>
              <a:buChar char="•"/>
            </a:pPr>
            <a:r>
              <a:rPr lang="en-US" dirty="0"/>
              <a:t>So, according to the Scriptures, since the life, death, and resurrection of Christ, we’re living in the “last days”; we live in the ”already, but not yet” of the Kingdom of God; the decisive battle has been won, the victory is certain, and the future is secure.</a:t>
            </a:r>
          </a:p>
          <a:p>
            <a:pPr marL="171450" indent="-171450">
              <a:buFont typeface="Arial" panose="020B0604020202020204" pitchFamily="34" charset="0"/>
              <a:buChar char="•"/>
            </a:pPr>
            <a:r>
              <a:rPr lang="en-US" dirty="0"/>
              <a:t>And when Christ returns a second time, the “age to come” will be realized; this is when God raises the dead, brings heaven to earth and we enter the eternal (</a:t>
            </a:r>
            <a:r>
              <a:rPr lang="en-US" i="1" dirty="0" err="1"/>
              <a:t>aionios</a:t>
            </a:r>
            <a:r>
              <a:rPr lang="en-US" dirty="0"/>
              <a:t>); and this ”eternal” life is not simply about immortality, it’s about “age to come” life and God’s good future.</a:t>
            </a:r>
            <a:br>
              <a:rPr lang="en-US" dirty="0"/>
            </a:br>
            <a:endParaRPr lang="en-US" dirty="0"/>
          </a:p>
          <a:p>
            <a:pPr marL="0" indent="0">
              <a:buFont typeface="Arial" panose="020B0604020202020204" pitchFamily="34" charset="0"/>
              <a:buNone/>
            </a:pPr>
            <a:r>
              <a:rPr lang="en-US" dirty="0"/>
              <a:t>We began our series a couple weeks ago with the message…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indent="0">
              <a:buFont typeface="+mj-lt"/>
              <a:buNone/>
            </a:pPr>
            <a:r>
              <a:rPr lang="en-US" b="1" dirty="0"/>
              <a:t>Existential Threats, Eternity &amp; the Eschaton - </a:t>
            </a:r>
            <a:r>
              <a:rPr lang="en-US" dirty="0"/>
              <a:t>In the intro of the series, I invited us to adopt an eternal perspective, build our lives upon God’s story, and deepen our trust in his power to guide history to its divinely intended goal. </a:t>
            </a:r>
            <a:r>
              <a:rPr lang="en-US" b="0" dirty="0"/>
              <a:t>In last week’s message, </a:t>
            </a:r>
            <a:r>
              <a:rPr lang="en-US" b="1" dirty="0"/>
              <a:t>The Resurrection of Jesus &amp; God’s Good Future</a:t>
            </a:r>
            <a:r>
              <a:rPr lang="en-US" b="0" dirty="0"/>
              <a:t>, we looked</a:t>
            </a:r>
            <a:r>
              <a:rPr lang="en-US" dirty="0"/>
              <a:t> at how the resurrection of Jesus changed everything, we reflected on Paul’s words in 1 Corinthians 15 on resurrection as the Christian hope and what we mean when we say we believe in the future resurrection and where God is taking all of creation.</a:t>
            </a:r>
          </a:p>
          <a:p>
            <a:pPr marL="0" indent="0">
              <a:buFont typeface="+mj-lt"/>
              <a:buNone/>
            </a:pPr>
            <a:endParaRPr lang="en-US" dirty="0"/>
          </a:p>
          <a:p>
            <a:pPr marL="0" indent="0">
              <a:buFont typeface="+mj-lt"/>
              <a:buNone/>
            </a:pPr>
            <a:r>
              <a:rPr lang="en-US" dirty="0"/>
              <a:t>And in today’s message, </a:t>
            </a:r>
            <a:r>
              <a:rPr lang="en-US" b="1" dirty="0"/>
              <a:t>Life After Death, Rethinking Heaven</a:t>
            </a:r>
            <a:r>
              <a:rPr lang="en-US" b="0" dirty="0"/>
              <a:t>, I’m going to challenge some popular conceptions of heaven (propagated by culture and the church) and invite us to rethink what Jesus and the New Testament tell us about what happens when we die. We will also look at how “heaven” (as a present reality or dimension) is not the same as the future new heaven and earth, and why that matters. And we will once again see how resurrection </a:t>
            </a:r>
            <a:r>
              <a:rPr lang="en-US" b="0" i="1" dirty="0"/>
              <a:t>is</a:t>
            </a:r>
            <a:r>
              <a:rPr lang="en-US" b="0" dirty="0"/>
              <a:t> the Christian hope, as we long for God to renew us as unified persons made up of spirit, soul, and body.</a:t>
            </a:r>
            <a:endParaRPr lang="en-US" dirty="0"/>
          </a:p>
          <a:p>
            <a:pPr marL="0" indent="0">
              <a:buFont typeface="+mj-lt"/>
              <a:buNone/>
            </a:pPr>
            <a:endParaRPr lang="en-US" dirty="0"/>
          </a:p>
          <a:p>
            <a:r>
              <a:rPr lang="en-US" dirty="0"/>
              <a:t>But before we dive in to this important topic…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dirty="0"/>
              <a:t>Let’s go to God in prayer and ask for him to reveal himself and his truth to us.</a:t>
            </a:r>
          </a:p>
          <a:p>
            <a:endParaRPr lang="en-US" dirty="0"/>
          </a:p>
          <a:p>
            <a:r>
              <a:rPr lang="en-US" dirty="0"/>
              <a:t>[BRIEF PRAYER]</a:t>
            </a:r>
          </a:p>
          <a:p>
            <a:endParaRPr lang="en-US" dirty="0"/>
          </a:p>
          <a:p>
            <a:r>
              <a:rPr lang="en-US" dirty="0"/>
              <a:t>Think with me for a minute. How have you seen the afterlife or “heaven” portrayed in pop-culture through movies, streaming shows, and so forth?</a:t>
            </a:r>
          </a:p>
          <a:p>
            <a:endParaRPr lang="en-US" dirty="0"/>
          </a:p>
          <a:p>
            <a:r>
              <a:rPr lang="en-US" dirty="0"/>
              <a:t>You may recognize some of these images?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5E11-600D-4672-4501-438AD18B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E3180-C705-0FE9-C7BE-068B9F69F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E02FE-2FE2-3F93-7BB5-6C4709982AFA}"/>
              </a:ext>
            </a:extLst>
          </p:cNvPr>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What do you see?</a:t>
            </a:r>
          </a:p>
          <a:p>
            <a:pPr marL="171450" indent="-171450">
              <a:buFont typeface="Arial" panose="020B0604020202020204" pitchFamily="34" charset="0"/>
              <a:buChar char="•"/>
            </a:pPr>
            <a:r>
              <a:rPr lang="en-US" dirty="0"/>
              <a:t>”Heaven” or the afterlife is often depicted being anywhere from blissful to boring to downright goofy and cartoonish</a:t>
            </a:r>
          </a:p>
          <a:p>
            <a:pPr marL="171450" indent="-171450">
              <a:buFont typeface="Arial" panose="020B0604020202020204" pitchFamily="34" charset="0"/>
              <a:buChar char="•"/>
            </a:pPr>
            <a:r>
              <a:rPr lang="en-US" dirty="0"/>
              <a:t>It might be depicted as being material and embodied, to somewhat immaterial and disembodied</a:t>
            </a:r>
          </a:p>
          <a:p>
            <a:pPr marL="171450" indent="-171450">
              <a:buFont typeface="Arial" panose="020B0604020202020204" pitchFamily="34" charset="0"/>
              <a:buChar char="•"/>
            </a:pPr>
            <a:r>
              <a:rPr lang="en-US" dirty="0"/>
              <a:t>And most of the time, “heaven” or the afterlife (as it’s depicted in pop-culture) isn’t a place that anyone would want to go; you might want to visit, but likely not want to stay very long.</a:t>
            </a:r>
          </a:p>
          <a:p>
            <a:endParaRPr lang="en-US" dirty="0"/>
          </a:p>
          <a:p>
            <a:r>
              <a:rPr lang="en-US" dirty="0"/>
              <a:t>But for those who have had a </a:t>
            </a:r>
            <a:r>
              <a:rPr lang="en-US" i="1" dirty="0"/>
              <a:t>positive</a:t>
            </a:r>
            <a:r>
              <a:rPr lang="en-US" dirty="0"/>
              <a:t> near-death experience, they all tell a very different story and describe a much different place. What are we talking about?  [NEXT SLIDE]</a:t>
            </a:r>
          </a:p>
        </p:txBody>
      </p:sp>
      <p:sp>
        <p:nvSpPr>
          <p:cNvPr id="4" name="Slide Number Placeholder 3">
            <a:extLst>
              <a:ext uri="{FF2B5EF4-FFF2-40B4-BE49-F238E27FC236}">
                <a16:creationId xmlns:a16="http://schemas.microsoft.com/office/drawing/2014/main" id="{15B50647-B0D9-4F56-F15E-B0B6B132B3AB}"/>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129595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8403-33A9-542B-AA19-8A1857B6E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B44F-8F04-939C-3BCA-06F4638E1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1F2E-45AC-85E7-EA7A-3CB32AD90B47}"/>
              </a:ext>
            </a:extLst>
          </p:cNvPr>
          <p:cNvSpPr>
            <a:spLocks noGrp="1"/>
          </p:cNvSpPr>
          <p:nvPr>
            <p:ph type="body" idx="1"/>
          </p:nvPr>
        </p:nvSpPr>
        <p:spPr/>
        <p:txBody>
          <a:bodyPr/>
          <a:lstStyle/>
          <a:p>
            <a:r>
              <a:rPr lang="en-US" dirty="0"/>
              <a:t>A </a:t>
            </a:r>
            <a:r>
              <a:rPr lang="en-US" b="1" dirty="0"/>
              <a:t>near-death experience </a:t>
            </a:r>
            <a:r>
              <a:rPr lang="en-US" dirty="0"/>
              <a:t>is a profound personal experience where people come close to death or were clinically dead and then were revived. In the general population, 4–5% of people report having had a </a:t>
            </a:r>
            <a:r>
              <a:rPr lang="en-US" i="1" dirty="0"/>
              <a:t>positive</a:t>
            </a:r>
            <a:r>
              <a:rPr lang="en-US" dirty="0"/>
              <a:t> NDE. I say “positive” because, as we will see next Sunday when we look at hell, not all of these experiences are pleasant. But the ones that are (and that’s roughly 1 in 25 or over 13 million people in the US alone) include the following common elements:</a:t>
            </a:r>
          </a:p>
          <a:p>
            <a:endParaRPr lang="en-US" dirty="0"/>
          </a:p>
          <a:p>
            <a:pPr marL="171450" indent="-171450">
              <a:buFont typeface="Arial" panose="020B0604020202020204" pitchFamily="34" charset="0"/>
              <a:buChar char="•"/>
            </a:pPr>
            <a:r>
              <a:rPr lang="en-US" dirty="0"/>
              <a:t>A sense of their consciousness/soul leaving the body </a:t>
            </a:r>
          </a:p>
          <a:p>
            <a:pPr marL="171450" indent="-171450">
              <a:buFont typeface="Arial" panose="020B0604020202020204" pitchFamily="34" charset="0"/>
              <a:buChar char="•"/>
            </a:pPr>
            <a:r>
              <a:rPr lang="en-US" dirty="0"/>
              <a:t>Seeing a bright light or tunnel; awareness of the presence of God</a:t>
            </a:r>
          </a:p>
          <a:p>
            <a:pPr marL="171450" indent="-171450">
              <a:buFont typeface="Arial" panose="020B0604020202020204" pitchFamily="34" charset="0"/>
              <a:buChar char="•"/>
            </a:pPr>
            <a:r>
              <a:rPr lang="en-US" dirty="0"/>
              <a:t>An indescribable experience of unconditional love and peace</a:t>
            </a:r>
          </a:p>
          <a:p>
            <a:pPr marL="171450" indent="-171450">
              <a:buFont typeface="Arial" panose="020B0604020202020204" pitchFamily="34" charset="0"/>
              <a:buChar char="•"/>
            </a:pPr>
            <a:r>
              <a:rPr lang="en-US" dirty="0"/>
              <a:t>A hyper-sense of reality and being outside of space and time</a:t>
            </a:r>
          </a:p>
          <a:p>
            <a:pPr marL="171450" indent="-171450">
              <a:buFont typeface="Arial" panose="020B0604020202020204" pitchFamily="34" charset="0"/>
              <a:buChar char="•"/>
            </a:pPr>
            <a:r>
              <a:rPr lang="en-US" dirty="0"/>
              <a:t>Encountering beings (sometimes deceased relatives, angels, or Jesus)</a:t>
            </a:r>
          </a:p>
          <a:p>
            <a:pPr marL="171450" indent="-171450">
              <a:buFont typeface="Arial" panose="020B0604020202020204" pitchFamily="34" charset="0"/>
              <a:buChar char="•"/>
            </a:pPr>
            <a:r>
              <a:rPr lang="en-US" dirty="0"/>
              <a:t>A life review (vivid experiences; seeing the power of choice)</a:t>
            </a:r>
          </a:p>
          <a:p>
            <a:pPr marL="171450" indent="-171450">
              <a:buFont typeface="Arial" panose="020B0604020202020204" pitchFamily="34" charset="0"/>
              <a:buChar char="•"/>
            </a:pPr>
            <a:r>
              <a:rPr lang="en-US" dirty="0"/>
              <a:t>Reluctance or choice to return to the body</a:t>
            </a:r>
          </a:p>
          <a:p>
            <a:endParaRPr lang="en-US" dirty="0"/>
          </a:p>
          <a:p>
            <a:r>
              <a:rPr lang="en-US" dirty="0"/>
              <a:t>If you’re interested in learning more, I recommend a couple books: (1) </a:t>
            </a:r>
            <a:r>
              <a:rPr lang="en-US" i="1" dirty="0"/>
              <a:t>After: A Doctor Explores What Near-Death Experiences Reveal About Life and Beyond </a:t>
            </a:r>
            <a:r>
              <a:rPr lang="en-US" dirty="0"/>
              <a:t>by Dr. Bruce Greyson (2021) and </a:t>
            </a:r>
            <a:r>
              <a:rPr lang="en-US" i="1" dirty="0"/>
              <a:t>Proof of Heaven: A Neurosurgeon's Journey into the Afterlife </a:t>
            </a:r>
            <a:r>
              <a:rPr lang="en-US" dirty="0"/>
              <a:t>by Dr. Eben Alexander (2012).</a:t>
            </a:r>
          </a:p>
          <a:p>
            <a:endParaRPr lang="en-US" dirty="0"/>
          </a:p>
          <a:p>
            <a:r>
              <a:rPr lang="en-US" dirty="0"/>
              <a:t>IMPORTANT THINGS TO NOTE:</a:t>
            </a:r>
          </a:p>
          <a:p>
            <a:pPr marL="171450" indent="-171450">
              <a:buFont typeface="Arial" panose="020B0604020202020204" pitchFamily="34" charset="0"/>
              <a:buChar char="•"/>
            </a:pPr>
            <a:r>
              <a:rPr lang="en-US" dirty="0"/>
              <a:t>Observation is one thing, interpretation is another</a:t>
            </a:r>
          </a:p>
          <a:p>
            <a:pPr marL="171450" indent="-171450">
              <a:buFont typeface="Arial" panose="020B0604020202020204" pitchFamily="34" charset="0"/>
              <a:buChar char="•"/>
            </a:pPr>
            <a:r>
              <a:rPr lang="en-US" dirty="0"/>
              <a:t>The NDEs appear to be tailored to the individual</a:t>
            </a:r>
          </a:p>
          <a:p>
            <a:pPr marL="171450" indent="-171450">
              <a:buFont typeface="Arial" panose="020B0604020202020204" pitchFamily="34" charset="0"/>
              <a:buChar char="•"/>
            </a:pPr>
            <a:r>
              <a:rPr lang="en-US" dirty="0"/>
              <a:t>There is no coercion or manipulation by God, even in death</a:t>
            </a:r>
          </a:p>
          <a:p>
            <a:pPr marL="171450" indent="-171450">
              <a:buFont typeface="Arial" panose="020B0604020202020204" pitchFamily="34" charset="0"/>
              <a:buChar char="•"/>
            </a:pPr>
            <a:r>
              <a:rPr lang="en-US" dirty="0"/>
              <a:t>NDEs are real, but they are still subjective experiences</a:t>
            </a:r>
          </a:p>
          <a:p>
            <a:pPr marL="171450" indent="-171450">
              <a:buFont typeface="Arial" panose="020B0604020202020204" pitchFamily="34" charset="0"/>
              <a:buChar char="•"/>
            </a:pPr>
            <a:r>
              <a:rPr lang="en-US" dirty="0"/>
              <a:t>Run everything through what the Bible says (e.g., ”heaven” is not the end of the journey and we’re not fully human without our bodies)</a:t>
            </a:r>
          </a:p>
          <a:p>
            <a:endParaRPr lang="en-US" dirty="0"/>
          </a:p>
          <a:p>
            <a:r>
              <a:rPr lang="en-US" dirty="0"/>
              <a:t>So, we need to be sure that we’re adopting a biblical view of the human person in this life if we’re going to rightly anticipate what is coming in the next… [NEXT SLIDE]</a:t>
            </a:r>
          </a:p>
        </p:txBody>
      </p:sp>
      <p:sp>
        <p:nvSpPr>
          <p:cNvPr id="4" name="Slide Number Placeholder 3">
            <a:extLst>
              <a:ext uri="{FF2B5EF4-FFF2-40B4-BE49-F238E27FC236}">
                <a16:creationId xmlns:a16="http://schemas.microsoft.com/office/drawing/2014/main" id="{CF47709F-86E3-D93A-0BF7-3BA0CB4DB7EA}"/>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916818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B4BA8-5008-0420-FF44-CF13EDAD0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28140-2AA7-735F-7685-9B3C472D13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B43BB-A198-DE59-A53B-2067355EB600}"/>
              </a:ext>
            </a:extLst>
          </p:cNvPr>
          <p:cNvSpPr>
            <a:spLocks noGrp="1"/>
          </p:cNvSpPr>
          <p:nvPr>
            <p:ph type="body" idx="1"/>
          </p:nvPr>
        </p:nvSpPr>
        <p:spPr/>
        <p:txBody>
          <a:bodyPr/>
          <a:lstStyle/>
          <a:p>
            <a:r>
              <a:rPr lang="en-US" dirty="0"/>
              <a:t>According to the Scriptures, there are</a:t>
            </a:r>
            <a:r>
              <a:rPr lang="en-US" i="1" dirty="0"/>
              <a:t> three </a:t>
            </a:r>
            <a:r>
              <a:rPr lang="en-US" dirty="0"/>
              <a:t>different aspects or dimensions to being a unified human being made in the image of God (3-parts to the whole):</a:t>
            </a:r>
          </a:p>
          <a:p>
            <a:pPr marL="171450" indent="-171450">
              <a:buFont typeface="Arial" panose="020B0604020202020204" pitchFamily="34" charset="0"/>
              <a:buChar char="•"/>
            </a:pPr>
            <a:r>
              <a:rPr lang="en-US" dirty="0"/>
              <a:t>Spirit (</a:t>
            </a:r>
            <a:r>
              <a:rPr lang="en-US" i="1" dirty="0"/>
              <a:t>ruach/pneuma</a:t>
            </a:r>
            <a:r>
              <a:rPr lang="en-US" dirty="0"/>
              <a:t>) - the inmost part of a person that enables us to relate to God and be animated by his own Spirit; being “born again” begins here!</a:t>
            </a:r>
          </a:p>
          <a:p>
            <a:pPr marL="171450" indent="-171450">
              <a:buFont typeface="Arial" panose="020B0604020202020204" pitchFamily="34" charset="0"/>
              <a:buChar char="•"/>
            </a:pPr>
            <a:r>
              <a:rPr lang="en-US" dirty="0"/>
              <a:t>Soul (</a:t>
            </a:r>
            <a:r>
              <a:rPr lang="en-US" i="1" dirty="0"/>
              <a:t>nephesh/psyche</a:t>
            </a:r>
            <a:r>
              <a:rPr lang="en-US" dirty="0"/>
              <a:t>) - the personal part of us that refers to our whole life, identity, conscious-self, mind, will, emotions, etc. The Hebrews concept of nephesh was the whole person, not a disembodied part of you that lives on; immortality was not inherent.</a:t>
            </a:r>
          </a:p>
          <a:p>
            <a:pPr marL="171450" indent="-171450">
              <a:buFont typeface="Arial" panose="020B0604020202020204" pitchFamily="34" charset="0"/>
              <a:buChar char="•"/>
            </a:pPr>
            <a:r>
              <a:rPr lang="en-US" dirty="0"/>
              <a:t>Body (</a:t>
            </a:r>
            <a:r>
              <a:rPr lang="en-US" i="1" dirty="0" err="1"/>
              <a:t>basar</a:t>
            </a:r>
            <a:r>
              <a:rPr lang="en-US" i="1" dirty="0"/>
              <a:t>/soma</a:t>
            </a:r>
            <a:r>
              <a:rPr lang="en-US" dirty="0"/>
              <a:t>)- the physical part of us that allows us to feel, experience the 5-senses, move, navigate, and interact with the three-dimensional world.</a:t>
            </a:r>
          </a:p>
          <a:p>
            <a:endParaRPr lang="en-US" dirty="0"/>
          </a:p>
          <a:p>
            <a:r>
              <a:rPr lang="en-US" dirty="0"/>
              <a:t>Again, this is what it means to be a human being made in God’s image. In 1 Thessalonians 5:23, Paul writes: “Now may the God of peace make you holy in every way, and may your whole spirit and soul and body be kept blameless until our Lord Jesus Christ comes again.”</a:t>
            </a:r>
          </a:p>
          <a:p>
            <a:endParaRPr lang="en-US" dirty="0"/>
          </a:p>
          <a:p>
            <a:r>
              <a:rPr lang="en-US" dirty="0"/>
              <a:t>And so, with this view of the tripartite nature of human beings, let’s talk about what happens when we die, rethink heaven, and where things are going… [NEXT SLIDE]</a:t>
            </a:r>
          </a:p>
        </p:txBody>
      </p:sp>
      <p:sp>
        <p:nvSpPr>
          <p:cNvPr id="4" name="Slide Number Placeholder 3">
            <a:extLst>
              <a:ext uri="{FF2B5EF4-FFF2-40B4-BE49-F238E27FC236}">
                <a16:creationId xmlns:a16="http://schemas.microsoft.com/office/drawing/2014/main" id="{66053953-120B-D987-F5FC-48C20ADA4E2E}"/>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254088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A33FA-B5D0-1297-E742-3C9C95152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4799A-64F7-027F-5627-AF3634930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C2D5F-29C3-3B27-E172-BEB5AC478748}"/>
              </a:ext>
            </a:extLst>
          </p:cNvPr>
          <p:cNvSpPr>
            <a:spLocks noGrp="1"/>
          </p:cNvSpPr>
          <p:nvPr>
            <p:ph type="body" idx="1"/>
          </p:nvPr>
        </p:nvSpPr>
        <p:spPr/>
        <p:txBody>
          <a:bodyPr/>
          <a:lstStyle/>
          <a:p>
            <a:r>
              <a:rPr lang="en-US" dirty="0"/>
              <a:t>[READ SLIDE &amp; COMMENT]</a:t>
            </a:r>
          </a:p>
          <a:p>
            <a:endParaRPr lang="en-US" dirty="0"/>
          </a:p>
          <a:p>
            <a:r>
              <a:rPr lang="en-US" dirty="0"/>
              <a:t>20</a:t>
            </a:r>
            <a:r>
              <a:rPr lang="en-US" baseline="30000" dirty="0"/>
              <a:t>th</a:t>
            </a:r>
            <a:r>
              <a:rPr lang="en-US" dirty="0"/>
              <a:t> Century Evangelicalism has not only reduced the gospel to the “Sinner’s Prayer” (which in and of itself isn’t bad, it’s just usually wrapped up with the message: “say this prayer so that you can go to heaven when you die and not go to hell” downplaying discipleship in the process), but it’s also emphasized escaping the earth altogether before God nukes it with his wrath, and that has caused us to lose the plot and telos of God’s good future. And it has been reinforced with years of teaching bad eschatology, sermons, hymns, media, and escapist cliches. </a:t>
            </a:r>
          </a:p>
          <a:p>
            <a:endParaRPr lang="en-US" dirty="0"/>
          </a:p>
          <a:p>
            <a:r>
              <a:rPr lang="en-US" dirty="0"/>
              <a:t>Here is that view revealed in an image… [NEXT SLIDE]</a:t>
            </a:r>
          </a:p>
        </p:txBody>
      </p:sp>
      <p:sp>
        <p:nvSpPr>
          <p:cNvPr id="4" name="Slide Number Placeholder 3">
            <a:extLst>
              <a:ext uri="{FF2B5EF4-FFF2-40B4-BE49-F238E27FC236}">
                <a16:creationId xmlns:a16="http://schemas.microsoft.com/office/drawing/2014/main" id="{933735C6-A8BD-F65B-91FD-65B02550E13E}"/>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929224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5/13/25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5/13/25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AD09A5-1BF8-AF33-C7A9-9FC20837173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31D4BF-EC0F-9E3B-BF0E-4C0DFDFE2DF3}"/>
            </a:ext>
          </a:extLst>
        </p:cNvPr>
        <p:cNvGrpSpPr/>
        <p:nvPr/>
      </p:nvGrpSpPr>
      <p:grpSpPr>
        <a:xfrm>
          <a:off x="0" y="0"/>
          <a:ext cx="0" cy="0"/>
          <a:chOff x="0" y="0"/>
          <a:chExt cx="0" cy="0"/>
        </a:xfrm>
      </p:grpSpPr>
      <p:pic>
        <p:nvPicPr>
          <p:cNvPr id="3" name="Picture 2" descr="A diagram of a diagram of a circle and a circle with a circle and a circle with a circle and a circle with a circle with a circle and a circle with a circle with a circle with&#10;&#10;AI-generated content may be incorrect.">
            <a:extLst>
              <a:ext uri="{FF2B5EF4-FFF2-40B4-BE49-F238E27FC236}">
                <a16:creationId xmlns:a16="http://schemas.microsoft.com/office/drawing/2014/main" id="{2958168E-32F1-FF5F-F43F-1DF2C593E99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830713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40719BA-6B39-80ED-A8BF-7393D88ED84E}"/>
            </a:ext>
          </a:extLst>
        </p:cNvPr>
        <p:cNvGrpSpPr/>
        <p:nvPr/>
      </p:nvGrpSpPr>
      <p:grpSpPr>
        <a:xfrm>
          <a:off x="0" y="0"/>
          <a:ext cx="0" cy="0"/>
          <a:chOff x="0" y="0"/>
          <a:chExt cx="0" cy="0"/>
        </a:xfrm>
      </p:grpSpPr>
      <p:pic>
        <p:nvPicPr>
          <p:cNvPr id="3" name="Picture 2" descr="A diagram of a cross and circles&#10;&#10;AI-generated content may be incorrect.">
            <a:extLst>
              <a:ext uri="{FF2B5EF4-FFF2-40B4-BE49-F238E27FC236}">
                <a16:creationId xmlns:a16="http://schemas.microsoft.com/office/drawing/2014/main" id="{54FACE5C-D2A7-7577-F68C-D773FC64F58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44018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in a suit and tie&#10;&#10;AI-generated content may be incorrect.">
            <a:extLst>
              <a:ext uri="{FF2B5EF4-FFF2-40B4-BE49-F238E27FC236}">
                <a16:creationId xmlns:a16="http://schemas.microsoft.com/office/drawing/2014/main" id="{903A94D8-3448-A6D4-0F45-D66B234DECE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210031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72325-7C0E-9A4A-7701-9C03D03E554C}"/>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earth in space&#10;&#10;AI-generated content may be incorrect.">
            <a:extLst>
              <a:ext uri="{FF2B5EF4-FFF2-40B4-BE49-F238E27FC236}">
                <a16:creationId xmlns:a16="http://schemas.microsoft.com/office/drawing/2014/main" id="{EB5AF120-61F4-0304-1615-44108FDD6A7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28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robe with a crown of thorns&#10;&#10;AI-generated content may be incorrect.">
            <a:extLst>
              <a:ext uri="{FF2B5EF4-FFF2-40B4-BE49-F238E27FC236}">
                <a16:creationId xmlns:a16="http://schemas.microsoft.com/office/drawing/2014/main" id="{4A02FCD5-FAB5-AD90-C26B-DD62CD19A3C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864DB9C3-5B3C-3809-1634-5994703BDBA7}"/>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785395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703CD6-A154-AD9B-B986-BFFA82E587E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overlay&#10;&#10;AI-generated content may be incorrect.">
            <a:extLst>
              <a:ext uri="{FF2B5EF4-FFF2-40B4-BE49-F238E27FC236}">
                <a16:creationId xmlns:a16="http://schemas.microsoft.com/office/drawing/2014/main" id="{CBCCDB29-7482-2BBC-4CCB-D49A6E255426}"/>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8641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86DA91-47C4-A2E4-CDDB-3D7CE2E58A2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blue face&#10;&#10;AI-generated content may be incorrect.">
            <a:extLst>
              <a:ext uri="{FF2B5EF4-FFF2-40B4-BE49-F238E27FC236}">
                <a16:creationId xmlns:a16="http://schemas.microsoft.com/office/drawing/2014/main" id="{7164DA3A-FC85-2C19-9DFF-1CFB9513600B}"/>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5945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80202F-6363-1CB5-DBEC-D8AA794D3FB1}"/>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of a person with a red robe&#10;&#10;AI-generated content may be incorrect.">
            <a:extLst>
              <a:ext uri="{FF2B5EF4-FFF2-40B4-BE49-F238E27FC236}">
                <a16:creationId xmlns:a16="http://schemas.microsoft.com/office/drawing/2014/main" id="{9B3B5368-769D-79F6-5AD0-048E468BC4B4}"/>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405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face covered in a robe&#10;&#10;AI-generated content may be incorrect.">
            <a:extLst>
              <a:ext uri="{FF2B5EF4-FFF2-40B4-BE49-F238E27FC236}">
                <a16:creationId xmlns:a16="http://schemas.microsoft.com/office/drawing/2014/main" id="{21D0C5A4-F1D0-23FA-E663-78494E7E263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face and text&#10;&#10;AI-generated content may be incorrect.">
            <a:extLst>
              <a:ext uri="{FF2B5EF4-FFF2-40B4-BE49-F238E27FC236}">
                <a16:creationId xmlns:a16="http://schemas.microsoft.com/office/drawing/2014/main" id="{7BD727ED-97A0-ECB8-805D-85B1EE757E3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red robe&#10;&#10;AI-generated content may be incorrect.">
            <a:extLst>
              <a:ext uri="{FF2B5EF4-FFF2-40B4-BE49-F238E27FC236}">
                <a16:creationId xmlns:a16="http://schemas.microsoft.com/office/drawing/2014/main" id="{163E06A1-2D53-DB14-2338-39EE5DD4435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person with a red robe&#10;&#10;AI-generated content may be incorrect.">
            <a:extLst>
              <a:ext uri="{FF2B5EF4-FFF2-40B4-BE49-F238E27FC236}">
                <a16:creationId xmlns:a16="http://schemas.microsoft.com/office/drawing/2014/main" id="{A2EFCBD8-650E-CB71-4227-CA3AB792FF7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of a religious book&#10;&#10;AI-generated content may be incorrect.">
            <a:extLst>
              <a:ext uri="{FF2B5EF4-FFF2-40B4-BE49-F238E27FC236}">
                <a16:creationId xmlns:a16="http://schemas.microsoft.com/office/drawing/2014/main" id="{5170EE43-5650-5A0F-8E0B-1B41DEF8C7C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with a person in red robe&#10;&#10;AI-generated content may be incorrect.">
            <a:extLst>
              <a:ext uri="{FF2B5EF4-FFF2-40B4-BE49-F238E27FC236}">
                <a16:creationId xmlns:a16="http://schemas.microsoft.com/office/drawing/2014/main" id="{A59AA5F9-A51C-1209-391E-2EAB855DEA2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6A4D87E-71D7-E42F-82A9-D56CF6C9449B}"/>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posing for a picture&#10;&#10;AI-generated content may be incorrect.">
            <a:extLst>
              <a:ext uri="{FF2B5EF4-FFF2-40B4-BE49-F238E27FC236}">
                <a16:creationId xmlns:a16="http://schemas.microsoft.com/office/drawing/2014/main" id="{CD07F84C-E372-B617-4101-1BEAA588658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6757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E1F675-13EF-6DF1-CFD7-4B553FE31302}"/>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F28E652B-984F-0CDA-E5A9-5F1E1B74CED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28902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CF461C-53BF-97B8-BBA6-5A4C81F992EB}"/>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board with text and images of a person&#10;&#10;AI-generated content may be incorrect.">
            <a:extLst>
              <a:ext uri="{FF2B5EF4-FFF2-40B4-BE49-F238E27FC236}">
                <a16:creationId xmlns:a16="http://schemas.microsoft.com/office/drawing/2014/main" id="{0C9AC6BF-0CAE-FC21-348D-114BB041AA8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2956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E0581D-01F2-169B-FA44-2F161A5D4D1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with blue light&#10;&#10;AI-generated content may be incorrect.">
            <a:extLst>
              <a:ext uri="{FF2B5EF4-FFF2-40B4-BE49-F238E27FC236}">
                <a16:creationId xmlns:a16="http://schemas.microsoft.com/office/drawing/2014/main" id="{CF10A077-BCB7-D081-C768-E203E23BF891}"/>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05510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99210</TotalTime>
  <Words>2661</Words>
  <Application>Microsoft Macintosh PowerPoint</Application>
  <PresentationFormat>Widescreen</PresentationFormat>
  <Paragraphs>138</Paragraphs>
  <Slides>23</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1395</cp:revision>
  <cp:lastPrinted>2025-03-09T12:55:44Z</cp:lastPrinted>
  <dcterms:created xsi:type="dcterms:W3CDTF">2022-11-22T02:48:34Z</dcterms:created>
  <dcterms:modified xsi:type="dcterms:W3CDTF">2025-05-16T18:13:14Z</dcterms:modified>
</cp:coreProperties>
</file>