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60" r:id="rId3"/>
    <p:sldId id="277" r:id="rId4"/>
    <p:sldId id="365" r:id="rId5"/>
    <p:sldId id="366" r:id="rId6"/>
    <p:sldId id="367" r:id="rId7"/>
    <p:sldId id="368" r:id="rId8"/>
    <p:sldId id="369" r:id="rId9"/>
    <p:sldId id="258" r:id="rId10"/>
    <p:sldId id="278" r:id="rId11"/>
    <p:sldId id="262" r:id="rId12"/>
    <p:sldId id="266" r:id="rId13"/>
    <p:sldId id="264" r:id="rId14"/>
    <p:sldId id="259" r:id="rId15"/>
    <p:sldId id="361" r:id="rId16"/>
    <p:sldId id="362" r:id="rId17"/>
    <p:sldId id="364" r:id="rId18"/>
    <p:sldId id="3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504"/>
  </p:normalViewPr>
  <p:slideViewPr>
    <p:cSldViewPr snapToGrid="0" snapToObjects="1">
      <p:cViewPr varScale="1">
        <p:scale>
          <a:sx n="85" d="100"/>
          <a:sy n="85" d="100"/>
        </p:scale>
        <p:origin x="1592" y="176"/>
      </p:cViewPr>
      <p:guideLst/>
    </p:cSldViewPr>
  </p:slideViewPr>
  <p:notesTextViewPr>
    <p:cViewPr>
      <p:scale>
        <a:sx n="125" d="100"/>
        <a:sy n="125" d="100"/>
      </p:scale>
      <p:origin x="0" y="-4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56EF3-2F2C-C345-B805-078C890198F3}" type="datetimeFigureOut">
              <a:rPr lang="en-US" smtClean="0"/>
              <a:t>11/12/21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9CD652-4973-E345-806D-95AD1F990C96}" type="slidenum">
              <a:rPr lang="en-US" smtClean="0"/>
              <a:t>‹#›</a:t>
            </a:fld>
            <a:endParaRPr lang="en-US"/>
          </a:p>
        </p:txBody>
      </p:sp>
    </p:spTree>
    <p:extLst>
      <p:ext uri="{BB962C8B-B14F-4D97-AF65-F5344CB8AC3E}">
        <p14:creationId xmlns:p14="http://schemas.microsoft.com/office/powerpoint/2010/main" val="3507203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biblia.com/bible/nasb95/Heb%2010.24" TargetMode="External"/><Relationship Id="rId3" Type="http://schemas.openxmlformats.org/officeDocument/2006/relationships/hyperlink" Target="https://biblia.com/bible/nasb95/Gal%205.13" TargetMode="External"/><Relationship Id="rId7" Type="http://schemas.openxmlformats.org/officeDocument/2006/relationships/hyperlink" Target="https://biblia.com/bible/nasb95/1%20Thess%205.11"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biblia.com/bible/nasb95/1%20Thess%204.18" TargetMode="External"/><Relationship Id="rId5" Type="http://schemas.openxmlformats.org/officeDocument/2006/relationships/hyperlink" Target="https://biblia.com/bible/nasb95/Gal%206.2" TargetMode="External"/><Relationship Id="rId10" Type="http://schemas.openxmlformats.org/officeDocument/2006/relationships/hyperlink" Target="https://biblia.com/bible/nasb95/1%20Pet%204.9" TargetMode="External"/><Relationship Id="rId4" Type="http://schemas.openxmlformats.org/officeDocument/2006/relationships/hyperlink" Target="https://biblia.com/bible/nasb95/John%2013.14" TargetMode="External"/><Relationship Id="rId9" Type="http://schemas.openxmlformats.org/officeDocument/2006/relationships/hyperlink" Target="https://biblia.com/bible/nasb95/James%205.16"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endParaRPr lang="en-US" dirty="0"/>
          </a:p>
          <a:p>
            <a:r>
              <a:rPr lang="en-US" dirty="0"/>
              <a:t>[BRIEF INTRO]</a:t>
            </a:r>
          </a:p>
          <a:p>
            <a:r>
              <a:rPr lang="en-US" dirty="0"/>
              <a:t>Deacons – (1) a biblical foundation for deacons and the NT call to serve others and meet needs in the church; (2) how deacon’s ministry has functioned in the past at Grantham; and (3) the introduction of a new model of deacon’s ministry – Deacon Care Teams</a:t>
            </a:r>
          </a:p>
          <a:p>
            <a:endParaRPr lang="en-US" dirty="0"/>
          </a:p>
          <a:p>
            <a:r>
              <a:rPr lang="en-US" dirty="0"/>
              <a:t>Our main Scripture reading this morning is from Acts chapter 6… [NEXT SLIDE]</a:t>
            </a:r>
          </a:p>
        </p:txBody>
      </p:sp>
      <p:sp>
        <p:nvSpPr>
          <p:cNvPr id="4" name="Slide Number Placeholder 3"/>
          <p:cNvSpPr>
            <a:spLocks noGrp="1"/>
          </p:cNvSpPr>
          <p:nvPr>
            <p:ph type="sldNum" sz="quarter" idx="5"/>
          </p:nvPr>
        </p:nvSpPr>
        <p:spPr/>
        <p:txBody>
          <a:bodyPr/>
          <a:lstStyle/>
          <a:p>
            <a:fld id="{0D9CD652-4973-E345-806D-95AD1F990C96}" type="slidenum">
              <a:rPr lang="en-US" smtClean="0"/>
              <a:t>1</a:t>
            </a:fld>
            <a:endParaRPr lang="en-US"/>
          </a:p>
        </p:txBody>
      </p:sp>
    </p:spTree>
    <p:extLst>
      <p:ext uri="{BB962C8B-B14F-4D97-AF65-F5344CB8AC3E}">
        <p14:creationId xmlns:p14="http://schemas.microsoft.com/office/powerpoint/2010/main" val="82528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 2020 MESSAGE ON DEACONS]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Deacons have traditionally helped with various tasks (communion, baptisms, meals, the prayer chain, etc.)</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largest part of their role has been caring for a lengthy list of people, as all members were automatically assigned a deacon.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But over the past few years this has become increasingly challenging - signs that we need a new model</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need to be reminded of our corporate call to care for each other</a:t>
            </a:r>
          </a:p>
          <a:p>
            <a:pPr marL="171450" indent="-171450">
              <a:buFont typeface="Arial" panose="020B0604020202020204" pitchFamily="34" charset="0"/>
              <a:buChar char="•"/>
            </a:pPr>
            <a:endParaRPr lang="en-US" dirty="0"/>
          </a:p>
          <a:p>
            <a:r>
              <a:rPr lang="en-US" dirty="0"/>
              <a:t>Listen to what Paul wrote to the Galatian church… [NEXT SLIDE]</a:t>
            </a:r>
          </a:p>
        </p:txBody>
      </p:sp>
      <p:sp>
        <p:nvSpPr>
          <p:cNvPr id="4" name="Slide Number Placeholder 3"/>
          <p:cNvSpPr>
            <a:spLocks noGrp="1"/>
          </p:cNvSpPr>
          <p:nvPr>
            <p:ph type="sldNum" sz="quarter" idx="5"/>
          </p:nvPr>
        </p:nvSpPr>
        <p:spPr/>
        <p:txBody>
          <a:bodyPr/>
          <a:lstStyle/>
          <a:p>
            <a:fld id="{B124F288-DFBC-544F-B850-70A631F19CC3}" type="slidenum">
              <a:rPr lang="en-US" smtClean="0"/>
              <a:t>10</a:t>
            </a:fld>
            <a:endParaRPr lang="en-US"/>
          </a:p>
        </p:txBody>
      </p:sp>
    </p:spTree>
    <p:extLst>
      <p:ext uri="{BB962C8B-B14F-4D97-AF65-F5344CB8AC3E}">
        <p14:creationId xmlns:p14="http://schemas.microsoft.com/office/powerpoint/2010/main" val="228797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PASSAGE]</a:t>
            </a:r>
          </a:p>
          <a:p>
            <a:endParaRPr lang="en-US" dirty="0"/>
          </a:p>
          <a:p>
            <a:r>
              <a:rPr lang="en-US" dirty="0"/>
              <a:t>I’ve mentioned this several times in the past, but it’s good to be reminded that there are up to 100 imperatives in the NT for God’s people to ”one another” with the rest of the church. Reflect on that a moment… [NEXT SLIDE]</a:t>
            </a:r>
          </a:p>
        </p:txBody>
      </p:sp>
      <p:sp>
        <p:nvSpPr>
          <p:cNvPr id="4" name="Slide Number Placeholder 3"/>
          <p:cNvSpPr>
            <a:spLocks noGrp="1"/>
          </p:cNvSpPr>
          <p:nvPr>
            <p:ph type="sldNum" sz="quarter" idx="5"/>
          </p:nvPr>
        </p:nvSpPr>
        <p:spPr/>
        <p:txBody>
          <a:bodyPr/>
          <a:lstStyle/>
          <a:p>
            <a:fld id="{B124F288-DFBC-544F-B850-70A631F19CC3}" type="slidenum">
              <a:rPr lang="en-US" smtClean="0"/>
              <a:t>11</a:t>
            </a:fld>
            <a:endParaRPr lang="en-US"/>
          </a:p>
        </p:txBody>
      </p:sp>
    </p:spTree>
    <p:extLst>
      <p:ext uri="{BB962C8B-B14F-4D97-AF65-F5344CB8AC3E}">
        <p14:creationId xmlns:p14="http://schemas.microsoft.com/office/powerpoint/2010/main" val="895849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[BRIEF COMMENTS]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We’re instructed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Serve one another (</a:t>
            </a:r>
            <a:r>
              <a:rPr lang="en-US" sz="1200" b="0" i="0" u="none" strike="noStrike" kern="1200" dirty="0">
                <a:solidFill>
                  <a:schemeClr val="tx1"/>
                </a:solidFill>
                <a:effectLst/>
                <a:latin typeface="+mn-lt"/>
                <a:ea typeface="+mn-ea"/>
                <a:cs typeface="+mn-cs"/>
                <a:hlinkClick r:id="rId3"/>
              </a:rPr>
              <a:t>Ga 5:13</a:t>
            </a:r>
            <a:r>
              <a:rPr lang="en-US" sz="1200" b="0" i="0" u="none" strike="noStrike" kern="1200" dirty="0">
                <a:solidFill>
                  <a:schemeClr val="tx1"/>
                </a:solidFill>
                <a:effectLst/>
                <a:latin typeface="+mn-lt"/>
                <a:ea typeface="+mn-ea"/>
                <a:cs typeface="+mn-cs"/>
              </a:rPr>
              <a:t>), or as Jesus said, Wash one another’s feet (</a:t>
            </a:r>
            <a:r>
              <a:rPr lang="en-US" sz="1200" b="0" i="0" u="none" strike="noStrike" kern="1200" dirty="0">
                <a:solidFill>
                  <a:schemeClr val="tx1"/>
                </a:solidFill>
                <a:effectLst/>
                <a:latin typeface="+mn-lt"/>
                <a:ea typeface="+mn-ea"/>
                <a:cs typeface="+mn-cs"/>
                <a:hlinkClick r:id="rId4"/>
              </a:rPr>
              <a:t>Jn 13:14</a:t>
            </a:r>
            <a:r>
              <a:rPr lang="en-US" sz="1200" b="0" i="0" u="none" strike="noStrike"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Bear one another’s burdens (</a:t>
            </a:r>
            <a:r>
              <a:rPr lang="en-US" sz="1200" b="0" i="0" u="none" strike="noStrike" kern="1200" dirty="0">
                <a:solidFill>
                  <a:schemeClr val="tx1"/>
                </a:solidFill>
                <a:effectLst/>
                <a:latin typeface="+mn-lt"/>
                <a:ea typeface="+mn-ea"/>
                <a:cs typeface="+mn-cs"/>
                <a:hlinkClick r:id="rId5"/>
              </a:rPr>
              <a:t>Ga 6:2</a:t>
            </a:r>
            <a:r>
              <a:rPr lang="en-US" sz="1200" b="0" i="0" u="none" strike="noStrike" kern="1200" dirty="0">
                <a:solidFill>
                  <a:schemeClr val="tx1"/>
                </a:solidFill>
                <a:effectLst/>
                <a:latin typeface="+mn-lt"/>
                <a:ea typeface="+mn-ea"/>
                <a:cs typeface="+mn-cs"/>
              </a:rPr>
              <a:t>)</a:t>
            </a:r>
          </a:p>
          <a:p>
            <a:pPr marL="171450" indent="-17145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Comfort one another concerning the resurrection (</a:t>
            </a:r>
            <a:r>
              <a:rPr lang="en-US" sz="1200" b="0" i="0" u="none" strike="noStrike" kern="1200" dirty="0">
                <a:solidFill>
                  <a:schemeClr val="tx1"/>
                </a:solidFill>
                <a:effectLst/>
                <a:latin typeface="+mn-lt"/>
                <a:ea typeface="+mn-ea"/>
                <a:cs typeface="+mn-cs"/>
                <a:hlinkClick r:id="rId6"/>
              </a:rPr>
              <a:t>1 Th 4:18</a:t>
            </a:r>
            <a:r>
              <a:rPr lang="en-US" sz="1200" b="0" i="0" u="none" strike="noStrike" kern="1200" dirty="0">
                <a:solidFill>
                  <a:schemeClr val="tx1"/>
                </a:solidFill>
                <a:effectLst/>
                <a:latin typeface="+mn-lt"/>
                <a:ea typeface="+mn-ea"/>
                <a:cs typeface="+mn-cs"/>
              </a:rPr>
              <a:t>)</a:t>
            </a:r>
          </a:p>
          <a:p>
            <a:pPr marL="171450" indent="-17145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Encourage and build up one another (</a:t>
            </a:r>
            <a:r>
              <a:rPr lang="en-US" sz="1200" b="0" i="0" u="none" strike="noStrike" kern="1200" dirty="0">
                <a:solidFill>
                  <a:schemeClr val="tx1"/>
                </a:solidFill>
                <a:effectLst/>
                <a:latin typeface="+mn-lt"/>
                <a:ea typeface="+mn-ea"/>
                <a:cs typeface="+mn-cs"/>
                <a:hlinkClick r:id="rId7"/>
              </a:rPr>
              <a:t>1 Th 5:11</a:t>
            </a:r>
            <a:r>
              <a:rPr lang="en-US" sz="1200" b="0" i="0" u="none" strike="noStrike" kern="1200" dirty="0">
                <a:solidFill>
                  <a:schemeClr val="tx1"/>
                </a:solidFill>
                <a:effectLst/>
                <a:latin typeface="+mn-lt"/>
                <a:ea typeface="+mn-ea"/>
                <a:cs typeface="+mn-cs"/>
              </a:rPr>
              <a:t>)</a:t>
            </a:r>
          </a:p>
          <a:p>
            <a:pPr marL="171450" indent="-17145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Stimulate one another to love and good deeds (</a:t>
            </a:r>
            <a:r>
              <a:rPr lang="en-US" sz="1200" b="0" i="0" u="none" strike="noStrike" kern="1200" dirty="0">
                <a:solidFill>
                  <a:schemeClr val="tx1"/>
                </a:solidFill>
                <a:effectLst/>
                <a:latin typeface="+mn-lt"/>
                <a:ea typeface="+mn-ea"/>
                <a:cs typeface="+mn-cs"/>
                <a:hlinkClick r:id="rId8"/>
              </a:rPr>
              <a:t>He 10:24</a:t>
            </a:r>
            <a:r>
              <a:rPr lang="en-US" sz="1200" b="0" i="0" u="none" strike="noStrike" kern="1200" dirty="0">
                <a:solidFill>
                  <a:schemeClr val="tx1"/>
                </a:solidFill>
                <a:effectLst/>
                <a:latin typeface="+mn-lt"/>
                <a:ea typeface="+mn-ea"/>
                <a:cs typeface="+mn-cs"/>
              </a:rPr>
              <a:t>)</a:t>
            </a:r>
          </a:p>
          <a:p>
            <a:pPr marL="171450" indent="-17145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Pray for one another (</a:t>
            </a:r>
            <a:r>
              <a:rPr lang="en-US" sz="1200" b="0" i="0" u="none" strike="noStrike" kern="1200" dirty="0">
                <a:solidFill>
                  <a:schemeClr val="tx1"/>
                </a:solidFill>
                <a:effectLst/>
                <a:latin typeface="+mn-lt"/>
                <a:ea typeface="+mn-ea"/>
                <a:cs typeface="+mn-cs"/>
                <a:hlinkClick r:id="rId9"/>
              </a:rPr>
              <a:t>Jas 5:16</a:t>
            </a:r>
            <a:r>
              <a:rPr lang="en-US" sz="1200" b="0" i="0" u="none" strike="noStrike" kern="1200" dirty="0">
                <a:solidFill>
                  <a:schemeClr val="tx1"/>
                </a:solidFill>
                <a:effectLst/>
                <a:latin typeface="+mn-lt"/>
                <a:ea typeface="+mn-ea"/>
                <a:cs typeface="+mn-cs"/>
              </a:rPr>
              <a:t>)</a:t>
            </a:r>
          </a:p>
          <a:p>
            <a:pPr marL="171450" indent="-17145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Be hospitable to one another (</a:t>
            </a:r>
            <a:r>
              <a:rPr lang="en-US" sz="1200" b="0" i="0" u="none" strike="noStrike" kern="1200" dirty="0">
                <a:solidFill>
                  <a:schemeClr val="tx1"/>
                </a:solidFill>
                <a:effectLst/>
                <a:latin typeface="+mn-lt"/>
                <a:ea typeface="+mn-ea"/>
                <a:cs typeface="+mn-cs"/>
                <a:hlinkClick r:id="rId10"/>
              </a:rPr>
              <a:t>1 Pe 4:9</a:t>
            </a:r>
            <a:r>
              <a:rPr lang="en-US" sz="1200" b="0" i="0" u="none" strike="noStrike" kern="1200" dirty="0">
                <a:solidFill>
                  <a:schemeClr val="tx1"/>
                </a:solidFill>
                <a:effectLst/>
                <a:latin typeface="+mn-lt"/>
                <a:ea typeface="+mn-ea"/>
                <a:cs typeface="+mn-cs"/>
              </a:rPr>
              <a:t>)</a:t>
            </a:r>
          </a:p>
          <a:p>
            <a:endParaRPr lang="en-US" dirty="0"/>
          </a:p>
          <a:p>
            <a:r>
              <a:rPr lang="en-US" dirty="0"/>
              <a:t>And all of these “one another” commands, the sharing of burdens and care, has a place on our triangle of spiritual balance and health.  [NEXT SLIDE]</a:t>
            </a:r>
          </a:p>
        </p:txBody>
      </p:sp>
      <p:sp>
        <p:nvSpPr>
          <p:cNvPr id="4" name="Slide Number Placeholder 3"/>
          <p:cNvSpPr>
            <a:spLocks noGrp="1"/>
          </p:cNvSpPr>
          <p:nvPr>
            <p:ph type="sldNum" sz="quarter" idx="5"/>
          </p:nvPr>
        </p:nvSpPr>
        <p:spPr/>
        <p:txBody>
          <a:bodyPr/>
          <a:lstStyle/>
          <a:p>
            <a:fld id="{B124F288-DFBC-544F-B850-70A631F19CC3}" type="slidenum">
              <a:rPr lang="en-US" smtClean="0"/>
              <a:t>12</a:t>
            </a:fld>
            <a:endParaRPr lang="en-US"/>
          </a:p>
        </p:txBody>
      </p:sp>
    </p:spTree>
    <p:extLst>
      <p:ext uri="{BB962C8B-B14F-4D97-AF65-F5344CB8AC3E}">
        <p14:creationId xmlns:p14="http://schemas.microsoft.com/office/powerpoint/2010/main" val="2440000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endParaRPr lang="en-US" dirty="0"/>
          </a:p>
          <a:p>
            <a:r>
              <a:rPr lang="en-US" dirty="0"/>
              <a:t>But in order for us to “one another”… we must be working the spaces in the church where mutual care is possible.  [NEXT SLIDE]</a:t>
            </a:r>
          </a:p>
        </p:txBody>
      </p:sp>
      <p:sp>
        <p:nvSpPr>
          <p:cNvPr id="4" name="Slide Number Placeholder 3"/>
          <p:cNvSpPr>
            <a:spLocks noGrp="1"/>
          </p:cNvSpPr>
          <p:nvPr>
            <p:ph type="sldNum" sz="quarter" idx="5"/>
          </p:nvPr>
        </p:nvSpPr>
        <p:spPr/>
        <p:txBody>
          <a:bodyPr/>
          <a:lstStyle/>
          <a:p>
            <a:fld id="{B124F288-DFBC-544F-B850-70A631F19CC3}" type="slidenum">
              <a:rPr lang="en-US" smtClean="0"/>
              <a:t>13</a:t>
            </a:fld>
            <a:endParaRPr lang="en-US"/>
          </a:p>
        </p:txBody>
      </p:sp>
    </p:spTree>
    <p:extLst>
      <p:ext uri="{BB962C8B-B14F-4D97-AF65-F5344CB8AC3E}">
        <p14:creationId xmlns:p14="http://schemas.microsoft.com/office/powerpoint/2010/main" val="235154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pPr marL="171450" indent="-171450">
              <a:buFont typeface="Arial" panose="020B0604020202020204" pitchFamily="34" charset="0"/>
              <a:buChar char="•"/>
            </a:pPr>
            <a:r>
              <a:rPr lang="en-US" dirty="0"/>
              <a:t>Personal Space &amp; Intimate Space: the spaces where care happens organically and naturally in the Body of Christ. (e.g. my own small group)</a:t>
            </a:r>
          </a:p>
          <a:p>
            <a:endParaRPr lang="en-US" dirty="0"/>
          </a:p>
          <a:p>
            <a:r>
              <a:rPr lang="en-US" dirty="0"/>
              <a:t>As I’ve said before, our pastors envision that our small groups will in time become not just the primary vehicle for discipleship at Grantham Church, but also the place where most of the congregational care is happening—in the intersection of a shared life together. I believe this is not only how we have been wired as human beings, it’s also what Jesus envisioned for his Church in every age, i.e. that we are learning, growing, and caring for one another in close-knit community. </a:t>
            </a:r>
          </a:p>
          <a:p>
            <a:endParaRPr lang="en-US" dirty="0"/>
          </a:p>
          <a:p>
            <a:r>
              <a:rPr lang="en-US" dirty="0"/>
              <a:t>Having said that, we recognize that there is still a need for deacons and for organizing specific kinds of care in our congregation. And so, I’d like to introduce you to the next iteration of deacons ministry and how we’re doing congregational care at Grantham Church.  [NEXT SLIDE]</a:t>
            </a:r>
          </a:p>
        </p:txBody>
      </p:sp>
      <p:sp>
        <p:nvSpPr>
          <p:cNvPr id="4" name="Slide Number Placeholder 3"/>
          <p:cNvSpPr>
            <a:spLocks noGrp="1"/>
          </p:cNvSpPr>
          <p:nvPr>
            <p:ph type="sldNum" sz="quarter" idx="5"/>
          </p:nvPr>
        </p:nvSpPr>
        <p:spPr/>
        <p:txBody>
          <a:bodyPr/>
          <a:lstStyle/>
          <a:p>
            <a:fld id="{B124F288-DFBC-544F-B850-70A631F19CC3}" type="slidenum">
              <a:rPr lang="en-US" smtClean="0"/>
              <a:t>14</a:t>
            </a:fld>
            <a:endParaRPr lang="en-US"/>
          </a:p>
        </p:txBody>
      </p:sp>
    </p:spTree>
    <p:extLst>
      <p:ext uri="{BB962C8B-B14F-4D97-AF65-F5344CB8AC3E}">
        <p14:creationId xmlns:p14="http://schemas.microsoft.com/office/powerpoint/2010/main" val="3931743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TO NEW MODEL]</a:t>
            </a:r>
          </a:p>
          <a:p>
            <a:r>
              <a:rPr lang="en-US" dirty="0"/>
              <a:t>Reasons for the change:</a:t>
            </a:r>
          </a:p>
          <a:p>
            <a:pPr marL="228600" indent="-228600">
              <a:buFont typeface="+mj-lt"/>
              <a:buAutoNum type="arabicPeriod"/>
            </a:pPr>
            <a:r>
              <a:rPr lang="en-US" sz="1200" b="0" kern="1200" dirty="0">
                <a:solidFill>
                  <a:schemeClr val="tx1"/>
                </a:solidFill>
                <a:effectLst/>
                <a:latin typeface="+mn-lt"/>
                <a:ea typeface="+mn-ea"/>
                <a:cs typeface="+mn-cs"/>
              </a:rPr>
              <a:t>There are a number of long-time deacons whose term is ending at the end of this year that will not be returning, which means we currently have 9 deacon couples or individuals going into 2022. [Invite them to stand]</a:t>
            </a:r>
          </a:p>
          <a:p>
            <a:pPr marL="228600" indent="-228600">
              <a:buFont typeface="+mj-lt"/>
              <a:buAutoNum type="arabicPeriod"/>
            </a:pPr>
            <a:r>
              <a:rPr lang="en-US" sz="1200" b="0" kern="1200" dirty="0">
                <a:solidFill>
                  <a:schemeClr val="tx1"/>
                </a:solidFill>
                <a:effectLst/>
                <a:latin typeface="+mn-lt"/>
                <a:ea typeface="+mn-ea"/>
                <a:cs typeface="+mn-cs"/>
              </a:rPr>
              <a:t>Recruitment of deacons has been a challenge in recent years, some of that possibly reflective of the role being too broad and not focused enough. As a result, deacons have been burdened with extremely long lists of people to care for (11-19 individuals/families).</a:t>
            </a:r>
          </a:p>
          <a:p>
            <a:pPr marL="228600" indent="-228600">
              <a:buFont typeface="+mj-lt"/>
              <a:buAutoNum type="arabicPeriod"/>
            </a:pPr>
            <a:r>
              <a:rPr lang="en-US" sz="1200" b="0" kern="1200" dirty="0">
                <a:solidFill>
                  <a:schemeClr val="tx1"/>
                </a:solidFill>
                <a:effectLst/>
                <a:latin typeface="+mn-lt"/>
                <a:ea typeface="+mn-ea"/>
                <a:cs typeface="+mn-cs"/>
              </a:rPr>
              <a:t>We have found that other churches have moved away from a more traditional model of deacon care.</a:t>
            </a:r>
          </a:p>
          <a:p>
            <a:pPr marL="228600" indent="-228600">
              <a:buFont typeface="+mj-lt"/>
              <a:buAutoNum type="arabicPeriod"/>
            </a:pPr>
            <a:r>
              <a:rPr lang="en-US" sz="1200" b="0" kern="1200" dirty="0">
                <a:solidFill>
                  <a:schemeClr val="tx1"/>
                </a:solidFill>
                <a:effectLst/>
                <a:latin typeface="+mn-lt"/>
                <a:ea typeface="+mn-ea"/>
                <a:cs typeface="+mn-cs"/>
              </a:rPr>
              <a:t>Over the past five years, leadership has been emphasizing the need for engaging in the “personal” spaces where care happens organically.</a:t>
            </a:r>
          </a:p>
          <a:p>
            <a:pPr marL="228600" indent="-228600">
              <a:buFont typeface="+mj-lt"/>
              <a:buAutoNum type="arabicPeriod"/>
            </a:pPr>
            <a:r>
              <a:rPr lang="en-US" sz="1200" b="0" kern="1200" dirty="0">
                <a:solidFill>
                  <a:schemeClr val="tx1"/>
                </a:solidFill>
                <a:effectLst/>
                <a:latin typeface="+mn-lt"/>
                <a:ea typeface="+mn-ea"/>
                <a:cs typeface="+mn-cs"/>
              </a:rPr>
              <a:t>Based on the New Testament model of deacons ministry (Acts 6:1-7), there is a precedent for deacons responding to need-based care rather than having each congregant assigned a deacon. We already had a few working examples of this at Grantham with meals, a moving team, and baptisms.</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Therefore, we began exploring the idea of a hybrid model of deacon care where deacons (in addition to offering care when and where needed) put aside their long burdensome lists of members and became coordinators of care teams that others in our church can join and share in doing congregational care. And so, this is what was proposed to the deacons and the church board and subsequently approved to introduce to you. Our new </a:t>
            </a:r>
            <a:r>
              <a:rPr lang="en-US" i="1" dirty="0"/>
              <a:t>Deacon Care Teams</a:t>
            </a:r>
            <a:r>
              <a:rPr lang="en-US" dirty="0"/>
              <a:t>:  [NEXT SLIDE]</a:t>
            </a:r>
          </a:p>
        </p:txBody>
      </p:sp>
      <p:sp>
        <p:nvSpPr>
          <p:cNvPr id="4" name="Slide Number Placeholder 3"/>
          <p:cNvSpPr>
            <a:spLocks noGrp="1"/>
          </p:cNvSpPr>
          <p:nvPr>
            <p:ph type="sldNum" sz="quarter" idx="5"/>
          </p:nvPr>
        </p:nvSpPr>
        <p:spPr/>
        <p:txBody>
          <a:bodyPr/>
          <a:lstStyle/>
          <a:p>
            <a:fld id="{0D9CD652-4973-E345-806D-95AD1F990C96}" type="slidenum">
              <a:rPr lang="en-US" smtClean="0"/>
              <a:t>15</a:t>
            </a:fld>
            <a:endParaRPr lang="en-US"/>
          </a:p>
        </p:txBody>
      </p:sp>
    </p:spTree>
    <p:extLst>
      <p:ext uri="{BB962C8B-B14F-4D97-AF65-F5344CB8AC3E}">
        <p14:creationId xmlns:p14="http://schemas.microsoft.com/office/powerpoint/2010/main" val="893381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now meet needs and serve each other through the following care teams:</a:t>
            </a:r>
            <a:endParaRPr lang="en-US" dirty="0"/>
          </a:p>
          <a:p>
            <a:endParaRPr lang="en-US" dirty="0"/>
          </a:p>
          <a:p>
            <a:r>
              <a:rPr lang="en-US" dirty="0"/>
              <a:t>[BRIEF COMMENTS ON EACH CARE TEAM] – [REFER TO THE BROCHURE]</a:t>
            </a:r>
          </a:p>
          <a:p>
            <a:endParaRPr lang="en-US" dirty="0"/>
          </a:p>
          <a:p>
            <a:r>
              <a:rPr lang="en-US" dirty="0"/>
              <a:t>Now that you have been introduced to how we’re doing deacons ministry and congregational care, I want to invite you to consider how you can be involved, engaged, and meet needs within our church family. In a moment we are going to enter into a time of reflection and discernment before communion, and then at the end of the service you’ll be handed a brochure and given an opportunity to sign up for a care team in the lobby...  [NEXT SLIDE]</a:t>
            </a:r>
          </a:p>
        </p:txBody>
      </p:sp>
      <p:sp>
        <p:nvSpPr>
          <p:cNvPr id="4" name="Slide Number Placeholder 3"/>
          <p:cNvSpPr>
            <a:spLocks noGrp="1"/>
          </p:cNvSpPr>
          <p:nvPr>
            <p:ph type="sldNum" sz="quarter" idx="5"/>
          </p:nvPr>
        </p:nvSpPr>
        <p:spPr/>
        <p:txBody>
          <a:bodyPr/>
          <a:lstStyle/>
          <a:p>
            <a:fld id="{0D9CD652-4973-E345-806D-95AD1F990C96}" type="slidenum">
              <a:rPr lang="en-US" smtClean="0"/>
              <a:t>16</a:t>
            </a:fld>
            <a:endParaRPr lang="en-US"/>
          </a:p>
        </p:txBody>
      </p:sp>
    </p:spTree>
    <p:extLst>
      <p:ext uri="{BB962C8B-B14F-4D97-AF65-F5344CB8AC3E}">
        <p14:creationId xmlns:p14="http://schemas.microsoft.com/office/powerpoint/2010/main" val="3663543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I want you to notice that there are several ways you can respond: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can become a deacon coordinator – 3 teams need someone to lead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can become a deacon and assist the coordinators and care teams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can join and assist a care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can let us know of a specific need that you have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Will you prayerfully discern how the Spirit might be leading you to serve our congregation and meet needs through one of our new Deacon Care Teams?</a:t>
            </a:r>
          </a:p>
          <a:p>
            <a:endParaRPr lang="en-US" dirty="0"/>
          </a:p>
          <a:p>
            <a:r>
              <a:rPr lang="en-US" dirty="0"/>
              <a:t>Finally, here these words from the apostle Paul in 2 Corinthians 9:</a:t>
            </a:r>
          </a:p>
          <a:p>
            <a:r>
              <a:rPr lang="en-US" sz="1200" b="1" kern="1200" baseline="30000" dirty="0">
                <a:solidFill>
                  <a:schemeClr val="tx1"/>
                </a:solidFill>
                <a:effectLst/>
                <a:latin typeface="+mn-lt"/>
                <a:ea typeface="+mn-ea"/>
                <a:cs typeface="+mn-cs"/>
              </a:rPr>
              <a:t>6 </a:t>
            </a:r>
            <a:r>
              <a:rPr lang="en-US" dirty="0"/>
              <a:t>Remember this: Whoever sows sparingly will also reap sparingly, and whoever sows generously will also reap generously. </a:t>
            </a:r>
            <a:r>
              <a:rPr lang="en-US" sz="1200" b="1" kern="1200" baseline="30000" dirty="0">
                <a:solidFill>
                  <a:schemeClr val="tx1"/>
                </a:solidFill>
                <a:effectLst/>
                <a:latin typeface="+mn-lt"/>
                <a:ea typeface="+mn-ea"/>
                <a:cs typeface="+mn-cs"/>
              </a:rPr>
              <a:t>7 </a:t>
            </a:r>
            <a:r>
              <a:rPr lang="en-US" dirty="0"/>
              <a:t>Each of you should give what you have decided in your heart to give, not reluctantly or under compulsion, for God loves a cheerful giver. </a:t>
            </a:r>
            <a:r>
              <a:rPr lang="en-US" sz="1200" b="1" kern="1200" baseline="30000" dirty="0">
                <a:solidFill>
                  <a:schemeClr val="tx1"/>
                </a:solidFill>
                <a:effectLst/>
                <a:latin typeface="+mn-lt"/>
                <a:ea typeface="+mn-ea"/>
                <a:cs typeface="+mn-cs"/>
              </a:rPr>
              <a:t>8 </a:t>
            </a:r>
            <a:r>
              <a:rPr lang="en-US" dirty="0"/>
              <a:t>And God is able to bless you abundantly, so that in all things at all times, having all that you need, you will abound in every good work. </a:t>
            </a:r>
            <a:r>
              <a:rPr lang="en-US" sz="1200" b="1" kern="1200" baseline="30000" dirty="0">
                <a:solidFill>
                  <a:schemeClr val="tx1"/>
                </a:solidFill>
                <a:effectLst/>
                <a:latin typeface="+mn-lt"/>
                <a:ea typeface="+mn-ea"/>
                <a:cs typeface="+mn-cs"/>
              </a:rPr>
              <a:t>12 </a:t>
            </a:r>
            <a:r>
              <a:rPr lang="en-US" dirty="0"/>
              <a:t>This service that you perform is not only supplying the needs of the Lord’s people but is also overflowing in many expressions of thanks to God.</a:t>
            </a:r>
            <a:r>
              <a:rPr lang="en-US" sz="1200" b="1" i="0" u="none" strike="noStrike" kern="1200" baseline="30000" dirty="0">
                <a:solidFill>
                  <a:schemeClr val="tx1"/>
                </a:solidFill>
                <a:effectLst/>
                <a:latin typeface="+mn-lt"/>
                <a:ea typeface="+mn-ea"/>
                <a:cs typeface="+mn-cs"/>
              </a:rPr>
              <a:t>13 </a:t>
            </a:r>
            <a:r>
              <a:rPr lang="en-US" sz="1200" b="0" i="0" u="none" strike="noStrike" kern="1200" dirty="0">
                <a:solidFill>
                  <a:schemeClr val="tx1"/>
                </a:solidFill>
                <a:effectLst/>
                <a:latin typeface="+mn-lt"/>
                <a:ea typeface="+mn-ea"/>
                <a:cs typeface="+mn-cs"/>
              </a:rPr>
              <a:t>Because of the service by which you have proved yourselves, others will praise God for the obedience that accompanies your confession of the gospel of Christ, and for your generosity in sharing with them and with everyone else.</a:t>
            </a:r>
            <a:endParaRPr lang="en-US" dirty="0"/>
          </a:p>
          <a:p>
            <a:endParaRPr lang="en-US" dirty="0"/>
          </a:p>
          <a:p>
            <a:r>
              <a:rPr lang="en-US" dirty="0"/>
              <a:t>[CLOSING PRAYER]</a:t>
            </a:r>
          </a:p>
        </p:txBody>
      </p:sp>
      <p:sp>
        <p:nvSpPr>
          <p:cNvPr id="4" name="Slide Number Placeholder 3"/>
          <p:cNvSpPr>
            <a:spLocks noGrp="1"/>
          </p:cNvSpPr>
          <p:nvPr>
            <p:ph type="sldNum" sz="quarter" idx="5"/>
          </p:nvPr>
        </p:nvSpPr>
        <p:spPr/>
        <p:txBody>
          <a:bodyPr/>
          <a:lstStyle/>
          <a:p>
            <a:fld id="{0D9CD652-4973-E345-806D-95AD1F990C96}" type="slidenum">
              <a:rPr lang="en-US" smtClean="0"/>
              <a:t>17</a:t>
            </a:fld>
            <a:endParaRPr lang="en-US"/>
          </a:p>
        </p:txBody>
      </p:sp>
    </p:spTree>
    <p:extLst>
      <p:ext uri="{BB962C8B-B14F-4D97-AF65-F5344CB8AC3E}">
        <p14:creationId xmlns:p14="http://schemas.microsoft.com/office/powerpoint/2010/main" val="2375608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9CD652-4973-E345-806D-95AD1F990C96}" type="slidenum">
              <a:rPr lang="en-US" smtClean="0"/>
              <a:t>18</a:t>
            </a:fld>
            <a:endParaRPr lang="en-US"/>
          </a:p>
        </p:txBody>
      </p:sp>
    </p:spTree>
    <p:extLst>
      <p:ext uri="{BB962C8B-B14F-4D97-AF65-F5344CB8AC3E}">
        <p14:creationId xmlns:p14="http://schemas.microsoft.com/office/powerpoint/2010/main" val="112950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PEOPLE TO STAND FOR SCRIPTURE READING]</a:t>
            </a:r>
          </a:p>
          <a:p>
            <a:endParaRPr lang="en-US" dirty="0"/>
          </a:p>
          <a:p>
            <a:r>
              <a:rPr lang="en-US" dirty="0"/>
              <a:t>[READ ACTS 6:1-7 NIV]</a:t>
            </a:r>
          </a:p>
          <a:p>
            <a:endParaRPr lang="en-US" dirty="0"/>
          </a:p>
          <a:p>
            <a:r>
              <a:rPr lang="en-US" dirty="0"/>
              <a:t>Pastor: “This is the word of the Lord.”  -  People: “Thanks be to God!”  You may be seated.  </a:t>
            </a:r>
          </a:p>
          <a:p>
            <a:endParaRPr lang="en-US" dirty="0"/>
          </a:p>
          <a:p>
            <a:r>
              <a:rPr lang="en-US" dirty="0"/>
              <a:t>[THE APOSTLE PAUL’S BODY METAPHOR] - 1 Corinthians 12:12-14</a:t>
            </a:r>
            <a:endParaRPr lang="en-US" sz="1200" b="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a:t>
            </a:r>
            <a:r>
              <a:rPr lang="en-US" i="1" dirty="0"/>
              <a:t>Just as a body, though one, has many parts, but all its many parts form one body, so it is with Christ. For we were all baptized by</a:t>
            </a:r>
            <a:r>
              <a:rPr lang="en-US" i="1" baseline="30000" dirty="0">
                <a:effectLst/>
              </a:rPr>
              <a:t> </a:t>
            </a:r>
            <a:r>
              <a:rPr lang="en-US" i="1" dirty="0"/>
              <a:t>one Spirit so as to form one body—whether Jews or Gentiles, slave or free—and we were all given the one Spirit to drink.</a:t>
            </a:r>
            <a:r>
              <a:rPr lang="en-US" sz="1200" b="1" i="1" kern="1200" baseline="30000" dirty="0">
                <a:solidFill>
                  <a:schemeClr val="tx1"/>
                </a:solidFill>
                <a:effectLst/>
                <a:latin typeface="+mn-lt"/>
                <a:ea typeface="+mn-ea"/>
                <a:cs typeface="+mn-cs"/>
              </a:rPr>
              <a:t> </a:t>
            </a:r>
            <a:r>
              <a:rPr lang="en-US" i="1" dirty="0"/>
              <a:t>Even so the body is not made up of one part but of many.”</a:t>
            </a:r>
          </a:p>
          <a:p>
            <a:pPr marL="171450" indent="-171450">
              <a:buFont typeface="Arial" panose="020B0604020202020204" pitchFamily="34" charset="0"/>
              <a:buChar char="•"/>
            </a:pPr>
            <a:r>
              <a:rPr lang="en-US" dirty="0"/>
              <a:t>Think about how this is a radical, counter-cultural (even subversive) idea of doing community and meeting needs.</a:t>
            </a:r>
          </a:p>
          <a:p>
            <a:endParaRPr lang="en-US" dirty="0"/>
          </a:p>
          <a:p>
            <a:r>
              <a:rPr lang="en-US" dirty="0"/>
              <a:t>So now, let’s consider what we read in Acts 6:1-7. What is happening in the first century church for them to set apart deacons and what else does the New Testament tell us about members of the Body serving in this way? [NEXT SLIDE]</a:t>
            </a:r>
          </a:p>
        </p:txBody>
      </p:sp>
      <p:sp>
        <p:nvSpPr>
          <p:cNvPr id="4" name="Slide Number Placeholder 3"/>
          <p:cNvSpPr>
            <a:spLocks noGrp="1"/>
          </p:cNvSpPr>
          <p:nvPr>
            <p:ph type="sldNum" sz="quarter" idx="5"/>
          </p:nvPr>
        </p:nvSpPr>
        <p:spPr/>
        <p:txBody>
          <a:bodyPr/>
          <a:lstStyle/>
          <a:p>
            <a:fld id="{0D9CD652-4973-E345-806D-95AD1F990C96}" type="slidenum">
              <a:rPr lang="en-US" smtClean="0"/>
              <a:t>2</a:t>
            </a:fld>
            <a:endParaRPr lang="en-US"/>
          </a:p>
        </p:txBody>
      </p:sp>
    </p:spTree>
    <p:extLst>
      <p:ext uri="{BB962C8B-B14F-4D97-AF65-F5344CB8AC3E}">
        <p14:creationId xmlns:p14="http://schemas.microsoft.com/office/powerpoint/2010/main" val="2289312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 POINT]</a:t>
            </a:r>
          </a:p>
          <a:p>
            <a:endParaRPr lang="en-US" dirty="0"/>
          </a:p>
        </p:txBody>
      </p:sp>
      <p:sp>
        <p:nvSpPr>
          <p:cNvPr id="4" name="Slide Number Placeholder 3"/>
          <p:cNvSpPr>
            <a:spLocks noGrp="1"/>
          </p:cNvSpPr>
          <p:nvPr>
            <p:ph type="sldNum" sz="quarter" idx="5"/>
          </p:nvPr>
        </p:nvSpPr>
        <p:spPr/>
        <p:txBody>
          <a:bodyPr/>
          <a:lstStyle/>
          <a:p>
            <a:fld id="{B124F288-DFBC-544F-B850-70A631F19CC3}" type="slidenum">
              <a:rPr lang="en-US" smtClean="0"/>
              <a:t>3</a:t>
            </a:fld>
            <a:endParaRPr lang="en-US"/>
          </a:p>
        </p:txBody>
      </p:sp>
    </p:spTree>
    <p:extLst>
      <p:ext uri="{BB962C8B-B14F-4D97-AF65-F5344CB8AC3E}">
        <p14:creationId xmlns:p14="http://schemas.microsoft.com/office/powerpoint/2010/main" val="2508399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 POINT]</a:t>
            </a:r>
          </a:p>
          <a:p>
            <a:endParaRPr lang="en-US" dirty="0"/>
          </a:p>
        </p:txBody>
      </p:sp>
      <p:sp>
        <p:nvSpPr>
          <p:cNvPr id="4" name="Slide Number Placeholder 3"/>
          <p:cNvSpPr>
            <a:spLocks noGrp="1"/>
          </p:cNvSpPr>
          <p:nvPr>
            <p:ph type="sldNum" sz="quarter" idx="5"/>
          </p:nvPr>
        </p:nvSpPr>
        <p:spPr/>
        <p:txBody>
          <a:bodyPr/>
          <a:lstStyle/>
          <a:p>
            <a:fld id="{B124F288-DFBC-544F-B850-70A631F19CC3}" type="slidenum">
              <a:rPr lang="en-US" smtClean="0"/>
              <a:t>4</a:t>
            </a:fld>
            <a:endParaRPr lang="en-US"/>
          </a:p>
        </p:txBody>
      </p:sp>
    </p:spTree>
    <p:extLst>
      <p:ext uri="{BB962C8B-B14F-4D97-AF65-F5344CB8AC3E}">
        <p14:creationId xmlns:p14="http://schemas.microsoft.com/office/powerpoint/2010/main" val="150754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 POINT]</a:t>
            </a:r>
          </a:p>
          <a:p>
            <a:endParaRPr lang="en-US" dirty="0"/>
          </a:p>
        </p:txBody>
      </p:sp>
      <p:sp>
        <p:nvSpPr>
          <p:cNvPr id="4" name="Slide Number Placeholder 3"/>
          <p:cNvSpPr>
            <a:spLocks noGrp="1"/>
          </p:cNvSpPr>
          <p:nvPr>
            <p:ph type="sldNum" sz="quarter" idx="5"/>
          </p:nvPr>
        </p:nvSpPr>
        <p:spPr/>
        <p:txBody>
          <a:bodyPr/>
          <a:lstStyle/>
          <a:p>
            <a:fld id="{B124F288-DFBC-544F-B850-70A631F19CC3}" type="slidenum">
              <a:rPr lang="en-US" smtClean="0"/>
              <a:t>5</a:t>
            </a:fld>
            <a:endParaRPr lang="en-US"/>
          </a:p>
        </p:txBody>
      </p:sp>
    </p:spTree>
    <p:extLst>
      <p:ext uri="{BB962C8B-B14F-4D97-AF65-F5344CB8AC3E}">
        <p14:creationId xmlns:p14="http://schemas.microsoft.com/office/powerpoint/2010/main" val="2518909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 POINT]</a:t>
            </a:r>
          </a:p>
          <a:p>
            <a:endParaRPr lang="en-US" dirty="0"/>
          </a:p>
        </p:txBody>
      </p:sp>
      <p:sp>
        <p:nvSpPr>
          <p:cNvPr id="4" name="Slide Number Placeholder 3"/>
          <p:cNvSpPr>
            <a:spLocks noGrp="1"/>
          </p:cNvSpPr>
          <p:nvPr>
            <p:ph type="sldNum" sz="quarter" idx="5"/>
          </p:nvPr>
        </p:nvSpPr>
        <p:spPr/>
        <p:txBody>
          <a:bodyPr/>
          <a:lstStyle/>
          <a:p>
            <a:fld id="{B124F288-DFBC-544F-B850-70A631F19CC3}" type="slidenum">
              <a:rPr lang="en-US" smtClean="0"/>
              <a:t>6</a:t>
            </a:fld>
            <a:endParaRPr lang="en-US"/>
          </a:p>
        </p:txBody>
      </p:sp>
    </p:spTree>
    <p:extLst>
      <p:ext uri="{BB962C8B-B14F-4D97-AF65-F5344CB8AC3E}">
        <p14:creationId xmlns:p14="http://schemas.microsoft.com/office/powerpoint/2010/main" val="2021963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 POINT]</a:t>
            </a:r>
          </a:p>
          <a:p>
            <a:endParaRPr lang="en-US" dirty="0"/>
          </a:p>
        </p:txBody>
      </p:sp>
      <p:sp>
        <p:nvSpPr>
          <p:cNvPr id="4" name="Slide Number Placeholder 3"/>
          <p:cNvSpPr>
            <a:spLocks noGrp="1"/>
          </p:cNvSpPr>
          <p:nvPr>
            <p:ph type="sldNum" sz="quarter" idx="5"/>
          </p:nvPr>
        </p:nvSpPr>
        <p:spPr/>
        <p:txBody>
          <a:bodyPr/>
          <a:lstStyle/>
          <a:p>
            <a:fld id="{B124F288-DFBC-544F-B850-70A631F19CC3}" type="slidenum">
              <a:rPr lang="en-US" smtClean="0"/>
              <a:t>7</a:t>
            </a:fld>
            <a:endParaRPr lang="en-US"/>
          </a:p>
        </p:txBody>
      </p:sp>
    </p:spTree>
    <p:extLst>
      <p:ext uri="{BB962C8B-B14F-4D97-AF65-F5344CB8AC3E}">
        <p14:creationId xmlns:p14="http://schemas.microsoft.com/office/powerpoint/2010/main" val="3414547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 POINT]</a:t>
            </a:r>
          </a:p>
          <a:p>
            <a:endParaRPr lang="en-US" dirty="0"/>
          </a:p>
          <a:p>
            <a:r>
              <a:rPr lang="en-US" dirty="0"/>
              <a:t>In writing to Timothy, Paul tells this young church planter that deacons should be above reproach in their character. He says that deacons should be full of the Spirit, not of themselves or the world. They should be trustworthy, they should be able to make sound judgments, they shouldn’t lie, they shouldn’t be addicted to alcohol (or anything else for that matter); they shouldn’t be selfish, gossips, greedy, or unfaithful to their spouse or the church. Furthermore, Paul says that if they are going to help manage and care for people in the church, they should be doing that in their own home too. </a:t>
            </a:r>
          </a:p>
          <a:p>
            <a:endParaRPr lang="en-US" dirty="0"/>
          </a:p>
          <a:p>
            <a:r>
              <a:rPr lang="en-US" dirty="0"/>
              <a:t>And Paul’s primary point it this: deacons should be mature in their faith. And why is that important? Because these good folks are acting as representatives and lead servants on behalf of Christ and his Church. What they do is being done in the name of Jesus for the sake of the good news to those who are poor, suffering, or in need of basic things, particularly a physical or material need.</a:t>
            </a:r>
          </a:p>
          <a:p>
            <a:endParaRPr lang="en-US" dirty="0"/>
          </a:p>
          <a:p>
            <a:r>
              <a:rPr lang="en-US" dirty="0"/>
              <a:t>Also, as servants in an official capacity for the local church, deacons should see themselves ministering to Christ himself as they tend to the physical needs of people and help care for the congregation, for we know that the physical is intimately connected to the spiritual health of a person. And again, these servants can be men and women. In fact, you could easily make the case that the very first “deacons” were women who served Jesus during his ministry on earth.  [NEXT SLIDE]</a:t>
            </a:r>
          </a:p>
        </p:txBody>
      </p:sp>
      <p:sp>
        <p:nvSpPr>
          <p:cNvPr id="4" name="Slide Number Placeholder 3"/>
          <p:cNvSpPr>
            <a:spLocks noGrp="1"/>
          </p:cNvSpPr>
          <p:nvPr>
            <p:ph type="sldNum" sz="quarter" idx="5"/>
          </p:nvPr>
        </p:nvSpPr>
        <p:spPr/>
        <p:txBody>
          <a:bodyPr/>
          <a:lstStyle/>
          <a:p>
            <a:fld id="{B124F288-DFBC-544F-B850-70A631F19CC3}" type="slidenum">
              <a:rPr lang="en-US" smtClean="0"/>
              <a:t>8</a:t>
            </a:fld>
            <a:endParaRPr lang="en-US"/>
          </a:p>
        </p:txBody>
      </p:sp>
    </p:spTree>
    <p:extLst>
      <p:ext uri="{BB962C8B-B14F-4D97-AF65-F5344CB8AC3E}">
        <p14:creationId xmlns:p14="http://schemas.microsoft.com/office/powerpoint/2010/main" val="1270743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endParaRPr lang="en-US" dirty="0"/>
          </a:p>
          <a:p>
            <a:r>
              <a:rPr lang="en-US" dirty="0"/>
              <a:t>So, what does all of this mean for our deacons’ ministry and doing congregational care at Grantham Church? Or we could also put it this way, “Why do we have deacons at Grantham and what do they do?” Well, first, let’s think about what they have done in years past.  [NEXT SLIDE]</a:t>
            </a:r>
          </a:p>
        </p:txBody>
      </p:sp>
      <p:sp>
        <p:nvSpPr>
          <p:cNvPr id="4" name="Slide Number Placeholder 3"/>
          <p:cNvSpPr>
            <a:spLocks noGrp="1"/>
          </p:cNvSpPr>
          <p:nvPr>
            <p:ph type="sldNum" sz="quarter" idx="5"/>
          </p:nvPr>
        </p:nvSpPr>
        <p:spPr/>
        <p:txBody>
          <a:bodyPr/>
          <a:lstStyle/>
          <a:p>
            <a:fld id="{B124F288-DFBC-544F-B850-70A631F19CC3}" type="slidenum">
              <a:rPr lang="en-US" smtClean="0"/>
              <a:t>9</a:t>
            </a:fld>
            <a:endParaRPr lang="en-US"/>
          </a:p>
        </p:txBody>
      </p:sp>
    </p:spTree>
    <p:extLst>
      <p:ext uri="{BB962C8B-B14F-4D97-AF65-F5344CB8AC3E}">
        <p14:creationId xmlns:p14="http://schemas.microsoft.com/office/powerpoint/2010/main" val="826984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60EFC-253B-244C-B2E2-B95CA901F3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F848BA-9A43-564B-A3D4-E5E958A31C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918952-6DA9-964A-9D8C-DD53A6A2284A}"/>
              </a:ext>
            </a:extLst>
          </p:cNvPr>
          <p:cNvSpPr>
            <a:spLocks noGrp="1"/>
          </p:cNvSpPr>
          <p:nvPr>
            <p:ph type="dt" sz="half" idx="10"/>
          </p:nvPr>
        </p:nvSpPr>
        <p:spPr/>
        <p:txBody>
          <a:bodyPr/>
          <a:lstStyle/>
          <a:p>
            <a:fld id="{EFBF1CB5-E452-4640-ABA5-920459C0B7FE}" type="datetimeFigureOut">
              <a:rPr lang="en-US" smtClean="0"/>
              <a:t>11/12/21</a:t>
            </a:fld>
            <a:endParaRPr lang="en-US"/>
          </a:p>
        </p:txBody>
      </p:sp>
      <p:sp>
        <p:nvSpPr>
          <p:cNvPr id="5" name="Footer Placeholder 4">
            <a:extLst>
              <a:ext uri="{FF2B5EF4-FFF2-40B4-BE49-F238E27FC236}">
                <a16:creationId xmlns:a16="http://schemas.microsoft.com/office/drawing/2014/main" id="{D8A4C7CC-3744-0649-8560-15F48B008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83018-8655-CF4E-A762-9DBB103DBF16}"/>
              </a:ext>
            </a:extLst>
          </p:cNvPr>
          <p:cNvSpPr>
            <a:spLocks noGrp="1"/>
          </p:cNvSpPr>
          <p:nvPr>
            <p:ph type="sldNum" sz="quarter" idx="12"/>
          </p:nvPr>
        </p:nvSpPr>
        <p:spPr/>
        <p:txBody>
          <a:bodyPr/>
          <a:lstStyle/>
          <a:p>
            <a:fld id="{B5CED2DD-C5FC-9D4B-954F-143251D1C122}" type="slidenum">
              <a:rPr lang="en-US" smtClean="0"/>
              <a:t>‹#›</a:t>
            </a:fld>
            <a:endParaRPr lang="en-US"/>
          </a:p>
        </p:txBody>
      </p:sp>
    </p:spTree>
    <p:extLst>
      <p:ext uri="{BB962C8B-B14F-4D97-AF65-F5344CB8AC3E}">
        <p14:creationId xmlns:p14="http://schemas.microsoft.com/office/powerpoint/2010/main" val="313398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79DD-7804-9143-A106-BBB7F5BF6B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20DE4F-4CC4-554D-BD41-0EA0DB6630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6F2AA-98A6-8B45-A7CC-D45CE0188E43}"/>
              </a:ext>
            </a:extLst>
          </p:cNvPr>
          <p:cNvSpPr>
            <a:spLocks noGrp="1"/>
          </p:cNvSpPr>
          <p:nvPr>
            <p:ph type="dt" sz="half" idx="10"/>
          </p:nvPr>
        </p:nvSpPr>
        <p:spPr/>
        <p:txBody>
          <a:bodyPr/>
          <a:lstStyle/>
          <a:p>
            <a:fld id="{EFBF1CB5-E452-4640-ABA5-920459C0B7FE}" type="datetimeFigureOut">
              <a:rPr lang="en-US" smtClean="0"/>
              <a:t>11/12/21</a:t>
            </a:fld>
            <a:endParaRPr lang="en-US"/>
          </a:p>
        </p:txBody>
      </p:sp>
      <p:sp>
        <p:nvSpPr>
          <p:cNvPr id="5" name="Footer Placeholder 4">
            <a:extLst>
              <a:ext uri="{FF2B5EF4-FFF2-40B4-BE49-F238E27FC236}">
                <a16:creationId xmlns:a16="http://schemas.microsoft.com/office/drawing/2014/main" id="{52E6FF6C-97D8-454E-B592-3630B5BC79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A2899-3063-E94C-B454-4CD2F4A552BD}"/>
              </a:ext>
            </a:extLst>
          </p:cNvPr>
          <p:cNvSpPr>
            <a:spLocks noGrp="1"/>
          </p:cNvSpPr>
          <p:nvPr>
            <p:ph type="sldNum" sz="quarter" idx="12"/>
          </p:nvPr>
        </p:nvSpPr>
        <p:spPr/>
        <p:txBody>
          <a:bodyPr/>
          <a:lstStyle/>
          <a:p>
            <a:fld id="{B5CED2DD-C5FC-9D4B-954F-143251D1C122}" type="slidenum">
              <a:rPr lang="en-US" smtClean="0"/>
              <a:t>‹#›</a:t>
            </a:fld>
            <a:endParaRPr lang="en-US"/>
          </a:p>
        </p:txBody>
      </p:sp>
    </p:spTree>
    <p:extLst>
      <p:ext uri="{BB962C8B-B14F-4D97-AF65-F5344CB8AC3E}">
        <p14:creationId xmlns:p14="http://schemas.microsoft.com/office/powerpoint/2010/main" val="67989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D3239E-07C1-A746-8DAF-162F7FCECB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8E10EA-8766-E243-812C-52F2EC6268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2450AB-BA7D-C142-B7E7-8AE46F61A3C1}"/>
              </a:ext>
            </a:extLst>
          </p:cNvPr>
          <p:cNvSpPr>
            <a:spLocks noGrp="1"/>
          </p:cNvSpPr>
          <p:nvPr>
            <p:ph type="dt" sz="half" idx="10"/>
          </p:nvPr>
        </p:nvSpPr>
        <p:spPr/>
        <p:txBody>
          <a:bodyPr/>
          <a:lstStyle/>
          <a:p>
            <a:fld id="{EFBF1CB5-E452-4640-ABA5-920459C0B7FE}" type="datetimeFigureOut">
              <a:rPr lang="en-US" smtClean="0"/>
              <a:t>11/12/21</a:t>
            </a:fld>
            <a:endParaRPr lang="en-US"/>
          </a:p>
        </p:txBody>
      </p:sp>
      <p:sp>
        <p:nvSpPr>
          <p:cNvPr id="5" name="Footer Placeholder 4">
            <a:extLst>
              <a:ext uri="{FF2B5EF4-FFF2-40B4-BE49-F238E27FC236}">
                <a16:creationId xmlns:a16="http://schemas.microsoft.com/office/drawing/2014/main" id="{237ACCBB-02B6-8D44-9615-7744775596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81A69B-CEF2-BC4B-A156-714C90912B00}"/>
              </a:ext>
            </a:extLst>
          </p:cNvPr>
          <p:cNvSpPr>
            <a:spLocks noGrp="1"/>
          </p:cNvSpPr>
          <p:nvPr>
            <p:ph type="sldNum" sz="quarter" idx="12"/>
          </p:nvPr>
        </p:nvSpPr>
        <p:spPr/>
        <p:txBody>
          <a:bodyPr/>
          <a:lstStyle/>
          <a:p>
            <a:fld id="{B5CED2DD-C5FC-9D4B-954F-143251D1C122}" type="slidenum">
              <a:rPr lang="en-US" smtClean="0"/>
              <a:t>‹#›</a:t>
            </a:fld>
            <a:endParaRPr lang="en-US"/>
          </a:p>
        </p:txBody>
      </p:sp>
    </p:spTree>
    <p:extLst>
      <p:ext uri="{BB962C8B-B14F-4D97-AF65-F5344CB8AC3E}">
        <p14:creationId xmlns:p14="http://schemas.microsoft.com/office/powerpoint/2010/main" val="787522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DB1C-2A73-8D43-84C4-3D856506F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13BA2A-1D27-C542-B2D5-D4EDE96928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9F6C5-A101-8744-96C8-9C961FBD759B}"/>
              </a:ext>
            </a:extLst>
          </p:cNvPr>
          <p:cNvSpPr>
            <a:spLocks noGrp="1"/>
          </p:cNvSpPr>
          <p:nvPr>
            <p:ph type="dt" sz="half" idx="10"/>
          </p:nvPr>
        </p:nvSpPr>
        <p:spPr/>
        <p:txBody>
          <a:bodyPr/>
          <a:lstStyle/>
          <a:p>
            <a:fld id="{EFBF1CB5-E452-4640-ABA5-920459C0B7FE}" type="datetimeFigureOut">
              <a:rPr lang="en-US" smtClean="0"/>
              <a:t>11/12/21</a:t>
            </a:fld>
            <a:endParaRPr lang="en-US"/>
          </a:p>
        </p:txBody>
      </p:sp>
      <p:sp>
        <p:nvSpPr>
          <p:cNvPr id="5" name="Footer Placeholder 4">
            <a:extLst>
              <a:ext uri="{FF2B5EF4-FFF2-40B4-BE49-F238E27FC236}">
                <a16:creationId xmlns:a16="http://schemas.microsoft.com/office/drawing/2014/main" id="{EFEFC2B0-8264-CC40-B914-A70820A94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D2E94-4DD2-6D41-B590-9625EE2577AF}"/>
              </a:ext>
            </a:extLst>
          </p:cNvPr>
          <p:cNvSpPr>
            <a:spLocks noGrp="1"/>
          </p:cNvSpPr>
          <p:nvPr>
            <p:ph type="sldNum" sz="quarter" idx="12"/>
          </p:nvPr>
        </p:nvSpPr>
        <p:spPr/>
        <p:txBody>
          <a:bodyPr/>
          <a:lstStyle/>
          <a:p>
            <a:fld id="{B5CED2DD-C5FC-9D4B-954F-143251D1C122}" type="slidenum">
              <a:rPr lang="en-US" smtClean="0"/>
              <a:t>‹#›</a:t>
            </a:fld>
            <a:endParaRPr lang="en-US"/>
          </a:p>
        </p:txBody>
      </p:sp>
    </p:spTree>
    <p:extLst>
      <p:ext uri="{BB962C8B-B14F-4D97-AF65-F5344CB8AC3E}">
        <p14:creationId xmlns:p14="http://schemas.microsoft.com/office/powerpoint/2010/main" val="47540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5187-B521-6849-9AD3-94777C21C0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951154-8D49-9841-9746-443341CB8F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78B2D9-281F-EA46-959E-04957EA4B8AE}"/>
              </a:ext>
            </a:extLst>
          </p:cNvPr>
          <p:cNvSpPr>
            <a:spLocks noGrp="1"/>
          </p:cNvSpPr>
          <p:nvPr>
            <p:ph type="dt" sz="half" idx="10"/>
          </p:nvPr>
        </p:nvSpPr>
        <p:spPr/>
        <p:txBody>
          <a:bodyPr/>
          <a:lstStyle/>
          <a:p>
            <a:fld id="{EFBF1CB5-E452-4640-ABA5-920459C0B7FE}" type="datetimeFigureOut">
              <a:rPr lang="en-US" smtClean="0"/>
              <a:t>11/12/21</a:t>
            </a:fld>
            <a:endParaRPr lang="en-US"/>
          </a:p>
        </p:txBody>
      </p:sp>
      <p:sp>
        <p:nvSpPr>
          <p:cNvPr id="5" name="Footer Placeholder 4">
            <a:extLst>
              <a:ext uri="{FF2B5EF4-FFF2-40B4-BE49-F238E27FC236}">
                <a16:creationId xmlns:a16="http://schemas.microsoft.com/office/drawing/2014/main" id="{87795FD3-A1CA-CA4C-B120-F9268CB85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25A02-F629-D34E-8257-846137909E64}"/>
              </a:ext>
            </a:extLst>
          </p:cNvPr>
          <p:cNvSpPr>
            <a:spLocks noGrp="1"/>
          </p:cNvSpPr>
          <p:nvPr>
            <p:ph type="sldNum" sz="quarter" idx="12"/>
          </p:nvPr>
        </p:nvSpPr>
        <p:spPr/>
        <p:txBody>
          <a:bodyPr/>
          <a:lstStyle/>
          <a:p>
            <a:fld id="{B5CED2DD-C5FC-9D4B-954F-143251D1C122}" type="slidenum">
              <a:rPr lang="en-US" smtClean="0"/>
              <a:t>‹#›</a:t>
            </a:fld>
            <a:endParaRPr lang="en-US"/>
          </a:p>
        </p:txBody>
      </p:sp>
    </p:spTree>
    <p:extLst>
      <p:ext uri="{BB962C8B-B14F-4D97-AF65-F5344CB8AC3E}">
        <p14:creationId xmlns:p14="http://schemas.microsoft.com/office/powerpoint/2010/main" val="112996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12AED-0DAA-2B4E-A040-C64864FE3D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5A8184-E136-8249-8E0E-7753B7C92F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DBBCCC-2E3E-E746-90AC-67DB4CB463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01075F-8EE2-1C4D-BE40-F1062D7DFA74}"/>
              </a:ext>
            </a:extLst>
          </p:cNvPr>
          <p:cNvSpPr>
            <a:spLocks noGrp="1"/>
          </p:cNvSpPr>
          <p:nvPr>
            <p:ph type="dt" sz="half" idx="10"/>
          </p:nvPr>
        </p:nvSpPr>
        <p:spPr/>
        <p:txBody>
          <a:bodyPr/>
          <a:lstStyle/>
          <a:p>
            <a:fld id="{EFBF1CB5-E452-4640-ABA5-920459C0B7FE}" type="datetimeFigureOut">
              <a:rPr lang="en-US" smtClean="0"/>
              <a:t>11/12/21</a:t>
            </a:fld>
            <a:endParaRPr lang="en-US"/>
          </a:p>
        </p:txBody>
      </p:sp>
      <p:sp>
        <p:nvSpPr>
          <p:cNvPr id="6" name="Footer Placeholder 5">
            <a:extLst>
              <a:ext uri="{FF2B5EF4-FFF2-40B4-BE49-F238E27FC236}">
                <a16:creationId xmlns:a16="http://schemas.microsoft.com/office/drawing/2014/main" id="{3C8B133E-219F-5F4D-B8B5-70643EEE72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A79EB-8BB8-A54C-A51B-1685FE555543}"/>
              </a:ext>
            </a:extLst>
          </p:cNvPr>
          <p:cNvSpPr>
            <a:spLocks noGrp="1"/>
          </p:cNvSpPr>
          <p:nvPr>
            <p:ph type="sldNum" sz="quarter" idx="12"/>
          </p:nvPr>
        </p:nvSpPr>
        <p:spPr/>
        <p:txBody>
          <a:bodyPr/>
          <a:lstStyle/>
          <a:p>
            <a:fld id="{B5CED2DD-C5FC-9D4B-954F-143251D1C122}" type="slidenum">
              <a:rPr lang="en-US" smtClean="0"/>
              <a:t>‹#›</a:t>
            </a:fld>
            <a:endParaRPr lang="en-US"/>
          </a:p>
        </p:txBody>
      </p:sp>
    </p:spTree>
    <p:extLst>
      <p:ext uri="{BB962C8B-B14F-4D97-AF65-F5344CB8AC3E}">
        <p14:creationId xmlns:p14="http://schemas.microsoft.com/office/powerpoint/2010/main" val="3155801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D6C3-33EA-E248-B5EF-E761CD3C88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992A8E-7AC4-464B-8AC0-EC31E72906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3CD410-9F25-984F-B39B-7E0395EB81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FBB674-A5EA-5045-B1B4-5ED1F72729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1EF5E5-63C0-3A47-8BEC-291A87CF99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4D921E-15C8-F249-B4C9-7C1CBEE6CEB4}"/>
              </a:ext>
            </a:extLst>
          </p:cNvPr>
          <p:cNvSpPr>
            <a:spLocks noGrp="1"/>
          </p:cNvSpPr>
          <p:nvPr>
            <p:ph type="dt" sz="half" idx="10"/>
          </p:nvPr>
        </p:nvSpPr>
        <p:spPr/>
        <p:txBody>
          <a:bodyPr/>
          <a:lstStyle/>
          <a:p>
            <a:fld id="{EFBF1CB5-E452-4640-ABA5-920459C0B7FE}" type="datetimeFigureOut">
              <a:rPr lang="en-US" smtClean="0"/>
              <a:t>11/12/21</a:t>
            </a:fld>
            <a:endParaRPr lang="en-US"/>
          </a:p>
        </p:txBody>
      </p:sp>
      <p:sp>
        <p:nvSpPr>
          <p:cNvPr id="8" name="Footer Placeholder 7">
            <a:extLst>
              <a:ext uri="{FF2B5EF4-FFF2-40B4-BE49-F238E27FC236}">
                <a16:creationId xmlns:a16="http://schemas.microsoft.com/office/drawing/2014/main" id="{61D021DC-EB6C-2D46-A353-FEBCCA7801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1CAC20-4BEA-4146-B6F5-0BC0A98E85C0}"/>
              </a:ext>
            </a:extLst>
          </p:cNvPr>
          <p:cNvSpPr>
            <a:spLocks noGrp="1"/>
          </p:cNvSpPr>
          <p:nvPr>
            <p:ph type="sldNum" sz="quarter" idx="12"/>
          </p:nvPr>
        </p:nvSpPr>
        <p:spPr/>
        <p:txBody>
          <a:bodyPr/>
          <a:lstStyle/>
          <a:p>
            <a:fld id="{B5CED2DD-C5FC-9D4B-954F-143251D1C122}" type="slidenum">
              <a:rPr lang="en-US" smtClean="0"/>
              <a:t>‹#›</a:t>
            </a:fld>
            <a:endParaRPr lang="en-US"/>
          </a:p>
        </p:txBody>
      </p:sp>
    </p:spTree>
    <p:extLst>
      <p:ext uri="{BB962C8B-B14F-4D97-AF65-F5344CB8AC3E}">
        <p14:creationId xmlns:p14="http://schemas.microsoft.com/office/powerpoint/2010/main" val="347806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5BE51-7448-E543-A2E0-EF57C0B84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2D971B-F08B-F54C-A230-5C6005241597}"/>
              </a:ext>
            </a:extLst>
          </p:cNvPr>
          <p:cNvSpPr>
            <a:spLocks noGrp="1"/>
          </p:cNvSpPr>
          <p:nvPr>
            <p:ph type="dt" sz="half" idx="10"/>
          </p:nvPr>
        </p:nvSpPr>
        <p:spPr/>
        <p:txBody>
          <a:bodyPr/>
          <a:lstStyle/>
          <a:p>
            <a:fld id="{EFBF1CB5-E452-4640-ABA5-920459C0B7FE}" type="datetimeFigureOut">
              <a:rPr lang="en-US" smtClean="0"/>
              <a:t>11/12/21</a:t>
            </a:fld>
            <a:endParaRPr lang="en-US"/>
          </a:p>
        </p:txBody>
      </p:sp>
      <p:sp>
        <p:nvSpPr>
          <p:cNvPr id="4" name="Footer Placeholder 3">
            <a:extLst>
              <a:ext uri="{FF2B5EF4-FFF2-40B4-BE49-F238E27FC236}">
                <a16:creationId xmlns:a16="http://schemas.microsoft.com/office/drawing/2014/main" id="{97C5ADAF-FD7D-5E43-8C85-549A409895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EE4909-2D59-F448-BBF5-53CC24786D90}"/>
              </a:ext>
            </a:extLst>
          </p:cNvPr>
          <p:cNvSpPr>
            <a:spLocks noGrp="1"/>
          </p:cNvSpPr>
          <p:nvPr>
            <p:ph type="sldNum" sz="quarter" idx="12"/>
          </p:nvPr>
        </p:nvSpPr>
        <p:spPr/>
        <p:txBody>
          <a:bodyPr/>
          <a:lstStyle/>
          <a:p>
            <a:fld id="{B5CED2DD-C5FC-9D4B-954F-143251D1C122}" type="slidenum">
              <a:rPr lang="en-US" smtClean="0"/>
              <a:t>‹#›</a:t>
            </a:fld>
            <a:endParaRPr lang="en-US"/>
          </a:p>
        </p:txBody>
      </p:sp>
    </p:spTree>
    <p:extLst>
      <p:ext uri="{BB962C8B-B14F-4D97-AF65-F5344CB8AC3E}">
        <p14:creationId xmlns:p14="http://schemas.microsoft.com/office/powerpoint/2010/main" val="3884045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81EF28-B6AA-CE4F-BB2B-AB4306646B7E}"/>
              </a:ext>
            </a:extLst>
          </p:cNvPr>
          <p:cNvSpPr>
            <a:spLocks noGrp="1"/>
          </p:cNvSpPr>
          <p:nvPr>
            <p:ph type="dt" sz="half" idx="10"/>
          </p:nvPr>
        </p:nvSpPr>
        <p:spPr/>
        <p:txBody>
          <a:bodyPr/>
          <a:lstStyle/>
          <a:p>
            <a:fld id="{EFBF1CB5-E452-4640-ABA5-920459C0B7FE}" type="datetimeFigureOut">
              <a:rPr lang="en-US" smtClean="0"/>
              <a:t>11/12/21</a:t>
            </a:fld>
            <a:endParaRPr lang="en-US"/>
          </a:p>
        </p:txBody>
      </p:sp>
      <p:sp>
        <p:nvSpPr>
          <p:cNvPr id="3" name="Footer Placeholder 2">
            <a:extLst>
              <a:ext uri="{FF2B5EF4-FFF2-40B4-BE49-F238E27FC236}">
                <a16:creationId xmlns:a16="http://schemas.microsoft.com/office/drawing/2014/main" id="{2666F27D-3E43-A641-A4AD-F9947F6BD1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84BBCF-3621-EA46-82F4-F947BA2E96C7}"/>
              </a:ext>
            </a:extLst>
          </p:cNvPr>
          <p:cNvSpPr>
            <a:spLocks noGrp="1"/>
          </p:cNvSpPr>
          <p:nvPr>
            <p:ph type="sldNum" sz="quarter" idx="12"/>
          </p:nvPr>
        </p:nvSpPr>
        <p:spPr/>
        <p:txBody>
          <a:bodyPr/>
          <a:lstStyle/>
          <a:p>
            <a:fld id="{B5CED2DD-C5FC-9D4B-954F-143251D1C122}" type="slidenum">
              <a:rPr lang="en-US" smtClean="0"/>
              <a:t>‹#›</a:t>
            </a:fld>
            <a:endParaRPr lang="en-US"/>
          </a:p>
        </p:txBody>
      </p:sp>
    </p:spTree>
    <p:extLst>
      <p:ext uri="{BB962C8B-B14F-4D97-AF65-F5344CB8AC3E}">
        <p14:creationId xmlns:p14="http://schemas.microsoft.com/office/powerpoint/2010/main" val="214819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ADF4-AAA7-914A-9518-4E8C93515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2AA9FF-7859-2D44-85B9-D32D02193E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A96575-79E4-C54F-915E-F52675560C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256A2-13CE-2541-9DAE-A23DFB4A4622}"/>
              </a:ext>
            </a:extLst>
          </p:cNvPr>
          <p:cNvSpPr>
            <a:spLocks noGrp="1"/>
          </p:cNvSpPr>
          <p:nvPr>
            <p:ph type="dt" sz="half" idx="10"/>
          </p:nvPr>
        </p:nvSpPr>
        <p:spPr/>
        <p:txBody>
          <a:bodyPr/>
          <a:lstStyle/>
          <a:p>
            <a:fld id="{EFBF1CB5-E452-4640-ABA5-920459C0B7FE}" type="datetimeFigureOut">
              <a:rPr lang="en-US" smtClean="0"/>
              <a:t>11/12/21</a:t>
            </a:fld>
            <a:endParaRPr lang="en-US"/>
          </a:p>
        </p:txBody>
      </p:sp>
      <p:sp>
        <p:nvSpPr>
          <p:cNvPr id="6" name="Footer Placeholder 5">
            <a:extLst>
              <a:ext uri="{FF2B5EF4-FFF2-40B4-BE49-F238E27FC236}">
                <a16:creationId xmlns:a16="http://schemas.microsoft.com/office/drawing/2014/main" id="{0580A659-454C-7442-91EE-A5C6482FE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DBC3F9-425A-5441-AB56-183E51E2D2C8}"/>
              </a:ext>
            </a:extLst>
          </p:cNvPr>
          <p:cNvSpPr>
            <a:spLocks noGrp="1"/>
          </p:cNvSpPr>
          <p:nvPr>
            <p:ph type="sldNum" sz="quarter" idx="12"/>
          </p:nvPr>
        </p:nvSpPr>
        <p:spPr/>
        <p:txBody>
          <a:bodyPr/>
          <a:lstStyle/>
          <a:p>
            <a:fld id="{B5CED2DD-C5FC-9D4B-954F-143251D1C122}" type="slidenum">
              <a:rPr lang="en-US" smtClean="0"/>
              <a:t>‹#›</a:t>
            </a:fld>
            <a:endParaRPr lang="en-US"/>
          </a:p>
        </p:txBody>
      </p:sp>
    </p:spTree>
    <p:extLst>
      <p:ext uri="{BB962C8B-B14F-4D97-AF65-F5344CB8AC3E}">
        <p14:creationId xmlns:p14="http://schemas.microsoft.com/office/powerpoint/2010/main" val="3245952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613A5-8354-C241-9DCF-410E01A46B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A709AA-1916-C74B-AA5E-74C9D69017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16D632-9053-8F43-B0D1-8212D2ECC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4FEF12-1268-F84E-9320-AAB1304937AE}"/>
              </a:ext>
            </a:extLst>
          </p:cNvPr>
          <p:cNvSpPr>
            <a:spLocks noGrp="1"/>
          </p:cNvSpPr>
          <p:nvPr>
            <p:ph type="dt" sz="half" idx="10"/>
          </p:nvPr>
        </p:nvSpPr>
        <p:spPr/>
        <p:txBody>
          <a:bodyPr/>
          <a:lstStyle/>
          <a:p>
            <a:fld id="{EFBF1CB5-E452-4640-ABA5-920459C0B7FE}" type="datetimeFigureOut">
              <a:rPr lang="en-US" smtClean="0"/>
              <a:t>11/12/21</a:t>
            </a:fld>
            <a:endParaRPr lang="en-US"/>
          </a:p>
        </p:txBody>
      </p:sp>
      <p:sp>
        <p:nvSpPr>
          <p:cNvPr id="6" name="Footer Placeholder 5">
            <a:extLst>
              <a:ext uri="{FF2B5EF4-FFF2-40B4-BE49-F238E27FC236}">
                <a16:creationId xmlns:a16="http://schemas.microsoft.com/office/drawing/2014/main" id="{63B00999-7137-284A-9471-EC4E68F53E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4DA7CE-B5B2-6B4E-9752-267F444F724A}"/>
              </a:ext>
            </a:extLst>
          </p:cNvPr>
          <p:cNvSpPr>
            <a:spLocks noGrp="1"/>
          </p:cNvSpPr>
          <p:nvPr>
            <p:ph type="sldNum" sz="quarter" idx="12"/>
          </p:nvPr>
        </p:nvSpPr>
        <p:spPr/>
        <p:txBody>
          <a:bodyPr/>
          <a:lstStyle/>
          <a:p>
            <a:fld id="{B5CED2DD-C5FC-9D4B-954F-143251D1C122}" type="slidenum">
              <a:rPr lang="en-US" smtClean="0"/>
              <a:t>‹#›</a:t>
            </a:fld>
            <a:endParaRPr lang="en-US"/>
          </a:p>
        </p:txBody>
      </p:sp>
    </p:spTree>
    <p:extLst>
      <p:ext uri="{BB962C8B-B14F-4D97-AF65-F5344CB8AC3E}">
        <p14:creationId xmlns:p14="http://schemas.microsoft.com/office/powerpoint/2010/main" val="83937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75D18-D197-F045-A420-3875C89454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393C3B-AC58-8C48-AAE2-7398AC3674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E034D7-242F-E545-8D79-1B7A5F486B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F1CB5-E452-4640-ABA5-920459C0B7FE}" type="datetimeFigureOut">
              <a:rPr lang="en-US" smtClean="0"/>
              <a:t>11/12/21</a:t>
            </a:fld>
            <a:endParaRPr lang="en-US"/>
          </a:p>
        </p:txBody>
      </p:sp>
      <p:sp>
        <p:nvSpPr>
          <p:cNvPr id="5" name="Footer Placeholder 4">
            <a:extLst>
              <a:ext uri="{FF2B5EF4-FFF2-40B4-BE49-F238E27FC236}">
                <a16:creationId xmlns:a16="http://schemas.microsoft.com/office/drawing/2014/main" id="{D3D75C30-6D1F-DB4E-8FDD-B8AF2B9274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0512A4-6F0B-2645-8DA1-7F89CEB9A0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ED2DD-C5FC-9D4B-954F-143251D1C122}" type="slidenum">
              <a:rPr lang="en-US" smtClean="0"/>
              <a:t>‹#›</a:t>
            </a:fld>
            <a:endParaRPr lang="en-US"/>
          </a:p>
        </p:txBody>
      </p:sp>
    </p:spTree>
    <p:extLst>
      <p:ext uri="{BB962C8B-B14F-4D97-AF65-F5344CB8AC3E}">
        <p14:creationId xmlns:p14="http://schemas.microsoft.com/office/powerpoint/2010/main" val="1095865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Text&#10;&#10;Description automatically generated with low confidence">
            <a:extLst>
              <a:ext uri="{FF2B5EF4-FFF2-40B4-BE49-F238E27FC236}">
                <a16:creationId xmlns:a16="http://schemas.microsoft.com/office/drawing/2014/main" id="{CB59A2EC-FD75-9344-BB50-1198076716F0}"/>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9841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herd of sheep standing on top of a field&#10;&#10;Description automatically generated">
            <a:extLst>
              <a:ext uri="{FF2B5EF4-FFF2-40B4-BE49-F238E27FC236}">
                <a16:creationId xmlns:a16="http://schemas.microsoft.com/office/drawing/2014/main" id="{387BAEC1-20CF-9C49-B3B2-2AEBAE7EB85B}"/>
              </a:ext>
            </a:extLst>
          </p:cNvPr>
          <p:cNvPicPr>
            <a:picLocks noChangeAspect="1"/>
          </p:cNvPicPr>
          <p:nvPr/>
        </p:nvPicPr>
        <p:blipFill rotWithShape="1">
          <a:blip r:embed="rId3"/>
          <a:srcRect/>
          <a:stretch/>
        </p:blipFill>
        <p:spPr>
          <a:xfrm>
            <a:off x="1524020" y="10"/>
            <a:ext cx="9143980" cy="6857990"/>
          </a:xfrm>
          <a:prstGeom prst="rect">
            <a:avLst/>
          </a:prstGeom>
        </p:spPr>
      </p:pic>
    </p:spTree>
    <p:extLst>
      <p:ext uri="{BB962C8B-B14F-4D97-AF65-F5344CB8AC3E}">
        <p14:creationId xmlns:p14="http://schemas.microsoft.com/office/powerpoint/2010/main" val="6687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2EAF694-B722-3F4C-B3C7-5CF2A0E1B384}"/>
              </a:ext>
            </a:extLst>
          </p:cNvPr>
          <p:cNvSpPr>
            <a:spLocks noGrp="1"/>
          </p:cNvSpPr>
          <p:nvPr>
            <p:ph idx="1"/>
          </p:nvPr>
        </p:nvSpPr>
        <p:spPr>
          <a:xfrm>
            <a:off x="1286970" y="969997"/>
            <a:ext cx="9618060" cy="4918006"/>
          </a:xfrm>
        </p:spPr>
        <p:txBody>
          <a:bodyPr>
            <a:noAutofit/>
          </a:bodyPr>
          <a:lstStyle/>
          <a:p>
            <a:pPr marL="0" indent="0">
              <a:buNone/>
            </a:pPr>
            <a:r>
              <a:rPr lang="en-US" sz="3600" b="1" dirty="0">
                <a:solidFill>
                  <a:schemeClr val="bg1"/>
                </a:solidFill>
              </a:rPr>
              <a:t>Paul, Galatians 5:13-14, 6:2 NIV</a:t>
            </a:r>
          </a:p>
          <a:p>
            <a:pPr marL="0" indent="0">
              <a:buNone/>
            </a:pPr>
            <a:r>
              <a:rPr lang="en-US" sz="3600" b="1" baseline="30000" dirty="0">
                <a:solidFill>
                  <a:schemeClr val="bg1"/>
                </a:solidFill>
              </a:rPr>
              <a:t>13 </a:t>
            </a:r>
            <a:r>
              <a:rPr lang="en-US" sz="3600" dirty="0">
                <a:solidFill>
                  <a:schemeClr val="bg1"/>
                </a:solidFill>
              </a:rPr>
              <a:t>You, my brothers and sisters, were called to be free. But do not use your freedom to indulge the flesh; rather, serve </a:t>
            </a:r>
            <a:r>
              <a:rPr lang="en-US" sz="3600" b="1" dirty="0">
                <a:solidFill>
                  <a:srgbClr val="FFFF00"/>
                </a:solidFill>
              </a:rPr>
              <a:t>one another </a:t>
            </a:r>
            <a:r>
              <a:rPr lang="en-US" sz="3600" dirty="0">
                <a:solidFill>
                  <a:schemeClr val="bg1"/>
                </a:solidFill>
              </a:rPr>
              <a:t>humbly in love. </a:t>
            </a:r>
            <a:br>
              <a:rPr lang="en-US" sz="3600" dirty="0">
                <a:solidFill>
                  <a:schemeClr val="bg1"/>
                </a:solidFill>
              </a:rPr>
            </a:br>
            <a:r>
              <a:rPr lang="en-US" sz="3600" b="1" baseline="30000" dirty="0">
                <a:solidFill>
                  <a:schemeClr val="bg1"/>
                </a:solidFill>
              </a:rPr>
              <a:t>14 </a:t>
            </a:r>
            <a:r>
              <a:rPr lang="en-US" sz="3600" dirty="0">
                <a:solidFill>
                  <a:schemeClr val="bg1"/>
                </a:solidFill>
              </a:rPr>
              <a:t>For the entire law is fulfilled in keeping this one command: “Love your neighbor as yourself.” </a:t>
            </a:r>
          </a:p>
          <a:p>
            <a:pPr marL="0" indent="0">
              <a:buNone/>
            </a:pPr>
            <a:endParaRPr lang="en-US" sz="3600" dirty="0">
              <a:solidFill>
                <a:schemeClr val="bg1"/>
              </a:solidFill>
            </a:endParaRPr>
          </a:p>
          <a:p>
            <a:pPr marL="0" indent="0">
              <a:buNone/>
            </a:pPr>
            <a:r>
              <a:rPr lang="en-US" sz="3600" b="1" baseline="30000" dirty="0">
                <a:solidFill>
                  <a:schemeClr val="bg1"/>
                </a:solidFill>
              </a:rPr>
              <a:t>2 </a:t>
            </a:r>
            <a:r>
              <a:rPr lang="en-US" sz="3600" dirty="0">
                <a:solidFill>
                  <a:schemeClr val="bg1"/>
                </a:solidFill>
              </a:rPr>
              <a:t>Carry each other’s burdens, and in this way you will fulfill the law of Christ.</a:t>
            </a:r>
          </a:p>
        </p:txBody>
      </p:sp>
    </p:spTree>
    <p:extLst>
      <p:ext uri="{BB962C8B-B14F-4D97-AF65-F5344CB8AC3E}">
        <p14:creationId xmlns:p14="http://schemas.microsoft.com/office/powerpoint/2010/main" val="205446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24">
            <a:extLst>
              <a:ext uri="{FF2B5EF4-FFF2-40B4-BE49-F238E27FC236}">
                <a16:creationId xmlns:a16="http://schemas.microsoft.com/office/drawing/2014/main" id="{FD6A8E35-2659-2042-BCF0-53139A117F68}"/>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r>
              <a:rPr lang="en-US" sz="4000" kern="1200">
                <a:solidFill>
                  <a:srgbClr val="FFFFFF"/>
                </a:solidFill>
                <a:effectLst>
                  <a:outerShdw blurRad="50800" dist="38100" dir="2700000" algn="tl" rotWithShape="0">
                    <a:schemeClr val="tx1">
                      <a:alpha val="40000"/>
                    </a:schemeClr>
                  </a:outerShdw>
                </a:effectLst>
                <a:latin typeface="+mj-lt"/>
                <a:ea typeface="+mj-ea"/>
                <a:cs typeface="+mj-cs"/>
              </a:rPr>
              <a:t>All the </a:t>
            </a:r>
            <a:br>
              <a:rPr lang="en-US" sz="4000" kern="1200">
                <a:solidFill>
                  <a:srgbClr val="FFFFFF"/>
                </a:solidFill>
                <a:effectLst>
                  <a:outerShdw blurRad="50800" dist="38100" dir="2700000" algn="tl" rotWithShape="0">
                    <a:schemeClr val="tx1">
                      <a:alpha val="40000"/>
                    </a:schemeClr>
                  </a:outerShdw>
                </a:effectLst>
                <a:latin typeface="+mj-lt"/>
                <a:ea typeface="+mj-ea"/>
                <a:cs typeface="+mj-cs"/>
              </a:rPr>
            </a:br>
            <a:r>
              <a:rPr lang="en-US" sz="4000" kern="1200">
                <a:solidFill>
                  <a:srgbClr val="FFFFFF"/>
                </a:solidFill>
                <a:effectLst>
                  <a:outerShdw blurRad="50800" dist="38100" dir="2700000" algn="tl" rotWithShape="0">
                    <a:schemeClr val="tx1">
                      <a:alpha val="40000"/>
                    </a:schemeClr>
                  </a:outerShdw>
                </a:effectLst>
                <a:latin typeface="+mj-lt"/>
                <a:ea typeface="+mj-ea"/>
                <a:cs typeface="+mj-cs"/>
              </a:rPr>
              <a:t>“One Another” Commands </a:t>
            </a:r>
            <a:br>
              <a:rPr lang="en-US" sz="4000" kern="1200">
                <a:solidFill>
                  <a:srgbClr val="FFFFFF"/>
                </a:solidFill>
                <a:effectLst>
                  <a:outerShdw blurRad="50800" dist="38100" dir="2700000" algn="tl" rotWithShape="0">
                    <a:schemeClr val="tx1">
                      <a:alpha val="40000"/>
                    </a:schemeClr>
                  </a:outerShdw>
                </a:effectLst>
                <a:latin typeface="+mj-lt"/>
                <a:ea typeface="+mj-ea"/>
                <a:cs typeface="+mj-cs"/>
              </a:rPr>
            </a:br>
            <a:r>
              <a:rPr lang="en-US" sz="4000" kern="1200">
                <a:solidFill>
                  <a:srgbClr val="FFFFFF"/>
                </a:solidFill>
                <a:effectLst>
                  <a:outerShdw blurRad="50800" dist="38100" dir="2700000" algn="tl" rotWithShape="0">
                    <a:schemeClr val="tx1">
                      <a:alpha val="40000"/>
                    </a:schemeClr>
                  </a:outerShdw>
                </a:effectLst>
                <a:latin typeface="+mj-lt"/>
                <a:ea typeface="+mj-ea"/>
                <a:cs typeface="+mj-cs"/>
              </a:rPr>
              <a:t>in the </a:t>
            </a:r>
            <a:br>
              <a:rPr lang="en-US" sz="4000" kern="1200">
                <a:solidFill>
                  <a:srgbClr val="FFFFFF"/>
                </a:solidFill>
                <a:effectLst>
                  <a:outerShdw blurRad="50800" dist="38100" dir="2700000" algn="tl" rotWithShape="0">
                    <a:schemeClr val="tx1">
                      <a:alpha val="40000"/>
                    </a:schemeClr>
                  </a:outerShdw>
                </a:effectLst>
                <a:latin typeface="+mj-lt"/>
                <a:ea typeface="+mj-ea"/>
                <a:cs typeface="+mj-cs"/>
              </a:rPr>
            </a:br>
            <a:r>
              <a:rPr lang="en-US" sz="4000" kern="1200">
                <a:solidFill>
                  <a:srgbClr val="FFFFFF"/>
                </a:solidFill>
                <a:effectLst>
                  <a:outerShdw blurRad="50800" dist="38100" dir="2700000" algn="tl" rotWithShape="0">
                    <a:schemeClr val="tx1">
                      <a:alpha val="40000"/>
                    </a:schemeClr>
                  </a:outerShdw>
                </a:effectLst>
                <a:latin typeface="+mj-lt"/>
                <a:ea typeface="+mj-ea"/>
                <a:cs typeface="+mj-cs"/>
              </a:rPr>
              <a:t>New Testament</a:t>
            </a:r>
          </a:p>
        </p:txBody>
      </p:sp>
      <p:pic>
        <p:nvPicPr>
          <p:cNvPr id="24" name="Picture 23" descr="A screenshot of a cell phone&#10;&#10;Description automatically generated">
            <a:extLst>
              <a:ext uri="{FF2B5EF4-FFF2-40B4-BE49-F238E27FC236}">
                <a16:creationId xmlns:a16="http://schemas.microsoft.com/office/drawing/2014/main" id="{E1D77C5F-9267-F54C-A96A-847988BD423F}"/>
              </a:ext>
            </a:extLst>
          </p:cNvPr>
          <p:cNvPicPr>
            <a:picLocks noChangeAspect="1"/>
          </p:cNvPicPr>
          <p:nvPr/>
        </p:nvPicPr>
        <p:blipFill>
          <a:blip r:embed="rId3"/>
          <a:stretch>
            <a:fillRect/>
          </a:stretch>
        </p:blipFill>
        <p:spPr>
          <a:xfrm>
            <a:off x="6136905" y="-4652"/>
            <a:ext cx="5554980" cy="6858000"/>
          </a:xfrm>
          <a:prstGeom prst="rect">
            <a:avLst/>
          </a:prstGeom>
        </p:spPr>
      </p:pic>
    </p:spTree>
    <p:extLst>
      <p:ext uri="{BB962C8B-B14F-4D97-AF65-F5344CB8AC3E}">
        <p14:creationId xmlns:p14="http://schemas.microsoft.com/office/powerpoint/2010/main" val="153327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0E108652-141F-3046-811C-2A23175C1B28}"/>
              </a:ext>
            </a:extLst>
          </p:cNvPr>
          <p:cNvPicPr>
            <a:picLocks noChangeAspect="1"/>
          </p:cNvPicPr>
          <p:nvPr/>
        </p:nvPicPr>
        <p:blipFill>
          <a:blip r:embed="rId3"/>
          <a:stretch>
            <a:fillRect/>
          </a:stretch>
        </p:blipFill>
        <p:spPr>
          <a:xfrm>
            <a:off x="1651416" y="95561"/>
            <a:ext cx="8889168" cy="6666877"/>
          </a:xfrm>
          <a:prstGeom prst="rect">
            <a:avLst/>
          </a:prstGeom>
        </p:spPr>
      </p:pic>
    </p:spTree>
    <p:extLst>
      <p:ext uri="{BB962C8B-B14F-4D97-AF65-F5344CB8AC3E}">
        <p14:creationId xmlns:p14="http://schemas.microsoft.com/office/powerpoint/2010/main" val="377835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0534C078-9DB1-5143-AE52-48E1B2ED45CB}"/>
              </a:ext>
            </a:extLst>
          </p:cNvPr>
          <p:cNvPicPr>
            <a:picLocks noChangeAspect="1"/>
          </p:cNvPicPr>
          <p:nvPr/>
        </p:nvPicPr>
        <p:blipFill rotWithShape="1">
          <a:blip r:embed="rId3"/>
          <a:srcRect t="2913"/>
          <a:stretch/>
        </p:blipFill>
        <p:spPr>
          <a:xfrm>
            <a:off x="1374099" y="0"/>
            <a:ext cx="9443802" cy="6858000"/>
          </a:xfrm>
          <a:prstGeom prst="rect">
            <a:avLst/>
          </a:prstGeom>
        </p:spPr>
      </p:pic>
    </p:spTree>
    <p:extLst>
      <p:ext uri="{BB962C8B-B14F-4D97-AF65-F5344CB8AC3E}">
        <p14:creationId xmlns:p14="http://schemas.microsoft.com/office/powerpoint/2010/main" val="201905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Text&#10;&#10;Description automatically generated with low confidence">
            <a:extLst>
              <a:ext uri="{FF2B5EF4-FFF2-40B4-BE49-F238E27FC236}">
                <a16:creationId xmlns:a16="http://schemas.microsoft.com/office/drawing/2014/main" id="{CB59A2EC-FD75-9344-BB50-1198076716F0}"/>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12675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grass, screenshot&#10;&#10;Description automatically generated">
            <a:extLst>
              <a:ext uri="{FF2B5EF4-FFF2-40B4-BE49-F238E27FC236}">
                <a16:creationId xmlns:a16="http://schemas.microsoft.com/office/drawing/2014/main" id="{CA80C7CA-9777-EA4E-8284-694DCB81CADD}"/>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402591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215E2A60-CC52-3048-AB1C-A9C59ACF873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3488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Text&#10;&#10;Description automatically generated with low confidence">
            <a:extLst>
              <a:ext uri="{FF2B5EF4-FFF2-40B4-BE49-F238E27FC236}">
                <a16:creationId xmlns:a16="http://schemas.microsoft.com/office/drawing/2014/main" id="{CB59A2EC-FD75-9344-BB50-1198076716F0}"/>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418277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A9C5D4B-1652-CF40-9593-79F073012AF0}"/>
              </a:ext>
            </a:extLst>
          </p:cNvPr>
          <p:cNvSpPr>
            <a:spLocks noGrp="1"/>
          </p:cNvSpPr>
          <p:nvPr>
            <p:ph idx="1"/>
          </p:nvPr>
        </p:nvSpPr>
        <p:spPr>
          <a:xfrm>
            <a:off x="838200" y="2627312"/>
            <a:ext cx="10515600" cy="1603375"/>
          </a:xfrm>
        </p:spPr>
        <p:txBody>
          <a:bodyPr>
            <a:normAutofit/>
          </a:bodyPr>
          <a:lstStyle/>
          <a:p>
            <a:pPr marL="0" indent="0" algn="ctr">
              <a:buNone/>
            </a:pPr>
            <a:r>
              <a:rPr lang="en-US" sz="4000" b="1" dirty="0">
                <a:solidFill>
                  <a:schemeClr val="bg1"/>
                </a:solidFill>
              </a:rPr>
              <a:t>Scripture Reading</a:t>
            </a:r>
          </a:p>
          <a:p>
            <a:pPr marL="0" indent="0" algn="ctr">
              <a:buNone/>
            </a:pPr>
            <a:r>
              <a:rPr lang="en-US" sz="4000" dirty="0">
                <a:solidFill>
                  <a:schemeClr val="bg1"/>
                </a:solidFill>
              </a:rPr>
              <a:t>Acts 6:1-7 NIV</a:t>
            </a:r>
          </a:p>
        </p:txBody>
      </p:sp>
    </p:spTree>
    <p:extLst>
      <p:ext uri="{BB962C8B-B14F-4D97-AF65-F5344CB8AC3E}">
        <p14:creationId xmlns:p14="http://schemas.microsoft.com/office/powerpoint/2010/main" val="360957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E0CC88E-698C-3240-AEFE-933A938ACCAE}"/>
              </a:ext>
            </a:extLst>
          </p:cNvPr>
          <p:cNvSpPr>
            <a:spLocks noGrp="1"/>
          </p:cNvSpPr>
          <p:nvPr>
            <p:ph type="title"/>
          </p:nvPr>
        </p:nvSpPr>
        <p:spPr>
          <a:xfrm>
            <a:off x="838200" y="365126"/>
            <a:ext cx="9808597" cy="1146176"/>
          </a:xfrm>
        </p:spPr>
        <p:txBody>
          <a:bodyPr>
            <a:normAutofit/>
          </a:bodyPr>
          <a:lstStyle/>
          <a:p>
            <a:r>
              <a:rPr lang="en-US" dirty="0">
                <a:solidFill>
                  <a:schemeClr val="bg1"/>
                </a:solidFill>
              </a:rPr>
              <a:t>Deacons: What We Know From the NT</a:t>
            </a:r>
            <a:endParaRPr lang="en-US">
              <a:solidFill>
                <a:schemeClr val="bg1"/>
              </a:solidFill>
            </a:endParaRPr>
          </a:p>
        </p:txBody>
      </p:sp>
      <p:sp>
        <p:nvSpPr>
          <p:cNvPr id="12" name="Freeform: Shape 11">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Freeform: Shape 13">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72489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E0CC88E-698C-3240-AEFE-933A938ACCAE}"/>
              </a:ext>
            </a:extLst>
          </p:cNvPr>
          <p:cNvSpPr>
            <a:spLocks noGrp="1"/>
          </p:cNvSpPr>
          <p:nvPr>
            <p:ph type="title"/>
          </p:nvPr>
        </p:nvSpPr>
        <p:spPr>
          <a:xfrm>
            <a:off x="838200" y="365126"/>
            <a:ext cx="9808597" cy="1146176"/>
          </a:xfrm>
        </p:spPr>
        <p:txBody>
          <a:bodyPr>
            <a:normAutofit/>
          </a:bodyPr>
          <a:lstStyle/>
          <a:p>
            <a:r>
              <a:rPr lang="en-US" dirty="0">
                <a:solidFill>
                  <a:schemeClr val="bg1"/>
                </a:solidFill>
              </a:rPr>
              <a:t>Deacons: What We Know From the NT</a:t>
            </a:r>
            <a:endParaRPr lang="en-US">
              <a:solidFill>
                <a:schemeClr val="bg1"/>
              </a:solidFill>
            </a:endParaRPr>
          </a:p>
        </p:txBody>
      </p:sp>
      <p:sp>
        <p:nvSpPr>
          <p:cNvPr id="12" name="Freeform: Shape 11">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Freeform: Shape 13">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22EAF694-B722-3F4C-B3C7-5CF2A0E1B384}"/>
              </a:ext>
            </a:extLst>
          </p:cNvPr>
          <p:cNvSpPr>
            <a:spLocks noGrp="1"/>
          </p:cNvSpPr>
          <p:nvPr>
            <p:ph idx="1"/>
          </p:nvPr>
        </p:nvSpPr>
        <p:spPr>
          <a:xfrm>
            <a:off x="149901" y="2055811"/>
            <a:ext cx="8979107" cy="4121152"/>
          </a:xfrm>
        </p:spPr>
        <p:txBody>
          <a:bodyPr anchor="t">
            <a:noAutofit/>
          </a:bodyPr>
          <a:lstStyle/>
          <a:p>
            <a:r>
              <a:rPr lang="en-US" b="1" dirty="0"/>
              <a:t>Deacons</a:t>
            </a:r>
            <a:r>
              <a:rPr lang="en-US" dirty="0"/>
              <a:t> (</a:t>
            </a:r>
            <a:r>
              <a:rPr lang="en-US" i="1" dirty="0" err="1"/>
              <a:t>diakonos</a:t>
            </a:r>
            <a:r>
              <a:rPr lang="en-US" dirty="0"/>
              <a:t>) – means “servant”</a:t>
            </a:r>
          </a:p>
        </p:txBody>
      </p:sp>
      <p:sp>
        <p:nvSpPr>
          <p:cNvPr id="16" name="Freeform: Shape 15">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64216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E0CC88E-698C-3240-AEFE-933A938ACCAE}"/>
              </a:ext>
            </a:extLst>
          </p:cNvPr>
          <p:cNvSpPr>
            <a:spLocks noGrp="1"/>
          </p:cNvSpPr>
          <p:nvPr>
            <p:ph type="title"/>
          </p:nvPr>
        </p:nvSpPr>
        <p:spPr>
          <a:xfrm>
            <a:off x="838200" y="365126"/>
            <a:ext cx="9808597" cy="1146176"/>
          </a:xfrm>
        </p:spPr>
        <p:txBody>
          <a:bodyPr>
            <a:normAutofit/>
          </a:bodyPr>
          <a:lstStyle/>
          <a:p>
            <a:r>
              <a:rPr lang="en-US" dirty="0">
                <a:solidFill>
                  <a:schemeClr val="bg1"/>
                </a:solidFill>
              </a:rPr>
              <a:t>Deacons: What We Know From the NT</a:t>
            </a:r>
            <a:endParaRPr lang="en-US">
              <a:solidFill>
                <a:schemeClr val="bg1"/>
              </a:solidFill>
            </a:endParaRPr>
          </a:p>
        </p:txBody>
      </p:sp>
      <p:sp>
        <p:nvSpPr>
          <p:cNvPr id="12" name="Freeform: Shape 11">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Freeform: Shape 13">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22EAF694-B722-3F4C-B3C7-5CF2A0E1B384}"/>
              </a:ext>
            </a:extLst>
          </p:cNvPr>
          <p:cNvSpPr>
            <a:spLocks noGrp="1"/>
          </p:cNvSpPr>
          <p:nvPr>
            <p:ph idx="1"/>
          </p:nvPr>
        </p:nvSpPr>
        <p:spPr>
          <a:xfrm>
            <a:off x="149901" y="2055811"/>
            <a:ext cx="8979107" cy="4121152"/>
          </a:xfrm>
        </p:spPr>
        <p:txBody>
          <a:bodyPr anchor="t">
            <a:noAutofit/>
          </a:bodyPr>
          <a:lstStyle/>
          <a:p>
            <a:r>
              <a:rPr lang="en-US" b="1" dirty="0"/>
              <a:t>Deacons</a:t>
            </a:r>
            <a:r>
              <a:rPr lang="en-US" dirty="0"/>
              <a:t> (</a:t>
            </a:r>
            <a:r>
              <a:rPr lang="en-US" i="1" dirty="0" err="1"/>
              <a:t>diakonos</a:t>
            </a:r>
            <a:r>
              <a:rPr lang="en-US" dirty="0"/>
              <a:t>) – means “servant”</a:t>
            </a:r>
          </a:p>
          <a:p>
            <a:r>
              <a:rPr lang="en-US" dirty="0"/>
              <a:t>The first “deacons” were first set apart to serve food to the poor, specifically to Hellenized Jewish widows</a:t>
            </a:r>
          </a:p>
        </p:txBody>
      </p:sp>
      <p:sp>
        <p:nvSpPr>
          <p:cNvPr id="16" name="Freeform: Shape 15">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792945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E0CC88E-698C-3240-AEFE-933A938ACCAE}"/>
              </a:ext>
            </a:extLst>
          </p:cNvPr>
          <p:cNvSpPr>
            <a:spLocks noGrp="1"/>
          </p:cNvSpPr>
          <p:nvPr>
            <p:ph type="title"/>
          </p:nvPr>
        </p:nvSpPr>
        <p:spPr>
          <a:xfrm>
            <a:off x="838200" y="365126"/>
            <a:ext cx="9808597" cy="1146176"/>
          </a:xfrm>
        </p:spPr>
        <p:txBody>
          <a:bodyPr>
            <a:normAutofit/>
          </a:bodyPr>
          <a:lstStyle/>
          <a:p>
            <a:r>
              <a:rPr lang="en-US" dirty="0">
                <a:solidFill>
                  <a:schemeClr val="bg1"/>
                </a:solidFill>
              </a:rPr>
              <a:t>Deacons: What We Know From the NT</a:t>
            </a:r>
            <a:endParaRPr lang="en-US">
              <a:solidFill>
                <a:schemeClr val="bg1"/>
              </a:solidFill>
            </a:endParaRPr>
          </a:p>
        </p:txBody>
      </p:sp>
      <p:sp>
        <p:nvSpPr>
          <p:cNvPr id="12" name="Freeform: Shape 11">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Freeform: Shape 13">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22EAF694-B722-3F4C-B3C7-5CF2A0E1B384}"/>
              </a:ext>
            </a:extLst>
          </p:cNvPr>
          <p:cNvSpPr>
            <a:spLocks noGrp="1"/>
          </p:cNvSpPr>
          <p:nvPr>
            <p:ph idx="1"/>
          </p:nvPr>
        </p:nvSpPr>
        <p:spPr>
          <a:xfrm>
            <a:off x="149901" y="2055811"/>
            <a:ext cx="8979107" cy="4121152"/>
          </a:xfrm>
        </p:spPr>
        <p:txBody>
          <a:bodyPr anchor="t">
            <a:noAutofit/>
          </a:bodyPr>
          <a:lstStyle/>
          <a:p>
            <a:r>
              <a:rPr lang="en-US" b="1" dirty="0"/>
              <a:t>Deacons</a:t>
            </a:r>
            <a:r>
              <a:rPr lang="en-US" dirty="0"/>
              <a:t> (</a:t>
            </a:r>
            <a:r>
              <a:rPr lang="en-US" i="1" dirty="0" err="1"/>
              <a:t>diakonos</a:t>
            </a:r>
            <a:r>
              <a:rPr lang="en-US" dirty="0"/>
              <a:t>) – means “servant”</a:t>
            </a:r>
          </a:p>
          <a:p>
            <a:r>
              <a:rPr lang="en-US" dirty="0"/>
              <a:t>The first “deacons” were first set apart to serve food to the poor, specifically to Hellenized Jewish widows</a:t>
            </a:r>
          </a:p>
          <a:p>
            <a:r>
              <a:rPr lang="en-US" dirty="0"/>
              <a:t>The call for deacons was how a growing Jewish Church responded to the urgent need for care  </a:t>
            </a:r>
          </a:p>
        </p:txBody>
      </p:sp>
      <p:sp>
        <p:nvSpPr>
          <p:cNvPr id="16" name="Freeform: Shape 15">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981166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E0CC88E-698C-3240-AEFE-933A938ACCAE}"/>
              </a:ext>
            </a:extLst>
          </p:cNvPr>
          <p:cNvSpPr>
            <a:spLocks noGrp="1"/>
          </p:cNvSpPr>
          <p:nvPr>
            <p:ph type="title"/>
          </p:nvPr>
        </p:nvSpPr>
        <p:spPr>
          <a:xfrm>
            <a:off x="838200" y="365126"/>
            <a:ext cx="9808597" cy="1146176"/>
          </a:xfrm>
        </p:spPr>
        <p:txBody>
          <a:bodyPr>
            <a:normAutofit/>
          </a:bodyPr>
          <a:lstStyle/>
          <a:p>
            <a:r>
              <a:rPr lang="en-US" dirty="0">
                <a:solidFill>
                  <a:schemeClr val="bg1"/>
                </a:solidFill>
              </a:rPr>
              <a:t>Deacons: What We Know From the NT</a:t>
            </a:r>
            <a:endParaRPr lang="en-US">
              <a:solidFill>
                <a:schemeClr val="bg1"/>
              </a:solidFill>
            </a:endParaRPr>
          </a:p>
        </p:txBody>
      </p:sp>
      <p:sp>
        <p:nvSpPr>
          <p:cNvPr id="12" name="Freeform: Shape 11">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Freeform: Shape 13">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22EAF694-B722-3F4C-B3C7-5CF2A0E1B384}"/>
              </a:ext>
            </a:extLst>
          </p:cNvPr>
          <p:cNvSpPr>
            <a:spLocks noGrp="1"/>
          </p:cNvSpPr>
          <p:nvPr>
            <p:ph idx="1"/>
          </p:nvPr>
        </p:nvSpPr>
        <p:spPr>
          <a:xfrm>
            <a:off x="149901" y="2055811"/>
            <a:ext cx="8979107" cy="4121152"/>
          </a:xfrm>
        </p:spPr>
        <p:txBody>
          <a:bodyPr anchor="t">
            <a:noAutofit/>
          </a:bodyPr>
          <a:lstStyle/>
          <a:p>
            <a:r>
              <a:rPr lang="en-US" b="1" dirty="0"/>
              <a:t>Deacons</a:t>
            </a:r>
            <a:r>
              <a:rPr lang="en-US" dirty="0"/>
              <a:t> (</a:t>
            </a:r>
            <a:r>
              <a:rPr lang="en-US" i="1" dirty="0" err="1"/>
              <a:t>diakonos</a:t>
            </a:r>
            <a:r>
              <a:rPr lang="en-US" dirty="0"/>
              <a:t>) – means “servant”</a:t>
            </a:r>
          </a:p>
          <a:p>
            <a:r>
              <a:rPr lang="en-US" dirty="0"/>
              <a:t>The first “deacons” were first set apart to serve food to the poor, specifically to Hellenized Jewish widows</a:t>
            </a:r>
          </a:p>
          <a:p>
            <a:r>
              <a:rPr lang="en-US" dirty="0"/>
              <a:t>The call for deacons was how a growing Jewish Church responded to the urgent need for care  </a:t>
            </a:r>
          </a:p>
          <a:p>
            <a:r>
              <a:rPr lang="en-US" dirty="0"/>
              <a:t>Deacons were needed to remove the heavy burden of care from the teachers (i.e., apostles, pastors and teachers)</a:t>
            </a:r>
          </a:p>
        </p:txBody>
      </p:sp>
      <p:sp>
        <p:nvSpPr>
          <p:cNvPr id="16" name="Freeform: Shape 15">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68872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E0CC88E-698C-3240-AEFE-933A938ACCAE}"/>
              </a:ext>
            </a:extLst>
          </p:cNvPr>
          <p:cNvSpPr>
            <a:spLocks noGrp="1"/>
          </p:cNvSpPr>
          <p:nvPr>
            <p:ph type="title"/>
          </p:nvPr>
        </p:nvSpPr>
        <p:spPr>
          <a:xfrm>
            <a:off x="838200" y="365126"/>
            <a:ext cx="9808597" cy="1146176"/>
          </a:xfrm>
        </p:spPr>
        <p:txBody>
          <a:bodyPr>
            <a:normAutofit/>
          </a:bodyPr>
          <a:lstStyle/>
          <a:p>
            <a:r>
              <a:rPr lang="en-US" dirty="0">
                <a:solidFill>
                  <a:schemeClr val="bg1"/>
                </a:solidFill>
              </a:rPr>
              <a:t>Deacons: What We Know From the NT</a:t>
            </a:r>
            <a:endParaRPr lang="en-US">
              <a:solidFill>
                <a:schemeClr val="bg1"/>
              </a:solidFill>
            </a:endParaRPr>
          </a:p>
        </p:txBody>
      </p:sp>
      <p:sp>
        <p:nvSpPr>
          <p:cNvPr id="12" name="Freeform: Shape 11">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Freeform: Shape 13">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22EAF694-B722-3F4C-B3C7-5CF2A0E1B384}"/>
              </a:ext>
            </a:extLst>
          </p:cNvPr>
          <p:cNvSpPr>
            <a:spLocks noGrp="1"/>
          </p:cNvSpPr>
          <p:nvPr>
            <p:ph idx="1"/>
          </p:nvPr>
        </p:nvSpPr>
        <p:spPr>
          <a:xfrm>
            <a:off x="149901" y="2055811"/>
            <a:ext cx="8979107" cy="4121152"/>
          </a:xfrm>
        </p:spPr>
        <p:txBody>
          <a:bodyPr anchor="t">
            <a:noAutofit/>
          </a:bodyPr>
          <a:lstStyle/>
          <a:p>
            <a:r>
              <a:rPr lang="en-US" b="1" dirty="0"/>
              <a:t>Deacons</a:t>
            </a:r>
            <a:r>
              <a:rPr lang="en-US" dirty="0"/>
              <a:t> (</a:t>
            </a:r>
            <a:r>
              <a:rPr lang="en-US" i="1" dirty="0" err="1"/>
              <a:t>diakonos</a:t>
            </a:r>
            <a:r>
              <a:rPr lang="en-US" dirty="0"/>
              <a:t>) – means “servant”</a:t>
            </a:r>
          </a:p>
          <a:p>
            <a:r>
              <a:rPr lang="en-US" dirty="0"/>
              <a:t>The first “deacons” were first set apart to serve food to the poor, specifically to Hellenized Jewish widows</a:t>
            </a:r>
          </a:p>
          <a:p>
            <a:r>
              <a:rPr lang="en-US" dirty="0"/>
              <a:t>The call for deacons was how a growing Jewish Church responded to the urgent need for care  </a:t>
            </a:r>
          </a:p>
          <a:p>
            <a:r>
              <a:rPr lang="en-US" dirty="0"/>
              <a:t>Deacons were needed to remove the heavy burden of care from the teachers (i.e., apostles, pastors and teachers)</a:t>
            </a:r>
          </a:p>
          <a:p>
            <a:r>
              <a:rPr lang="en-US" dirty="0"/>
              <a:t>Deacons were to be faithful men and women of personal and spiritual character (1 Tim 3:8-13; Rom 16:1)</a:t>
            </a:r>
          </a:p>
        </p:txBody>
      </p:sp>
      <p:sp>
        <p:nvSpPr>
          <p:cNvPr id="16" name="Freeform: Shape 15">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726140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2EAF694-B722-3F4C-B3C7-5CF2A0E1B384}"/>
              </a:ext>
            </a:extLst>
          </p:cNvPr>
          <p:cNvSpPr>
            <a:spLocks noGrp="1"/>
          </p:cNvSpPr>
          <p:nvPr>
            <p:ph idx="1"/>
          </p:nvPr>
        </p:nvSpPr>
        <p:spPr>
          <a:xfrm>
            <a:off x="1610974" y="1860722"/>
            <a:ext cx="8970052" cy="3136555"/>
          </a:xfrm>
        </p:spPr>
        <p:txBody>
          <a:bodyPr>
            <a:noAutofit/>
          </a:bodyPr>
          <a:lstStyle/>
          <a:p>
            <a:pPr marL="0" indent="0">
              <a:buNone/>
            </a:pPr>
            <a:r>
              <a:rPr lang="en-US" sz="3600" b="1" dirty="0">
                <a:solidFill>
                  <a:schemeClr val="bg1"/>
                </a:solidFill>
              </a:rPr>
              <a:t>Matthew 27:55-56 NIV</a:t>
            </a:r>
          </a:p>
          <a:p>
            <a:pPr marL="0" indent="0">
              <a:buNone/>
            </a:pPr>
            <a:r>
              <a:rPr lang="en-US" sz="3600" b="1" baseline="30000" dirty="0">
                <a:solidFill>
                  <a:schemeClr val="bg1"/>
                </a:solidFill>
              </a:rPr>
              <a:t>55 </a:t>
            </a:r>
            <a:r>
              <a:rPr lang="en-US" sz="3600" dirty="0">
                <a:solidFill>
                  <a:schemeClr val="bg1"/>
                </a:solidFill>
              </a:rPr>
              <a:t>Many women were there, watching from a distance. They had followed Jesus from Galilee </a:t>
            </a:r>
            <a:r>
              <a:rPr lang="en-US" sz="3600" b="1" dirty="0">
                <a:solidFill>
                  <a:srgbClr val="FFFF00"/>
                </a:solidFill>
              </a:rPr>
              <a:t>to care for his needs</a:t>
            </a:r>
            <a:r>
              <a:rPr lang="en-US" sz="3600" dirty="0">
                <a:solidFill>
                  <a:schemeClr val="bg1"/>
                </a:solidFill>
              </a:rPr>
              <a:t>. </a:t>
            </a:r>
            <a:r>
              <a:rPr lang="en-US" sz="3600" b="1" baseline="30000" dirty="0">
                <a:solidFill>
                  <a:schemeClr val="bg1"/>
                </a:solidFill>
              </a:rPr>
              <a:t>56 </a:t>
            </a:r>
            <a:r>
              <a:rPr lang="en-US" sz="3600" dirty="0">
                <a:solidFill>
                  <a:schemeClr val="bg1"/>
                </a:solidFill>
              </a:rPr>
              <a:t>Among them were Mary Magdalene, Mary the mother of James and Joseph,</a:t>
            </a:r>
            <a:r>
              <a:rPr lang="en-US" sz="3600" baseline="30000" dirty="0">
                <a:solidFill>
                  <a:schemeClr val="bg1"/>
                </a:solidFill>
              </a:rPr>
              <a:t> </a:t>
            </a:r>
            <a:r>
              <a:rPr lang="en-US" sz="3600" dirty="0">
                <a:solidFill>
                  <a:schemeClr val="bg1"/>
                </a:solidFill>
              </a:rPr>
              <a:t>and the mother of Zebedee’s sons.</a:t>
            </a:r>
          </a:p>
        </p:txBody>
      </p:sp>
    </p:spTree>
    <p:extLst>
      <p:ext uri="{BB962C8B-B14F-4D97-AF65-F5344CB8AC3E}">
        <p14:creationId xmlns:p14="http://schemas.microsoft.com/office/powerpoint/2010/main" val="115064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1373</TotalTime>
  <Words>2303</Words>
  <Application>Microsoft Macintosh PowerPoint</Application>
  <PresentationFormat>Widescreen</PresentationFormat>
  <Paragraphs>135</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Deacons: What We Know From the NT</vt:lpstr>
      <vt:lpstr>Deacons: What We Know From the NT</vt:lpstr>
      <vt:lpstr>Deacons: What We Know From the NT</vt:lpstr>
      <vt:lpstr>Deacons: What We Know From the NT</vt:lpstr>
      <vt:lpstr>Deacons: What We Know From the NT</vt:lpstr>
      <vt:lpstr>Deacons: What We Know From the NT</vt:lpstr>
      <vt:lpstr>PowerPoint Presentation</vt:lpstr>
      <vt:lpstr>PowerPoint Presentation</vt:lpstr>
      <vt:lpstr>PowerPoint Presentation</vt:lpstr>
      <vt:lpstr>All the  “One Another” Commands  in the  New Testament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24</cp:revision>
  <dcterms:created xsi:type="dcterms:W3CDTF">2021-11-10T21:15:00Z</dcterms:created>
  <dcterms:modified xsi:type="dcterms:W3CDTF">2021-11-12T17:28:56Z</dcterms:modified>
</cp:coreProperties>
</file>