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sldIdLst>
    <p:sldId id="256" r:id="rId2"/>
    <p:sldId id="396" r:id="rId3"/>
    <p:sldId id="395" r:id="rId4"/>
    <p:sldId id="401" r:id="rId5"/>
    <p:sldId id="393" r:id="rId6"/>
    <p:sldId id="410" r:id="rId7"/>
    <p:sldId id="411" r:id="rId8"/>
    <p:sldId id="412" r:id="rId9"/>
    <p:sldId id="413" r:id="rId10"/>
    <p:sldId id="416" r:id="rId11"/>
    <p:sldId id="417" r:id="rId12"/>
    <p:sldId id="418" r:id="rId13"/>
    <p:sldId id="419" r:id="rId14"/>
    <p:sldId id="420" r:id="rId15"/>
    <p:sldId id="421" r:id="rId16"/>
    <p:sldId id="422" r:id="rId17"/>
    <p:sldId id="400" r:id="rId18"/>
    <p:sldId id="409" r:id="rId19"/>
    <p:sldId id="423" r:id="rId20"/>
    <p:sldId id="424" r:id="rId21"/>
    <p:sldId id="376"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11737"/>
    <a:srgbClr val="E3CD89"/>
    <a:srgbClr val="E7D8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868"/>
    <p:restoredTop sz="73879"/>
  </p:normalViewPr>
  <p:slideViewPr>
    <p:cSldViewPr snapToGrid="0" snapToObjects="1">
      <p:cViewPr varScale="1">
        <p:scale>
          <a:sx n="61" d="100"/>
          <a:sy n="61" d="100"/>
        </p:scale>
        <p:origin x="248" y="624"/>
      </p:cViewPr>
      <p:guideLst/>
    </p:cSldViewPr>
  </p:slideViewPr>
  <p:notesTextViewPr>
    <p:cViewPr>
      <p:scale>
        <a:sx n="120" d="100"/>
        <a:sy n="12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673F5B-4EF6-4247-9468-CC88CE65B783}" type="datetimeFigureOut">
              <a:rPr lang="en-US" smtClean="0"/>
              <a:t>6/7/22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0D5411-BD8E-3D4F-A24B-44BD8A652888}" type="slidenum">
              <a:rPr lang="en-US" smtClean="0"/>
              <a:t>‹#›</a:t>
            </a:fld>
            <a:endParaRPr lang="en-US"/>
          </a:p>
        </p:txBody>
      </p:sp>
    </p:spTree>
    <p:extLst>
      <p:ext uri="{BB962C8B-B14F-4D97-AF65-F5344CB8AC3E}">
        <p14:creationId xmlns:p14="http://schemas.microsoft.com/office/powerpoint/2010/main" val="28510671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 INTRO]</a:t>
            </a:r>
          </a:p>
          <a:p>
            <a:pPr marL="171450" indent="-171450">
              <a:buFont typeface="Arial" panose="020B0604020202020204" pitchFamily="34" charset="0"/>
              <a:buChar char="•"/>
            </a:pPr>
            <a:r>
              <a:rPr lang="en-US" dirty="0"/>
              <a:t>Last week we began a new sermon series: Christ the Center: how the gospel shapes community</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What does it look like to be a Christ-centered church that is faithful to the gospel? How can we be a church that doesn’t obsess over boundaries or one that ends up erasing all lines that set us apart as faithful disciples? In this 4-part sermon series, we are looking at how Christ is the center of our community when we are pursuing him together, affirming historic Christian beliefs, and living out our values as Christ-followers, as we extend grace to those who are at different places on their journey.</a:t>
            </a:r>
            <a:r>
              <a:rPr lang="en-US" sz="1200" b="1" kern="1200" dirty="0">
                <a:solidFill>
                  <a:schemeClr val="tx1"/>
                </a:solidFill>
                <a:effectLst/>
                <a:latin typeface="+mn-lt"/>
                <a:ea typeface="+mn-ea"/>
                <a:cs typeface="+mn-cs"/>
              </a:rPr>
              <a:t> </a:t>
            </a:r>
            <a:r>
              <a:rPr lang="en-US" dirty="0">
                <a:effectLst/>
              </a:rPr>
              <a:t> </a:t>
            </a:r>
            <a:endParaRPr lang="en-US" b="0" dirty="0"/>
          </a:p>
          <a:p>
            <a:pPr marL="0" indent="0">
              <a:buFont typeface="Arial" panose="020B0604020202020204" pitchFamily="34" charset="0"/>
              <a:buNone/>
            </a:pPr>
            <a:endParaRPr lang="en-US" dirty="0"/>
          </a:p>
          <a:p>
            <a:pPr marL="0" indent="0">
              <a:buFont typeface="Arial" panose="020B0604020202020204" pitchFamily="34" charset="0"/>
              <a:buNone/>
            </a:pPr>
            <a:r>
              <a:rPr lang="en-US" dirty="0"/>
              <a:t>Last Sunday we began our series with… [NEXT SLIDE]</a:t>
            </a:r>
          </a:p>
        </p:txBody>
      </p:sp>
      <p:sp>
        <p:nvSpPr>
          <p:cNvPr id="4" name="Slide Number Placeholder 3"/>
          <p:cNvSpPr>
            <a:spLocks noGrp="1"/>
          </p:cNvSpPr>
          <p:nvPr>
            <p:ph type="sldNum" sz="quarter" idx="5"/>
          </p:nvPr>
        </p:nvSpPr>
        <p:spPr/>
        <p:txBody>
          <a:bodyPr/>
          <a:lstStyle/>
          <a:p>
            <a:fld id="{900D5411-BD8E-3D4F-A24B-44BD8A652888}" type="slidenum">
              <a:rPr lang="en-US" smtClean="0"/>
              <a:t>1</a:t>
            </a:fld>
            <a:endParaRPr lang="en-US"/>
          </a:p>
        </p:txBody>
      </p:sp>
    </p:spTree>
    <p:extLst>
      <p:ext uri="{BB962C8B-B14F-4D97-AF65-F5344CB8AC3E}">
        <p14:creationId xmlns:p14="http://schemas.microsoft.com/office/powerpoint/2010/main" val="4019304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 COMMENTS]</a:t>
            </a:r>
          </a:p>
          <a:p>
            <a:r>
              <a:rPr lang="en-US" dirty="0"/>
              <a:t>Once again, Baker writes…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“Bounded churches may state that Christ is at the center, but the paradigm itself acts like a magnet and pulls people to turn and focus on the boundary line that defines the group and provides security. At the other end of the spectrum, a fuzzy church might talk about the centrality of Jesus Christ, but it does not actually have a center. The focus is still on boundary lines, but in this case their identity is defined by not having any boundary lines. In a centered church our security and identity reside in our relationship to the center. Therefore, the paradigm itself, like a magnet, pulls our focus to the center—Jesus Christ.”</a:t>
            </a:r>
          </a:p>
          <a:p>
            <a:endParaRPr lang="en-US" dirty="0"/>
          </a:p>
          <a:p>
            <a:r>
              <a:rPr lang="en-US" dirty="0"/>
              <a:t>Brothers and sisters, despite the good that might come from a bounded approach, Jesus rejected this mindset of the Pharisees in his own ministry. And as we have heard from the Apostle Paul to the Galatians, it is slavery, it is going backwards, it breeds all manner of shriveled fruit, as it reflects a tribalistic mentality born of the flesh, not the Spirit. And it fails to trust in the way that calls us to meet people where they are and journey together toward the God of the center—the God who looks like Jesus.</a:t>
            </a:r>
          </a:p>
          <a:p>
            <a:endParaRPr lang="en-US" dirty="0"/>
          </a:p>
          <a:p>
            <a:r>
              <a:rPr lang="en-US" dirty="0"/>
              <a:t>Therefore, let us say “No” to the bounded church, so that we might say “Yes” to Jesus and the gospel which is best known, experienced, and embodied in the Centered Church. </a:t>
            </a:r>
          </a:p>
          <a:p>
            <a:endParaRPr lang="en-US" dirty="0"/>
          </a:p>
          <a:p>
            <a:r>
              <a:rPr lang="en-US" dirty="0"/>
              <a:t>In closing, here are two questions for reflection and response… [NEXT SLIDE]</a:t>
            </a:r>
          </a:p>
        </p:txBody>
      </p:sp>
      <p:sp>
        <p:nvSpPr>
          <p:cNvPr id="4" name="Slide Number Placeholder 3"/>
          <p:cNvSpPr>
            <a:spLocks noGrp="1"/>
          </p:cNvSpPr>
          <p:nvPr>
            <p:ph type="sldNum" sz="quarter" idx="5"/>
          </p:nvPr>
        </p:nvSpPr>
        <p:spPr/>
        <p:txBody>
          <a:bodyPr/>
          <a:lstStyle/>
          <a:p>
            <a:fld id="{900D5411-BD8E-3D4F-A24B-44BD8A652888}" type="slidenum">
              <a:rPr lang="en-US" smtClean="0"/>
              <a:t>17</a:t>
            </a:fld>
            <a:endParaRPr lang="en-US"/>
          </a:p>
        </p:txBody>
      </p:sp>
    </p:spTree>
    <p:extLst>
      <p:ext uri="{BB962C8B-B14F-4D97-AF65-F5344CB8AC3E}">
        <p14:creationId xmlns:p14="http://schemas.microsoft.com/office/powerpoint/2010/main" val="13471488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chemeClr val="tx1"/>
              </a:solidFill>
            </a:endParaRPr>
          </a:p>
        </p:txBody>
      </p:sp>
      <p:sp>
        <p:nvSpPr>
          <p:cNvPr id="4" name="Slide Number Placeholder 3"/>
          <p:cNvSpPr>
            <a:spLocks noGrp="1"/>
          </p:cNvSpPr>
          <p:nvPr>
            <p:ph type="sldNum" sz="quarter" idx="5"/>
          </p:nvPr>
        </p:nvSpPr>
        <p:spPr/>
        <p:txBody>
          <a:bodyPr/>
          <a:lstStyle/>
          <a:p>
            <a:fld id="{900D5411-BD8E-3D4F-A24B-44BD8A652888}" type="slidenum">
              <a:rPr lang="en-US" smtClean="0"/>
              <a:t>18</a:t>
            </a:fld>
            <a:endParaRPr lang="en-US"/>
          </a:p>
        </p:txBody>
      </p:sp>
    </p:spTree>
    <p:extLst>
      <p:ext uri="{BB962C8B-B14F-4D97-AF65-F5344CB8AC3E}">
        <p14:creationId xmlns:p14="http://schemas.microsoft.com/office/powerpoint/2010/main" val="35964683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chemeClr val="tx1"/>
              </a:solidFill>
            </a:endParaRPr>
          </a:p>
        </p:txBody>
      </p:sp>
      <p:sp>
        <p:nvSpPr>
          <p:cNvPr id="4" name="Slide Number Placeholder 3"/>
          <p:cNvSpPr>
            <a:spLocks noGrp="1"/>
          </p:cNvSpPr>
          <p:nvPr>
            <p:ph type="sldNum" sz="quarter" idx="5"/>
          </p:nvPr>
        </p:nvSpPr>
        <p:spPr/>
        <p:txBody>
          <a:bodyPr/>
          <a:lstStyle/>
          <a:p>
            <a:fld id="{900D5411-BD8E-3D4F-A24B-44BD8A652888}" type="slidenum">
              <a:rPr lang="en-US" smtClean="0"/>
              <a:t>19</a:t>
            </a:fld>
            <a:endParaRPr lang="en-US"/>
          </a:p>
        </p:txBody>
      </p:sp>
    </p:spTree>
    <p:extLst>
      <p:ext uri="{BB962C8B-B14F-4D97-AF65-F5344CB8AC3E}">
        <p14:creationId xmlns:p14="http://schemas.microsoft.com/office/powerpoint/2010/main" val="11845918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tx1"/>
                </a:solidFill>
              </a:rPr>
              <a:t>[BRIEF COMMENT ON EACH QUESTION]</a:t>
            </a:r>
          </a:p>
          <a:p>
            <a:endParaRPr lang="en-US" dirty="0">
              <a:solidFill>
                <a:schemeClr val="tx1"/>
              </a:solidFill>
            </a:endParaRPr>
          </a:p>
          <a:p>
            <a:r>
              <a:rPr lang="en-US" dirty="0">
                <a:solidFill>
                  <a:schemeClr val="tx1"/>
                </a:solidFill>
              </a:rPr>
              <a:t>[CLOSING PRAYER]</a:t>
            </a:r>
          </a:p>
          <a:p>
            <a:endParaRPr lang="en-US" dirty="0">
              <a:solidFill>
                <a:schemeClr val="tx1"/>
              </a:solidFill>
            </a:endParaRPr>
          </a:p>
          <a:p>
            <a:r>
              <a:rPr lang="en-US" dirty="0">
                <a:solidFill>
                  <a:schemeClr val="tx1"/>
                </a:solidFill>
              </a:rPr>
              <a:t>[NEXT SLIDE FOR CLOSING PRAYER]</a:t>
            </a:r>
          </a:p>
        </p:txBody>
      </p:sp>
      <p:sp>
        <p:nvSpPr>
          <p:cNvPr id="4" name="Slide Number Placeholder 3"/>
          <p:cNvSpPr>
            <a:spLocks noGrp="1"/>
          </p:cNvSpPr>
          <p:nvPr>
            <p:ph type="sldNum" sz="quarter" idx="5"/>
          </p:nvPr>
        </p:nvSpPr>
        <p:spPr/>
        <p:txBody>
          <a:bodyPr/>
          <a:lstStyle/>
          <a:p>
            <a:fld id="{900D5411-BD8E-3D4F-A24B-44BD8A652888}" type="slidenum">
              <a:rPr lang="en-US" smtClean="0"/>
              <a:t>20</a:t>
            </a:fld>
            <a:endParaRPr lang="en-US"/>
          </a:p>
        </p:txBody>
      </p:sp>
    </p:spTree>
    <p:extLst>
      <p:ext uri="{BB962C8B-B14F-4D97-AF65-F5344CB8AC3E}">
        <p14:creationId xmlns:p14="http://schemas.microsoft.com/office/powerpoint/2010/main" val="22089791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900D5411-BD8E-3D4F-A24B-44BD8A652888}" type="slidenum">
              <a:rPr lang="en-US" smtClean="0"/>
              <a:t>21</a:t>
            </a:fld>
            <a:endParaRPr lang="en-US"/>
          </a:p>
        </p:txBody>
      </p:sp>
    </p:spTree>
    <p:extLst>
      <p:ext uri="{BB962C8B-B14F-4D97-AF65-F5344CB8AC3E}">
        <p14:creationId xmlns:p14="http://schemas.microsoft.com/office/powerpoint/2010/main" val="14883213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[BRIEF COMMENTS]</a:t>
            </a:r>
          </a:p>
          <a:p>
            <a:r>
              <a:rPr lang="en-US" sz="1200" kern="1200" dirty="0">
                <a:solidFill>
                  <a:schemeClr val="tx1"/>
                </a:solidFill>
                <a:effectLst/>
                <a:latin typeface="+mn-lt"/>
                <a:ea typeface="+mn-ea"/>
                <a:cs typeface="+mn-cs"/>
              </a:rPr>
              <a:t>1. </a:t>
            </a:r>
            <a:r>
              <a:rPr lang="en-US" sz="1200" i="1" kern="1200" dirty="0">
                <a:solidFill>
                  <a:schemeClr val="tx1"/>
                </a:solidFill>
                <a:effectLst/>
                <a:latin typeface="+mn-lt"/>
                <a:ea typeface="+mn-ea"/>
                <a:cs typeface="+mn-cs"/>
              </a:rPr>
              <a:t>The God of the Center </a:t>
            </a:r>
            <a:r>
              <a:rPr lang="en-US" sz="1200" kern="1200" dirty="0">
                <a:solidFill>
                  <a:schemeClr val="tx1"/>
                </a:solidFill>
                <a:effectLst/>
                <a:latin typeface="+mn-lt"/>
                <a:ea typeface="+mn-ea"/>
                <a:cs typeface="+mn-cs"/>
              </a:rPr>
              <a:t>– I addressed </a:t>
            </a:r>
            <a:r>
              <a:rPr lang="en-US" sz="1200" b="0" i="0" u="none" strike="noStrike" kern="1200" dirty="0">
                <a:solidFill>
                  <a:schemeClr val="tx1"/>
                </a:solidFill>
                <a:effectLst/>
                <a:latin typeface="+mn-lt"/>
                <a:ea typeface="+mn-ea"/>
                <a:cs typeface="+mn-cs"/>
              </a:rPr>
              <a:t>how our concept of God, and our understanding of the gospel, will determine the sort of community and culture that exists in the church. At Grantham, we say Jesus shows us what God is like, and so we want to worship and know this Jesus, and follow him with others in the church for the sake of the world—leading others to the God who looks like Jesus. Therefore, the more we seek the God of the center, the more like him we will become, individually and as a community.</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2. Today’s message: </a:t>
            </a:r>
            <a:r>
              <a:rPr lang="en-US" sz="1200" i="1" kern="1200" dirty="0">
                <a:solidFill>
                  <a:schemeClr val="tx1"/>
                </a:solidFill>
                <a:effectLst/>
                <a:latin typeface="+mn-lt"/>
                <a:ea typeface="+mn-ea"/>
                <a:cs typeface="+mn-cs"/>
              </a:rPr>
              <a:t>The Shriveled Fruit of a Bounded Church</a:t>
            </a:r>
            <a:r>
              <a:rPr lang="en-US" sz="1200" kern="1200" dirty="0">
                <a:solidFill>
                  <a:schemeClr val="tx1"/>
                </a:solidFill>
                <a:effectLst/>
                <a:latin typeface="+mn-lt"/>
                <a:ea typeface="+mn-ea"/>
                <a:cs typeface="+mn-cs"/>
              </a:rPr>
              <a:t>, we are going to be looking at how the gospel challenges the “bounded” practice of community, which the Pharisees embodied and (as we saw last week) Jesus rejected.</a:t>
            </a:r>
          </a:p>
          <a:p>
            <a:r>
              <a:rPr lang="en-US" sz="1200" kern="1200" dirty="0">
                <a:solidFill>
                  <a:schemeClr val="tx1"/>
                </a:solidFill>
                <a:effectLst/>
                <a:latin typeface="+mn-lt"/>
                <a:ea typeface="+mn-ea"/>
                <a:cs typeface="+mn-cs"/>
              </a:rPr>
              <a:t>3. Next week will look at </a:t>
            </a:r>
            <a:r>
              <a:rPr lang="en-US" sz="1200" i="1" kern="1200" dirty="0">
                <a:solidFill>
                  <a:schemeClr val="tx1"/>
                </a:solidFill>
                <a:effectLst/>
                <a:latin typeface="+mn-lt"/>
                <a:ea typeface="+mn-ea"/>
                <a:cs typeface="+mn-cs"/>
              </a:rPr>
              <a:t>The Meager Fruit of a Fuzzy Church </a:t>
            </a:r>
            <a:r>
              <a:rPr lang="en-US" sz="1200" kern="1200" dirty="0">
                <a:solidFill>
                  <a:schemeClr val="tx1"/>
                </a:solidFill>
                <a:effectLst/>
                <a:latin typeface="+mn-lt"/>
                <a:ea typeface="+mn-ea"/>
                <a:cs typeface="+mn-cs"/>
              </a:rPr>
              <a:t>– what it looks like when we erase all lines and boundaries (either to be non-judgmental or to align ourselves with the spirit of the age), and why that is equally a bad idea.</a:t>
            </a:r>
          </a:p>
          <a:p>
            <a:r>
              <a:rPr lang="en-US" sz="1200" kern="1200" dirty="0">
                <a:solidFill>
                  <a:schemeClr val="tx1"/>
                </a:solidFill>
                <a:effectLst/>
                <a:latin typeface="+mn-lt"/>
                <a:ea typeface="+mn-ea"/>
                <a:cs typeface="+mn-cs"/>
              </a:rPr>
              <a:t>4. The final message: </a:t>
            </a:r>
            <a:r>
              <a:rPr lang="en-US" sz="1200" i="1" kern="1200" dirty="0">
                <a:solidFill>
                  <a:schemeClr val="tx1"/>
                </a:solidFill>
                <a:effectLst/>
                <a:latin typeface="+mn-lt"/>
                <a:ea typeface="+mn-ea"/>
                <a:cs typeface="+mn-cs"/>
              </a:rPr>
              <a:t>The Deep Well of a Centered Church </a:t>
            </a:r>
            <a:r>
              <a:rPr lang="en-US" sz="1200" kern="1200" dirty="0">
                <a:solidFill>
                  <a:schemeClr val="tx1"/>
                </a:solidFill>
                <a:effectLst/>
                <a:latin typeface="+mn-lt"/>
                <a:ea typeface="+mn-ea"/>
                <a:cs typeface="+mn-cs"/>
              </a:rPr>
              <a:t>– we will see that there is a third way option of being a community that pursues Jesus together (allowing folks to be at different places), can discern whose life is aimed at Christ, and hold grace and truth together as we live and worship in relationship with one another.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Again, I believe this is a foundational series. And for such a time as this, I’m thankful for the clarity and inspiration that Mark Baker offers in his book… [NEXT SLIDE]</a:t>
            </a:r>
            <a:endParaRPr lang="en-US" dirty="0"/>
          </a:p>
        </p:txBody>
      </p:sp>
      <p:sp>
        <p:nvSpPr>
          <p:cNvPr id="4" name="Slide Number Placeholder 3"/>
          <p:cNvSpPr>
            <a:spLocks noGrp="1"/>
          </p:cNvSpPr>
          <p:nvPr>
            <p:ph type="sldNum" sz="quarter" idx="5"/>
          </p:nvPr>
        </p:nvSpPr>
        <p:spPr/>
        <p:txBody>
          <a:bodyPr/>
          <a:lstStyle/>
          <a:p>
            <a:fld id="{900D5411-BD8E-3D4F-A24B-44BD8A652888}" type="slidenum">
              <a:rPr lang="en-US" smtClean="0"/>
              <a:t>2</a:t>
            </a:fld>
            <a:endParaRPr lang="en-US"/>
          </a:p>
        </p:txBody>
      </p:sp>
    </p:spTree>
    <p:extLst>
      <p:ext uri="{BB962C8B-B14F-4D97-AF65-F5344CB8AC3E}">
        <p14:creationId xmlns:p14="http://schemas.microsoft.com/office/powerpoint/2010/main" val="14609203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Centered-Set Church: Discipleship and Community Without Judgmentalism</a:t>
            </a:r>
          </a:p>
          <a:p>
            <a:endParaRPr lang="en-US" i="1" dirty="0"/>
          </a:p>
          <a:p>
            <a:r>
              <a:rPr lang="en-US" dirty="0"/>
              <a:t>If you’re interested in reading it, I linked this book in last week’s Email From the Pastor. If you don’t receive our weekly email (which includes everything going on in the church) please let us know by emailing the church office. Also, we have Baker’s book, and others related to the series, on the church library shelf in the lobby.</a:t>
            </a:r>
          </a:p>
          <a:p>
            <a:endParaRPr lang="en-US" dirty="0"/>
          </a:p>
          <a:p>
            <a:r>
              <a:rPr lang="en-US" dirty="0"/>
              <a:t>As I said last Sunday, Mark Baker expounds on three different ways of being community, and here are the images that help us grasp what each set looks like in practice.  [NEXT SLIDE]</a:t>
            </a:r>
          </a:p>
        </p:txBody>
      </p:sp>
      <p:sp>
        <p:nvSpPr>
          <p:cNvPr id="4" name="Slide Number Placeholder 3"/>
          <p:cNvSpPr>
            <a:spLocks noGrp="1"/>
          </p:cNvSpPr>
          <p:nvPr>
            <p:ph type="sldNum" sz="quarter" idx="5"/>
          </p:nvPr>
        </p:nvSpPr>
        <p:spPr/>
        <p:txBody>
          <a:bodyPr/>
          <a:lstStyle/>
          <a:p>
            <a:fld id="{900D5411-BD8E-3D4F-A24B-44BD8A652888}" type="slidenum">
              <a:rPr lang="en-US" smtClean="0"/>
              <a:t>3</a:t>
            </a:fld>
            <a:endParaRPr lang="en-US"/>
          </a:p>
        </p:txBody>
      </p:sp>
    </p:spTree>
    <p:extLst>
      <p:ext uri="{BB962C8B-B14F-4D97-AF65-F5344CB8AC3E}">
        <p14:creationId xmlns:p14="http://schemas.microsoft.com/office/powerpoint/2010/main" val="7408068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 COMMENT ON EACH]</a:t>
            </a:r>
          </a:p>
          <a:p>
            <a:pPr marL="228600" indent="-228600">
              <a:buFont typeface="+mj-lt"/>
              <a:buAutoNum type="arabicPeriod"/>
            </a:pPr>
            <a:r>
              <a:rPr lang="en-US" dirty="0"/>
              <a:t>Bounded Church – clear lines of who is in and out; focuses on boundaries.</a:t>
            </a:r>
          </a:p>
          <a:p>
            <a:pPr marL="228600" indent="-228600">
              <a:buFont typeface="+mj-lt"/>
              <a:buAutoNum type="arabicPeriod"/>
            </a:pPr>
            <a:r>
              <a:rPr lang="en-US" dirty="0"/>
              <a:t>Fuzzy Church – the removal of all lines and boundaries with no clear direction.</a:t>
            </a:r>
          </a:p>
          <a:p>
            <a:pPr marL="228600" indent="-228600">
              <a:buFont typeface="+mj-lt"/>
              <a:buAutoNum type="arabicPeriod"/>
            </a:pPr>
            <a:r>
              <a:rPr lang="en-US" dirty="0"/>
              <a:t>Centered Church – discerns who belongs to the group by observing people’s relationship with the center—Jesus Christ. The group includes all who are oriented toward the center. Their common direction brings unity. There is space to struggle and fail because they believe that everyone is in process—moving closer to the center. </a:t>
            </a:r>
          </a:p>
          <a:p>
            <a:endParaRPr lang="en-US" dirty="0"/>
          </a:p>
          <a:p>
            <a:r>
              <a:rPr lang="en-US" dirty="0"/>
              <a:t>This morning we are looking at the Bounded Church. Again, here is the definition we looked at last Sunday… [NEXT SLIDE]</a:t>
            </a:r>
          </a:p>
        </p:txBody>
      </p:sp>
      <p:sp>
        <p:nvSpPr>
          <p:cNvPr id="4" name="Slide Number Placeholder 3"/>
          <p:cNvSpPr>
            <a:spLocks noGrp="1"/>
          </p:cNvSpPr>
          <p:nvPr>
            <p:ph type="sldNum" sz="quarter" idx="5"/>
          </p:nvPr>
        </p:nvSpPr>
        <p:spPr/>
        <p:txBody>
          <a:bodyPr/>
          <a:lstStyle/>
          <a:p>
            <a:fld id="{900D5411-BD8E-3D4F-A24B-44BD8A652888}" type="slidenum">
              <a:rPr lang="en-US" smtClean="0"/>
              <a:t>4</a:t>
            </a:fld>
            <a:endParaRPr lang="en-US"/>
          </a:p>
        </p:txBody>
      </p:sp>
    </p:spTree>
    <p:extLst>
      <p:ext uri="{BB962C8B-B14F-4D97-AF65-F5344CB8AC3E}">
        <p14:creationId xmlns:p14="http://schemas.microsoft.com/office/powerpoint/2010/main" val="20654438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&amp; COMMENT BRIEFLY]</a:t>
            </a:r>
          </a:p>
          <a:p>
            <a:r>
              <a:rPr lang="en-US" dirty="0"/>
              <a:t>The Bounded Church’s impact on us as…</a:t>
            </a:r>
          </a:p>
          <a:p>
            <a:pPr marL="228600" indent="-228600">
              <a:buFont typeface="+mj-lt"/>
              <a:buAutoNum type="arabicPeriod"/>
            </a:pPr>
            <a:r>
              <a:rPr lang="en-US" dirty="0"/>
              <a:t>Individuals – elitist attitudes about your church tradition, heresy hunters, and judgmental attitudes (e.g., people mowing their lawns or fishing on Sunday, real Christians don’t smoke, listen to secular music, or have tattoos, etc.)</a:t>
            </a:r>
          </a:p>
          <a:p>
            <a:pPr marL="228600" indent="-228600">
              <a:buFont typeface="+mj-lt"/>
              <a:buAutoNum type="arabicPeriod"/>
            </a:pPr>
            <a:r>
              <a:rPr lang="en-US" dirty="0"/>
              <a:t>Community – we can give folks the clarity or simplicity of mind they seek in a pagan, pluralistic, post-truth, morally-confused world, but at a terrible cost to ourselves and our lost neighbors when it is done through a bounded-set paradigm.</a:t>
            </a:r>
          </a:p>
          <a:p>
            <a:endParaRPr lang="en-US" dirty="0"/>
          </a:p>
          <a:p>
            <a:r>
              <a:rPr lang="en-US" dirty="0"/>
              <a:t>In his book, Baker says, “Most people draw religious lines with sincere concerns and motivations. Yet in a society that is saturated with status-seeing, a bounded group easily absorbs that mentality, and their practices can become tools to grasp at superiority and status. In this way, status, superiority, and privilege can become unconsciously woven into the fabric of bounded churches.”</a:t>
            </a:r>
          </a:p>
          <a:p>
            <a:endParaRPr lang="en-US" dirty="0"/>
          </a:p>
          <a:p>
            <a:r>
              <a:rPr lang="en-US" dirty="0"/>
              <a:t>Can some good come out of bounded churches? Sure. But most often than not they promote a concept of God that doesn’t look like Jesus, and they create modern-day Pharisees who bear shriveled fruit. And that’s what I want us to reflect on today… [NEXT SLIDE]</a:t>
            </a:r>
          </a:p>
        </p:txBody>
      </p:sp>
      <p:sp>
        <p:nvSpPr>
          <p:cNvPr id="4" name="Slide Number Placeholder 3"/>
          <p:cNvSpPr>
            <a:spLocks noGrp="1"/>
          </p:cNvSpPr>
          <p:nvPr>
            <p:ph type="sldNum" sz="quarter" idx="5"/>
          </p:nvPr>
        </p:nvSpPr>
        <p:spPr/>
        <p:txBody>
          <a:bodyPr/>
          <a:lstStyle/>
          <a:p>
            <a:fld id="{900D5411-BD8E-3D4F-A24B-44BD8A652888}" type="slidenum">
              <a:rPr lang="en-US" smtClean="0"/>
              <a:t>5</a:t>
            </a:fld>
            <a:endParaRPr lang="en-US"/>
          </a:p>
        </p:txBody>
      </p:sp>
    </p:spTree>
    <p:extLst>
      <p:ext uri="{BB962C8B-B14F-4D97-AF65-F5344CB8AC3E}">
        <p14:creationId xmlns:p14="http://schemas.microsoft.com/office/powerpoint/2010/main" val="37138316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In the message, </a:t>
            </a:r>
            <a:r>
              <a:rPr lang="en-US" i="1" dirty="0"/>
              <a:t>The Shriveled Fruit of a Bounded Church</a:t>
            </a:r>
          </a:p>
          <a:p>
            <a:pPr marL="0" indent="0">
              <a:buFont typeface="Arial" panose="020B0604020202020204" pitchFamily="34" charset="0"/>
              <a:buNone/>
            </a:pPr>
            <a:endParaRPr lang="en-US" i="1" dirty="0"/>
          </a:p>
          <a:p>
            <a:pPr marL="0" indent="0">
              <a:buFont typeface="Arial" panose="020B0604020202020204" pitchFamily="34" charset="0"/>
              <a:buNone/>
            </a:pPr>
            <a:r>
              <a:rPr lang="en-US" dirty="0"/>
              <a:t>In just a moment we are going to be looking at various passages in Paul’s letter to the Galatians. But before we do that, I want to invite us to hear Paul challenging a bounded group paradigm that was introduced to these Gentile Christians by Jewish Christians who were undermining Paul’s ministry and the gospel he was proclaiming—a gospel of grace—as he envisioned a multi-cultural church with Christ at the center.</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And so, what was the gospel that Paul preached… [NEXT SLIDE]</a:t>
            </a:r>
          </a:p>
        </p:txBody>
      </p:sp>
      <p:sp>
        <p:nvSpPr>
          <p:cNvPr id="4" name="Slide Number Placeholder 3"/>
          <p:cNvSpPr>
            <a:spLocks noGrp="1"/>
          </p:cNvSpPr>
          <p:nvPr>
            <p:ph type="sldNum" sz="quarter" idx="5"/>
          </p:nvPr>
        </p:nvSpPr>
        <p:spPr/>
        <p:txBody>
          <a:bodyPr/>
          <a:lstStyle/>
          <a:p>
            <a:fld id="{900D5411-BD8E-3D4F-A24B-44BD8A652888}" type="slidenum">
              <a:rPr lang="en-US" smtClean="0"/>
              <a:t>6</a:t>
            </a:fld>
            <a:endParaRPr lang="en-US"/>
          </a:p>
        </p:txBody>
      </p:sp>
    </p:spTree>
    <p:extLst>
      <p:ext uri="{BB962C8B-B14F-4D97-AF65-F5344CB8AC3E}">
        <p14:creationId xmlns:p14="http://schemas.microsoft.com/office/powerpoint/2010/main" val="39892706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 COMMENTS]</a:t>
            </a:r>
          </a:p>
          <a:p>
            <a:pPr marL="171450" indent="-171450">
              <a:buFont typeface="Arial" panose="020B0604020202020204" pitchFamily="34" charset="0"/>
              <a:buChar char="•"/>
            </a:pPr>
            <a:r>
              <a:rPr lang="en-US" dirty="0"/>
              <a:t>What is the Good News? - definition from </a:t>
            </a:r>
            <a:r>
              <a:rPr lang="en-US" i="1" dirty="0"/>
              <a:t>The Gospel of the Kingdom </a:t>
            </a:r>
            <a:r>
              <a:rPr lang="en-US" dirty="0"/>
              <a:t>series</a:t>
            </a:r>
          </a:p>
          <a:p>
            <a:pPr marL="171450" indent="-171450">
              <a:buFont typeface="Arial" panose="020B0604020202020204" pitchFamily="34" charset="0"/>
              <a:buChar char="•"/>
            </a:pPr>
            <a:r>
              <a:rPr lang="en-US" dirty="0"/>
              <a:t>More specifically…</a:t>
            </a:r>
          </a:p>
          <a:p>
            <a:endParaRPr lang="en-US" dirty="0"/>
          </a:p>
          <a:p>
            <a:r>
              <a:rPr lang="en-US" dirty="0"/>
              <a:t>NOTES FOR BULLET POINT #2:</a:t>
            </a:r>
          </a:p>
          <a:p>
            <a:pPr marL="171450" indent="-171450">
              <a:buFont typeface="Arial" panose="020B0604020202020204" pitchFamily="34" charset="0"/>
              <a:buChar char="•"/>
            </a:pPr>
            <a:r>
              <a:rPr lang="en-US" dirty="0"/>
              <a:t>Matthew 5:17 – “</a:t>
            </a:r>
            <a:r>
              <a:rPr lang="en-US" sz="1200" b="0" i="0" u="none" strike="noStrike" kern="1200" dirty="0">
                <a:solidFill>
                  <a:schemeClr val="tx1"/>
                </a:solidFill>
                <a:effectLst/>
                <a:latin typeface="+mn-lt"/>
                <a:ea typeface="+mn-ea"/>
                <a:cs typeface="+mn-cs"/>
              </a:rPr>
              <a:t>Do not think that I have come to abolish the Law or the Prophets; I have not come to abolish them but to fulfill them.” (Gal. 3:24-25)</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Matthew 22:37-40 – “</a:t>
            </a:r>
            <a:r>
              <a:rPr lang="en-US" dirty="0"/>
              <a:t>’Love the Lord your God with all your heart and with all your soul and with all your mind.’ This is the first and greatest commandment. And the second is like it: ‘Love your neighbor as yourself.’</a:t>
            </a:r>
            <a:r>
              <a:rPr lang="en-US" baseline="30000" dirty="0">
                <a:effectLst/>
              </a:rPr>
              <a:t> </a:t>
            </a:r>
            <a:r>
              <a:rPr lang="en-US" dirty="0"/>
              <a:t>All the Law and the Prophets hang on these two commandments.” In other words, whatever is good and righteous regarding the OT, it is lived out and embodied by fully loving God and others, as we see in Christ.</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If you would… go ahead and open your Bible to the book of Galatians… [NEXT SLIDE]</a:t>
            </a:r>
          </a:p>
        </p:txBody>
      </p:sp>
      <p:sp>
        <p:nvSpPr>
          <p:cNvPr id="4" name="Slide Number Placeholder 3"/>
          <p:cNvSpPr>
            <a:spLocks noGrp="1"/>
          </p:cNvSpPr>
          <p:nvPr>
            <p:ph type="sldNum" sz="quarter" idx="5"/>
          </p:nvPr>
        </p:nvSpPr>
        <p:spPr/>
        <p:txBody>
          <a:bodyPr/>
          <a:lstStyle/>
          <a:p>
            <a:fld id="{900D5411-BD8E-3D4F-A24B-44BD8A652888}" type="slidenum">
              <a:rPr lang="en-US" smtClean="0"/>
              <a:t>7</a:t>
            </a:fld>
            <a:endParaRPr lang="en-US"/>
          </a:p>
        </p:txBody>
      </p:sp>
    </p:spTree>
    <p:extLst>
      <p:ext uri="{BB962C8B-B14F-4D97-AF65-F5344CB8AC3E}">
        <p14:creationId xmlns:p14="http://schemas.microsoft.com/office/powerpoint/2010/main" val="42627904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[CONTEXT OF GALATIANS]</a:t>
            </a:r>
          </a:p>
          <a:p>
            <a:pPr marL="171450" indent="-171450">
              <a:buFont typeface="Arial" panose="020B0604020202020204" pitchFamily="34" charset="0"/>
              <a:buChar char="•"/>
            </a:pPr>
            <a:r>
              <a:rPr lang="en-US" dirty="0"/>
              <a:t>This is the first letter written by Paul (about 49 AD) to the churches he planted in Galatia, which is in region of southern Turkey today.</a:t>
            </a:r>
          </a:p>
          <a:p>
            <a:pPr marL="171450" indent="-171450">
              <a:buFont typeface="Arial" panose="020B0604020202020204" pitchFamily="34" charset="0"/>
              <a:buChar char="•"/>
            </a:pPr>
            <a:r>
              <a:rPr lang="en-US" dirty="0"/>
              <a:t>At this point, there is just as many Gentiles as Jews in the Jesus movement, prompting a lot of debate, like the one we see at the Jerusalem Council in Acts 15: </a:t>
            </a:r>
            <a:r>
              <a:rPr lang="en-US" i="1" dirty="0"/>
              <a:t>”What must Gentiles do to be saved and be included in the church?” </a:t>
            </a:r>
            <a:r>
              <a:rPr lang="en-US" dirty="0"/>
              <a:t>Some said that they must embrace the </a:t>
            </a:r>
            <a:r>
              <a:rPr lang="en-US" i="1" dirty="0"/>
              <a:t>external </a:t>
            </a:r>
            <a:r>
              <a:rPr lang="en-US" dirty="0"/>
              <a:t>Jewish boundary markers to be legit, e.g., males must be circumcised, eat kosher, follow the Law, observe the Sabbath, etc.</a:t>
            </a:r>
          </a:p>
          <a:p>
            <a:pPr marL="171450" indent="-171450">
              <a:buFont typeface="Arial" panose="020B0604020202020204" pitchFamily="34" charset="0"/>
              <a:buChar char="•"/>
            </a:pPr>
            <a:r>
              <a:rPr lang="en-US" dirty="0"/>
              <a:t>But the Apostle Paul was preaching that we are saved by grace through faith, and that all who believe can begin pursuing Christ with others in the church. As he will say to the Galatians, the death and resurrection of Jesus has launched a new age and new creation. Therefore, Paul warned them of going backwards, back to the old age, and taking on a bounded-set approach, thus adding to the gospel and obstacles for Gentiles who are attracted to Jesus and pursuing him as the center of the church.</a:t>
            </a:r>
          </a:p>
          <a:p>
            <a:pPr marL="171450" indent="-171450">
              <a:buFont typeface="Arial" panose="020B0604020202020204" pitchFamily="34" charset="0"/>
              <a:buChar char="•"/>
            </a:pPr>
            <a:r>
              <a:rPr lang="en-US" dirty="0"/>
              <a:t>He initially received the approval of the Jerusalem Church (which he didn’t need or ask for), but then later there is some flip-flopping due to pressure from the boundary-marker activists (e.g., Peter backs away from table fellowship at Antioch).</a:t>
            </a:r>
          </a:p>
          <a:p>
            <a:pPr marL="171450" indent="-171450">
              <a:buFont typeface="Arial" panose="020B0604020202020204" pitchFamily="34" charset="0"/>
              <a:buChar char="•"/>
            </a:pPr>
            <a:r>
              <a:rPr lang="en-US" dirty="0"/>
              <a:t>Furthermore, these ”agitators” (Paul calls them) are going around accusing him of bungling the gospel he received from the apostles. So, they tell the Galatian Christians that they must adhere to the Law and observe the boundaries to be true disciples.</a:t>
            </a:r>
          </a:p>
          <a:p>
            <a:pPr marL="171450" indent="-171450">
              <a:buFont typeface="Arial" panose="020B0604020202020204" pitchFamily="34" charset="0"/>
              <a:buChar char="•"/>
            </a:pPr>
            <a:r>
              <a:rPr lang="en-US" dirty="0"/>
              <a:t>We don’t have the letter, but Paul obviously received a report about the tensions and divisions among the Galatians caused by the Jewish “agitators”… and so he responds.</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[READ SELECTED PASSAGES FROM GALATIANS &amp; COMMENT]</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And so, you can hear Paul’s extreme frustration and his concern for what this ”other gospel” and a focus on old covenant boundary markers (which were pre-Messianic age and tribal in nature) would do to the Galatian churches. For Paul knew, as a former Pharisee himself, that this teaching and practice would undermine the gospel of grace and lead to various forms of bondage and shriveled fruit. </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And here is what this bounded thinking and practice leads to, and the sort of community that it creates… [NEXT SLIDE]</a:t>
            </a:r>
          </a:p>
        </p:txBody>
      </p:sp>
      <p:sp>
        <p:nvSpPr>
          <p:cNvPr id="4" name="Slide Number Placeholder 3"/>
          <p:cNvSpPr>
            <a:spLocks noGrp="1"/>
          </p:cNvSpPr>
          <p:nvPr>
            <p:ph type="sldNum" sz="quarter" idx="5"/>
          </p:nvPr>
        </p:nvSpPr>
        <p:spPr/>
        <p:txBody>
          <a:bodyPr/>
          <a:lstStyle/>
          <a:p>
            <a:fld id="{900D5411-BD8E-3D4F-A24B-44BD8A652888}" type="slidenum">
              <a:rPr lang="en-US" smtClean="0"/>
              <a:t>8</a:t>
            </a:fld>
            <a:endParaRPr lang="en-US"/>
          </a:p>
        </p:txBody>
      </p:sp>
    </p:spTree>
    <p:extLst>
      <p:ext uri="{BB962C8B-B14F-4D97-AF65-F5344CB8AC3E}">
        <p14:creationId xmlns:p14="http://schemas.microsoft.com/office/powerpoint/2010/main" val="41871234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 COMMENT ON EACH]</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Promotes a portrait of God as a tyrannical overlord</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Creates an atmosphere and culture of exclusion (us vs. them)</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Breeds legalism, superiority, elitism, judgmentalism, etc.</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Operates by conditional love and acceptance, fear, shame, etc.</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Creates a culture that lacks transparency and vulnerability</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Talks a lot about God's grace, but lives works-righteousness</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Life changes tend to be </a:t>
            </a:r>
            <a:r>
              <a:rPr lang="en-US" sz="1200" b="0" i="1" u="none" strike="noStrike" kern="1200" dirty="0">
                <a:solidFill>
                  <a:schemeClr val="tx1"/>
                </a:solidFill>
                <a:effectLst/>
                <a:latin typeface="+mn-lt"/>
                <a:ea typeface="+mn-ea"/>
                <a:cs typeface="+mn-cs"/>
              </a:rPr>
              <a:t>superficial</a:t>
            </a:r>
            <a:r>
              <a:rPr lang="en-US" sz="1200" b="0" i="0" u="none" strike="noStrike" kern="1200" dirty="0">
                <a:solidFill>
                  <a:schemeClr val="tx1"/>
                </a:solidFill>
                <a:effectLst/>
                <a:latin typeface="+mn-lt"/>
                <a:ea typeface="+mn-ea"/>
                <a:cs typeface="+mn-cs"/>
              </a:rPr>
              <a:t> because they are motivated by fear of exclusion and pressure to conform – Which is why in Galatians ch.5, Paul says we should learn to use the grace and freedom we’ve been given in Christ to live by the Spirit within (not by the Law) if we’re going to bear the fruit of the Spirit and express our faith in love.</a:t>
            </a:r>
          </a:p>
          <a:p>
            <a:pPr marL="0" indent="0">
              <a:buFont typeface="Arial" panose="020B0604020202020204" pitchFamily="34" charset="0"/>
              <a:buNone/>
            </a:pPr>
            <a:endParaRPr lang="en-US" sz="1200" b="0" i="0" u="none" strike="noStrike" kern="1200" dirty="0">
              <a:solidFill>
                <a:schemeClr val="tx1"/>
              </a:solidFill>
              <a:effectLst/>
              <a:latin typeface="+mn-lt"/>
              <a:ea typeface="+mn-ea"/>
              <a:cs typeface="+mn-cs"/>
            </a:endParaRPr>
          </a:p>
          <a:p>
            <a:pPr marL="0" indent="0">
              <a:buFont typeface="Arial" panose="020B0604020202020204" pitchFamily="34" charset="0"/>
              <a:buNone/>
            </a:pPr>
            <a:r>
              <a:rPr lang="en-US" sz="1200" b="0" i="0" u="none" strike="noStrike" kern="1200" dirty="0">
                <a:solidFill>
                  <a:schemeClr val="tx1"/>
                </a:solidFill>
                <a:effectLst/>
                <a:latin typeface="+mn-lt"/>
                <a:ea typeface="+mn-ea"/>
                <a:cs typeface="+mn-cs"/>
              </a:rPr>
              <a:t>As we will see more next week, boundaries </a:t>
            </a:r>
            <a:r>
              <a:rPr lang="en-US" sz="1200" b="0" i="1" u="none" strike="noStrike" kern="1200" dirty="0">
                <a:solidFill>
                  <a:schemeClr val="tx1"/>
                </a:solidFill>
                <a:effectLst/>
                <a:latin typeface="+mn-lt"/>
                <a:ea typeface="+mn-ea"/>
                <a:cs typeface="+mn-cs"/>
              </a:rPr>
              <a:t>can</a:t>
            </a:r>
            <a:r>
              <a:rPr lang="en-US" sz="1200" b="0" i="0" u="none" strike="noStrike" kern="1200" dirty="0">
                <a:solidFill>
                  <a:schemeClr val="tx1"/>
                </a:solidFill>
                <a:effectLst/>
                <a:latin typeface="+mn-lt"/>
                <a:ea typeface="+mn-ea"/>
                <a:cs typeface="+mn-cs"/>
              </a:rPr>
              <a:t> be good things, but the Bounded Church twists and misuses them in order to exclude and relies upon laws and line-drawing to motivate right-living and behavioral modification. But Paul (like Jesus) is saying there is a better way… [NEXT SLIDE]</a:t>
            </a:r>
          </a:p>
        </p:txBody>
      </p:sp>
      <p:sp>
        <p:nvSpPr>
          <p:cNvPr id="4" name="Slide Number Placeholder 3"/>
          <p:cNvSpPr>
            <a:spLocks noGrp="1"/>
          </p:cNvSpPr>
          <p:nvPr>
            <p:ph type="sldNum" sz="quarter" idx="5"/>
          </p:nvPr>
        </p:nvSpPr>
        <p:spPr/>
        <p:txBody>
          <a:bodyPr/>
          <a:lstStyle/>
          <a:p>
            <a:fld id="{900D5411-BD8E-3D4F-A24B-44BD8A652888}" type="slidenum">
              <a:rPr lang="en-US" smtClean="0"/>
              <a:t>16</a:t>
            </a:fld>
            <a:endParaRPr lang="en-US"/>
          </a:p>
        </p:txBody>
      </p:sp>
    </p:spTree>
    <p:extLst>
      <p:ext uri="{BB962C8B-B14F-4D97-AF65-F5344CB8AC3E}">
        <p14:creationId xmlns:p14="http://schemas.microsoft.com/office/powerpoint/2010/main" val="3786557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68A3C-2CD3-084E-BA10-57B5D5702F2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9256837-439D-C04F-8434-4F87BF174D0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5810CEA-2C8E-984D-B310-B4BA9DE57FD8}"/>
              </a:ext>
            </a:extLst>
          </p:cNvPr>
          <p:cNvSpPr>
            <a:spLocks noGrp="1"/>
          </p:cNvSpPr>
          <p:nvPr>
            <p:ph type="dt" sz="half" idx="10"/>
          </p:nvPr>
        </p:nvSpPr>
        <p:spPr/>
        <p:txBody>
          <a:bodyPr/>
          <a:lstStyle/>
          <a:p>
            <a:fld id="{DC29FDDB-F380-1645-BCF0-3B9F951C627C}" type="datetimeFigureOut">
              <a:rPr lang="en-US" smtClean="0"/>
              <a:t>6/7/22</a:t>
            </a:fld>
            <a:endParaRPr lang="en-US"/>
          </a:p>
        </p:txBody>
      </p:sp>
      <p:sp>
        <p:nvSpPr>
          <p:cNvPr id="5" name="Footer Placeholder 4">
            <a:extLst>
              <a:ext uri="{FF2B5EF4-FFF2-40B4-BE49-F238E27FC236}">
                <a16:creationId xmlns:a16="http://schemas.microsoft.com/office/drawing/2014/main" id="{9E6A97E9-EE81-C249-A12D-47D9290F00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B586BE-578A-A74B-BBCB-6E355125DD97}"/>
              </a:ext>
            </a:extLst>
          </p:cNvPr>
          <p:cNvSpPr>
            <a:spLocks noGrp="1"/>
          </p:cNvSpPr>
          <p:nvPr>
            <p:ph type="sldNum" sz="quarter" idx="12"/>
          </p:nvPr>
        </p:nvSpPr>
        <p:spPr/>
        <p:txBody>
          <a:bodyPr/>
          <a:lstStyle/>
          <a:p>
            <a:fld id="{E17EFF84-F54C-4D42-B226-EE3C27E5E129}" type="slidenum">
              <a:rPr lang="en-US" smtClean="0"/>
              <a:t>‹#›</a:t>
            </a:fld>
            <a:endParaRPr lang="en-US"/>
          </a:p>
        </p:txBody>
      </p:sp>
    </p:spTree>
    <p:extLst>
      <p:ext uri="{BB962C8B-B14F-4D97-AF65-F5344CB8AC3E}">
        <p14:creationId xmlns:p14="http://schemas.microsoft.com/office/powerpoint/2010/main" val="13590444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7CA4E4-29FF-B741-A146-2441B07F1CA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F9A8398-EF15-0841-BDE0-A186208C45C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610CDB-E77D-C54C-B38A-280350EE1C9C}"/>
              </a:ext>
            </a:extLst>
          </p:cNvPr>
          <p:cNvSpPr>
            <a:spLocks noGrp="1"/>
          </p:cNvSpPr>
          <p:nvPr>
            <p:ph type="dt" sz="half" idx="10"/>
          </p:nvPr>
        </p:nvSpPr>
        <p:spPr/>
        <p:txBody>
          <a:bodyPr/>
          <a:lstStyle/>
          <a:p>
            <a:fld id="{DC29FDDB-F380-1645-BCF0-3B9F951C627C}" type="datetimeFigureOut">
              <a:rPr lang="en-US" smtClean="0"/>
              <a:t>6/7/22</a:t>
            </a:fld>
            <a:endParaRPr lang="en-US"/>
          </a:p>
        </p:txBody>
      </p:sp>
      <p:sp>
        <p:nvSpPr>
          <p:cNvPr id="5" name="Footer Placeholder 4">
            <a:extLst>
              <a:ext uri="{FF2B5EF4-FFF2-40B4-BE49-F238E27FC236}">
                <a16:creationId xmlns:a16="http://schemas.microsoft.com/office/drawing/2014/main" id="{7B32F88E-5D14-6143-87DF-8E3DB876F6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E5DB1F-328D-964D-B915-52F765A08C80}"/>
              </a:ext>
            </a:extLst>
          </p:cNvPr>
          <p:cNvSpPr>
            <a:spLocks noGrp="1"/>
          </p:cNvSpPr>
          <p:nvPr>
            <p:ph type="sldNum" sz="quarter" idx="12"/>
          </p:nvPr>
        </p:nvSpPr>
        <p:spPr/>
        <p:txBody>
          <a:bodyPr/>
          <a:lstStyle/>
          <a:p>
            <a:fld id="{E17EFF84-F54C-4D42-B226-EE3C27E5E129}" type="slidenum">
              <a:rPr lang="en-US" smtClean="0"/>
              <a:t>‹#›</a:t>
            </a:fld>
            <a:endParaRPr lang="en-US"/>
          </a:p>
        </p:txBody>
      </p:sp>
    </p:spTree>
    <p:extLst>
      <p:ext uri="{BB962C8B-B14F-4D97-AF65-F5344CB8AC3E}">
        <p14:creationId xmlns:p14="http://schemas.microsoft.com/office/powerpoint/2010/main" val="5344340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73F2E51-3416-764D-A887-816818048C4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E18E2BC-0257-3C4A-BECA-EFDAA5BDAA0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3BC372-002F-C643-9A0E-1B9D2E46CB6D}"/>
              </a:ext>
            </a:extLst>
          </p:cNvPr>
          <p:cNvSpPr>
            <a:spLocks noGrp="1"/>
          </p:cNvSpPr>
          <p:nvPr>
            <p:ph type="dt" sz="half" idx="10"/>
          </p:nvPr>
        </p:nvSpPr>
        <p:spPr/>
        <p:txBody>
          <a:bodyPr/>
          <a:lstStyle/>
          <a:p>
            <a:fld id="{DC29FDDB-F380-1645-BCF0-3B9F951C627C}" type="datetimeFigureOut">
              <a:rPr lang="en-US" smtClean="0"/>
              <a:t>6/7/22</a:t>
            </a:fld>
            <a:endParaRPr lang="en-US"/>
          </a:p>
        </p:txBody>
      </p:sp>
      <p:sp>
        <p:nvSpPr>
          <p:cNvPr id="5" name="Footer Placeholder 4">
            <a:extLst>
              <a:ext uri="{FF2B5EF4-FFF2-40B4-BE49-F238E27FC236}">
                <a16:creationId xmlns:a16="http://schemas.microsoft.com/office/drawing/2014/main" id="{84E76B3B-AD47-1C40-B427-2306F78644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604A36-7323-B148-A08C-4F31E43B9B79}"/>
              </a:ext>
            </a:extLst>
          </p:cNvPr>
          <p:cNvSpPr>
            <a:spLocks noGrp="1"/>
          </p:cNvSpPr>
          <p:nvPr>
            <p:ph type="sldNum" sz="quarter" idx="12"/>
          </p:nvPr>
        </p:nvSpPr>
        <p:spPr/>
        <p:txBody>
          <a:bodyPr/>
          <a:lstStyle/>
          <a:p>
            <a:fld id="{E17EFF84-F54C-4D42-B226-EE3C27E5E129}" type="slidenum">
              <a:rPr lang="en-US" smtClean="0"/>
              <a:t>‹#›</a:t>
            </a:fld>
            <a:endParaRPr lang="en-US"/>
          </a:p>
        </p:txBody>
      </p:sp>
    </p:spTree>
    <p:extLst>
      <p:ext uri="{BB962C8B-B14F-4D97-AF65-F5344CB8AC3E}">
        <p14:creationId xmlns:p14="http://schemas.microsoft.com/office/powerpoint/2010/main" val="33267334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81E16-6D16-544F-B5AC-D4E3F582178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D05BB13-D0EB-E843-AF0F-F628B7F4E0B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8B0847-8ABD-E24B-A679-AF0019F70654}"/>
              </a:ext>
            </a:extLst>
          </p:cNvPr>
          <p:cNvSpPr>
            <a:spLocks noGrp="1"/>
          </p:cNvSpPr>
          <p:nvPr>
            <p:ph type="dt" sz="half" idx="10"/>
          </p:nvPr>
        </p:nvSpPr>
        <p:spPr/>
        <p:txBody>
          <a:bodyPr/>
          <a:lstStyle/>
          <a:p>
            <a:fld id="{DC29FDDB-F380-1645-BCF0-3B9F951C627C}" type="datetimeFigureOut">
              <a:rPr lang="en-US" smtClean="0"/>
              <a:t>6/7/22</a:t>
            </a:fld>
            <a:endParaRPr lang="en-US"/>
          </a:p>
        </p:txBody>
      </p:sp>
      <p:sp>
        <p:nvSpPr>
          <p:cNvPr id="5" name="Footer Placeholder 4">
            <a:extLst>
              <a:ext uri="{FF2B5EF4-FFF2-40B4-BE49-F238E27FC236}">
                <a16:creationId xmlns:a16="http://schemas.microsoft.com/office/drawing/2014/main" id="{3C4C5CB3-40FF-1B44-8DBF-1B0A075637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5BA0F8-864F-6540-8BE9-014DFE1D6A65}"/>
              </a:ext>
            </a:extLst>
          </p:cNvPr>
          <p:cNvSpPr>
            <a:spLocks noGrp="1"/>
          </p:cNvSpPr>
          <p:nvPr>
            <p:ph type="sldNum" sz="quarter" idx="12"/>
          </p:nvPr>
        </p:nvSpPr>
        <p:spPr/>
        <p:txBody>
          <a:bodyPr/>
          <a:lstStyle/>
          <a:p>
            <a:fld id="{E17EFF84-F54C-4D42-B226-EE3C27E5E129}" type="slidenum">
              <a:rPr lang="en-US" smtClean="0"/>
              <a:t>‹#›</a:t>
            </a:fld>
            <a:endParaRPr lang="en-US"/>
          </a:p>
        </p:txBody>
      </p:sp>
    </p:spTree>
    <p:extLst>
      <p:ext uri="{BB962C8B-B14F-4D97-AF65-F5344CB8AC3E}">
        <p14:creationId xmlns:p14="http://schemas.microsoft.com/office/powerpoint/2010/main" val="6343883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84CE1-0CD5-BC41-9686-05908E3F645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06830B1-29BB-204D-9956-DB0F5C11830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52AA3D8-5D98-784F-97A6-C80C2F962B4A}"/>
              </a:ext>
            </a:extLst>
          </p:cNvPr>
          <p:cNvSpPr>
            <a:spLocks noGrp="1"/>
          </p:cNvSpPr>
          <p:nvPr>
            <p:ph type="dt" sz="half" idx="10"/>
          </p:nvPr>
        </p:nvSpPr>
        <p:spPr/>
        <p:txBody>
          <a:bodyPr/>
          <a:lstStyle/>
          <a:p>
            <a:fld id="{DC29FDDB-F380-1645-BCF0-3B9F951C627C}" type="datetimeFigureOut">
              <a:rPr lang="en-US" smtClean="0"/>
              <a:t>6/7/22</a:t>
            </a:fld>
            <a:endParaRPr lang="en-US"/>
          </a:p>
        </p:txBody>
      </p:sp>
      <p:sp>
        <p:nvSpPr>
          <p:cNvPr id="5" name="Footer Placeholder 4">
            <a:extLst>
              <a:ext uri="{FF2B5EF4-FFF2-40B4-BE49-F238E27FC236}">
                <a16:creationId xmlns:a16="http://schemas.microsoft.com/office/drawing/2014/main" id="{40687DBE-0963-D746-B859-5E03F6320E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F29748-0073-AF49-9E08-1B8190277EF8}"/>
              </a:ext>
            </a:extLst>
          </p:cNvPr>
          <p:cNvSpPr>
            <a:spLocks noGrp="1"/>
          </p:cNvSpPr>
          <p:nvPr>
            <p:ph type="sldNum" sz="quarter" idx="12"/>
          </p:nvPr>
        </p:nvSpPr>
        <p:spPr/>
        <p:txBody>
          <a:bodyPr/>
          <a:lstStyle/>
          <a:p>
            <a:fld id="{E17EFF84-F54C-4D42-B226-EE3C27E5E129}" type="slidenum">
              <a:rPr lang="en-US" smtClean="0"/>
              <a:t>‹#›</a:t>
            </a:fld>
            <a:endParaRPr lang="en-US"/>
          </a:p>
        </p:txBody>
      </p:sp>
    </p:spTree>
    <p:extLst>
      <p:ext uri="{BB962C8B-B14F-4D97-AF65-F5344CB8AC3E}">
        <p14:creationId xmlns:p14="http://schemas.microsoft.com/office/powerpoint/2010/main" val="13623008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FE474D-BE66-E14B-958C-55D60DC2945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1E0ECB1-D29D-7D41-A47A-721FD1E97DC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C77E422-943B-BB4C-BDAF-2AB9D8EF0B4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587FCBE-7CB7-6147-8E98-502BDAD01B23}"/>
              </a:ext>
            </a:extLst>
          </p:cNvPr>
          <p:cNvSpPr>
            <a:spLocks noGrp="1"/>
          </p:cNvSpPr>
          <p:nvPr>
            <p:ph type="dt" sz="half" idx="10"/>
          </p:nvPr>
        </p:nvSpPr>
        <p:spPr/>
        <p:txBody>
          <a:bodyPr/>
          <a:lstStyle/>
          <a:p>
            <a:fld id="{DC29FDDB-F380-1645-BCF0-3B9F951C627C}" type="datetimeFigureOut">
              <a:rPr lang="en-US" smtClean="0"/>
              <a:t>6/7/22</a:t>
            </a:fld>
            <a:endParaRPr lang="en-US"/>
          </a:p>
        </p:txBody>
      </p:sp>
      <p:sp>
        <p:nvSpPr>
          <p:cNvPr id="6" name="Footer Placeholder 5">
            <a:extLst>
              <a:ext uri="{FF2B5EF4-FFF2-40B4-BE49-F238E27FC236}">
                <a16:creationId xmlns:a16="http://schemas.microsoft.com/office/drawing/2014/main" id="{32BD43E0-DD9B-C94B-A14C-A475A8B2590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65F755A-90E8-8D45-8494-DFA792E13F9E}"/>
              </a:ext>
            </a:extLst>
          </p:cNvPr>
          <p:cNvSpPr>
            <a:spLocks noGrp="1"/>
          </p:cNvSpPr>
          <p:nvPr>
            <p:ph type="sldNum" sz="quarter" idx="12"/>
          </p:nvPr>
        </p:nvSpPr>
        <p:spPr/>
        <p:txBody>
          <a:bodyPr/>
          <a:lstStyle/>
          <a:p>
            <a:fld id="{E17EFF84-F54C-4D42-B226-EE3C27E5E129}" type="slidenum">
              <a:rPr lang="en-US" smtClean="0"/>
              <a:t>‹#›</a:t>
            </a:fld>
            <a:endParaRPr lang="en-US"/>
          </a:p>
        </p:txBody>
      </p:sp>
    </p:spTree>
    <p:extLst>
      <p:ext uri="{BB962C8B-B14F-4D97-AF65-F5344CB8AC3E}">
        <p14:creationId xmlns:p14="http://schemas.microsoft.com/office/powerpoint/2010/main" val="4588859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03A80-AF8F-5743-9B8E-DD15ACC70DB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872F4C1-6BE0-054F-B2D1-94DAF36BEE0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2D6448F-19DB-8C4E-9617-E140A45A8B1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9952790-D426-3D43-9A30-41AF86B94D0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BD0D404-2A36-D940-AFBC-5335E24572E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8C8BFC5-5DCC-B242-AE62-54A8B44B880B}"/>
              </a:ext>
            </a:extLst>
          </p:cNvPr>
          <p:cNvSpPr>
            <a:spLocks noGrp="1"/>
          </p:cNvSpPr>
          <p:nvPr>
            <p:ph type="dt" sz="half" idx="10"/>
          </p:nvPr>
        </p:nvSpPr>
        <p:spPr/>
        <p:txBody>
          <a:bodyPr/>
          <a:lstStyle/>
          <a:p>
            <a:fld id="{DC29FDDB-F380-1645-BCF0-3B9F951C627C}" type="datetimeFigureOut">
              <a:rPr lang="en-US" smtClean="0"/>
              <a:t>6/7/22</a:t>
            </a:fld>
            <a:endParaRPr lang="en-US"/>
          </a:p>
        </p:txBody>
      </p:sp>
      <p:sp>
        <p:nvSpPr>
          <p:cNvPr id="8" name="Footer Placeholder 7">
            <a:extLst>
              <a:ext uri="{FF2B5EF4-FFF2-40B4-BE49-F238E27FC236}">
                <a16:creationId xmlns:a16="http://schemas.microsoft.com/office/drawing/2014/main" id="{2373FEBB-57C2-B947-B478-C8AB7103E86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E81CF55-7748-BE46-8D67-F06C7B963891}"/>
              </a:ext>
            </a:extLst>
          </p:cNvPr>
          <p:cNvSpPr>
            <a:spLocks noGrp="1"/>
          </p:cNvSpPr>
          <p:nvPr>
            <p:ph type="sldNum" sz="quarter" idx="12"/>
          </p:nvPr>
        </p:nvSpPr>
        <p:spPr/>
        <p:txBody>
          <a:bodyPr/>
          <a:lstStyle/>
          <a:p>
            <a:fld id="{E17EFF84-F54C-4D42-B226-EE3C27E5E129}" type="slidenum">
              <a:rPr lang="en-US" smtClean="0"/>
              <a:t>‹#›</a:t>
            </a:fld>
            <a:endParaRPr lang="en-US"/>
          </a:p>
        </p:txBody>
      </p:sp>
    </p:spTree>
    <p:extLst>
      <p:ext uri="{BB962C8B-B14F-4D97-AF65-F5344CB8AC3E}">
        <p14:creationId xmlns:p14="http://schemas.microsoft.com/office/powerpoint/2010/main" val="13488930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3372C-DBC8-D34F-ABBE-F4D4D6240C1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32F6F08-505D-2948-B394-EB623DC0A85D}"/>
              </a:ext>
            </a:extLst>
          </p:cNvPr>
          <p:cNvSpPr>
            <a:spLocks noGrp="1"/>
          </p:cNvSpPr>
          <p:nvPr>
            <p:ph type="dt" sz="half" idx="10"/>
          </p:nvPr>
        </p:nvSpPr>
        <p:spPr/>
        <p:txBody>
          <a:bodyPr/>
          <a:lstStyle/>
          <a:p>
            <a:fld id="{DC29FDDB-F380-1645-BCF0-3B9F951C627C}" type="datetimeFigureOut">
              <a:rPr lang="en-US" smtClean="0"/>
              <a:t>6/7/22</a:t>
            </a:fld>
            <a:endParaRPr lang="en-US"/>
          </a:p>
        </p:txBody>
      </p:sp>
      <p:sp>
        <p:nvSpPr>
          <p:cNvPr id="4" name="Footer Placeholder 3">
            <a:extLst>
              <a:ext uri="{FF2B5EF4-FFF2-40B4-BE49-F238E27FC236}">
                <a16:creationId xmlns:a16="http://schemas.microsoft.com/office/drawing/2014/main" id="{8A663F3E-1FFD-C94E-90E7-A8097D76B0B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32C3DE4-3132-1A4D-B5CC-C85270A8B9DE}"/>
              </a:ext>
            </a:extLst>
          </p:cNvPr>
          <p:cNvSpPr>
            <a:spLocks noGrp="1"/>
          </p:cNvSpPr>
          <p:nvPr>
            <p:ph type="sldNum" sz="quarter" idx="12"/>
          </p:nvPr>
        </p:nvSpPr>
        <p:spPr/>
        <p:txBody>
          <a:bodyPr/>
          <a:lstStyle/>
          <a:p>
            <a:fld id="{E17EFF84-F54C-4D42-B226-EE3C27E5E129}" type="slidenum">
              <a:rPr lang="en-US" smtClean="0"/>
              <a:t>‹#›</a:t>
            </a:fld>
            <a:endParaRPr lang="en-US"/>
          </a:p>
        </p:txBody>
      </p:sp>
    </p:spTree>
    <p:extLst>
      <p:ext uri="{BB962C8B-B14F-4D97-AF65-F5344CB8AC3E}">
        <p14:creationId xmlns:p14="http://schemas.microsoft.com/office/powerpoint/2010/main" val="35570915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0B96FC7-6ACD-C644-B17A-AF315EEE31A0}"/>
              </a:ext>
            </a:extLst>
          </p:cNvPr>
          <p:cNvSpPr>
            <a:spLocks noGrp="1"/>
          </p:cNvSpPr>
          <p:nvPr>
            <p:ph type="dt" sz="half" idx="10"/>
          </p:nvPr>
        </p:nvSpPr>
        <p:spPr/>
        <p:txBody>
          <a:bodyPr/>
          <a:lstStyle/>
          <a:p>
            <a:fld id="{DC29FDDB-F380-1645-BCF0-3B9F951C627C}" type="datetimeFigureOut">
              <a:rPr lang="en-US" smtClean="0"/>
              <a:t>6/7/22</a:t>
            </a:fld>
            <a:endParaRPr lang="en-US"/>
          </a:p>
        </p:txBody>
      </p:sp>
      <p:sp>
        <p:nvSpPr>
          <p:cNvPr id="3" name="Footer Placeholder 2">
            <a:extLst>
              <a:ext uri="{FF2B5EF4-FFF2-40B4-BE49-F238E27FC236}">
                <a16:creationId xmlns:a16="http://schemas.microsoft.com/office/drawing/2014/main" id="{998B0FA9-0FC5-784A-9253-DE0519A2CC9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E2EEFE9-AE21-094B-B2D3-E8374CC9B650}"/>
              </a:ext>
            </a:extLst>
          </p:cNvPr>
          <p:cNvSpPr>
            <a:spLocks noGrp="1"/>
          </p:cNvSpPr>
          <p:nvPr>
            <p:ph type="sldNum" sz="quarter" idx="12"/>
          </p:nvPr>
        </p:nvSpPr>
        <p:spPr/>
        <p:txBody>
          <a:bodyPr/>
          <a:lstStyle/>
          <a:p>
            <a:fld id="{E17EFF84-F54C-4D42-B226-EE3C27E5E129}" type="slidenum">
              <a:rPr lang="en-US" smtClean="0"/>
              <a:t>‹#›</a:t>
            </a:fld>
            <a:endParaRPr lang="en-US"/>
          </a:p>
        </p:txBody>
      </p:sp>
    </p:spTree>
    <p:extLst>
      <p:ext uri="{BB962C8B-B14F-4D97-AF65-F5344CB8AC3E}">
        <p14:creationId xmlns:p14="http://schemas.microsoft.com/office/powerpoint/2010/main" val="3045877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932DB-6EC1-EF4D-8C22-38CD1A6A54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C7C6501-669E-4F40-A58C-80C53F8D8F3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7A1422A-4825-8744-86B8-18C403C515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2CE8553-EF6B-CB4A-9C55-5C23BED5FEA2}"/>
              </a:ext>
            </a:extLst>
          </p:cNvPr>
          <p:cNvSpPr>
            <a:spLocks noGrp="1"/>
          </p:cNvSpPr>
          <p:nvPr>
            <p:ph type="dt" sz="half" idx="10"/>
          </p:nvPr>
        </p:nvSpPr>
        <p:spPr/>
        <p:txBody>
          <a:bodyPr/>
          <a:lstStyle/>
          <a:p>
            <a:fld id="{DC29FDDB-F380-1645-BCF0-3B9F951C627C}" type="datetimeFigureOut">
              <a:rPr lang="en-US" smtClean="0"/>
              <a:t>6/7/22</a:t>
            </a:fld>
            <a:endParaRPr lang="en-US"/>
          </a:p>
        </p:txBody>
      </p:sp>
      <p:sp>
        <p:nvSpPr>
          <p:cNvPr id="6" name="Footer Placeholder 5">
            <a:extLst>
              <a:ext uri="{FF2B5EF4-FFF2-40B4-BE49-F238E27FC236}">
                <a16:creationId xmlns:a16="http://schemas.microsoft.com/office/drawing/2014/main" id="{94D65DFA-7A44-3E4A-84E4-BEE249032E8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51DBD6-A1D5-254C-9B9F-D344DE0DB928}"/>
              </a:ext>
            </a:extLst>
          </p:cNvPr>
          <p:cNvSpPr>
            <a:spLocks noGrp="1"/>
          </p:cNvSpPr>
          <p:nvPr>
            <p:ph type="sldNum" sz="quarter" idx="12"/>
          </p:nvPr>
        </p:nvSpPr>
        <p:spPr/>
        <p:txBody>
          <a:bodyPr/>
          <a:lstStyle/>
          <a:p>
            <a:fld id="{E17EFF84-F54C-4D42-B226-EE3C27E5E129}" type="slidenum">
              <a:rPr lang="en-US" smtClean="0"/>
              <a:t>‹#›</a:t>
            </a:fld>
            <a:endParaRPr lang="en-US"/>
          </a:p>
        </p:txBody>
      </p:sp>
    </p:spTree>
    <p:extLst>
      <p:ext uri="{BB962C8B-B14F-4D97-AF65-F5344CB8AC3E}">
        <p14:creationId xmlns:p14="http://schemas.microsoft.com/office/powerpoint/2010/main" val="8710686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94F355-EAE7-9C42-AC85-7821C7A9B4B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3BF9FF5-8A31-1547-A7D6-9F0BA3DF3FD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C9CA2A3-CD1D-3E46-807A-082AF19651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6692A1-15F9-E441-8EA6-6D777361DDD9}"/>
              </a:ext>
            </a:extLst>
          </p:cNvPr>
          <p:cNvSpPr>
            <a:spLocks noGrp="1"/>
          </p:cNvSpPr>
          <p:nvPr>
            <p:ph type="dt" sz="half" idx="10"/>
          </p:nvPr>
        </p:nvSpPr>
        <p:spPr/>
        <p:txBody>
          <a:bodyPr/>
          <a:lstStyle/>
          <a:p>
            <a:fld id="{DC29FDDB-F380-1645-BCF0-3B9F951C627C}" type="datetimeFigureOut">
              <a:rPr lang="en-US" smtClean="0"/>
              <a:t>6/7/22</a:t>
            </a:fld>
            <a:endParaRPr lang="en-US"/>
          </a:p>
        </p:txBody>
      </p:sp>
      <p:sp>
        <p:nvSpPr>
          <p:cNvPr id="6" name="Footer Placeholder 5">
            <a:extLst>
              <a:ext uri="{FF2B5EF4-FFF2-40B4-BE49-F238E27FC236}">
                <a16:creationId xmlns:a16="http://schemas.microsoft.com/office/drawing/2014/main" id="{4D6A2E36-A55E-8C4D-9A33-83A1B229AA4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ECCC50-20B1-054C-B13F-2CE79D467F96}"/>
              </a:ext>
            </a:extLst>
          </p:cNvPr>
          <p:cNvSpPr>
            <a:spLocks noGrp="1"/>
          </p:cNvSpPr>
          <p:nvPr>
            <p:ph type="sldNum" sz="quarter" idx="12"/>
          </p:nvPr>
        </p:nvSpPr>
        <p:spPr/>
        <p:txBody>
          <a:bodyPr/>
          <a:lstStyle/>
          <a:p>
            <a:fld id="{E17EFF84-F54C-4D42-B226-EE3C27E5E129}" type="slidenum">
              <a:rPr lang="en-US" smtClean="0"/>
              <a:t>‹#›</a:t>
            </a:fld>
            <a:endParaRPr lang="en-US"/>
          </a:p>
        </p:txBody>
      </p:sp>
    </p:spTree>
    <p:extLst>
      <p:ext uri="{BB962C8B-B14F-4D97-AF65-F5344CB8AC3E}">
        <p14:creationId xmlns:p14="http://schemas.microsoft.com/office/powerpoint/2010/main" val="23130274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577317C-3A63-E44D-9F98-7C6F3463344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CF968AE-0EF4-8A4E-9AE7-B8DEE3B3044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AD3369-859E-1642-88F0-429BF173713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29FDDB-F380-1645-BCF0-3B9F951C627C}" type="datetimeFigureOut">
              <a:rPr lang="en-US" smtClean="0"/>
              <a:t>6/7/22</a:t>
            </a:fld>
            <a:endParaRPr lang="en-US"/>
          </a:p>
        </p:txBody>
      </p:sp>
      <p:sp>
        <p:nvSpPr>
          <p:cNvPr id="5" name="Footer Placeholder 4">
            <a:extLst>
              <a:ext uri="{FF2B5EF4-FFF2-40B4-BE49-F238E27FC236}">
                <a16:creationId xmlns:a16="http://schemas.microsoft.com/office/drawing/2014/main" id="{D4ACBC22-0987-EE42-A78C-820665329DF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9A96738-9280-1C43-9B59-EE270FDAC5E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7EFF84-F54C-4D42-B226-EE3C27E5E129}" type="slidenum">
              <a:rPr lang="en-US" smtClean="0"/>
              <a:t>‹#›</a:t>
            </a:fld>
            <a:endParaRPr lang="en-US"/>
          </a:p>
        </p:txBody>
      </p:sp>
    </p:spTree>
    <p:extLst>
      <p:ext uri="{BB962C8B-B14F-4D97-AF65-F5344CB8AC3E}">
        <p14:creationId xmlns:p14="http://schemas.microsoft.com/office/powerpoint/2010/main" val="34136074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2" name="Rectangle 61">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 name="Picture 5" descr="A picture containing text, sign, outdoor, green&#10;&#10;Description automatically generated">
            <a:extLst>
              <a:ext uri="{FF2B5EF4-FFF2-40B4-BE49-F238E27FC236}">
                <a16:creationId xmlns:a16="http://schemas.microsoft.com/office/drawing/2014/main" id="{E51A5D80-BC29-3856-ABF0-6EACDE840C67}"/>
              </a:ext>
            </a:extLst>
          </p:cNvPr>
          <p:cNvPicPr>
            <a:picLocks noChangeAspect="1"/>
          </p:cNvPicPr>
          <p:nvPr/>
        </p:nvPicPr>
        <p:blipFill rotWithShape="1">
          <a:blip r:embed="rId3"/>
          <a:srcRect t="19"/>
          <a:stretch/>
        </p:blipFill>
        <p:spPr>
          <a:xfrm>
            <a:off x="0" y="0"/>
            <a:ext cx="12192000" cy="6858000"/>
          </a:xfrm>
          <a:prstGeom prst="rect">
            <a:avLst/>
          </a:prstGeom>
        </p:spPr>
      </p:pic>
    </p:spTree>
    <p:extLst>
      <p:ext uri="{BB962C8B-B14F-4D97-AF65-F5344CB8AC3E}">
        <p14:creationId xmlns:p14="http://schemas.microsoft.com/office/powerpoint/2010/main" val="1812186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omputer&#10;&#10;Description automatically generated with medium confidence">
            <a:extLst>
              <a:ext uri="{FF2B5EF4-FFF2-40B4-BE49-F238E27FC236}">
                <a16:creationId xmlns:a16="http://schemas.microsoft.com/office/drawing/2014/main" id="{C25B1B56-5A09-6FD8-0A2E-7748B4F4F6E7}"/>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8995172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sign, green, screenshot&#10;&#10;Description automatically generated">
            <a:extLst>
              <a:ext uri="{FF2B5EF4-FFF2-40B4-BE49-F238E27FC236}">
                <a16:creationId xmlns:a16="http://schemas.microsoft.com/office/drawing/2014/main" id="{65FFAA78-35F3-18C1-27FD-5DAAD327D7BA}"/>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86809093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sign, green, screenshot&#10;&#10;Description automatically generated">
            <a:extLst>
              <a:ext uri="{FF2B5EF4-FFF2-40B4-BE49-F238E27FC236}">
                <a16:creationId xmlns:a16="http://schemas.microsoft.com/office/drawing/2014/main" id="{795BAFF1-A790-A9DB-DCD2-F632D92BF5BE}"/>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67576177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sign, green, screenshot&#10;&#10;Description automatically generated">
            <a:extLst>
              <a:ext uri="{FF2B5EF4-FFF2-40B4-BE49-F238E27FC236}">
                <a16:creationId xmlns:a16="http://schemas.microsoft.com/office/drawing/2014/main" id="{FB4A1940-2937-11D3-4CA1-D00C04E98262}"/>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08943282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sign, green, outdoor&#10;&#10;Description automatically generated">
            <a:extLst>
              <a:ext uri="{FF2B5EF4-FFF2-40B4-BE49-F238E27FC236}">
                <a16:creationId xmlns:a16="http://schemas.microsoft.com/office/drawing/2014/main" id="{C2AA7790-CF97-ACB7-D1DB-57CF2D393187}"/>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55121497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sign, green, outdoor&#10;&#10;Description automatically generated">
            <a:extLst>
              <a:ext uri="{FF2B5EF4-FFF2-40B4-BE49-F238E27FC236}">
                <a16:creationId xmlns:a16="http://schemas.microsoft.com/office/drawing/2014/main" id="{30230195-92F6-3A5B-88CC-6BBB0AE79C97}"/>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76359167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green, sign, screenshot&#10;&#10;Description automatically generated">
            <a:extLst>
              <a:ext uri="{FF2B5EF4-FFF2-40B4-BE49-F238E27FC236}">
                <a16:creationId xmlns:a16="http://schemas.microsoft.com/office/drawing/2014/main" id="{F33CDE04-8869-DF88-7AD0-4D4D608C700B}"/>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3485654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descr="A picture containing graphical user interface&#10;&#10;Description automatically generated">
            <a:extLst>
              <a:ext uri="{FF2B5EF4-FFF2-40B4-BE49-F238E27FC236}">
                <a16:creationId xmlns:a16="http://schemas.microsoft.com/office/drawing/2014/main" id="{1296318D-4377-7920-AB8D-DE0CAA0A2DB0}"/>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633449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ext, sign, outdoor, green&#10;&#10;Description automatically generated">
            <a:extLst>
              <a:ext uri="{FF2B5EF4-FFF2-40B4-BE49-F238E27FC236}">
                <a16:creationId xmlns:a16="http://schemas.microsoft.com/office/drawing/2014/main" id="{221CE5E1-BD52-FE34-229A-3041C1AB3E7F}"/>
              </a:ext>
            </a:extLst>
          </p:cNvPr>
          <p:cNvPicPr>
            <a:picLocks noChangeAspect="1"/>
          </p:cNvPicPr>
          <p:nvPr/>
        </p:nvPicPr>
        <p:blipFill rotWithShape="1">
          <a:blip r:embed="rId3"/>
          <a:srcRect l="2001" r="18688"/>
          <a:stretch/>
        </p:blipFill>
        <p:spPr>
          <a:xfrm>
            <a:off x="1" y="10"/>
            <a:ext cx="9669642" cy="6857990"/>
          </a:xfrm>
          <a:prstGeom prst="rect">
            <a:avLst/>
          </a:prstGeom>
        </p:spPr>
      </p:pic>
      <p:sp>
        <p:nvSpPr>
          <p:cNvPr id="12" name="Rectangle 11">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A957E3BB-B821-E969-9F10-CB51F2FEAA90}"/>
              </a:ext>
            </a:extLst>
          </p:cNvPr>
          <p:cNvSpPr>
            <a:spLocks noGrp="1"/>
          </p:cNvSpPr>
          <p:nvPr>
            <p:ph idx="1"/>
          </p:nvPr>
        </p:nvSpPr>
        <p:spPr>
          <a:xfrm>
            <a:off x="6095999" y="0"/>
            <a:ext cx="5892801" cy="6858000"/>
          </a:xfrm>
          <a:solidFill>
            <a:schemeClr val="bg1">
              <a:alpha val="75000"/>
            </a:schemeClr>
          </a:solidFill>
        </p:spPr>
        <p:txBody>
          <a:bodyPr>
            <a:noAutofit/>
          </a:bodyPr>
          <a:lstStyle/>
          <a:p>
            <a:pPr marL="0" indent="0">
              <a:buNone/>
            </a:pPr>
            <a:br>
              <a:rPr lang="en-US" b="1" dirty="0"/>
            </a:br>
            <a:r>
              <a:rPr lang="en-US" b="1" dirty="0"/>
              <a:t>  </a:t>
            </a:r>
            <a:r>
              <a:rPr lang="en-US" sz="6000" b="1" dirty="0"/>
              <a:t>Questions </a:t>
            </a:r>
          </a:p>
          <a:p>
            <a:pPr marL="0" indent="0">
              <a:buNone/>
            </a:pPr>
            <a:r>
              <a:rPr lang="en-US" b="1" dirty="0"/>
              <a:t>   </a:t>
            </a:r>
            <a:r>
              <a:rPr lang="en-US" sz="3200" b="1" dirty="0"/>
              <a:t>for reflection and response:</a:t>
            </a:r>
          </a:p>
          <a:p>
            <a:pPr marL="0" indent="0">
              <a:buNone/>
            </a:pPr>
            <a:endParaRPr lang="en-US" sz="1400" b="1" dirty="0"/>
          </a:p>
        </p:txBody>
      </p:sp>
    </p:spTree>
    <p:extLst>
      <p:ext uri="{BB962C8B-B14F-4D97-AF65-F5344CB8AC3E}">
        <p14:creationId xmlns:p14="http://schemas.microsoft.com/office/powerpoint/2010/main" val="1642222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ext, sign, outdoor, green&#10;&#10;Description automatically generated">
            <a:extLst>
              <a:ext uri="{FF2B5EF4-FFF2-40B4-BE49-F238E27FC236}">
                <a16:creationId xmlns:a16="http://schemas.microsoft.com/office/drawing/2014/main" id="{221CE5E1-BD52-FE34-229A-3041C1AB3E7F}"/>
              </a:ext>
            </a:extLst>
          </p:cNvPr>
          <p:cNvPicPr>
            <a:picLocks noChangeAspect="1"/>
          </p:cNvPicPr>
          <p:nvPr/>
        </p:nvPicPr>
        <p:blipFill rotWithShape="1">
          <a:blip r:embed="rId3"/>
          <a:srcRect l="2001" r="18688"/>
          <a:stretch/>
        </p:blipFill>
        <p:spPr>
          <a:xfrm>
            <a:off x="1" y="10"/>
            <a:ext cx="9669642" cy="6857990"/>
          </a:xfrm>
          <a:prstGeom prst="rect">
            <a:avLst/>
          </a:prstGeom>
        </p:spPr>
      </p:pic>
      <p:sp>
        <p:nvSpPr>
          <p:cNvPr id="12" name="Rectangle 11">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A957E3BB-B821-E969-9F10-CB51F2FEAA90}"/>
              </a:ext>
            </a:extLst>
          </p:cNvPr>
          <p:cNvSpPr>
            <a:spLocks noGrp="1"/>
          </p:cNvSpPr>
          <p:nvPr>
            <p:ph idx="1"/>
          </p:nvPr>
        </p:nvSpPr>
        <p:spPr>
          <a:xfrm>
            <a:off x="6095999" y="0"/>
            <a:ext cx="5892801" cy="6858000"/>
          </a:xfrm>
          <a:solidFill>
            <a:schemeClr val="bg1">
              <a:alpha val="75000"/>
            </a:schemeClr>
          </a:solidFill>
        </p:spPr>
        <p:txBody>
          <a:bodyPr>
            <a:noAutofit/>
          </a:bodyPr>
          <a:lstStyle/>
          <a:p>
            <a:pPr marL="0" indent="0">
              <a:buNone/>
            </a:pPr>
            <a:br>
              <a:rPr lang="en-US" b="1" dirty="0"/>
            </a:br>
            <a:r>
              <a:rPr lang="en-US" b="1" dirty="0"/>
              <a:t>  </a:t>
            </a:r>
            <a:r>
              <a:rPr lang="en-US" sz="6000" b="1" dirty="0"/>
              <a:t>Questions </a:t>
            </a:r>
          </a:p>
          <a:p>
            <a:pPr marL="0" indent="0">
              <a:buNone/>
            </a:pPr>
            <a:r>
              <a:rPr lang="en-US" b="1" dirty="0"/>
              <a:t>   </a:t>
            </a:r>
            <a:r>
              <a:rPr lang="en-US" sz="3200" b="1" dirty="0"/>
              <a:t>for reflection and response:</a:t>
            </a:r>
          </a:p>
          <a:p>
            <a:pPr marL="0" indent="0">
              <a:buNone/>
            </a:pPr>
            <a:endParaRPr lang="en-US" sz="1400" b="1" dirty="0"/>
          </a:p>
          <a:p>
            <a:pPr marL="971550" lvl="1" indent="-514350">
              <a:buFont typeface="+mj-lt"/>
              <a:buAutoNum type="arabicPeriod"/>
            </a:pPr>
            <a:r>
              <a:rPr lang="en-US" sz="3000" dirty="0">
                <a:latin typeface="+mj-lt"/>
              </a:rPr>
              <a:t>Have you experienced a bounded church before? Is there hurt you need to name and ask God to heal in you?</a:t>
            </a:r>
          </a:p>
        </p:txBody>
      </p:sp>
    </p:spTree>
    <p:extLst>
      <p:ext uri="{BB962C8B-B14F-4D97-AF65-F5344CB8AC3E}">
        <p14:creationId xmlns:p14="http://schemas.microsoft.com/office/powerpoint/2010/main" val="104993910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 name="Picture 5" descr="A picture containing text, sign, green, outdoor&#10;&#10;Description automatically generated">
            <a:extLst>
              <a:ext uri="{FF2B5EF4-FFF2-40B4-BE49-F238E27FC236}">
                <a16:creationId xmlns:a16="http://schemas.microsoft.com/office/drawing/2014/main" id="{88130100-F97C-3A86-23A7-763C66393A10}"/>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184876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ext, sign, outdoor, green&#10;&#10;Description automatically generated">
            <a:extLst>
              <a:ext uri="{FF2B5EF4-FFF2-40B4-BE49-F238E27FC236}">
                <a16:creationId xmlns:a16="http://schemas.microsoft.com/office/drawing/2014/main" id="{221CE5E1-BD52-FE34-229A-3041C1AB3E7F}"/>
              </a:ext>
            </a:extLst>
          </p:cNvPr>
          <p:cNvPicPr>
            <a:picLocks noChangeAspect="1"/>
          </p:cNvPicPr>
          <p:nvPr/>
        </p:nvPicPr>
        <p:blipFill rotWithShape="1">
          <a:blip r:embed="rId3"/>
          <a:srcRect l="2001" r="18688"/>
          <a:stretch/>
        </p:blipFill>
        <p:spPr>
          <a:xfrm>
            <a:off x="1" y="10"/>
            <a:ext cx="9669642" cy="6857990"/>
          </a:xfrm>
          <a:prstGeom prst="rect">
            <a:avLst/>
          </a:prstGeom>
        </p:spPr>
      </p:pic>
      <p:sp>
        <p:nvSpPr>
          <p:cNvPr id="12" name="Rectangle 11">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A957E3BB-B821-E969-9F10-CB51F2FEAA90}"/>
              </a:ext>
            </a:extLst>
          </p:cNvPr>
          <p:cNvSpPr>
            <a:spLocks noGrp="1"/>
          </p:cNvSpPr>
          <p:nvPr>
            <p:ph idx="1"/>
          </p:nvPr>
        </p:nvSpPr>
        <p:spPr>
          <a:xfrm>
            <a:off x="6095999" y="0"/>
            <a:ext cx="5892801" cy="6858000"/>
          </a:xfrm>
          <a:solidFill>
            <a:schemeClr val="bg1">
              <a:alpha val="75000"/>
            </a:schemeClr>
          </a:solidFill>
        </p:spPr>
        <p:txBody>
          <a:bodyPr>
            <a:noAutofit/>
          </a:bodyPr>
          <a:lstStyle/>
          <a:p>
            <a:pPr marL="0" indent="0">
              <a:buNone/>
            </a:pPr>
            <a:br>
              <a:rPr lang="en-US" b="1" dirty="0"/>
            </a:br>
            <a:r>
              <a:rPr lang="en-US" b="1" dirty="0"/>
              <a:t>  </a:t>
            </a:r>
            <a:r>
              <a:rPr lang="en-US" sz="6000" b="1" dirty="0"/>
              <a:t>Questions </a:t>
            </a:r>
          </a:p>
          <a:p>
            <a:pPr marL="0" indent="0">
              <a:buNone/>
            </a:pPr>
            <a:r>
              <a:rPr lang="en-US" b="1" dirty="0"/>
              <a:t>   </a:t>
            </a:r>
            <a:r>
              <a:rPr lang="en-US" sz="3200" b="1" dirty="0"/>
              <a:t>for reflection and response:</a:t>
            </a:r>
          </a:p>
          <a:p>
            <a:pPr marL="0" indent="0">
              <a:buNone/>
            </a:pPr>
            <a:endParaRPr lang="en-US" sz="1400" b="1" dirty="0"/>
          </a:p>
          <a:p>
            <a:pPr marL="971550" lvl="1" indent="-514350">
              <a:buFont typeface="+mj-lt"/>
              <a:buAutoNum type="arabicPeriod"/>
            </a:pPr>
            <a:r>
              <a:rPr lang="en-US" sz="3000" dirty="0">
                <a:latin typeface="+mj-lt"/>
              </a:rPr>
              <a:t>Have you experienced a bounded church before? Is there hurt you need to name and ask God to heal in you?</a:t>
            </a:r>
          </a:p>
          <a:p>
            <a:pPr marL="971550" lvl="1" indent="-514350">
              <a:buFont typeface="+mj-lt"/>
              <a:buAutoNum type="arabicPeriod"/>
            </a:pPr>
            <a:r>
              <a:rPr lang="en-US" sz="3000" dirty="0">
                <a:latin typeface="+mj-lt"/>
              </a:rPr>
              <a:t>Be honest. Is there any bounded thinking in you that distorts your view of God and leads to fear, judgmentalism, and the exclusion of others? What about in our church?</a:t>
            </a:r>
          </a:p>
        </p:txBody>
      </p:sp>
    </p:spTree>
    <p:extLst>
      <p:ext uri="{BB962C8B-B14F-4D97-AF65-F5344CB8AC3E}">
        <p14:creationId xmlns:p14="http://schemas.microsoft.com/office/powerpoint/2010/main" val="213744191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7" name="Rectangle 5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 name="Picture 5" descr="A picture containing text, sign, outdoor, green&#10;&#10;Description automatically generated">
            <a:extLst>
              <a:ext uri="{FF2B5EF4-FFF2-40B4-BE49-F238E27FC236}">
                <a16:creationId xmlns:a16="http://schemas.microsoft.com/office/drawing/2014/main" id="{E2BCF5A9-E63B-F246-BF7E-76936543CB72}"/>
              </a:ext>
            </a:extLst>
          </p:cNvPr>
          <p:cNvPicPr>
            <a:picLocks noChangeAspect="1"/>
          </p:cNvPicPr>
          <p:nvPr/>
        </p:nvPicPr>
        <p:blipFill rotWithShape="1">
          <a:blip r:embed="rId3"/>
          <a:srcRect t="19"/>
          <a:stretch/>
        </p:blipFill>
        <p:spPr>
          <a:xfrm>
            <a:off x="0" y="0"/>
            <a:ext cx="12192000" cy="6858000"/>
          </a:xfrm>
          <a:prstGeom prst="rect">
            <a:avLst/>
          </a:prstGeom>
        </p:spPr>
      </p:pic>
    </p:spTree>
    <p:extLst>
      <p:ext uri="{BB962C8B-B14F-4D97-AF65-F5344CB8AC3E}">
        <p14:creationId xmlns:p14="http://schemas.microsoft.com/office/powerpoint/2010/main" val="1189598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 name="Picture 6" descr="A person smiling for the camera&#10;&#10;Description automatically generated with low confidence">
            <a:extLst>
              <a:ext uri="{FF2B5EF4-FFF2-40B4-BE49-F238E27FC236}">
                <a16:creationId xmlns:a16="http://schemas.microsoft.com/office/drawing/2014/main" id="{8023A9C9-F760-E1F5-A804-6BEB76AB56E9}"/>
              </a:ext>
            </a:extLst>
          </p:cNvPr>
          <p:cNvPicPr>
            <a:picLocks noChangeAspect="1"/>
          </p:cNvPicPr>
          <p:nvPr/>
        </p:nvPicPr>
        <p:blipFill>
          <a:blip r:embed="rId3"/>
          <a:stretch>
            <a:fillRect/>
          </a:stretch>
        </p:blipFill>
        <p:spPr>
          <a:xfrm>
            <a:off x="1900884" y="0"/>
            <a:ext cx="10291116" cy="6858000"/>
          </a:xfrm>
          <a:prstGeom prst="rect">
            <a:avLst/>
          </a:prstGeom>
        </p:spPr>
      </p:pic>
      <p:pic>
        <p:nvPicPr>
          <p:cNvPr id="5" name="Picture 4" descr="A picture containing background pattern&#10;&#10;Description automatically generated">
            <a:extLst>
              <a:ext uri="{FF2B5EF4-FFF2-40B4-BE49-F238E27FC236}">
                <a16:creationId xmlns:a16="http://schemas.microsoft.com/office/drawing/2014/main" id="{8920C0D2-309F-3635-12F4-F340F76B7E11}"/>
              </a:ext>
            </a:extLst>
          </p:cNvPr>
          <p:cNvPicPr>
            <a:picLocks noChangeAspect="1"/>
          </p:cNvPicPr>
          <p:nvPr/>
        </p:nvPicPr>
        <p:blipFill>
          <a:blip r:embed="rId4"/>
          <a:stretch>
            <a:fillRect/>
          </a:stretch>
        </p:blipFill>
        <p:spPr>
          <a:xfrm>
            <a:off x="0" y="0"/>
            <a:ext cx="4572000" cy="6858000"/>
          </a:xfrm>
          <a:prstGeom prst="rect">
            <a:avLst/>
          </a:prstGeom>
        </p:spPr>
      </p:pic>
    </p:spTree>
    <p:extLst>
      <p:ext uri="{BB962C8B-B14F-4D97-AF65-F5344CB8AC3E}">
        <p14:creationId xmlns:p14="http://schemas.microsoft.com/office/powerpoint/2010/main" val="619284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2ACEFBCD-028D-318E-F052-B8D9D32CA26F}"/>
              </a:ext>
            </a:extLst>
          </p:cNvPr>
          <p:cNvSpPr txBox="1"/>
          <p:nvPr/>
        </p:nvSpPr>
        <p:spPr>
          <a:xfrm>
            <a:off x="0" y="0"/>
            <a:ext cx="12192000" cy="6858000"/>
          </a:xfrm>
          <a:prstGeom prst="rect">
            <a:avLst/>
          </a:prstGeom>
          <a:solidFill>
            <a:schemeClr val="bg1">
              <a:lumMod val="85000"/>
            </a:schemeClr>
          </a:solidFill>
        </p:spPr>
        <p:txBody>
          <a:bodyPr wrap="square" rtlCol="0">
            <a:spAutoFit/>
          </a:bodyPr>
          <a:lstStyle/>
          <a:p>
            <a:endParaRPr lang="en-US" dirty="0"/>
          </a:p>
        </p:txBody>
      </p:sp>
      <p:sp>
        <p:nvSpPr>
          <p:cNvPr id="12" name="Rectangle 11">
            <a:extLst>
              <a:ext uri="{FF2B5EF4-FFF2-40B4-BE49-F238E27FC236}">
                <a16:creationId xmlns:a16="http://schemas.microsoft.com/office/drawing/2014/main" id="{56827C3C-D52F-46CE-A441-3CD6A1A6A0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37" y="0"/>
            <a:ext cx="12192000" cy="6858000"/>
          </a:xfrm>
          <a:prstGeom prst="rect">
            <a:avLst/>
          </a:prstGeom>
          <a:solidFill>
            <a:schemeClr val="bg1">
              <a:lumMod val="8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52A8B51-0A89-497B-B882-6658E029A3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7" y="643466"/>
            <a:ext cx="3522548" cy="5571067"/>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B1CEFBF-6F09-4052-862B-E219DA157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26882" y="643466"/>
            <a:ext cx="3522548" cy="5571067"/>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group of people standing in a circle&#10;&#10;Description automatically generated with low confidence">
            <a:extLst>
              <a:ext uri="{FF2B5EF4-FFF2-40B4-BE49-F238E27FC236}">
                <a16:creationId xmlns:a16="http://schemas.microsoft.com/office/drawing/2014/main" id="{366AD9A7-E2E7-5A28-0781-7F7335B1510F}"/>
              </a:ext>
            </a:extLst>
          </p:cNvPr>
          <p:cNvPicPr>
            <a:picLocks noChangeAspect="1"/>
          </p:cNvPicPr>
          <p:nvPr/>
        </p:nvPicPr>
        <p:blipFill>
          <a:blip r:embed="rId3"/>
          <a:stretch>
            <a:fillRect/>
          </a:stretch>
        </p:blipFill>
        <p:spPr>
          <a:xfrm>
            <a:off x="964561" y="2208447"/>
            <a:ext cx="2880360" cy="2347493"/>
          </a:xfrm>
          <a:prstGeom prst="rect">
            <a:avLst/>
          </a:prstGeom>
        </p:spPr>
      </p:pic>
      <p:sp>
        <p:nvSpPr>
          <p:cNvPr id="18" name="Rectangle 17">
            <a:extLst>
              <a:ext uri="{FF2B5EF4-FFF2-40B4-BE49-F238E27FC236}">
                <a16:creationId xmlns:a16="http://schemas.microsoft.com/office/drawing/2014/main" id="{BCB5D417-2A71-445D-B4C7-9E814D633D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22847" y="643466"/>
            <a:ext cx="3522548" cy="5571067"/>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group of people standing in a circle&#10;&#10;Description automatically generated with low confidence">
            <a:extLst>
              <a:ext uri="{FF2B5EF4-FFF2-40B4-BE49-F238E27FC236}">
                <a16:creationId xmlns:a16="http://schemas.microsoft.com/office/drawing/2014/main" id="{8B0DF2DE-1788-FFC5-C823-F64E9AB77975}"/>
              </a:ext>
            </a:extLst>
          </p:cNvPr>
          <p:cNvPicPr>
            <a:picLocks noChangeAspect="1"/>
          </p:cNvPicPr>
          <p:nvPr/>
        </p:nvPicPr>
        <p:blipFill>
          <a:blip r:embed="rId4"/>
          <a:stretch>
            <a:fillRect/>
          </a:stretch>
        </p:blipFill>
        <p:spPr>
          <a:xfrm>
            <a:off x="4647976" y="2255252"/>
            <a:ext cx="2880360" cy="2253881"/>
          </a:xfrm>
          <a:prstGeom prst="rect">
            <a:avLst/>
          </a:prstGeom>
        </p:spPr>
      </p:pic>
      <p:pic>
        <p:nvPicPr>
          <p:cNvPr id="7" name="Picture 6" descr="A picture containing text, sky, air, different&#10;&#10;Description automatically generated">
            <a:extLst>
              <a:ext uri="{FF2B5EF4-FFF2-40B4-BE49-F238E27FC236}">
                <a16:creationId xmlns:a16="http://schemas.microsoft.com/office/drawing/2014/main" id="{CD6B7A43-D310-904B-266B-9CB9279973F9}"/>
              </a:ext>
            </a:extLst>
          </p:cNvPr>
          <p:cNvPicPr>
            <a:picLocks noChangeAspect="1"/>
          </p:cNvPicPr>
          <p:nvPr/>
        </p:nvPicPr>
        <p:blipFill>
          <a:blip r:embed="rId5"/>
          <a:stretch>
            <a:fillRect/>
          </a:stretch>
        </p:blipFill>
        <p:spPr>
          <a:xfrm>
            <a:off x="8317917" y="2172977"/>
            <a:ext cx="2879083" cy="2418429"/>
          </a:xfrm>
          <a:prstGeom prst="rect">
            <a:avLst/>
          </a:prstGeom>
        </p:spPr>
      </p:pic>
      <p:sp>
        <p:nvSpPr>
          <p:cNvPr id="2" name="TextBox 1">
            <a:extLst>
              <a:ext uri="{FF2B5EF4-FFF2-40B4-BE49-F238E27FC236}">
                <a16:creationId xmlns:a16="http://schemas.microsoft.com/office/drawing/2014/main" id="{A4D23D65-83CD-09C9-EDC5-B556F24775DC}"/>
              </a:ext>
            </a:extLst>
          </p:cNvPr>
          <p:cNvSpPr txBox="1"/>
          <p:nvPr/>
        </p:nvSpPr>
        <p:spPr>
          <a:xfrm>
            <a:off x="1245975" y="5154404"/>
            <a:ext cx="2317531" cy="461665"/>
          </a:xfrm>
          <a:prstGeom prst="rect">
            <a:avLst/>
          </a:prstGeom>
          <a:noFill/>
        </p:spPr>
        <p:txBody>
          <a:bodyPr wrap="square" rtlCol="0">
            <a:spAutoFit/>
          </a:bodyPr>
          <a:lstStyle/>
          <a:p>
            <a:pPr algn="ctr"/>
            <a:r>
              <a:rPr lang="en-US" sz="2400" b="1" dirty="0">
                <a:solidFill>
                  <a:srgbClr val="911737"/>
                </a:solidFill>
              </a:rPr>
              <a:t>Bounded Church </a:t>
            </a:r>
          </a:p>
        </p:txBody>
      </p:sp>
      <p:sp>
        <p:nvSpPr>
          <p:cNvPr id="11" name="TextBox 10">
            <a:extLst>
              <a:ext uri="{FF2B5EF4-FFF2-40B4-BE49-F238E27FC236}">
                <a16:creationId xmlns:a16="http://schemas.microsoft.com/office/drawing/2014/main" id="{900EC8B1-ADE1-6668-08FE-48C2710C24B5}"/>
              </a:ext>
            </a:extLst>
          </p:cNvPr>
          <p:cNvSpPr txBox="1"/>
          <p:nvPr/>
        </p:nvSpPr>
        <p:spPr>
          <a:xfrm>
            <a:off x="4929390" y="5154404"/>
            <a:ext cx="2317531" cy="461665"/>
          </a:xfrm>
          <a:prstGeom prst="rect">
            <a:avLst/>
          </a:prstGeom>
          <a:noFill/>
        </p:spPr>
        <p:txBody>
          <a:bodyPr wrap="square" rtlCol="0">
            <a:spAutoFit/>
          </a:bodyPr>
          <a:lstStyle/>
          <a:p>
            <a:pPr algn="ctr"/>
            <a:r>
              <a:rPr lang="en-US" sz="2400" b="1" dirty="0">
                <a:solidFill>
                  <a:srgbClr val="911737"/>
                </a:solidFill>
              </a:rPr>
              <a:t>Fuzzy Church </a:t>
            </a:r>
          </a:p>
        </p:txBody>
      </p:sp>
      <p:sp>
        <p:nvSpPr>
          <p:cNvPr id="13" name="TextBox 12">
            <a:extLst>
              <a:ext uri="{FF2B5EF4-FFF2-40B4-BE49-F238E27FC236}">
                <a16:creationId xmlns:a16="http://schemas.microsoft.com/office/drawing/2014/main" id="{69AA4C71-2054-56B7-A6CA-6571A90AB988}"/>
              </a:ext>
            </a:extLst>
          </p:cNvPr>
          <p:cNvSpPr txBox="1"/>
          <p:nvPr/>
        </p:nvSpPr>
        <p:spPr>
          <a:xfrm>
            <a:off x="8628494" y="5172137"/>
            <a:ext cx="2317531" cy="461665"/>
          </a:xfrm>
          <a:prstGeom prst="rect">
            <a:avLst/>
          </a:prstGeom>
          <a:noFill/>
        </p:spPr>
        <p:txBody>
          <a:bodyPr wrap="square" rtlCol="0">
            <a:spAutoFit/>
          </a:bodyPr>
          <a:lstStyle/>
          <a:p>
            <a:pPr algn="ctr"/>
            <a:r>
              <a:rPr lang="en-US" sz="2400" b="1" dirty="0">
                <a:solidFill>
                  <a:srgbClr val="911737"/>
                </a:solidFill>
              </a:rPr>
              <a:t>Centered Church </a:t>
            </a:r>
          </a:p>
        </p:txBody>
      </p:sp>
    </p:spTree>
    <p:extLst>
      <p:ext uri="{BB962C8B-B14F-4D97-AF65-F5344CB8AC3E}">
        <p14:creationId xmlns:p14="http://schemas.microsoft.com/office/powerpoint/2010/main" val="2381548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821940F-7A1D-4ACC-85B4-A932898A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16674508-81D3-48CF-96BF-7FC60EAA57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741994" cy="6858000"/>
          </a:xfrm>
          <a:custGeom>
            <a:avLst/>
            <a:gdLst>
              <a:gd name="connsiteX0" fmla="*/ 0 w 6568309"/>
              <a:gd name="connsiteY0" fmla="*/ 0 h 6858000"/>
              <a:gd name="connsiteX1" fmla="*/ 362841 w 6568309"/>
              <a:gd name="connsiteY1" fmla="*/ 0 h 6858000"/>
              <a:gd name="connsiteX2" fmla="*/ 523269 w 6568309"/>
              <a:gd name="connsiteY2" fmla="*/ 0 h 6858000"/>
              <a:gd name="connsiteX3" fmla="*/ 1343025 w 6568309"/>
              <a:gd name="connsiteY3" fmla="*/ 0 h 6858000"/>
              <a:gd name="connsiteX4" fmla="*/ 1705866 w 6568309"/>
              <a:gd name="connsiteY4" fmla="*/ 0 h 6858000"/>
              <a:gd name="connsiteX5" fmla="*/ 1866294 w 6568309"/>
              <a:gd name="connsiteY5" fmla="*/ 0 h 6858000"/>
              <a:gd name="connsiteX6" fmla="*/ 5225154 w 6568309"/>
              <a:gd name="connsiteY6" fmla="*/ 0 h 6858000"/>
              <a:gd name="connsiteX7" fmla="*/ 6568179 w 6568309"/>
              <a:gd name="connsiteY7" fmla="*/ 0 h 6858000"/>
              <a:gd name="connsiteX8" fmla="*/ 6568309 w 6568309"/>
              <a:gd name="connsiteY8" fmla="*/ 1 h 6858000"/>
              <a:gd name="connsiteX9" fmla="*/ 6562951 w 6568309"/>
              <a:gd name="connsiteY9" fmla="*/ 30700 h 6858000"/>
              <a:gd name="connsiteX10" fmla="*/ 6547446 w 6568309"/>
              <a:gd name="connsiteY10" fmla="*/ 310025 h 6858000"/>
              <a:gd name="connsiteX11" fmla="*/ 6558316 w 6568309"/>
              <a:gd name="connsiteY11" fmla="*/ 443960 h 6858000"/>
              <a:gd name="connsiteX12" fmla="*/ 6528896 w 6568309"/>
              <a:gd name="connsiteY12" fmla="*/ 642659 h 6858000"/>
              <a:gd name="connsiteX13" fmla="*/ 6523095 w 6568309"/>
              <a:gd name="connsiteY13" fmla="*/ 673307 h 6858000"/>
              <a:gd name="connsiteX14" fmla="*/ 6496169 w 6568309"/>
              <a:gd name="connsiteY14" fmla="*/ 839641 h 6858000"/>
              <a:gd name="connsiteX15" fmla="*/ 6450789 w 6568309"/>
              <a:gd name="connsiteY15" fmla="*/ 958357 h 6858000"/>
              <a:gd name="connsiteX16" fmla="*/ 6453996 w 6568309"/>
              <a:gd name="connsiteY16" fmla="*/ 963398 h 6858000"/>
              <a:gd name="connsiteX17" fmla="*/ 6419467 w 6568309"/>
              <a:gd name="connsiteY17" fmla="*/ 1117169 h 6858000"/>
              <a:gd name="connsiteX18" fmla="*/ 6417348 w 6568309"/>
              <a:gd name="connsiteY18" fmla="*/ 1144352 h 6858000"/>
              <a:gd name="connsiteX19" fmla="*/ 6418473 w 6568309"/>
              <a:gd name="connsiteY19" fmla="*/ 1164484 h 6858000"/>
              <a:gd name="connsiteX20" fmla="*/ 6406979 w 6568309"/>
              <a:gd name="connsiteY20" fmla="*/ 1213829 h 6858000"/>
              <a:gd name="connsiteX21" fmla="*/ 6381928 w 6568309"/>
              <a:gd name="connsiteY21" fmla="*/ 1294823 h 6858000"/>
              <a:gd name="connsiteX22" fmla="*/ 6377948 w 6568309"/>
              <a:gd name="connsiteY22" fmla="*/ 1312193 h 6858000"/>
              <a:gd name="connsiteX23" fmla="*/ 6379894 w 6568309"/>
              <a:gd name="connsiteY23" fmla="*/ 1327626 h 6858000"/>
              <a:gd name="connsiteX24" fmla="*/ 6385024 w 6568309"/>
              <a:gd name="connsiteY24" fmla="*/ 1331644 h 6858000"/>
              <a:gd name="connsiteX25" fmla="*/ 6383696 w 6568309"/>
              <a:gd name="connsiteY25" fmla="*/ 1341276 h 6858000"/>
              <a:gd name="connsiteX26" fmla="*/ 6384464 w 6568309"/>
              <a:gd name="connsiteY26" fmla="*/ 1343945 h 6858000"/>
              <a:gd name="connsiteX27" fmla="*/ 6387748 w 6568309"/>
              <a:gd name="connsiteY27" fmla="*/ 1359134 h 6858000"/>
              <a:gd name="connsiteX28" fmla="*/ 6364157 w 6568309"/>
              <a:gd name="connsiteY28" fmla="*/ 1427803 h 6858000"/>
              <a:gd name="connsiteX29" fmla="*/ 6335874 w 6568309"/>
              <a:gd name="connsiteY29" fmla="*/ 1540278 h 6858000"/>
              <a:gd name="connsiteX30" fmla="*/ 6331892 w 6568309"/>
              <a:gd name="connsiteY30" fmla="*/ 1547262 h 6858000"/>
              <a:gd name="connsiteX31" fmla="*/ 6332744 w 6568309"/>
              <a:gd name="connsiteY31" fmla="*/ 1577056 h 6858000"/>
              <a:gd name="connsiteX32" fmla="*/ 6333604 w 6568309"/>
              <a:gd name="connsiteY32" fmla="*/ 1595898 h 6858000"/>
              <a:gd name="connsiteX33" fmla="*/ 6324749 w 6568309"/>
              <a:gd name="connsiteY33" fmla="*/ 1703726 h 6858000"/>
              <a:gd name="connsiteX34" fmla="*/ 6329594 w 6568309"/>
              <a:gd name="connsiteY34" fmla="*/ 1809535 h 6858000"/>
              <a:gd name="connsiteX35" fmla="*/ 6329062 w 6568309"/>
              <a:gd name="connsiteY35" fmla="*/ 2018310 h 6858000"/>
              <a:gd name="connsiteX36" fmla="*/ 6321735 w 6568309"/>
              <a:gd name="connsiteY36" fmla="*/ 2071355 h 6858000"/>
              <a:gd name="connsiteX37" fmla="*/ 6322678 w 6568309"/>
              <a:gd name="connsiteY37" fmla="*/ 2141166 h 6858000"/>
              <a:gd name="connsiteX38" fmla="*/ 6321340 w 6568309"/>
              <a:gd name="connsiteY38" fmla="*/ 2154548 h 6858000"/>
              <a:gd name="connsiteX39" fmla="*/ 6316582 w 6568309"/>
              <a:gd name="connsiteY39" fmla="*/ 2158153 h 6858000"/>
              <a:gd name="connsiteX40" fmla="*/ 6311428 w 6568309"/>
              <a:gd name="connsiteY40" fmla="*/ 2178174 h 6858000"/>
              <a:gd name="connsiteX41" fmla="*/ 6310192 w 6568309"/>
              <a:gd name="connsiteY41" fmla="*/ 2202858 h 6858000"/>
              <a:gd name="connsiteX42" fmla="*/ 6309211 w 6568309"/>
              <a:gd name="connsiteY42" fmla="*/ 2320214 h 6858000"/>
              <a:gd name="connsiteX43" fmla="*/ 6300151 w 6568309"/>
              <a:gd name="connsiteY43" fmla="*/ 2417011 h 6858000"/>
              <a:gd name="connsiteX44" fmla="*/ 6295176 w 6568309"/>
              <a:gd name="connsiteY44" fmla="*/ 2454207 h 6858000"/>
              <a:gd name="connsiteX45" fmla="*/ 6293727 w 6568309"/>
              <a:gd name="connsiteY45" fmla="*/ 2487203 h 6858000"/>
              <a:gd name="connsiteX46" fmla="*/ 6285477 w 6568309"/>
              <a:gd name="connsiteY46" fmla="*/ 2512282 h 6858000"/>
              <a:gd name="connsiteX47" fmla="*/ 6286205 w 6568309"/>
              <a:gd name="connsiteY47" fmla="*/ 2514318 h 6858000"/>
              <a:gd name="connsiteX48" fmla="*/ 6304629 w 6568309"/>
              <a:gd name="connsiteY48" fmla="*/ 2574334 h 6858000"/>
              <a:gd name="connsiteX49" fmla="*/ 6303842 w 6568309"/>
              <a:gd name="connsiteY49" fmla="*/ 2579877 h 6858000"/>
              <a:gd name="connsiteX50" fmla="*/ 6303953 w 6568309"/>
              <a:gd name="connsiteY50" fmla="*/ 2608928 h 6858000"/>
              <a:gd name="connsiteX51" fmla="*/ 6303530 w 6568309"/>
              <a:gd name="connsiteY51" fmla="*/ 2613111 h 6858000"/>
              <a:gd name="connsiteX52" fmla="*/ 6297474 w 6568309"/>
              <a:gd name="connsiteY52" fmla="*/ 2621996 h 6858000"/>
              <a:gd name="connsiteX53" fmla="*/ 6299263 w 6568309"/>
              <a:gd name="connsiteY53" fmla="*/ 2634265 h 6858000"/>
              <a:gd name="connsiteX54" fmla="*/ 6293065 w 6568309"/>
              <a:gd name="connsiteY54" fmla="*/ 2647237 h 6858000"/>
              <a:gd name="connsiteX55" fmla="*/ 6297496 w 6568309"/>
              <a:gd name="connsiteY55" fmla="*/ 2650786 h 6858000"/>
              <a:gd name="connsiteX56" fmla="*/ 6301708 w 6568309"/>
              <a:gd name="connsiteY56" fmla="*/ 2661993 h 6858000"/>
              <a:gd name="connsiteX57" fmla="*/ 6295884 w 6568309"/>
              <a:gd name="connsiteY57" fmla="*/ 2670949 h 6858000"/>
              <a:gd name="connsiteX58" fmla="*/ 6291714 w 6568309"/>
              <a:gd name="connsiteY58" fmla="*/ 2690255 h 6858000"/>
              <a:gd name="connsiteX59" fmla="*/ 6292327 w 6568309"/>
              <a:gd name="connsiteY59" fmla="*/ 2695683 h 6858000"/>
              <a:gd name="connsiteX60" fmla="*/ 6284410 w 6568309"/>
              <a:gd name="connsiteY60" fmla="*/ 2713964 h 6858000"/>
              <a:gd name="connsiteX61" fmla="*/ 6280410 w 6568309"/>
              <a:gd name="connsiteY61" fmla="*/ 2730175 h 6858000"/>
              <a:gd name="connsiteX62" fmla="*/ 6288082 w 6568309"/>
              <a:gd name="connsiteY62" fmla="*/ 2763497 h 6858000"/>
              <a:gd name="connsiteX63" fmla="*/ 6260924 w 6568309"/>
              <a:gd name="connsiteY63" fmla="*/ 3051539 h 6858000"/>
              <a:gd name="connsiteX64" fmla="*/ 6210151 w 6568309"/>
              <a:gd name="connsiteY64" fmla="*/ 3335396 h 6858000"/>
              <a:gd name="connsiteX65" fmla="*/ 6212034 w 6568309"/>
              <a:gd name="connsiteY65" fmla="*/ 3456509 h 6858000"/>
              <a:gd name="connsiteX66" fmla="*/ 6197490 w 6568309"/>
              <a:gd name="connsiteY66" fmla="*/ 3531827 h 6858000"/>
              <a:gd name="connsiteX67" fmla="*/ 6208018 w 6568309"/>
              <a:gd name="connsiteY67" fmla="*/ 3570877 h 6858000"/>
              <a:gd name="connsiteX68" fmla="*/ 6205920 w 6568309"/>
              <a:gd name="connsiteY68" fmla="*/ 3583849 h 6858000"/>
              <a:gd name="connsiteX69" fmla="*/ 6199616 w 6568309"/>
              <a:gd name="connsiteY69" fmla="*/ 3592763 h 6858000"/>
              <a:gd name="connsiteX70" fmla="*/ 6181288 w 6568309"/>
              <a:gd name="connsiteY70" fmla="*/ 3653485 h 6858000"/>
              <a:gd name="connsiteX71" fmla="*/ 6175963 w 6568309"/>
              <a:gd name="connsiteY71" fmla="*/ 3670528 h 6858000"/>
              <a:gd name="connsiteX72" fmla="*/ 6176722 w 6568309"/>
              <a:gd name="connsiteY72" fmla="*/ 3685990 h 6858000"/>
              <a:gd name="connsiteX73" fmla="*/ 6181549 w 6568309"/>
              <a:gd name="connsiteY73" fmla="*/ 3690283 h 6858000"/>
              <a:gd name="connsiteX74" fmla="*/ 6179476 w 6568309"/>
              <a:gd name="connsiteY74" fmla="*/ 3699787 h 6858000"/>
              <a:gd name="connsiteX75" fmla="*/ 6180040 w 6568309"/>
              <a:gd name="connsiteY75" fmla="*/ 3702486 h 6858000"/>
              <a:gd name="connsiteX76" fmla="*/ 6182155 w 6568309"/>
              <a:gd name="connsiteY76" fmla="*/ 3717784 h 6858000"/>
              <a:gd name="connsiteX77" fmla="*/ 6158980 w 6568309"/>
              <a:gd name="connsiteY77" fmla="*/ 3746229 h 6858000"/>
              <a:gd name="connsiteX78" fmla="*/ 6096049 w 6568309"/>
              <a:gd name="connsiteY78" fmla="*/ 3924910 h 6858000"/>
              <a:gd name="connsiteX79" fmla="*/ 6069712 w 6568309"/>
              <a:gd name="connsiteY79" fmla="*/ 3989353 h 6858000"/>
              <a:gd name="connsiteX80" fmla="*/ 6067330 w 6568309"/>
              <a:gd name="connsiteY80" fmla="*/ 4033899 h 6858000"/>
              <a:gd name="connsiteX81" fmla="*/ 6061081 w 6568309"/>
              <a:gd name="connsiteY81" fmla="*/ 4142250 h 6858000"/>
              <a:gd name="connsiteX82" fmla="*/ 6042858 w 6568309"/>
              <a:gd name="connsiteY82" fmla="*/ 4329442 h 6858000"/>
              <a:gd name="connsiteX83" fmla="*/ 6034182 w 6568309"/>
              <a:gd name="connsiteY83" fmla="*/ 4456184 h 6858000"/>
              <a:gd name="connsiteX84" fmla="*/ 6029178 w 6568309"/>
              <a:gd name="connsiteY84" fmla="*/ 4468478 h 6858000"/>
              <a:gd name="connsiteX85" fmla="*/ 6029974 w 6568309"/>
              <a:gd name="connsiteY85" fmla="*/ 4469862 h 6858000"/>
              <a:gd name="connsiteX86" fmla="*/ 6028340 w 6568309"/>
              <a:gd name="connsiteY86" fmla="*/ 4483797 h 6858000"/>
              <a:gd name="connsiteX87" fmla="*/ 6025168 w 6568309"/>
              <a:gd name="connsiteY87" fmla="*/ 4487091 h 6858000"/>
              <a:gd name="connsiteX88" fmla="*/ 6023164 w 6568309"/>
              <a:gd name="connsiteY88" fmla="*/ 4496728 h 6858000"/>
              <a:gd name="connsiteX89" fmla="*/ 6016839 w 6568309"/>
              <a:gd name="connsiteY89" fmla="*/ 4515918 h 6858000"/>
              <a:gd name="connsiteX90" fmla="*/ 6017886 w 6568309"/>
              <a:gd name="connsiteY90" fmla="*/ 4519316 h 6858000"/>
              <a:gd name="connsiteX91" fmla="*/ 6011819 w 6568309"/>
              <a:gd name="connsiteY91" fmla="*/ 4547957 h 6858000"/>
              <a:gd name="connsiteX92" fmla="*/ 6012791 w 6568309"/>
              <a:gd name="connsiteY92" fmla="*/ 4548262 h 6858000"/>
              <a:gd name="connsiteX93" fmla="*/ 6015703 w 6568309"/>
              <a:gd name="connsiteY93" fmla="*/ 4555939 h 6858000"/>
              <a:gd name="connsiteX94" fmla="*/ 6018854 w 6568309"/>
              <a:gd name="connsiteY94" fmla="*/ 4570815 h 6858000"/>
              <a:gd name="connsiteX95" fmla="*/ 6033000 w 6568309"/>
              <a:gd name="connsiteY95" fmla="*/ 4633846 h 6858000"/>
              <a:gd name="connsiteX96" fmla="*/ 6032325 w 6568309"/>
              <a:gd name="connsiteY96" fmla="*/ 4639816 h 6858000"/>
              <a:gd name="connsiteX97" fmla="*/ 6032549 w 6568309"/>
              <a:gd name="connsiteY97" fmla="*/ 4639923 h 6858000"/>
              <a:gd name="connsiteX98" fmla="*/ 6032309 w 6568309"/>
              <a:gd name="connsiteY98" fmla="*/ 4646192 h 6858000"/>
              <a:gd name="connsiteX99" fmla="*/ 6031095 w 6568309"/>
              <a:gd name="connsiteY99" fmla="*/ 4650706 h 6858000"/>
              <a:gd name="connsiteX100" fmla="*/ 6029786 w 6568309"/>
              <a:gd name="connsiteY100" fmla="*/ 4662290 h 6858000"/>
              <a:gd name="connsiteX101" fmla="*/ 6030911 w 6568309"/>
              <a:gd name="connsiteY101" fmla="*/ 4666180 h 6858000"/>
              <a:gd name="connsiteX102" fmla="*/ 6033630 w 6568309"/>
              <a:gd name="connsiteY102" fmla="*/ 4667585 h 6858000"/>
              <a:gd name="connsiteX103" fmla="*/ 6033189 w 6568309"/>
              <a:gd name="connsiteY103" fmla="*/ 4668660 h 6858000"/>
              <a:gd name="connsiteX104" fmla="*/ 6038764 w 6568309"/>
              <a:gd name="connsiteY104" fmla="*/ 4689807 h 6858000"/>
              <a:gd name="connsiteX105" fmla="*/ 6042217 w 6568309"/>
              <a:gd name="connsiteY105" fmla="*/ 4737890 h 6858000"/>
              <a:gd name="connsiteX106" fmla="*/ 6040543 w 6568309"/>
              <a:gd name="connsiteY106" fmla="*/ 4765657 h 6858000"/>
              <a:gd name="connsiteX107" fmla="*/ 6039956 w 6568309"/>
              <a:gd name="connsiteY107" fmla="*/ 4841463 h 6858000"/>
              <a:gd name="connsiteX108" fmla="*/ 6057123 w 6568309"/>
              <a:gd name="connsiteY108" fmla="*/ 4969863 h 6858000"/>
              <a:gd name="connsiteX109" fmla="*/ 6055039 w 6568309"/>
              <a:gd name="connsiteY109" fmla="*/ 4974028 h 6858000"/>
              <a:gd name="connsiteX110" fmla="*/ 6053462 w 6568309"/>
              <a:gd name="connsiteY110" fmla="*/ 4980318 h 6858000"/>
              <a:gd name="connsiteX111" fmla="*/ 6053643 w 6568309"/>
              <a:gd name="connsiteY111" fmla="*/ 4980501 h 6858000"/>
              <a:gd name="connsiteX112" fmla="*/ 6051733 w 6568309"/>
              <a:gd name="connsiteY112" fmla="*/ 4986338 h 6858000"/>
              <a:gd name="connsiteX113" fmla="*/ 6049602 w 6568309"/>
              <a:gd name="connsiteY113" fmla="*/ 4991296 h 6858000"/>
              <a:gd name="connsiteX114" fmla="*/ 6075165 w 6568309"/>
              <a:gd name="connsiteY114" fmla="*/ 5076895 h 6858000"/>
              <a:gd name="connsiteX115" fmla="*/ 6073751 w 6568309"/>
              <a:gd name="connsiteY115" fmla="*/ 5081568 h 6858000"/>
              <a:gd name="connsiteX116" fmla="*/ 6073150 w 6568309"/>
              <a:gd name="connsiteY116" fmla="*/ 5088173 h 6858000"/>
              <a:gd name="connsiteX117" fmla="*/ 6073355 w 6568309"/>
              <a:gd name="connsiteY117" fmla="*/ 5088300 h 6858000"/>
              <a:gd name="connsiteX118" fmla="*/ 6072362 w 6568309"/>
              <a:gd name="connsiteY118" fmla="*/ 5094558 h 6858000"/>
              <a:gd name="connsiteX119" fmla="*/ 6064726 w 6568309"/>
              <a:gd name="connsiteY119" fmla="*/ 5125620 h 6858000"/>
              <a:gd name="connsiteX120" fmla="*/ 6065415 w 6568309"/>
              <a:gd name="connsiteY120" fmla="*/ 5268004 h 6858000"/>
              <a:gd name="connsiteX121" fmla="*/ 6066081 w 6568309"/>
              <a:gd name="connsiteY121" fmla="*/ 5269530 h 6858000"/>
              <a:gd name="connsiteX122" fmla="*/ 6043407 w 6568309"/>
              <a:gd name="connsiteY122" fmla="*/ 5390941 h 6858000"/>
              <a:gd name="connsiteX123" fmla="*/ 6025377 w 6568309"/>
              <a:gd name="connsiteY123" fmla="*/ 5539927 h 6858000"/>
              <a:gd name="connsiteX124" fmla="*/ 6010052 w 6568309"/>
              <a:gd name="connsiteY124" fmla="*/ 5791594 h 6858000"/>
              <a:gd name="connsiteX125" fmla="*/ 5994220 w 6568309"/>
              <a:gd name="connsiteY125" fmla="*/ 5855206 h 6858000"/>
              <a:gd name="connsiteX126" fmla="*/ 5982580 w 6568309"/>
              <a:gd name="connsiteY126" fmla="*/ 5873582 h 6858000"/>
              <a:gd name="connsiteX127" fmla="*/ 5983608 w 6568309"/>
              <a:gd name="connsiteY127" fmla="*/ 5876037 h 6858000"/>
              <a:gd name="connsiteX128" fmla="*/ 5983535 w 6568309"/>
              <a:gd name="connsiteY128" fmla="*/ 5886534 h 6858000"/>
              <a:gd name="connsiteX129" fmla="*/ 5988737 w 6568309"/>
              <a:gd name="connsiteY129" fmla="*/ 5888644 h 6858000"/>
              <a:gd name="connsiteX130" fmla="*/ 5992371 w 6568309"/>
              <a:gd name="connsiteY130" fmla="*/ 5903832 h 6858000"/>
              <a:gd name="connsiteX131" fmla="*/ 5990780 w 6568309"/>
              <a:gd name="connsiteY131" fmla="*/ 5923391 h 6858000"/>
              <a:gd name="connsiteX132" fmla="*/ 5993870 w 6568309"/>
              <a:gd name="connsiteY132" fmla="*/ 6013205 h 6858000"/>
              <a:gd name="connsiteX133" fmla="*/ 5997673 w 6568309"/>
              <a:gd name="connsiteY133" fmla="*/ 6074018 h 6858000"/>
              <a:gd name="connsiteX134" fmla="*/ 6014840 w 6568309"/>
              <a:gd name="connsiteY134" fmla="*/ 6130837 h 6858000"/>
              <a:gd name="connsiteX135" fmla="*/ 6010704 w 6568309"/>
              <a:gd name="connsiteY135" fmla="*/ 6152982 h 6858000"/>
              <a:gd name="connsiteX136" fmla="*/ 6038294 w 6568309"/>
              <a:gd name="connsiteY136" fmla="*/ 6221100 h 6858000"/>
              <a:gd name="connsiteX137" fmla="*/ 6052331 w 6568309"/>
              <a:gd name="connsiteY137" fmla="*/ 6287550 h 6858000"/>
              <a:gd name="connsiteX138" fmla="*/ 6074143 w 6568309"/>
              <a:gd name="connsiteY138" fmla="*/ 6401595 h 6858000"/>
              <a:gd name="connsiteX139" fmla="*/ 6060199 w 6568309"/>
              <a:gd name="connsiteY139" fmla="*/ 6487110 h 6858000"/>
              <a:gd name="connsiteX140" fmla="*/ 6081156 w 6568309"/>
              <a:gd name="connsiteY140" fmla="*/ 6588589 h 6858000"/>
              <a:gd name="connsiteX141" fmla="*/ 6114944 w 6568309"/>
              <a:gd name="connsiteY141" fmla="*/ 6769963 h 6858000"/>
              <a:gd name="connsiteX142" fmla="*/ 6128950 w 6568309"/>
              <a:gd name="connsiteY142" fmla="*/ 6835814 h 6858000"/>
              <a:gd name="connsiteX143" fmla="*/ 6132536 w 6568309"/>
              <a:gd name="connsiteY143" fmla="*/ 6858000 h 6858000"/>
              <a:gd name="connsiteX144" fmla="*/ 4789511 w 6568309"/>
              <a:gd name="connsiteY144" fmla="*/ 6858000 h 6858000"/>
              <a:gd name="connsiteX145" fmla="*/ 1866294 w 6568309"/>
              <a:gd name="connsiteY145" fmla="*/ 6858000 h 6858000"/>
              <a:gd name="connsiteX146" fmla="*/ 1705866 w 6568309"/>
              <a:gd name="connsiteY146" fmla="*/ 6858000 h 6858000"/>
              <a:gd name="connsiteX147" fmla="*/ 1343025 w 6568309"/>
              <a:gd name="connsiteY147" fmla="*/ 6858000 h 6858000"/>
              <a:gd name="connsiteX148" fmla="*/ 523269 w 6568309"/>
              <a:gd name="connsiteY148" fmla="*/ 6858000 h 6858000"/>
              <a:gd name="connsiteX149" fmla="*/ 362841 w 6568309"/>
              <a:gd name="connsiteY149" fmla="*/ 6858000 h 6858000"/>
              <a:gd name="connsiteX150" fmla="*/ 0 w 6568309"/>
              <a:gd name="connsiteY15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Lst>
            <a:rect l="l" t="t" r="r" b="b"/>
            <a:pathLst>
              <a:path w="6568309" h="6858000">
                <a:moveTo>
                  <a:pt x="0" y="0"/>
                </a:moveTo>
                <a:lnTo>
                  <a:pt x="362841" y="0"/>
                </a:lnTo>
                <a:lnTo>
                  <a:pt x="523269" y="0"/>
                </a:lnTo>
                <a:lnTo>
                  <a:pt x="1343025" y="0"/>
                </a:lnTo>
                <a:lnTo>
                  <a:pt x="1705866" y="0"/>
                </a:lnTo>
                <a:lnTo>
                  <a:pt x="1866294" y="0"/>
                </a:lnTo>
                <a:lnTo>
                  <a:pt x="5225154" y="0"/>
                </a:lnTo>
                <a:lnTo>
                  <a:pt x="6568179" y="0"/>
                </a:lnTo>
                <a:lnTo>
                  <a:pt x="6568309" y="1"/>
                </a:lnTo>
                <a:lnTo>
                  <a:pt x="6562951" y="30700"/>
                </a:lnTo>
                <a:cubicBezTo>
                  <a:pt x="6559126" y="84364"/>
                  <a:pt x="6548218" y="241149"/>
                  <a:pt x="6547446" y="310025"/>
                </a:cubicBezTo>
                <a:cubicBezTo>
                  <a:pt x="6550151" y="367544"/>
                  <a:pt x="6557712" y="408251"/>
                  <a:pt x="6558316" y="443960"/>
                </a:cubicBezTo>
                <a:cubicBezTo>
                  <a:pt x="6555224" y="499397"/>
                  <a:pt x="6534767" y="604434"/>
                  <a:pt x="6528896" y="642659"/>
                </a:cubicBezTo>
                <a:cubicBezTo>
                  <a:pt x="6535204" y="657287"/>
                  <a:pt x="6515365" y="658191"/>
                  <a:pt x="6523095" y="673307"/>
                </a:cubicBezTo>
                <a:cubicBezTo>
                  <a:pt x="6523388" y="693769"/>
                  <a:pt x="6506868" y="797295"/>
                  <a:pt x="6496169" y="839641"/>
                </a:cubicBezTo>
                <a:cubicBezTo>
                  <a:pt x="6484119" y="887148"/>
                  <a:pt x="6457817" y="937731"/>
                  <a:pt x="6450789" y="958357"/>
                </a:cubicBezTo>
                <a:cubicBezTo>
                  <a:pt x="6443760" y="978983"/>
                  <a:pt x="6459217" y="936930"/>
                  <a:pt x="6453996" y="963398"/>
                </a:cubicBezTo>
                <a:cubicBezTo>
                  <a:pt x="6448777" y="989867"/>
                  <a:pt x="6425575" y="1087010"/>
                  <a:pt x="6419467" y="1117169"/>
                </a:cubicBezTo>
                <a:cubicBezTo>
                  <a:pt x="6431540" y="1118586"/>
                  <a:pt x="6409651" y="1135372"/>
                  <a:pt x="6417348" y="1144352"/>
                </a:cubicBezTo>
                <a:cubicBezTo>
                  <a:pt x="6424109" y="1150681"/>
                  <a:pt x="6419047" y="1157251"/>
                  <a:pt x="6418473" y="1164484"/>
                </a:cubicBezTo>
                <a:cubicBezTo>
                  <a:pt x="6423767" y="1173524"/>
                  <a:pt x="6413947" y="1205209"/>
                  <a:pt x="6406979" y="1213829"/>
                </a:cubicBezTo>
                <a:cubicBezTo>
                  <a:pt x="6382818" y="1235037"/>
                  <a:pt x="6400452" y="1277327"/>
                  <a:pt x="6381928" y="1294823"/>
                </a:cubicBezTo>
                <a:cubicBezTo>
                  <a:pt x="6379195" y="1300845"/>
                  <a:pt x="6378069" y="1306615"/>
                  <a:pt x="6377948" y="1312193"/>
                </a:cubicBezTo>
                <a:lnTo>
                  <a:pt x="6379894" y="1327626"/>
                </a:lnTo>
                <a:lnTo>
                  <a:pt x="6385024" y="1331644"/>
                </a:lnTo>
                <a:lnTo>
                  <a:pt x="6383696" y="1341276"/>
                </a:lnTo>
                <a:cubicBezTo>
                  <a:pt x="6383952" y="1342166"/>
                  <a:pt x="6384208" y="1343055"/>
                  <a:pt x="6384464" y="1343945"/>
                </a:cubicBezTo>
                <a:cubicBezTo>
                  <a:pt x="6385957" y="1349040"/>
                  <a:pt x="6387253" y="1354080"/>
                  <a:pt x="6387748" y="1359134"/>
                </a:cubicBezTo>
                <a:cubicBezTo>
                  <a:pt x="6384363" y="1373109"/>
                  <a:pt x="6372802" y="1397612"/>
                  <a:pt x="6364157" y="1427803"/>
                </a:cubicBezTo>
                <a:cubicBezTo>
                  <a:pt x="6348141" y="1460349"/>
                  <a:pt x="6348362" y="1505076"/>
                  <a:pt x="6335874" y="1540278"/>
                </a:cubicBezTo>
                <a:lnTo>
                  <a:pt x="6331892" y="1547262"/>
                </a:lnTo>
                <a:lnTo>
                  <a:pt x="6332744" y="1577056"/>
                </a:lnTo>
                <a:cubicBezTo>
                  <a:pt x="6335859" y="1582205"/>
                  <a:pt x="6336674" y="1589568"/>
                  <a:pt x="6333604" y="1595898"/>
                </a:cubicBezTo>
                <a:lnTo>
                  <a:pt x="6324749" y="1703726"/>
                </a:lnTo>
                <a:cubicBezTo>
                  <a:pt x="6324080" y="1739332"/>
                  <a:pt x="6318019" y="1754453"/>
                  <a:pt x="6329594" y="1809535"/>
                </a:cubicBezTo>
                <a:cubicBezTo>
                  <a:pt x="6344930" y="1868036"/>
                  <a:pt x="6323725" y="1952670"/>
                  <a:pt x="6329062" y="2018310"/>
                </a:cubicBezTo>
                <a:cubicBezTo>
                  <a:pt x="6308075" y="2053162"/>
                  <a:pt x="6326925" y="2034561"/>
                  <a:pt x="6321735" y="2071355"/>
                </a:cubicBezTo>
                <a:lnTo>
                  <a:pt x="6322678" y="2141166"/>
                </a:lnTo>
                <a:lnTo>
                  <a:pt x="6321340" y="2154548"/>
                </a:lnTo>
                <a:lnTo>
                  <a:pt x="6316582" y="2158153"/>
                </a:lnTo>
                <a:lnTo>
                  <a:pt x="6311428" y="2178174"/>
                </a:lnTo>
                <a:cubicBezTo>
                  <a:pt x="6310177" y="2185696"/>
                  <a:pt x="6309622" y="2193828"/>
                  <a:pt x="6310192" y="2202858"/>
                </a:cubicBezTo>
                <a:cubicBezTo>
                  <a:pt x="6319667" y="2232772"/>
                  <a:pt x="6296459" y="2283357"/>
                  <a:pt x="6309211" y="2320214"/>
                </a:cubicBezTo>
                <a:cubicBezTo>
                  <a:pt x="6307537" y="2355906"/>
                  <a:pt x="6302490" y="2394678"/>
                  <a:pt x="6300151" y="2417011"/>
                </a:cubicBezTo>
                <a:cubicBezTo>
                  <a:pt x="6292303" y="2426377"/>
                  <a:pt x="6304439" y="2456509"/>
                  <a:pt x="6295176" y="2454207"/>
                </a:cubicBezTo>
                <a:cubicBezTo>
                  <a:pt x="6299335" y="2464947"/>
                  <a:pt x="6297305" y="2476105"/>
                  <a:pt x="6293727" y="2487203"/>
                </a:cubicBezTo>
                <a:lnTo>
                  <a:pt x="6285477" y="2512282"/>
                </a:lnTo>
                <a:cubicBezTo>
                  <a:pt x="6285720" y="2512961"/>
                  <a:pt x="6285962" y="2513640"/>
                  <a:pt x="6286205" y="2514318"/>
                </a:cubicBezTo>
                <a:cubicBezTo>
                  <a:pt x="6292347" y="2534324"/>
                  <a:pt x="6298487" y="2554328"/>
                  <a:pt x="6304629" y="2574334"/>
                </a:cubicBezTo>
                <a:lnTo>
                  <a:pt x="6303842" y="2579877"/>
                </a:lnTo>
                <a:cubicBezTo>
                  <a:pt x="6303729" y="2585644"/>
                  <a:pt x="6304006" y="2603388"/>
                  <a:pt x="6303953" y="2608928"/>
                </a:cubicBezTo>
                <a:lnTo>
                  <a:pt x="6303530" y="2613111"/>
                </a:lnTo>
                <a:lnTo>
                  <a:pt x="6297474" y="2621996"/>
                </a:lnTo>
                <a:lnTo>
                  <a:pt x="6299263" y="2634265"/>
                </a:lnTo>
                <a:lnTo>
                  <a:pt x="6293065" y="2647237"/>
                </a:lnTo>
                <a:cubicBezTo>
                  <a:pt x="6294685" y="2648158"/>
                  <a:pt x="6296180" y="2649356"/>
                  <a:pt x="6297496" y="2650786"/>
                </a:cubicBezTo>
                <a:lnTo>
                  <a:pt x="6301708" y="2661993"/>
                </a:lnTo>
                <a:lnTo>
                  <a:pt x="6295884" y="2670949"/>
                </a:lnTo>
                <a:cubicBezTo>
                  <a:pt x="6304913" y="2672007"/>
                  <a:pt x="6294429" y="2681695"/>
                  <a:pt x="6291714" y="2690255"/>
                </a:cubicBezTo>
                <a:lnTo>
                  <a:pt x="6292327" y="2695683"/>
                </a:lnTo>
                <a:lnTo>
                  <a:pt x="6284410" y="2713964"/>
                </a:lnTo>
                <a:lnTo>
                  <a:pt x="6280410" y="2730175"/>
                </a:lnTo>
                <a:lnTo>
                  <a:pt x="6288082" y="2763497"/>
                </a:lnTo>
                <a:lnTo>
                  <a:pt x="6260924" y="3051539"/>
                </a:lnTo>
                <a:cubicBezTo>
                  <a:pt x="6251455" y="3165645"/>
                  <a:pt x="6222174" y="3216611"/>
                  <a:pt x="6210151" y="3335396"/>
                </a:cubicBezTo>
                <a:lnTo>
                  <a:pt x="6212034" y="3456509"/>
                </a:lnTo>
                <a:lnTo>
                  <a:pt x="6197490" y="3531827"/>
                </a:lnTo>
                <a:lnTo>
                  <a:pt x="6208018" y="3570877"/>
                </a:lnTo>
                <a:lnTo>
                  <a:pt x="6205920" y="3583849"/>
                </a:lnTo>
                <a:lnTo>
                  <a:pt x="6199616" y="3592763"/>
                </a:lnTo>
                <a:cubicBezTo>
                  <a:pt x="6191839" y="3613948"/>
                  <a:pt x="6196204" y="3641245"/>
                  <a:pt x="6181288" y="3653485"/>
                </a:cubicBezTo>
                <a:cubicBezTo>
                  <a:pt x="6178087" y="3659316"/>
                  <a:pt x="6176516" y="3664985"/>
                  <a:pt x="6175963" y="3670528"/>
                </a:cubicBezTo>
                <a:lnTo>
                  <a:pt x="6176722" y="3685990"/>
                </a:lnTo>
                <a:lnTo>
                  <a:pt x="6181549" y="3690283"/>
                </a:lnTo>
                <a:lnTo>
                  <a:pt x="6179476" y="3699787"/>
                </a:lnTo>
                <a:cubicBezTo>
                  <a:pt x="6179664" y="3700686"/>
                  <a:pt x="6179852" y="3701586"/>
                  <a:pt x="6180040" y="3702486"/>
                </a:cubicBezTo>
                <a:cubicBezTo>
                  <a:pt x="6181140" y="3707637"/>
                  <a:pt x="6182047" y="3712728"/>
                  <a:pt x="6182155" y="3717784"/>
                </a:cubicBezTo>
                <a:cubicBezTo>
                  <a:pt x="6156678" y="3711701"/>
                  <a:pt x="6178864" y="3759789"/>
                  <a:pt x="6158980" y="3746229"/>
                </a:cubicBezTo>
                <a:cubicBezTo>
                  <a:pt x="6144630" y="3780750"/>
                  <a:pt x="6117520" y="3867558"/>
                  <a:pt x="6096049" y="3924910"/>
                </a:cubicBezTo>
                <a:lnTo>
                  <a:pt x="6069712" y="3989353"/>
                </a:lnTo>
                <a:lnTo>
                  <a:pt x="6067330" y="4033899"/>
                </a:lnTo>
                <a:cubicBezTo>
                  <a:pt x="6065506" y="4070470"/>
                  <a:pt x="6063599" y="4110146"/>
                  <a:pt x="6061081" y="4142250"/>
                </a:cubicBezTo>
                <a:cubicBezTo>
                  <a:pt x="6055260" y="4200007"/>
                  <a:pt x="6045907" y="4278998"/>
                  <a:pt x="6042858" y="4329442"/>
                </a:cubicBezTo>
                <a:cubicBezTo>
                  <a:pt x="6038376" y="4381764"/>
                  <a:pt x="6036461" y="4433012"/>
                  <a:pt x="6034182" y="4456184"/>
                </a:cubicBezTo>
                <a:lnTo>
                  <a:pt x="6029178" y="4468478"/>
                </a:lnTo>
                <a:lnTo>
                  <a:pt x="6029974" y="4469862"/>
                </a:lnTo>
                <a:cubicBezTo>
                  <a:pt x="6031287" y="4476321"/>
                  <a:pt x="6030316" y="4480555"/>
                  <a:pt x="6028340" y="4483797"/>
                </a:cubicBezTo>
                <a:lnTo>
                  <a:pt x="6025168" y="4487091"/>
                </a:lnTo>
                <a:lnTo>
                  <a:pt x="6023164" y="4496728"/>
                </a:lnTo>
                <a:lnTo>
                  <a:pt x="6016839" y="4515918"/>
                </a:lnTo>
                <a:cubicBezTo>
                  <a:pt x="6017189" y="4517049"/>
                  <a:pt x="6017537" y="4518182"/>
                  <a:pt x="6017886" y="4519316"/>
                </a:cubicBezTo>
                <a:lnTo>
                  <a:pt x="6011819" y="4547957"/>
                </a:lnTo>
                <a:lnTo>
                  <a:pt x="6012791" y="4548262"/>
                </a:lnTo>
                <a:cubicBezTo>
                  <a:pt x="6014837" y="4549595"/>
                  <a:pt x="6016087" y="4551811"/>
                  <a:pt x="6015703" y="4555939"/>
                </a:cubicBezTo>
                <a:cubicBezTo>
                  <a:pt x="6031790" y="4548276"/>
                  <a:pt x="6021405" y="4557977"/>
                  <a:pt x="6018854" y="4570815"/>
                </a:cubicBezTo>
                <a:cubicBezTo>
                  <a:pt x="6021736" y="4583801"/>
                  <a:pt x="6030754" y="4622347"/>
                  <a:pt x="6033000" y="4633846"/>
                </a:cubicBezTo>
                <a:lnTo>
                  <a:pt x="6032325" y="4639816"/>
                </a:lnTo>
                <a:lnTo>
                  <a:pt x="6032549" y="4639923"/>
                </a:lnTo>
                <a:cubicBezTo>
                  <a:pt x="6032911" y="4641190"/>
                  <a:pt x="6032878" y="4643141"/>
                  <a:pt x="6032309" y="4646192"/>
                </a:cubicBezTo>
                <a:lnTo>
                  <a:pt x="6031095" y="4650706"/>
                </a:lnTo>
                <a:lnTo>
                  <a:pt x="6029786" y="4662290"/>
                </a:lnTo>
                <a:cubicBezTo>
                  <a:pt x="6030161" y="4663587"/>
                  <a:pt x="6030536" y="4664883"/>
                  <a:pt x="6030911" y="4666180"/>
                </a:cubicBezTo>
                <a:lnTo>
                  <a:pt x="6033630" y="4667585"/>
                </a:lnTo>
                <a:lnTo>
                  <a:pt x="6033189" y="4668660"/>
                </a:lnTo>
                <a:cubicBezTo>
                  <a:pt x="6027286" y="4676831"/>
                  <a:pt x="6019767" y="4679345"/>
                  <a:pt x="6038764" y="4689807"/>
                </a:cubicBezTo>
                <a:cubicBezTo>
                  <a:pt x="6028616" y="4708535"/>
                  <a:pt x="6040474" y="4712235"/>
                  <a:pt x="6042217" y="4737890"/>
                </a:cubicBezTo>
                <a:cubicBezTo>
                  <a:pt x="6033362" y="4748600"/>
                  <a:pt x="6035273" y="4757223"/>
                  <a:pt x="6040543" y="4765657"/>
                </a:cubicBezTo>
                <a:cubicBezTo>
                  <a:pt x="6034416" y="4790618"/>
                  <a:pt x="6040696" y="4813399"/>
                  <a:pt x="6039956" y="4841463"/>
                </a:cubicBezTo>
                <a:lnTo>
                  <a:pt x="6057123" y="4969863"/>
                </a:lnTo>
                <a:lnTo>
                  <a:pt x="6055039" y="4974028"/>
                </a:lnTo>
                <a:cubicBezTo>
                  <a:pt x="6053860" y="4976933"/>
                  <a:pt x="6053409" y="4978909"/>
                  <a:pt x="6053462" y="4980318"/>
                </a:cubicBezTo>
                <a:lnTo>
                  <a:pt x="6053643" y="4980501"/>
                </a:lnTo>
                <a:lnTo>
                  <a:pt x="6051733" y="4986338"/>
                </a:lnTo>
                <a:lnTo>
                  <a:pt x="6049602" y="4991296"/>
                </a:lnTo>
                <a:cubicBezTo>
                  <a:pt x="6058123" y="5019829"/>
                  <a:pt x="6066643" y="5048361"/>
                  <a:pt x="6075165" y="5076895"/>
                </a:cubicBezTo>
                <a:lnTo>
                  <a:pt x="6073751" y="5081568"/>
                </a:lnTo>
                <a:cubicBezTo>
                  <a:pt x="6073034" y="5084748"/>
                  <a:pt x="6072888" y="5086810"/>
                  <a:pt x="6073150" y="5088173"/>
                </a:cubicBezTo>
                <a:lnTo>
                  <a:pt x="6073355" y="5088300"/>
                </a:lnTo>
                <a:lnTo>
                  <a:pt x="6072362" y="5094558"/>
                </a:lnTo>
                <a:cubicBezTo>
                  <a:pt x="6070184" y="5105196"/>
                  <a:pt x="6067588" y="5115626"/>
                  <a:pt x="6064726" y="5125620"/>
                </a:cubicBezTo>
                <a:cubicBezTo>
                  <a:pt x="6063568" y="5154527"/>
                  <a:pt x="6065189" y="5244020"/>
                  <a:pt x="6065415" y="5268004"/>
                </a:cubicBezTo>
                <a:cubicBezTo>
                  <a:pt x="6065637" y="5268513"/>
                  <a:pt x="6065860" y="5269021"/>
                  <a:pt x="6066081" y="5269530"/>
                </a:cubicBezTo>
                <a:lnTo>
                  <a:pt x="6043407" y="5390941"/>
                </a:lnTo>
                <a:cubicBezTo>
                  <a:pt x="6032545" y="5438194"/>
                  <a:pt x="6020942" y="5465286"/>
                  <a:pt x="6025377" y="5539927"/>
                </a:cubicBezTo>
                <a:cubicBezTo>
                  <a:pt x="6019787" y="5610775"/>
                  <a:pt x="6013913" y="5740573"/>
                  <a:pt x="6010052" y="5791594"/>
                </a:cubicBezTo>
                <a:cubicBezTo>
                  <a:pt x="5989401" y="5787060"/>
                  <a:pt x="6018524" y="5849672"/>
                  <a:pt x="5994220" y="5855206"/>
                </a:cubicBezTo>
                <a:cubicBezTo>
                  <a:pt x="5995282" y="5860240"/>
                  <a:pt x="5980598" y="5868910"/>
                  <a:pt x="5982580" y="5873582"/>
                </a:cubicBezTo>
                <a:cubicBezTo>
                  <a:pt x="5982922" y="5874401"/>
                  <a:pt x="5983265" y="5875218"/>
                  <a:pt x="5983608" y="5876037"/>
                </a:cubicBezTo>
                <a:lnTo>
                  <a:pt x="5983535" y="5886534"/>
                </a:lnTo>
                <a:lnTo>
                  <a:pt x="5988737" y="5888644"/>
                </a:lnTo>
                <a:cubicBezTo>
                  <a:pt x="5989948" y="5893707"/>
                  <a:pt x="5991159" y="5898769"/>
                  <a:pt x="5992371" y="5903832"/>
                </a:cubicBezTo>
                <a:cubicBezTo>
                  <a:pt x="5992924" y="5909651"/>
                  <a:pt x="5992578" y="5916068"/>
                  <a:pt x="5990780" y="5923391"/>
                </a:cubicBezTo>
                <a:cubicBezTo>
                  <a:pt x="5975822" y="5948880"/>
                  <a:pt x="6013580" y="5981626"/>
                  <a:pt x="5993870" y="6013205"/>
                </a:cubicBezTo>
                <a:cubicBezTo>
                  <a:pt x="5988486" y="6024901"/>
                  <a:pt x="5991718" y="6066777"/>
                  <a:pt x="5997673" y="6074018"/>
                </a:cubicBezTo>
                <a:cubicBezTo>
                  <a:pt x="5998007" y="6081731"/>
                  <a:pt x="6007861" y="6126985"/>
                  <a:pt x="6014840" y="6130837"/>
                </a:cubicBezTo>
                <a:cubicBezTo>
                  <a:pt x="6022998" y="6137057"/>
                  <a:pt x="5999420" y="6156330"/>
                  <a:pt x="6010704" y="6152982"/>
                </a:cubicBezTo>
                <a:cubicBezTo>
                  <a:pt x="6008682" y="6186619"/>
                  <a:pt x="6039938" y="6191636"/>
                  <a:pt x="6038294" y="6221100"/>
                </a:cubicBezTo>
                <a:cubicBezTo>
                  <a:pt x="6039643" y="6222126"/>
                  <a:pt x="6046356" y="6257468"/>
                  <a:pt x="6052331" y="6287550"/>
                </a:cubicBezTo>
                <a:cubicBezTo>
                  <a:pt x="6058307" y="6317632"/>
                  <a:pt x="6082079" y="6391312"/>
                  <a:pt x="6074143" y="6401595"/>
                </a:cubicBezTo>
                <a:cubicBezTo>
                  <a:pt x="6074931" y="6423902"/>
                  <a:pt x="6059614" y="6432919"/>
                  <a:pt x="6060199" y="6487110"/>
                </a:cubicBezTo>
                <a:cubicBezTo>
                  <a:pt x="6075583" y="6574474"/>
                  <a:pt x="6076150" y="6553611"/>
                  <a:pt x="6081156" y="6588589"/>
                </a:cubicBezTo>
                <a:cubicBezTo>
                  <a:pt x="6102088" y="6637976"/>
                  <a:pt x="6067660" y="6687723"/>
                  <a:pt x="6114944" y="6769963"/>
                </a:cubicBezTo>
                <a:cubicBezTo>
                  <a:pt x="6130462" y="6819284"/>
                  <a:pt x="6119243" y="6817955"/>
                  <a:pt x="6128950" y="6835814"/>
                </a:cubicBezTo>
                <a:lnTo>
                  <a:pt x="6132536" y="6858000"/>
                </a:lnTo>
                <a:lnTo>
                  <a:pt x="4789511" y="6858000"/>
                </a:lnTo>
                <a:lnTo>
                  <a:pt x="1866294" y="6858000"/>
                </a:lnTo>
                <a:lnTo>
                  <a:pt x="1705866" y="6858000"/>
                </a:lnTo>
                <a:lnTo>
                  <a:pt x="1343025" y="6858000"/>
                </a:lnTo>
                <a:lnTo>
                  <a:pt x="523269" y="6858000"/>
                </a:lnTo>
                <a:lnTo>
                  <a:pt x="362841" y="6858000"/>
                </a:lnTo>
                <a:lnTo>
                  <a:pt x="0" y="685800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33198EA0-D2CA-53E8-7F15-8A8DAA684B86}"/>
              </a:ext>
            </a:extLst>
          </p:cNvPr>
          <p:cNvSpPr>
            <a:spLocks noGrp="1"/>
          </p:cNvSpPr>
          <p:nvPr>
            <p:ph idx="1"/>
          </p:nvPr>
        </p:nvSpPr>
        <p:spPr>
          <a:xfrm>
            <a:off x="573740" y="952878"/>
            <a:ext cx="5278420" cy="4952244"/>
          </a:xfrm>
        </p:spPr>
        <p:txBody>
          <a:bodyPr>
            <a:normAutofit/>
          </a:bodyPr>
          <a:lstStyle/>
          <a:p>
            <a:pPr marL="0" indent="0">
              <a:buNone/>
            </a:pPr>
            <a:r>
              <a:rPr lang="en-US" sz="3200" b="1" dirty="0">
                <a:solidFill>
                  <a:srgbClr val="911737"/>
                </a:solidFill>
              </a:rPr>
              <a:t>Bounded Church </a:t>
            </a:r>
          </a:p>
          <a:p>
            <a:pPr marL="0" indent="0">
              <a:buNone/>
            </a:pPr>
            <a:r>
              <a:rPr lang="en-US" dirty="0"/>
              <a:t>A</a:t>
            </a:r>
            <a:r>
              <a:rPr lang="en-US" b="1" dirty="0"/>
              <a:t> Bounded Church </a:t>
            </a:r>
            <a:r>
              <a:rPr lang="en-US" dirty="0"/>
              <a:t>has a clear boundary line that is static and distinguishes Christians from non- Christians, or true Christians from mediocre Christians. The line generally consists of a list of correct beliefs and certain visible behaviors. A bounded church has tendencies toward a sense of superiority and judgmentalism. It hinders transparency and shames. </a:t>
            </a:r>
          </a:p>
        </p:txBody>
      </p:sp>
      <p:pic>
        <p:nvPicPr>
          <p:cNvPr id="5" name="Picture 4" descr="A group of people standing in a circle&#10;&#10;Description automatically generated with low confidence">
            <a:extLst>
              <a:ext uri="{FF2B5EF4-FFF2-40B4-BE49-F238E27FC236}">
                <a16:creationId xmlns:a16="http://schemas.microsoft.com/office/drawing/2014/main" id="{81EAC00F-0F27-CA26-2C53-E2A87CFB273E}"/>
              </a:ext>
            </a:extLst>
          </p:cNvPr>
          <p:cNvPicPr>
            <a:picLocks noChangeAspect="1"/>
          </p:cNvPicPr>
          <p:nvPr/>
        </p:nvPicPr>
        <p:blipFill>
          <a:blip r:embed="rId3"/>
          <a:stretch>
            <a:fillRect/>
          </a:stretch>
        </p:blipFill>
        <p:spPr>
          <a:xfrm>
            <a:off x="6741994" y="1383361"/>
            <a:ext cx="5047230" cy="4113492"/>
          </a:xfrm>
          <a:prstGeom prst="rect">
            <a:avLst/>
          </a:prstGeom>
        </p:spPr>
      </p:pic>
    </p:spTree>
    <p:extLst>
      <p:ext uri="{BB962C8B-B14F-4D97-AF65-F5344CB8AC3E}">
        <p14:creationId xmlns:p14="http://schemas.microsoft.com/office/powerpoint/2010/main" val="2100550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descr="A green sign with white text&#10;&#10;Description automatically generated with low confidence">
            <a:extLst>
              <a:ext uri="{FF2B5EF4-FFF2-40B4-BE49-F238E27FC236}">
                <a16:creationId xmlns:a16="http://schemas.microsoft.com/office/drawing/2014/main" id="{4F3667AF-F14C-98A6-4FC7-BD53A0407C82}"/>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516707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A green screen with white text&#10;&#10;Description automatically generated with medium confidence">
            <a:extLst>
              <a:ext uri="{FF2B5EF4-FFF2-40B4-BE49-F238E27FC236}">
                <a16:creationId xmlns:a16="http://schemas.microsoft.com/office/drawing/2014/main" id="{5AC2CB2C-6992-A7D0-C06F-616F0630DA70}"/>
              </a:ext>
            </a:extLst>
          </p:cNvPr>
          <p:cNvPicPr>
            <a:picLocks noChangeAspect="1"/>
          </p:cNvPicPr>
          <p:nvPr/>
        </p:nvPicPr>
        <p:blipFill rotWithShape="1">
          <a:blip r:embed="rId3"/>
          <a:srcRect t="1173" r="1" b="693"/>
          <a:stretch/>
        </p:blipFill>
        <p:spPr>
          <a:xfrm>
            <a:off x="196850" y="173518"/>
            <a:ext cx="11798300" cy="6512763"/>
          </a:xfrm>
          <a:prstGeom prst="rect">
            <a:avLst/>
          </a:prstGeom>
        </p:spPr>
      </p:pic>
    </p:spTree>
    <p:extLst>
      <p:ext uri="{BB962C8B-B14F-4D97-AF65-F5344CB8AC3E}">
        <p14:creationId xmlns:p14="http://schemas.microsoft.com/office/powerpoint/2010/main" val="84773858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A picture containing text, sign&#10;&#10;Description automatically generated">
            <a:extLst>
              <a:ext uri="{FF2B5EF4-FFF2-40B4-BE49-F238E27FC236}">
                <a16:creationId xmlns:a16="http://schemas.microsoft.com/office/drawing/2014/main" id="{FB6FD21C-E9FD-AAF6-64BD-1245BF3E81F7}"/>
              </a:ext>
            </a:extLst>
          </p:cNvPr>
          <p:cNvPicPr>
            <a:picLocks noChangeAspect="1"/>
          </p:cNvPicPr>
          <p:nvPr/>
        </p:nvPicPr>
        <p:blipFill rotWithShape="1">
          <a:blip r:embed="rId3"/>
          <a:srcRect t="19"/>
          <a:stretch/>
        </p:blipFill>
        <p:spPr>
          <a:xfrm>
            <a:off x="0" y="0"/>
            <a:ext cx="12192000" cy="6858000"/>
          </a:xfrm>
          <a:prstGeom prst="rect">
            <a:avLst/>
          </a:prstGeom>
        </p:spPr>
      </p:pic>
    </p:spTree>
    <p:extLst>
      <p:ext uri="{BB962C8B-B14F-4D97-AF65-F5344CB8AC3E}">
        <p14:creationId xmlns:p14="http://schemas.microsoft.com/office/powerpoint/2010/main" val="274877262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sign, outdoor, green&#10;&#10;Description automatically generated">
            <a:extLst>
              <a:ext uri="{FF2B5EF4-FFF2-40B4-BE49-F238E27FC236}">
                <a16:creationId xmlns:a16="http://schemas.microsoft.com/office/drawing/2014/main" id="{1FAA3AFF-6E37-33A8-A064-13E885119A6D}"/>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17932311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111147</TotalTime>
  <Words>2358</Words>
  <Application>Microsoft Macintosh PowerPoint</Application>
  <PresentationFormat>Widescreen</PresentationFormat>
  <Paragraphs>112</Paragraphs>
  <Slides>21</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Flowers, David</dc:creator>
  <cp:lastModifiedBy>Flowers, David</cp:lastModifiedBy>
  <cp:revision>950</cp:revision>
  <cp:lastPrinted>2022-06-05T12:20:13Z</cp:lastPrinted>
  <dcterms:created xsi:type="dcterms:W3CDTF">2021-09-07T17:36:39Z</dcterms:created>
  <dcterms:modified xsi:type="dcterms:W3CDTF">2022-06-11T18:08:34Z</dcterms:modified>
</cp:coreProperties>
</file>