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48" r:id="rId3"/>
    <p:sldId id="339" r:id="rId4"/>
    <p:sldId id="358" r:id="rId5"/>
    <p:sldId id="257" r:id="rId6"/>
    <p:sldId id="336" r:id="rId7"/>
    <p:sldId id="359" r:id="rId8"/>
    <p:sldId id="379" r:id="rId9"/>
    <p:sldId id="350" r:id="rId10"/>
    <p:sldId id="378" r:id="rId11"/>
    <p:sldId id="380" r:id="rId12"/>
    <p:sldId id="391" r:id="rId13"/>
    <p:sldId id="392" r:id="rId14"/>
    <p:sldId id="393" r:id="rId15"/>
    <p:sldId id="394" r:id="rId16"/>
    <p:sldId id="395" r:id="rId17"/>
    <p:sldId id="396" r:id="rId18"/>
    <p:sldId id="376" r:id="rId19"/>
    <p:sldId id="377" r:id="rId20"/>
    <p:sldId id="384" r:id="rId21"/>
    <p:sldId id="385" r:id="rId22"/>
    <p:sldId id="386" r:id="rId23"/>
    <p:sldId id="387" r:id="rId24"/>
    <p:sldId id="388" r:id="rId25"/>
    <p:sldId id="389" r:id="rId26"/>
    <p:sldId id="390" r:id="rId27"/>
    <p:sldId id="375" r:id="rId28"/>
    <p:sldId id="382" r:id="rId29"/>
    <p:sldId id="383"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866"/>
    <a:srgbClr val="E3C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69"/>
    <p:restoredTop sz="73706"/>
  </p:normalViewPr>
  <p:slideViewPr>
    <p:cSldViewPr snapToGrid="0" snapToObjects="1">
      <p:cViewPr varScale="1">
        <p:scale>
          <a:sx n="66" d="100"/>
          <a:sy n="66" d="100"/>
        </p:scale>
        <p:origin x="200" y="408"/>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Week 6 in our 7-week fall sermon series – The Gospel of the Kingdom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said, “The kingdom of God has come near. Repent and believe the good news!” But what is this </a:t>
            </a:r>
            <a:r>
              <a:rPr lang="en-US" sz="1200" i="1" kern="1200" dirty="0">
                <a:solidFill>
                  <a:schemeClr val="tx1"/>
                </a:solidFill>
                <a:effectLst/>
                <a:latin typeface="+mn-lt"/>
                <a:ea typeface="+mn-ea"/>
                <a:cs typeface="+mn-cs"/>
              </a:rPr>
              <a:t>gospel</a:t>
            </a:r>
            <a:r>
              <a:rPr lang="en-US" sz="1200" kern="1200" dirty="0">
                <a:solidFill>
                  <a:schemeClr val="tx1"/>
                </a:solidFill>
                <a:effectLst/>
                <a:latin typeface="+mn-lt"/>
                <a:ea typeface="+mn-ea"/>
                <a:cs typeface="+mn-cs"/>
              </a:rPr>
              <a:t> of the kingdom? And what does it mean to believe in the gospel and partner with God in his Kingdom work? That’s what we’ve been looking at in this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is how we’ve been defining “good news” and “kingdom of God”: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question number three: </a:t>
            </a:r>
            <a:r>
              <a:rPr lang="en-US" b="1" dirty="0"/>
              <a:t>How do we lovingly share the good news in an increasingly secular, post-Christian, pluralistic society? </a:t>
            </a:r>
            <a:r>
              <a:rPr lang="en-US" b="0" dirty="0"/>
              <a:t>To answer that, let’s consider the approach of the early church… </a:t>
            </a:r>
            <a:r>
              <a:rPr lang="en-US" dirty="0"/>
              <a:t>[NEXT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25090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249169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421533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390875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279852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397924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158613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176102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And then listen to Peter comment on the gospel in conversation…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198299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So, let’s get as practical as we can here…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5608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GOOD NEWS DEFINITION]</a:t>
            </a:r>
          </a:p>
          <a:p>
            <a:r>
              <a:rPr lang="en-US" dirty="0"/>
              <a:t>Again, this encompasses…</a:t>
            </a:r>
          </a:p>
          <a:p>
            <a:pPr marL="171450" indent="-171450">
              <a:buFont typeface="Arial" panose="020B0604020202020204" pitchFamily="34" charset="0"/>
              <a:buChar char="•"/>
            </a:pPr>
            <a:r>
              <a:rPr lang="en-US" dirty="0"/>
              <a:t>The story of Israel—the OT (the larger biblical story)</a:t>
            </a:r>
          </a:p>
          <a:p>
            <a:pPr marL="171450" indent="-171450">
              <a:buFont typeface="Arial" panose="020B0604020202020204" pitchFamily="34" charset="0"/>
              <a:buChar char="•"/>
            </a:pPr>
            <a:r>
              <a:rPr lang="en-US" dirty="0"/>
              <a:t>The story of Jesus the Messiah (his life, teachings, death, resurrection &amp; ascension)</a:t>
            </a:r>
          </a:p>
          <a:p>
            <a:pPr marL="171450" indent="-171450">
              <a:buFont typeface="Arial" panose="020B0604020202020204" pitchFamily="34" charset="0"/>
              <a:buChar char="•"/>
            </a:pPr>
            <a:r>
              <a:rPr lang="en-US" dirty="0"/>
              <a:t>The story of what Jesus continues to do through his Church (as we anticipate his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[READ KINGDOM OF GOD DEFINITION]</a:t>
            </a:r>
          </a:p>
          <a:p>
            <a:pPr marL="171450" indent="-171450">
              <a:buFont typeface="Arial" panose="020B0604020202020204" pitchFamily="34" charset="0"/>
              <a:buChar char="•"/>
            </a:pPr>
            <a:r>
              <a:rPr lang="en-US" dirty="0"/>
              <a:t>The kingdom is already, but not yet—we live in the overlap of the ages</a:t>
            </a:r>
          </a:p>
          <a:p>
            <a:pPr marL="171450" indent="-171450">
              <a:buFont typeface="Arial" panose="020B0604020202020204" pitchFamily="34" charset="0"/>
              <a:buChar char="•"/>
            </a:pPr>
            <a:r>
              <a:rPr lang="en-US" dirty="0"/>
              <a:t>Heaven is coming to earth; God’s space and our space will be joined in Christ’s return</a:t>
            </a:r>
          </a:p>
          <a:p>
            <a:endParaRPr lang="en-US" dirty="0"/>
          </a:p>
          <a:p>
            <a:r>
              <a:rPr lang="en-US" dirty="0"/>
              <a:t>So here is where we’ve been so far in this series and what we have left…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244196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180111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491038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22</a:t>
            </a:fld>
            <a:endParaRPr lang="en-US"/>
          </a:p>
        </p:txBody>
      </p:sp>
    </p:spTree>
    <p:extLst>
      <p:ext uri="{BB962C8B-B14F-4D97-AF65-F5344CB8AC3E}">
        <p14:creationId xmlns:p14="http://schemas.microsoft.com/office/powerpoint/2010/main" val="273833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23</a:t>
            </a:fld>
            <a:endParaRPr lang="en-US"/>
          </a:p>
        </p:txBody>
      </p:sp>
    </p:spTree>
    <p:extLst>
      <p:ext uri="{BB962C8B-B14F-4D97-AF65-F5344CB8AC3E}">
        <p14:creationId xmlns:p14="http://schemas.microsoft.com/office/powerpoint/2010/main" val="6356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24</a:t>
            </a:fld>
            <a:endParaRPr lang="en-US"/>
          </a:p>
        </p:txBody>
      </p:sp>
    </p:spTree>
    <p:extLst>
      <p:ext uri="{BB962C8B-B14F-4D97-AF65-F5344CB8AC3E}">
        <p14:creationId xmlns:p14="http://schemas.microsoft.com/office/powerpoint/2010/main" val="210381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25</a:t>
            </a:fld>
            <a:endParaRPr lang="en-US"/>
          </a:p>
        </p:txBody>
      </p:sp>
    </p:spTree>
    <p:extLst>
      <p:ext uri="{BB962C8B-B14F-4D97-AF65-F5344CB8AC3E}">
        <p14:creationId xmlns:p14="http://schemas.microsoft.com/office/powerpoint/2010/main" val="136091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a:p>
            <a:r>
              <a:rPr lang="en-US" dirty="0"/>
              <a:t>Finally, here are two questions for helping us reflect and respond…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26</a:t>
            </a:fld>
            <a:endParaRPr lang="en-US"/>
          </a:p>
        </p:txBody>
      </p:sp>
    </p:spTree>
    <p:extLst>
      <p:ext uri="{BB962C8B-B14F-4D97-AF65-F5344CB8AC3E}">
        <p14:creationId xmlns:p14="http://schemas.microsoft.com/office/powerpoint/2010/main" val="247148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27</a:t>
            </a:fld>
            <a:endParaRPr lang="en-US"/>
          </a:p>
        </p:txBody>
      </p:sp>
    </p:spTree>
    <p:extLst>
      <p:ext uri="{BB962C8B-B14F-4D97-AF65-F5344CB8AC3E}">
        <p14:creationId xmlns:p14="http://schemas.microsoft.com/office/powerpoint/2010/main" val="266097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28</a:t>
            </a:fld>
            <a:endParaRPr lang="en-US"/>
          </a:p>
        </p:txBody>
      </p:sp>
    </p:spTree>
    <p:extLst>
      <p:ext uri="{BB962C8B-B14F-4D97-AF65-F5344CB8AC3E}">
        <p14:creationId xmlns:p14="http://schemas.microsoft.com/office/powerpoint/2010/main" val="65129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29</a:t>
            </a:fld>
            <a:endParaRPr lang="en-US"/>
          </a:p>
        </p:txBody>
      </p:sp>
    </p:spTree>
    <p:extLst>
      <p:ext uri="{BB962C8B-B14F-4D97-AF65-F5344CB8AC3E}">
        <p14:creationId xmlns:p14="http://schemas.microsoft.com/office/powerpoint/2010/main" val="167148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And if it’s not already etched into your photographic memory, here is how we’ve been depicting and visually capturing the good news story and message…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3990085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30</a:t>
            </a:fld>
            <a:endParaRPr lang="en-US"/>
          </a:p>
        </p:txBody>
      </p:sp>
    </p:spTree>
    <p:extLst>
      <p:ext uri="{BB962C8B-B14F-4D97-AF65-F5344CB8AC3E}">
        <p14:creationId xmlns:p14="http://schemas.microsoft.com/office/powerpoint/2010/main" val="194888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God created heaven (his space) and earth (our space) </a:t>
            </a:r>
          </a:p>
          <a:p>
            <a:pPr marL="171450" indent="-171450">
              <a:buFont typeface="Arial" panose="020B0604020202020204" pitchFamily="34" charset="0"/>
              <a:buChar char="•"/>
            </a:pPr>
            <a:r>
              <a:rPr lang="en-US" dirty="0"/>
              <a:t>Heaven and earth are coming together in Jesus – the kingdom is coming!</a:t>
            </a:r>
          </a:p>
          <a:p>
            <a:pPr marL="171450" indent="-171450">
              <a:buFont typeface="Arial" panose="020B0604020202020204" pitchFamily="34" charset="0"/>
              <a:buChar char="•"/>
            </a:pPr>
            <a:r>
              <a:rPr lang="en-US" dirty="0"/>
              <a:t>Our belief and embodiment of the gospel confronts the powers of sin, death, and hell… in us and in the world</a:t>
            </a:r>
          </a:p>
          <a:p>
            <a:pPr marL="171450" indent="-171450">
              <a:buFont typeface="Arial" panose="020B0604020202020204" pitchFamily="34" charset="0"/>
              <a:buChar char="•"/>
            </a:pPr>
            <a:r>
              <a:rPr lang="en-US" dirty="0"/>
              <a:t>You may recall that I asked you to think of the gospel as the</a:t>
            </a:r>
            <a:r>
              <a:rPr lang="en-US" i="1" dirty="0"/>
              <a:t> insurgency </a:t>
            </a:r>
            <a:r>
              <a:rPr lang="en-US" dirty="0"/>
              <a:t>of heaven</a:t>
            </a:r>
          </a:p>
          <a:p>
            <a:pPr marL="171450" indent="-171450">
              <a:buFont typeface="Arial" panose="020B0604020202020204" pitchFamily="34" charset="0"/>
              <a:buChar char="•"/>
            </a:pPr>
            <a:r>
              <a:rPr lang="en-US" dirty="0"/>
              <a:t>And with that in mind, we are to proclaim this truth and invite others to come into the kingdom</a:t>
            </a:r>
          </a:p>
          <a:p>
            <a:endParaRPr lang="en-US" dirty="0"/>
          </a:p>
          <a:p>
            <a:r>
              <a:rPr lang="en-US" dirty="0"/>
              <a:t>And I think we see this in our Scripture reading this morning: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276167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JOHN 1:1-18, 29-51 NIV]</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quite clear from the New Testament that disciples are called not only to embrace gospel living (i.e., to put our faith into action for others to see), but also to </a:t>
            </a:r>
            <a:r>
              <a:rPr lang="en-US" sz="1200" i="1" kern="1200" dirty="0">
                <a:solidFill>
                  <a:schemeClr val="tx1"/>
                </a:solidFill>
                <a:effectLst/>
                <a:latin typeface="+mn-lt"/>
                <a:ea typeface="+mn-ea"/>
                <a:cs typeface="+mn-cs"/>
              </a:rPr>
              <a:t>share and proclaim </a:t>
            </a:r>
            <a:r>
              <a:rPr lang="en-US" sz="1200" kern="1200" dirty="0">
                <a:solidFill>
                  <a:schemeClr val="tx1"/>
                </a:solidFill>
                <a:effectLst/>
                <a:latin typeface="+mn-lt"/>
                <a:ea typeface="+mn-ea"/>
                <a:cs typeface="+mn-cs"/>
              </a:rPr>
              <a:t>the good news as we have opportunity. But unfortunately, for a variety of reasons, many Christians in the West have an aversion to sharing their faith and inviting people to follow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2019 </a:t>
            </a:r>
            <a:r>
              <a:rPr lang="en-US" sz="1200" kern="1200" dirty="0" err="1">
                <a:solidFill>
                  <a:schemeClr val="tx1"/>
                </a:solidFill>
                <a:effectLst/>
                <a:latin typeface="+mn-lt"/>
                <a:ea typeface="+mn-ea"/>
                <a:cs typeface="+mn-cs"/>
              </a:rPr>
              <a:t>Barna</a:t>
            </a:r>
            <a:r>
              <a:rPr lang="en-US" sz="1200" kern="1200" dirty="0">
                <a:solidFill>
                  <a:schemeClr val="tx1"/>
                </a:solidFill>
                <a:effectLst/>
                <a:latin typeface="+mn-lt"/>
                <a:ea typeface="+mn-ea"/>
                <a:cs typeface="+mn-cs"/>
              </a:rPr>
              <a:t> study showed that over 90% of millennial Christians (who are now the largest generation in the world) believed that people needed Jesus, but 50% of those believed that it was “immoral” and wrong to share our faith with others. Why is that? Well, I think it’s for a variety of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history of colonialism-styled evangelism where the church has imposed and indoctrinated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bad experiences and recognition of the errors of fundamentalist expressions of Christianity that has too often reduced the gospel down to a “sinner’s prayer” using fear, guilt, shame, and the fires of hell; or peddling the gospel like Avon, Mary Kay, or essential oil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now live in a post-modern culture where truth is mostly relative, and proselytizing is frowned upon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observation that confrontational evangelism doesn’t lead to sincere conversions and true discipleship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 can certainly acknowledge these things, even resonate with some of them, we ought never build our theology or our thinking and practice simply in reaction to the errors of the church, nor should we allow the spirit of the age to dictate what we should or shouldn’t do. Therefore, since Jesus calls us to follow him and then extend that “come and see” invitation to others, I want to help us reimagine and adopt a practice of evangelism that lovingly invites others into the gospel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Jesus called his first disciples in John 1 with “come and see” and they then mimicked that invitational posture… I want to call us to do the same. So, it is a call to hold together gospel living</a:t>
            </a:r>
            <a:r>
              <a:rPr lang="en-US" sz="1200" i="1" kern="1200" dirty="0">
                <a:solidFill>
                  <a:schemeClr val="tx1"/>
                </a:solidFill>
                <a:effectLst/>
                <a:latin typeface="+mn-lt"/>
                <a:ea typeface="+mn-ea"/>
                <a:cs typeface="+mn-cs"/>
              </a:rPr>
              <a:t> with </a:t>
            </a:r>
            <a:r>
              <a:rPr lang="en-US" sz="1200" kern="1200" dirty="0">
                <a:solidFill>
                  <a:schemeClr val="tx1"/>
                </a:solidFill>
                <a:effectLst/>
                <a:latin typeface="+mn-lt"/>
                <a:ea typeface="+mn-ea"/>
                <a:cs typeface="+mn-cs"/>
              </a:rPr>
              <a:t>gospel proclamation. Listen to what the apostle Paul said…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11678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So, there are really three basic questions that we need to answer this morning: (1) what is this gospel that we are called to preach and proclaim? (2) Why bother sharing it? and (3) How do we lovingly do that in an increasingly secular, post-Christian, pluralistic society?</a:t>
            </a:r>
          </a:p>
          <a:p>
            <a:endParaRPr lang="en-US" dirty="0"/>
          </a:p>
          <a:p>
            <a:r>
              <a:rPr lang="en-US" dirty="0"/>
              <a:t>Let’s start with question number one: </a:t>
            </a:r>
            <a:r>
              <a:rPr lang="en-US" b="1" dirty="0"/>
              <a:t>What is this gospel that we are called to preach and proclaim?  </a:t>
            </a:r>
            <a:r>
              <a:rPr lang="en-US" b="0" dirty="0"/>
              <a:t>[NEXT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14639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in other words, what does this [IMAGE] mean for us and our lost and hurting neighbors?</a:t>
            </a:r>
          </a:p>
          <a:p>
            <a:r>
              <a:rPr lang="en-US" dirty="0"/>
              <a:t>[BRIEF EXPLANATION]</a:t>
            </a:r>
          </a:p>
          <a:p>
            <a:endParaRPr lang="en-US" dirty="0"/>
          </a:p>
          <a:p>
            <a:r>
              <a:rPr lang="en-US" dirty="0"/>
              <a:t>But remember, this [IMAGE] is the 30,000 foot view. So, let’s bring this down to ground level. Yes, God loves all of creation, sent Jesus to prove it, restore it, and one day resurrect it. But you see… functionally (as far as everyday life goes), we risk all of this being high, lofty, abstract ideas until we understand how this gospel intersects with our own lives, and until we</a:t>
            </a:r>
            <a:r>
              <a:rPr lang="en-US" i="1" dirty="0"/>
              <a:t> experience </a:t>
            </a:r>
            <a:r>
              <a:rPr lang="en-US" dirty="0"/>
              <a:t>the love of God for ourselves in the Word made flesh. This is the essence of Christianity. This is good news for us: We know what God is really like in Christ. And because of Jesus, we know that we are loved, and through experiences of his love we are healed and made healthy and whole.</a:t>
            </a:r>
          </a:p>
          <a:p>
            <a:endParaRPr lang="en-US" dirty="0"/>
          </a:p>
          <a:p>
            <a:r>
              <a:rPr lang="en-US" dirty="0"/>
              <a:t>[BRIEF COMMENTS ON GOD’S LOVE] </a:t>
            </a:r>
          </a:p>
          <a:p>
            <a:pPr marL="171450" indent="-171450">
              <a:buFont typeface="Arial" panose="020B0604020202020204" pitchFamily="34" charset="0"/>
              <a:buChar char="•"/>
            </a:pPr>
            <a:r>
              <a:rPr lang="en-US" dirty="0"/>
              <a:t>Our portrait of God &amp; our identity (the way we see ourselves)</a:t>
            </a:r>
          </a:p>
          <a:p>
            <a:pPr marL="171450" indent="-171450">
              <a:buFont typeface="Arial" panose="020B0604020202020204" pitchFamily="34" charset="0"/>
              <a:buChar char="•"/>
            </a:pPr>
            <a:r>
              <a:rPr lang="en-US" dirty="0"/>
              <a:t>All of our healing will come from experiencing God’s forgiveness and love</a:t>
            </a:r>
          </a:p>
          <a:p>
            <a:pPr marL="171450" indent="-171450">
              <a:buFont typeface="Arial" panose="020B0604020202020204" pitchFamily="34" charset="0"/>
              <a:buChar char="•"/>
            </a:pPr>
            <a:r>
              <a:rPr lang="en-US" dirty="0"/>
              <a:t>This is the need of every person on the planet—to be reconciled to the God who looks like Jesus.</a:t>
            </a:r>
          </a:p>
          <a:p>
            <a:endParaRPr lang="en-US" dirty="0"/>
          </a:p>
          <a:p>
            <a:r>
              <a:rPr lang="en-US" dirty="0"/>
              <a:t>So, what then is </a:t>
            </a:r>
            <a:r>
              <a:rPr lang="en-US" i="1" dirty="0"/>
              <a:t>repentance</a:t>
            </a:r>
            <a:r>
              <a:rPr lang="en-US" dirty="0"/>
              <a:t> all about? It is about turning the soul to the light, life, and love of God in Jesus. It’s about turning from your own way… from eating at the world’s table, from your false perceptions of God, from the wells of the world, from the idols of the heart, from trying to save yourself… from the hell in our hearts and our world and receiving the gospel of the kingdom revealed in Christ.</a:t>
            </a:r>
          </a:p>
          <a:p>
            <a:endParaRPr lang="en-US" dirty="0"/>
          </a:p>
          <a:p>
            <a:r>
              <a:rPr lang="en-US" dirty="0"/>
              <a:t>Question number two: </a:t>
            </a:r>
            <a:r>
              <a:rPr lang="en-US" b="1" dirty="0"/>
              <a:t>Why bother sharing it? </a:t>
            </a:r>
            <a:r>
              <a:rPr lang="en-US" b="0" dirty="0"/>
              <a:t>Or put another way: </a:t>
            </a:r>
            <a:r>
              <a:rPr lang="en-US" dirty="0"/>
              <a:t>Why do people need Jesus and the gospel? Well, listen to what Jesus said…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220728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r>
              <a:rPr lang="en-US" sz="1200" b="0" i="0" u="none" strike="noStrike" kern="1200" dirty="0">
                <a:solidFill>
                  <a:schemeClr val="tx1"/>
                </a:solidFill>
                <a:effectLst/>
                <a:latin typeface="+mn-lt"/>
                <a:ea typeface="+mn-ea"/>
                <a:cs typeface="+mn-cs"/>
              </a:rPr>
              <a:t>And was we read earlier in John 1:18 – “No one has ever seen God, but the one and only Son, who is himself God and is in closest relationship with the Father, has made him known.” Yes, of course, plenty of folks knew something of God in the Old Testament, to the extent he had revealed himself. Therefore, Jesus is telling us that he is the full and complete picture of what God is like.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don’t miss the progressive revelation and the development of relationship with God through the </a:t>
            </a:r>
            <a:r>
              <a:rPr lang="en-US" sz="1200" b="0" i="0" u="none" strike="noStrike" kern="1200" dirty="0" err="1">
                <a:solidFill>
                  <a:schemeClr val="tx1"/>
                </a:solidFill>
                <a:effectLst/>
                <a:latin typeface="+mn-lt"/>
                <a:ea typeface="+mn-ea"/>
                <a:cs typeface="+mn-cs"/>
              </a:rPr>
              <a:t>BIble</a:t>
            </a:r>
            <a:r>
              <a:rPr lang="en-US" sz="1200" b="0" i="0" u="none" strike="noStrike"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Abraham learned that there is</a:t>
            </a:r>
            <a:r>
              <a:rPr lang="en-US" sz="1200" i="1" kern="1200" dirty="0">
                <a:solidFill>
                  <a:schemeClr val="tx1"/>
                </a:solidFill>
                <a:effectLst/>
                <a:latin typeface="+mn-lt"/>
                <a:ea typeface="+mn-ea"/>
                <a:cs typeface="+mn-cs"/>
              </a:rPr>
              <a:t> one </a:t>
            </a:r>
            <a:r>
              <a:rPr lang="en-US" sz="1200" kern="1200" dirty="0">
                <a:solidFill>
                  <a:schemeClr val="tx1"/>
                </a:solidFill>
                <a:effectLst/>
                <a:latin typeface="+mn-lt"/>
                <a:ea typeface="+mn-ea"/>
                <a:cs typeface="+mn-cs"/>
              </a:rPr>
              <a:t>God and he befriends us and wants to bless those who trust him; and that through a called-out people he would bring about his redemptive plan for the world.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God reveals his glory to Moses on Mt. Sinai with his name – I AM… gracious, compassionate, slow-to-anger, abounding in loving kindness, I am about keeping my promises and blessing faithfulness, etc.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King David says God made himself known to Moses, but David (unlike others who had come before him) understood God as </a:t>
            </a:r>
            <a:r>
              <a:rPr lang="en-US" sz="1200" i="1" kern="1200" dirty="0">
                <a:solidFill>
                  <a:schemeClr val="tx1"/>
                </a:solidFill>
                <a:effectLst/>
                <a:latin typeface="+mn-lt"/>
                <a:ea typeface="+mn-ea"/>
                <a:cs typeface="+mn-cs"/>
              </a:rPr>
              <a:t>personal</a:t>
            </a:r>
            <a:r>
              <a:rPr lang="en-US" sz="1200" kern="1200" dirty="0">
                <a:solidFill>
                  <a:schemeClr val="tx1"/>
                </a:solidFill>
                <a:effectLst/>
                <a:latin typeface="+mn-lt"/>
                <a:ea typeface="+mn-ea"/>
                <a:cs typeface="+mn-cs"/>
              </a:rPr>
              <a:t>, e.g., he said “my God”.. “my shepherd… “my deliverer” – it’s not about tribalism but about a personal encounter; which is why in the Psalms he speaks to God as a divine therapist—confessing sins, sharing his burdens, and expressing his anger and lament.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then Jesus takes us to a new unprecedented level of intimacy with God; first by revealing himself to be God in the flesh, but also by teaching us to know and relate to God as Abba (papa or daddy). And like a loving Father, this Abba revealed in Jesus accepts us as we are, not as we should be, because we will never be as we should be. Folks, that is good news worth sharing!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God is like the father in the prodigal son story.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That is why Peter and John say this to the Jewish leaders who want them to stop proclaiming the gospel of the kingdom in Acts 4…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139711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10/18/21</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10/18/21</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2070685" y="2562224"/>
            <a:ext cx="8050630" cy="1733551"/>
          </a:xfrm>
        </p:spPr>
        <p:txBody>
          <a:bodyPr>
            <a:normAutofit/>
          </a:bodyPr>
          <a:lstStyle/>
          <a:p>
            <a:pPr marL="0" indent="0" algn="r">
              <a:buNone/>
            </a:pPr>
            <a:r>
              <a:rPr lang="en-US" sz="3600" dirty="0">
                <a:solidFill>
                  <a:schemeClr val="bg1"/>
                </a:solidFill>
              </a:rPr>
              <a:t>“As for us, we cannot help speaking about what we have seen and heard.”</a:t>
            </a:r>
          </a:p>
          <a:p>
            <a:pPr marL="0" indent="0" algn="r">
              <a:buNone/>
            </a:pPr>
            <a:r>
              <a:rPr lang="en-US" sz="3600" b="1" dirty="0">
                <a:solidFill>
                  <a:schemeClr val="bg1"/>
                </a:solidFill>
              </a:rPr>
              <a:t>Acts 4:20 NIV</a:t>
            </a:r>
          </a:p>
          <a:p>
            <a:pPr marL="0" indent="0">
              <a:buNone/>
            </a:pPr>
            <a:endParaRPr lang="en-US" sz="3600" dirty="0">
              <a:solidFill>
                <a:schemeClr val="bg1"/>
              </a:solidFill>
            </a:endParaRPr>
          </a:p>
        </p:txBody>
      </p:sp>
    </p:spTree>
    <p:extLst>
      <p:ext uri="{BB962C8B-B14F-4D97-AF65-F5344CB8AC3E}">
        <p14:creationId xmlns:p14="http://schemas.microsoft.com/office/powerpoint/2010/main" val="39152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p:txBody>
      </p:sp>
    </p:spTree>
    <p:extLst>
      <p:ext uri="{BB962C8B-B14F-4D97-AF65-F5344CB8AC3E}">
        <p14:creationId xmlns:p14="http://schemas.microsoft.com/office/powerpoint/2010/main" val="35275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a:p>
            <a:r>
              <a:rPr lang="en-US" sz="3200" b="1" dirty="0">
                <a:solidFill>
                  <a:schemeClr val="bg1"/>
                </a:solidFill>
              </a:rPr>
              <a:t>We are compelled by love and genuinely care for people.</a:t>
            </a:r>
          </a:p>
        </p:txBody>
      </p:sp>
    </p:spTree>
    <p:extLst>
      <p:ext uri="{BB962C8B-B14F-4D97-AF65-F5344CB8AC3E}">
        <p14:creationId xmlns:p14="http://schemas.microsoft.com/office/powerpoint/2010/main" val="27698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a:p>
            <a:r>
              <a:rPr lang="en-US" sz="3200" dirty="0">
                <a:solidFill>
                  <a:schemeClr val="bg1"/>
                </a:solidFill>
              </a:rPr>
              <a:t>We are compelled by love and genuinely care for people.</a:t>
            </a:r>
          </a:p>
          <a:p>
            <a:r>
              <a:rPr lang="en-US" sz="3200" b="1" dirty="0">
                <a:solidFill>
                  <a:schemeClr val="bg1"/>
                </a:solidFill>
              </a:rPr>
              <a:t>Meet people where they are and come alongside them.</a:t>
            </a:r>
          </a:p>
        </p:txBody>
      </p:sp>
    </p:spTree>
    <p:extLst>
      <p:ext uri="{BB962C8B-B14F-4D97-AF65-F5344CB8AC3E}">
        <p14:creationId xmlns:p14="http://schemas.microsoft.com/office/powerpoint/2010/main" val="19080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a:p>
            <a:r>
              <a:rPr lang="en-US" sz="3200" dirty="0">
                <a:solidFill>
                  <a:schemeClr val="bg1"/>
                </a:solidFill>
              </a:rPr>
              <a:t>We are compelled by love and genuinely care for people.</a:t>
            </a:r>
          </a:p>
          <a:p>
            <a:r>
              <a:rPr lang="en-US" sz="3200" dirty="0">
                <a:solidFill>
                  <a:schemeClr val="bg1"/>
                </a:solidFill>
              </a:rPr>
              <a:t>Meet people where they are and come alongside them.</a:t>
            </a:r>
          </a:p>
          <a:p>
            <a:r>
              <a:rPr lang="en-US" sz="3200" b="1" dirty="0">
                <a:solidFill>
                  <a:schemeClr val="bg1"/>
                </a:solidFill>
              </a:rPr>
              <a:t>We look for how God is </a:t>
            </a:r>
            <a:r>
              <a:rPr lang="en-US" sz="3200" b="1" i="1" dirty="0">
                <a:solidFill>
                  <a:schemeClr val="bg1"/>
                </a:solidFill>
              </a:rPr>
              <a:t>already</a:t>
            </a:r>
            <a:r>
              <a:rPr lang="en-US" sz="3200" b="1" dirty="0">
                <a:solidFill>
                  <a:schemeClr val="bg1"/>
                </a:solidFill>
              </a:rPr>
              <a:t> at work and join him there.</a:t>
            </a:r>
          </a:p>
        </p:txBody>
      </p:sp>
    </p:spTree>
    <p:extLst>
      <p:ext uri="{BB962C8B-B14F-4D97-AF65-F5344CB8AC3E}">
        <p14:creationId xmlns:p14="http://schemas.microsoft.com/office/powerpoint/2010/main" val="389013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792326" cy="4678028"/>
          </a:xfrm>
        </p:spPr>
        <p:txBody>
          <a:bodyPr>
            <a:normAutofit/>
          </a:bodyPr>
          <a:lstStyle/>
          <a:p>
            <a:pPr marL="0" indent="0">
              <a:buNone/>
            </a:pPr>
            <a:r>
              <a:rPr lang="en-US" sz="3200" i="1" dirty="0">
                <a:solidFill>
                  <a:schemeClr val="bg1"/>
                </a:solidFill>
              </a:rPr>
              <a:t>How do we see early Christians evangelizing non-believers? </a:t>
            </a:r>
            <a:br>
              <a:rPr lang="en-US" sz="3200" i="1" dirty="0">
                <a:solidFill>
                  <a:schemeClr val="bg1"/>
                </a:solidFill>
              </a:rPr>
            </a:br>
            <a:r>
              <a:rPr lang="en-US" sz="3200" i="1" dirty="0">
                <a:solidFill>
                  <a:schemeClr val="bg1"/>
                </a:solidFill>
              </a:rPr>
              <a:t>And what lessons can we learn and embody today?</a:t>
            </a:r>
          </a:p>
          <a:p>
            <a:r>
              <a:rPr lang="en-US" sz="3200" dirty="0">
                <a:solidFill>
                  <a:schemeClr val="bg1"/>
                </a:solidFill>
              </a:rPr>
              <a:t>We are compelled by love and genuinely care for people.</a:t>
            </a:r>
          </a:p>
          <a:p>
            <a:r>
              <a:rPr lang="en-US" sz="3200" dirty="0">
                <a:solidFill>
                  <a:schemeClr val="bg1"/>
                </a:solidFill>
              </a:rPr>
              <a:t>Meet people where they are and come alongside them.</a:t>
            </a:r>
          </a:p>
          <a:p>
            <a:r>
              <a:rPr lang="en-US" sz="3200" dirty="0">
                <a:solidFill>
                  <a:schemeClr val="bg1"/>
                </a:solidFill>
              </a:rPr>
              <a:t>We look for how God is </a:t>
            </a:r>
            <a:r>
              <a:rPr lang="en-US" sz="3200" i="1" dirty="0">
                <a:solidFill>
                  <a:schemeClr val="bg1"/>
                </a:solidFill>
              </a:rPr>
              <a:t>already</a:t>
            </a:r>
            <a:r>
              <a:rPr lang="en-US" sz="3200" dirty="0">
                <a:solidFill>
                  <a:schemeClr val="bg1"/>
                </a:solidFill>
              </a:rPr>
              <a:t> at work and join him there.</a:t>
            </a:r>
          </a:p>
          <a:p>
            <a:r>
              <a:rPr lang="en-US" sz="3200" b="1" dirty="0">
                <a:solidFill>
                  <a:schemeClr val="bg1"/>
                </a:solidFill>
              </a:rPr>
              <a:t>Develop relationships and look for an opportunity/invitation.</a:t>
            </a:r>
          </a:p>
        </p:txBody>
      </p:sp>
    </p:spTree>
    <p:extLst>
      <p:ext uri="{BB962C8B-B14F-4D97-AF65-F5344CB8AC3E}">
        <p14:creationId xmlns:p14="http://schemas.microsoft.com/office/powerpoint/2010/main" val="272881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a:p>
            <a:r>
              <a:rPr lang="en-US" sz="3200" dirty="0">
                <a:solidFill>
                  <a:schemeClr val="bg1"/>
                </a:solidFill>
              </a:rPr>
              <a:t>We are compelled by love and genuinely care for people.</a:t>
            </a:r>
          </a:p>
          <a:p>
            <a:r>
              <a:rPr lang="en-US" sz="3200" dirty="0">
                <a:solidFill>
                  <a:schemeClr val="bg1"/>
                </a:solidFill>
              </a:rPr>
              <a:t>Meet people where they are and come alongside them.</a:t>
            </a:r>
          </a:p>
          <a:p>
            <a:r>
              <a:rPr lang="en-US" sz="3200" dirty="0">
                <a:solidFill>
                  <a:schemeClr val="bg1"/>
                </a:solidFill>
              </a:rPr>
              <a:t>We look for how God is </a:t>
            </a:r>
            <a:r>
              <a:rPr lang="en-US" sz="3200" i="1" dirty="0">
                <a:solidFill>
                  <a:schemeClr val="bg1"/>
                </a:solidFill>
              </a:rPr>
              <a:t>already</a:t>
            </a:r>
            <a:r>
              <a:rPr lang="en-US" sz="3200" dirty="0">
                <a:solidFill>
                  <a:schemeClr val="bg1"/>
                </a:solidFill>
              </a:rPr>
              <a:t> at work and join him there.</a:t>
            </a:r>
          </a:p>
          <a:p>
            <a:r>
              <a:rPr lang="en-US" sz="3200" dirty="0">
                <a:solidFill>
                  <a:schemeClr val="bg1"/>
                </a:solidFill>
              </a:rPr>
              <a:t>Develop relationships and look for an opportunity/invitation.</a:t>
            </a:r>
          </a:p>
          <a:p>
            <a:r>
              <a:rPr lang="en-US" sz="3200" b="1" dirty="0">
                <a:solidFill>
                  <a:schemeClr val="bg1"/>
                </a:solidFill>
              </a:rPr>
              <a:t>On occasion, we may be called to be bold and take a risk.</a:t>
            </a:r>
          </a:p>
        </p:txBody>
      </p:sp>
    </p:spTree>
    <p:extLst>
      <p:ext uri="{BB962C8B-B14F-4D97-AF65-F5344CB8AC3E}">
        <p14:creationId xmlns:p14="http://schemas.microsoft.com/office/powerpoint/2010/main" val="32813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17888-1F67-D340-8D9C-4E770FD35F29}"/>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5" name="Picture 4" descr="A black and white image of the moon&#10;&#10;Description automatically generated with low confidence">
            <a:extLst>
              <a:ext uri="{FF2B5EF4-FFF2-40B4-BE49-F238E27FC236}">
                <a16:creationId xmlns:a16="http://schemas.microsoft.com/office/drawing/2014/main" id="{3B4C3CA9-731C-FB43-88E8-47296DAD1C6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A9E6C-8B55-AE4D-87CD-8FEA820BAA11}"/>
              </a:ext>
            </a:extLst>
          </p:cNvPr>
          <p:cNvSpPr>
            <a:spLocks noGrp="1"/>
          </p:cNvSpPr>
          <p:nvPr>
            <p:ph type="title"/>
          </p:nvPr>
        </p:nvSpPr>
        <p:spPr/>
        <p:txBody>
          <a:bodyPr/>
          <a:lstStyle/>
          <a:p>
            <a:pPr algn="ctr"/>
            <a:r>
              <a:rPr lang="en-US" dirty="0">
                <a:solidFill>
                  <a:srgbClr val="E7D866"/>
                </a:solidFill>
              </a:rPr>
              <a:t>Gospeling Others in the New Testament</a:t>
            </a:r>
          </a:p>
        </p:txBody>
      </p:sp>
      <p:sp>
        <p:nvSpPr>
          <p:cNvPr id="3" name="Content Placeholder 2">
            <a:extLst>
              <a:ext uri="{FF2B5EF4-FFF2-40B4-BE49-F238E27FC236}">
                <a16:creationId xmlns:a16="http://schemas.microsoft.com/office/drawing/2014/main" id="{2BC2F877-3DBA-DE40-8B1E-E39094F536AA}"/>
              </a:ext>
            </a:extLst>
          </p:cNvPr>
          <p:cNvSpPr>
            <a:spLocks noGrp="1"/>
          </p:cNvSpPr>
          <p:nvPr>
            <p:ph idx="1"/>
          </p:nvPr>
        </p:nvSpPr>
        <p:spPr>
          <a:xfrm>
            <a:off x="838200" y="1690688"/>
            <a:ext cx="10515600" cy="4678028"/>
          </a:xfrm>
        </p:spPr>
        <p:txBody>
          <a:bodyPr>
            <a:normAutofit/>
          </a:bodyPr>
          <a:lstStyle/>
          <a:p>
            <a:pPr marL="0" indent="0">
              <a:buNone/>
            </a:pPr>
            <a:r>
              <a:rPr lang="en-US" sz="3200" i="1" dirty="0">
                <a:solidFill>
                  <a:schemeClr val="bg1"/>
                </a:solidFill>
              </a:rPr>
              <a:t>How do we see early Christians evangelizing non-believers? And what lessons can we learn and embody today?</a:t>
            </a:r>
          </a:p>
          <a:p>
            <a:r>
              <a:rPr lang="en-US" sz="3200" dirty="0">
                <a:solidFill>
                  <a:schemeClr val="bg1"/>
                </a:solidFill>
              </a:rPr>
              <a:t>We are compelled by love and genuinely care for people.</a:t>
            </a:r>
          </a:p>
          <a:p>
            <a:r>
              <a:rPr lang="en-US" sz="3200" dirty="0">
                <a:solidFill>
                  <a:schemeClr val="bg1"/>
                </a:solidFill>
              </a:rPr>
              <a:t>Meet people where they are and come alongside them.</a:t>
            </a:r>
          </a:p>
          <a:p>
            <a:r>
              <a:rPr lang="en-US" sz="3200" dirty="0">
                <a:solidFill>
                  <a:schemeClr val="bg1"/>
                </a:solidFill>
              </a:rPr>
              <a:t>We look for how God is </a:t>
            </a:r>
            <a:r>
              <a:rPr lang="en-US" sz="3200" i="1" dirty="0">
                <a:solidFill>
                  <a:schemeClr val="bg1"/>
                </a:solidFill>
              </a:rPr>
              <a:t>already</a:t>
            </a:r>
            <a:r>
              <a:rPr lang="en-US" sz="3200" dirty="0">
                <a:solidFill>
                  <a:schemeClr val="bg1"/>
                </a:solidFill>
              </a:rPr>
              <a:t> at work and join him there.</a:t>
            </a:r>
          </a:p>
          <a:p>
            <a:r>
              <a:rPr lang="en-US" sz="3200" dirty="0">
                <a:solidFill>
                  <a:schemeClr val="bg1"/>
                </a:solidFill>
              </a:rPr>
              <a:t>Develop relationships and look for an opportunity/invitation.</a:t>
            </a:r>
          </a:p>
          <a:p>
            <a:r>
              <a:rPr lang="en-US" sz="3200" dirty="0">
                <a:solidFill>
                  <a:schemeClr val="bg1"/>
                </a:solidFill>
              </a:rPr>
              <a:t>On occasion, we may be called to be bold and take a risk.</a:t>
            </a:r>
          </a:p>
          <a:p>
            <a:r>
              <a:rPr lang="en-US" sz="3200" dirty="0">
                <a:solidFill>
                  <a:schemeClr val="bg1"/>
                </a:solidFill>
              </a:rPr>
              <a:t>We always share in love and leave the results to God.</a:t>
            </a:r>
          </a:p>
        </p:txBody>
      </p:sp>
    </p:spTree>
    <p:extLst>
      <p:ext uri="{BB962C8B-B14F-4D97-AF65-F5344CB8AC3E}">
        <p14:creationId xmlns:p14="http://schemas.microsoft.com/office/powerpoint/2010/main" val="26126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021180" y="2068428"/>
            <a:ext cx="10149640" cy="2721143"/>
          </a:xfrm>
        </p:spPr>
        <p:txBody>
          <a:bodyPr>
            <a:normAutofit/>
          </a:bodyPr>
          <a:lstStyle/>
          <a:p>
            <a:pPr marL="0" indent="0" algn="r">
              <a:buNone/>
            </a:pPr>
            <a:r>
              <a:rPr lang="en-US" sz="3600" dirty="0">
                <a:solidFill>
                  <a:schemeClr val="bg1"/>
                </a:solidFill>
              </a:rPr>
              <a:t>“Be wise in the way you act toward outsiders; make the most of every opportunity. Let your conversation be always full of grace, seasoned with salt, so that you may know how to answer everyone.”</a:t>
            </a:r>
          </a:p>
          <a:p>
            <a:pPr marL="0" indent="0" algn="r">
              <a:buNone/>
            </a:pPr>
            <a:r>
              <a:rPr lang="en-US" sz="3600" b="1" dirty="0">
                <a:solidFill>
                  <a:schemeClr val="bg1"/>
                </a:solidFill>
              </a:rPr>
              <a:t>Paul, Colossians 4:5-6 NIV </a:t>
            </a:r>
          </a:p>
          <a:p>
            <a:pPr marL="0" indent="0">
              <a:buNone/>
            </a:pPr>
            <a:endParaRPr lang="en-US" sz="3600" b="1" dirty="0">
              <a:solidFill>
                <a:schemeClr val="bg1"/>
              </a:solidFill>
            </a:endParaRPr>
          </a:p>
        </p:txBody>
      </p:sp>
    </p:spTree>
    <p:extLst>
      <p:ext uri="{BB962C8B-B14F-4D97-AF65-F5344CB8AC3E}">
        <p14:creationId xmlns:p14="http://schemas.microsoft.com/office/powerpoint/2010/main" val="339400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382128" y="1298407"/>
            <a:ext cx="9427744" cy="4261185"/>
          </a:xfrm>
        </p:spPr>
        <p:txBody>
          <a:bodyPr>
            <a:normAutofit/>
          </a:bodyPr>
          <a:lstStyle/>
          <a:p>
            <a:pPr marL="0" indent="0">
              <a:buNone/>
            </a:pPr>
            <a:r>
              <a:rPr lang="en-US" sz="3600" b="1" dirty="0">
                <a:solidFill>
                  <a:schemeClr val="bg1"/>
                </a:solidFill>
              </a:rPr>
              <a:t>1 Peter 3:15-16 NIV </a:t>
            </a:r>
          </a:p>
          <a:p>
            <a:pPr marL="0" indent="0">
              <a:buNone/>
            </a:pPr>
            <a:r>
              <a:rPr lang="en-US" sz="3600" b="1" baseline="30000" dirty="0">
                <a:solidFill>
                  <a:schemeClr val="bg1"/>
                </a:solidFill>
              </a:rPr>
              <a:t>15 </a:t>
            </a:r>
            <a:r>
              <a:rPr lang="en-US" sz="3600" dirty="0">
                <a:solidFill>
                  <a:schemeClr val="bg1"/>
                </a:solidFill>
              </a:rPr>
              <a:t>But in your hearts revere Christ as Lord. Always be prepared to give an answer to everyone who asks you to give the reason for the hope that you have. But do this with gentleness and respect, </a:t>
            </a:r>
            <a:r>
              <a:rPr lang="en-US" sz="3600" b="1" baseline="30000" dirty="0">
                <a:solidFill>
                  <a:schemeClr val="bg1"/>
                </a:solidFill>
              </a:rPr>
              <a:t>16 </a:t>
            </a:r>
            <a:r>
              <a:rPr lang="en-US" sz="3600" dirty="0">
                <a:solidFill>
                  <a:schemeClr val="bg1"/>
                </a:solidFill>
              </a:rPr>
              <a:t>keeping a clear conscience, so that those who speak maliciously against your good behavior in Christ may be ashamed of their slander. </a:t>
            </a:r>
          </a:p>
        </p:txBody>
      </p:sp>
    </p:spTree>
    <p:extLst>
      <p:ext uri="{BB962C8B-B14F-4D97-AF65-F5344CB8AC3E}">
        <p14:creationId xmlns:p14="http://schemas.microsoft.com/office/powerpoint/2010/main" val="330702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813760"/>
            <a:ext cx="10515600" cy="5230479"/>
          </a:xfrm>
        </p:spPr>
        <p:txBody>
          <a:bodyPr>
            <a:normAutofit/>
          </a:bodyPr>
          <a:lstStyle/>
          <a:p>
            <a:pPr marL="0" indent="0">
              <a:buNone/>
            </a:pPr>
            <a:r>
              <a:rPr lang="en-US" sz="3600" b="1" dirty="0">
                <a:solidFill>
                  <a:srgbClr val="E7D866"/>
                </a:solidFill>
                <a:effectLst>
                  <a:outerShdw blurRad="50800" dist="38100" dir="2700000" algn="tl" rotWithShape="0">
                    <a:prstClr val="black">
                      <a:alpha val="40000"/>
                    </a:prstClr>
                  </a:outerShdw>
                </a:effectLst>
              </a:rPr>
              <a:t>What is the Good News?</a:t>
            </a:r>
          </a:p>
          <a:p>
            <a:pPr marL="0" indent="0">
              <a:buNone/>
            </a:pPr>
            <a:r>
              <a:rPr lang="en-US" sz="3600" dirty="0">
                <a:solidFill>
                  <a:schemeClr val="bg1"/>
                </a:solidFill>
              </a:rPr>
              <a:t>The gospel </a:t>
            </a:r>
            <a:r>
              <a:rPr lang="en-US" sz="3600" i="1" dirty="0">
                <a:solidFill>
                  <a:schemeClr val="bg1"/>
                </a:solidFill>
              </a:rPr>
              <a:t>story</a:t>
            </a:r>
            <a:r>
              <a:rPr lang="en-US" sz="3600" dirty="0">
                <a:solidFill>
                  <a:schemeClr val="bg1"/>
                </a:solidFill>
              </a:rPr>
              <a:t> of how God has been at work in the world and is now redeeming it in Jesus Christ—who will one day return to bring the fullness of the Kingdom.</a:t>
            </a:r>
          </a:p>
          <a:p>
            <a:pPr marL="0" indent="0">
              <a:buNone/>
            </a:pPr>
            <a:endParaRPr lang="en-US" sz="3600" dirty="0">
              <a:solidFill>
                <a:schemeClr val="bg1"/>
              </a:solidFill>
            </a:endParaRPr>
          </a:p>
          <a:p>
            <a:pPr marL="0" indent="0">
              <a:buNone/>
            </a:pPr>
            <a:r>
              <a:rPr lang="en-US" sz="3600" b="1" dirty="0">
                <a:solidFill>
                  <a:srgbClr val="E7D866"/>
                </a:solidFill>
                <a:effectLst>
                  <a:outerShdw blurRad="50800" dist="38100" dir="2700000" algn="tl" rotWithShape="0">
                    <a:prstClr val="black">
                      <a:alpha val="40000"/>
                    </a:prstClr>
                  </a:outerShdw>
                </a:effectLst>
              </a:rPr>
              <a:t>What is the Kingdom of God?</a:t>
            </a:r>
          </a:p>
          <a:p>
            <a:pPr marL="0" indent="0">
              <a:buNone/>
            </a:pPr>
            <a:r>
              <a:rPr lang="en-US" sz="3600" dirty="0">
                <a:solidFill>
                  <a:schemeClr val="bg1"/>
                </a:solidFill>
              </a:rPr>
              <a:t>The reign and rule of God on the earth, which always looks like Jesus (e.g., loving others, healing, reconciling, sacrificing self, showing mercy, doing justice, etc.).</a:t>
            </a:r>
          </a:p>
        </p:txBody>
      </p:sp>
    </p:spTree>
    <p:extLst>
      <p:ext uri="{BB962C8B-B14F-4D97-AF65-F5344CB8AC3E}">
        <p14:creationId xmlns:p14="http://schemas.microsoft.com/office/powerpoint/2010/main" val="12170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p:txBody>
      </p:sp>
    </p:spTree>
    <p:extLst>
      <p:ext uri="{BB962C8B-B14F-4D97-AF65-F5344CB8AC3E}">
        <p14:creationId xmlns:p14="http://schemas.microsoft.com/office/powerpoint/2010/main" val="80690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b="1" dirty="0">
                <a:solidFill>
                  <a:schemeClr val="bg1"/>
                </a:solidFill>
              </a:rPr>
              <a:t>Ask good questions.</a:t>
            </a:r>
          </a:p>
        </p:txBody>
      </p:sp>
    </p:spTree>
    <p:extLst>
      <p:ext uri="{BB962C8B-B14F-4D97-AF65-F5344CB8AC3E}">
        <p14:creationId xmlns:p14="http://schemas.microsoft.com/office/powerpoint/2010/main" val="21615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dirty="0">
                <a:solidFill>
                  <a:schemeClr val="bg1"/>
                </a:solidFill>
              </a:rPr>
              <a:t>Ask good questions.</a:t>
            </a:r>
          </a:p>
          <a:p>
            <a:pPr marL="514350" indent="-514350">
              <a:buFont typeface="+mj-lt"/>
              <a:buAutoNum type="arabicPeriod"/>
            </a:pPr>
            <a:r>
              <a:rPr lang="en-US" sz="3200" b="1" dirty="0">
                <a:solidFill>
                  <a:schemeClr val="bg1"/>
                </a:solidFill>
              </a:rPr>
              <a:t>Be a good listener. </a:t>
            </a:r>
          </a:p>
        </p:txBody>
      </p:sp>
    </p:spTree>
    <p:extLst>
      <p:ext uri="{BB962C8B-B14F-4D97-AF65-F5344CB8AC3E}">
        <p14:creationId xmlns:p14="http://schemas.microsoft.com/office/powerpoint/2010/main" val="13863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dirty="0">
                <a:solidFill>
                  <a:schemeClr val="bg1"/>
                </a:solidFill>
              </a:rPr>
              <a:t>Ask good questions.</a:t>
            </a:r>
          </a:p>
          <a:p>
            <a:pPr marL="514350" indent="-514350">
              <a:buFont typeface="+mj-lt"/>
              <a:buAutoNum type="arabicPeriod"/>
            </a:pPr>
            <a:r>
              <a:rPr lang="en-US" sz="3200" dirty="0">
                <a:solidFill>
                  <a:schemeClr val="bg1"/>
                </a:solidFill>
              </a:rPr>
              <a:t>Be a good listener. </a:t>
            </a:r>
          </a:p>
          <a:p>
            <a:pPr marL="514350" indent="-514350">
              <a:buFont typeface="+mj-lt"/>
              <a:buAutoNum type="arabicPeriod"/>
            </a:pPr>
            <a:r>
              <a:rPr lang="en-US" sz="3200" b="1" dirty="0">
                <a:solidFill>
                  <a:schemeClr val="bg1"/>
                </a:solidFill>
              </a:rPr>
              <a:t>Be patient and let the Spirit lead.</a:t>
            </a:r>
          </a:p>
        </p:txBody>
      </p:sp>
    </p:spTree>
    <p:extLst>
      <p:ext uri="{BB962C8B-B14F-4D97-AF65-F5344CB8AC3E}">
        <p14:creationId xmlns:p14="http://schemas.microsoft.com/office/powerpoint/2010/main" val="23486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dirty="0">
                <a:solidFill>
                  <a:schemeClr val="bg1"/>
                </a:solidFill>
              </a:rPr>
              <a:t>Ask good questions.</a:t>
            </a:r>
          </a:p>
          <a:p>
            <a:pPr marL="514350" indent="-514350">
              <a:buFont typeface="+mj-lt"/>
              <a:buAutoNum type="arabicPeriod"/>
            </a:pPr>
            <a:r>
              <a:rPr lang="en-US" sz="3200" dirty="0">
                <a:solidFill>
                  <a:schemeClr val="bg1"/>
                </a:solidFill>
              </a:rPr>
              <a:t>Be a good listener. </a:t>
            </a:r>
          </a:p>
          <a:p>
            <a:pPr marL="514350" indent="-514350">
              <a:buFont typeface="+mj-lt"/>
              <a:buAutoNum type="arabicPeriod"/>
            </a:pPr>
            <a:r>
              <a:rPr lang="en-US" sz="3200" dirty="0">
                <a:solidFill>
                  <a:schemeClr val="bg1"/>
                </a:solidFill>
              </a:rPr>
              <a:t>Be patient and let the Spirit lead.</a:t>
            </a:r>
          </a:p>
          <a:p>
            <a:pPr marL="514350" indent="-514350">
              <a:buFont typeface="+mj-lt"/>
              <a:buAutoNum type="arabicPeriod"/>
            </a:pPr>
            <a:r>
              <a:rPr lang="en-US" sz="3200" b="1" dirty="0">
                <a:solidFill>
                  <a:schemeClr val="bg1"/>
                </a:solidFill>
              </a:rPr>
              <a:t>Witness to the gospel’s power in your own life.</a:t>
            </a:r>
          </a:p>
        </p:txBody>
      </p:sp>
    </p:spTree>
    <p:extLst>
      <p:ext uri="{BB962C8B-B14F-4D97-AF65-F5344CB8AC3E}">
        <p14:creationId xmlns:p14="http://schemas.microsoft.com/office/powerpoint/2010/main" val="4615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dirty="0">
                <a:solidFill>
                  <a:schemeClr val="bg1"/>
                </a:solidFill>
              </a:rPr>
              <a:t>Ask good questions.</a:t>
            </a:r>
          </a:p>
          <a:p>
            <a:pPr marL="514350" indent="-514350">
              <a:buFont typeface="+mj-lt"/>
              <a:buAutoNum type="arabicPeriod"/>
            </a:pPr>
            <a:r>
              <a:rPr lang="en-US" sz="3200" dirty="0">
                <a:solidFill>
                  <a:schemeClr val="bg1"/>
                </a:solidFill>
              </a:rPr>
              <a:t>Be a good listener. </a:t>
            </a:r>
          </a:p>
          <a:p>
            <a:pPr marL="514350" indent="-514350">
              <a:buFont typeface="+mj-lt"/>
              <a:buAutoNum type="arabicPeriod"/>
            </a:pPr>
            <a:r>
              <a:rPr lang="en-US" sz="3200" dirty="0">
                <a:solidFill>
                  <a:schemeClr val="bg1"/>
                </a:solidFill>
              </a:rPr>
              <a:t>Be patient and let the Spirit lead.</a:t>
            </a:r>
          </a:p>
          <a:p>
            <a:pPr marL="514350" indent="-514350">
              <a:buFont typeface="+mj-lt"/>
              <a:buAutoNum type="arabicPeriod"/>
            </a:pPr>
            <a:r>
              <a:rPr lang="en-US" sz="3200" dirty="0">
                <a:solidFill>
                  <a:schemeClr val="bg1"/>
                </a:solidFill>
              </a:rPr>
              <a:t>Witness to the gospel’s power in your own life.</a:t>
            </a:r>
          </a:p>
          <a:p>
            <a:pPr marL="514350" indent="-514350">
              <a:buFont typeface="+mj-lt"/>
              <a:buAutoNum type="arabicPeriod"/>
            </a:pPr>
            <a:r>
              <a:rPr lang="en-US" sz="3200" b="1" dirty="0">
                <a:solidFill>
                  <a:schemeClr val="bg1"/>
                </a:solidFill>
              </a:rPr>
              <a:t>Invite them into the gospel story.</a:t>
            </a:r>
          </a:p>
        </p:txBody>
      </p:sp>
    </p:spTree>
    <p:extLst>
      <p:ext uri="{BB962C8B-B14F-4D97-AF65-F5344CB8AC3E}">
        <p14:creationId xmlns:p14="http://schemas.microsoft.com/office/powerpoint/2010/main" val="14680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A9F313-C3C2-6C49-A222-06FB621C88EF}"/>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5" name="Picture 4" descr="A black and white image of the moon&#10;&#10;Description automatically generated with low confidence">
            <a:extLst>
              <a:ext uri="{FF2B5EF4-FFF2-40B4-BE49-F238E27FC236}">
                <a16:creationId xmlns:a16="http://schemas.microsoft.com/office/drawing/2014/main" id="{4AC910C3-1E01-9949-91F8-61646ABEEA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B21A78-4BE8-834E-9B0B-754B3A7BCB9C}"/>
              </a:ext>
            </a:extLst>
          </p:cNvPr>
          <p:cNvSpPr>
            <a:spLocks noGrp="1"/>
          </p:cNvSpPr>
          <p:nvPr>
            <p:ph type="title"/>
          </p:nvPr>
        </p:nvSpPr>
        <p:spPr/>
        <p:txBody>
          <a:bodyPr/>
          <a:lstStyle/>
          <a:p>
            <a:pPr algn="ctr"/>
            <a:r>
              <a:rPr lang="en-US" dirty="0">
                <a:solidFill>
                  <a:srgbClr val="E7D866"/>
                </a:solidFill>
              </a:rPr>
              <a:t>The Gospel in Conversation</a:t>
            </a:r>
          </a:p>
        </p:txBody>
      </p:sp>
      <p:sp>
        <p:nvSpPr>
          <p:cNvPr id="3" name="Content Placeholder 2">
            <a:extLst>
              <a:ext uri="{FF2B5EF4-FFF2-40B4-BE49-F238E27FC236}">
                <a16:creationId xmlns:a16="http://schemas.microsoft.com/office/drawing/2014/main" id="{BF5C9767-8F23-5944-8C92-D190E043B510}"/>
              </a:ext>
            </a:extLst>
          </p:cNvPr>
          <p:cNvSpPr>
            <a:spLocks noGrp="1"/>
          </p:cNvSpPr>
          <p:nvPr>
            <p:ph idx="1"/>
          </p:nvPr>
        </p:nvSpPr>
        <p:spPr>
          <a:xfrm>
            <a:off x="838200" y="1690688"/>
            <a:ext cx="10515600" cy="4486275"/>
          </a:xfrm>
        </p:spPr>
        <p:txBody>
          <a:bodyPr>
            <a:normAutofit/>
          </a:bodyPr>
          <a:lstStyle/>
          <a:p>
            <a:pPr marL="0" indent="0">
              <a:buNone/>
            </a:pPr>
            <a:r>
              <a:rPr lang="en-US" sz="3200" dirty="0">
                <a:solidFill>
                  <a:schemeClr val="bg1"/>
                </a:solidFill>
              </a:rPr>
              <a:t>Helpful ways to meet people where they are and share how you are being changed by Christ and the good news:</a:t>
            </a:r>
          </a:p>
          <a:p>
            <a:pPr marL="514350" indent="-514350">
              <a:buFont typeface="+mj-lt"/>
              <a:buAutoNum type="arabicPeriod"/>
            </a:pPr>
            <a:r>
              <a:rPr lang="en-US" sz="3200" dirty="0">
                <a:solidFill>
                  <a:schemeClr val="bg1"/>
                </a:solidFill>
              </a:rPr>
              <a:t>Ask good questions.</a:t>
            </a:r>
          </a:p>
          <a:p>
            <a:pPr marL="514350" indent="-514350">
              <a:buFont typeface="+mj-lt"/>
              <a:buAutoNum type="arabicPeriod"/>
            </a:pPr>
            <a:r>
              <a:rPr lang="en-US" sz="3200" dirty="0">
                <a:solidFill>
                  <a:schemeClr val="bg1"/>
                </a:solidFill>
              </a:rPr>
              <a:t>Be a good listener. </a:t>
            </a:r>
          </a:p>
          <a:p>
            <a:pPr marL="514350" indent="-514350">
              <a:buFont typeface="+mj-lt"/>
              <a:buAutoNum type="arabicPeriod"/>
            </a:pPr>
            <a:r>
              <a:rPr lang="en-US" sz="3200" dirty="0">
                <a:solidFill>
                  <a:schemeClr val="bg1"/>
                </a:solidFill>
              </a:rPr>
              <a:t>Be patient and let the Spirit lead.</a:t>
            </a:r>
          </a:p>
          <a:p>
            <a:pPr marL="514350" indent="-514350">
              <a:buFont typeface="+mj-lt"/>
              <a:buAutoNum type="arabicPeriod"/>
            </a:pPr>
            <a:r>
              <a:rPr lang="en-US" sz="3200" dirty="0">
                <a:solidFill>
                  <a:schemeClr val="bg1"/>
                </a:solidFill>
              </a:rPr>
              <a:t>Witness to the gospel’s power in your own life.</a:t>
            </a:r>
          </a:p>
          <a:p>
            <a:pPr marL="514350" indent="-514350">
              <a:buFont typeface="+mj-lt"/>
              <a:buAutoNum type="arabicPeriod"/>
            </a:pPr>
            <a:r>
              <a:rPr lang="en-US" sz="3200" dirty="0">
                <a:solidFill>
                  <a:schemeClr val="bg1"/>
                </a:solidFill>
              </a:rPr>
              <a:t>Invite them into the gospel story.</a:t>
            </a:r>
          </a:p>
          <a:p>
            <a:pPr marL="514350" indent="-514350">
              <a:buFont typeface="+mj-lt"/>
              <a:buAutoNum type="arabicPeriod"/>
            </a:pPr>
            <a:r>
              <a:rPr lang="en-US" sz="3200" dirty="0">
                <a:solidFill>
                  <a:schemeClr val="bg1"/>
                </a:solidFill>
              </a:rPr>
              <a:t>Love them to Jesus.</a:t>
            </a:r>
          </a:p>
        </p:txBody>
      </p:sp>
    </p:spTree>
    <p:extLst>
      <p:ext uri="{BB962C8B-B14F-4D97-AF65-F5344CB8AC3E}">
        <p14:creationId xmlns:p14="http://schemas.microsoft.com/office/powerpoint/2010/main" val="41712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p:txBody>
      </p:sp>
      <p:sp>
        <p:nvSpPr>
          <p:cNvPr id="10" name="TextBox 9">
            <a:extLst>
              <a:ext uri="{FF2B5EF4-FFF2-40B4-BE49-F238E27FC236}">
                <a16:creationId xmlns:a16="http://schemas.microsoft.com/office/drawing/2014/main" id="{8D133EE9-2227-A24C-95B3-508320BD673C}"/>
              </a:ext>
            </a:extLst>
          </p:cNvPr>
          <p:cNvSpPr txBox="1"/>
          <p:nvPr/>
        </p:nvSpPr>
        <p:spPr>
          <a:xfrm>
            <a:off x="465225" y="5336970"/>
            <a:ext cx="3433930" cy="646331"/>
          </a:xfrm>
          <a:prstGeom prst="rect">
            <a:avLst/>
          </a:prstGeom>
          <a:noFill/>
        </p:spPr>
        <p:txBody>
          <a:bodyPr wrap="square" rtlCol="0">
            <a:spAutoFit/>
          </a:bodyPr>
          <a:lstStyle/>
          <a:p>
            <a:pPr>
              <a:spcAft>
                <a:spcPts val="600"/>
              </a:spcAft>
            </a:pPr>
            <a:r>
              <a:rPr lang="en-US" sz="3600" b="1" dirty="0">
                <a:solidFill>
                  <a:schemeClr val="bg1"/>
                </a:solidFill>
              </a:rPr>
              <a:t>Gospel to Others</a:t>
            </a:r>
          </a:p>
        </p:txBody>
      </p:sp>
    </p:spTree>
    <p:extLst>
      <p:ext uri="{BB962C8B-B14F-4D97-AF65-F5344CB8AC3E}">
        <p14:creationId xmlns:p14="http://schemas.microsoft.com/office/powerpoint/2010/main" val="1182577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a:p>
            <a:pPr marL="514350" indent="-514350">
              <a:buAutoNum type="arabicPeriod"/>
            </a:pPr>
            <a:r>
              <a:rPr lang="en-US" dirty="0">
                <a:solidFill>
                  <a:schemeClr val="bg1"/>
                </a:solidFill>
              </a:rPr>
              <a:t>How is God calling you to live out the gospel?</a:t>
            </a:r>
          </a:p>
        </p:txBody>
      </p:sp>
      <p:sp>
        <p:nvSpPr>
          <p:cNvPr id="10" name="TextBox 9">
            <a:extLst>
              <a:ext uri="{FF2B5EF4-FFF2-40B4-BE49-F238E27FC236}">
                <a16:creationId xmlns:a16="http://schemas.microsoft.com/office/drawing/2014/main" id="{8D133EE9-2227-A24C-95B3-508320BD673C}"/>
              </a:ext>
            </a:extLst>
          </p:cNvPr>
          <p:cNvSpPr txBox="1"/>
          <p:nvPr/>
        </p:nvSpPr>
        <p:spPr>
          <a:xfrm>
            <a:off x="465225" y="5336970"/>
            <a:ext cx="3433930" cy="646331"/>
          </a:xfrm>
          <a:prstGeom prst="rect">
            <a:avLst/>
          </a:prstGeom>
          <a:noFill/>
        </p:spPr>
        <p:txBody>
          <a:bodyPr wrap="square" rtlCol="0">
            <a:spAutoFit/>
          </a:bodyPr>
          <a:lstStyle/>
          <a:p>
            <a:pPr>
              <a:spcAft>
                <a:spcPts val="600"/>
              </a:spcAft>
            </a:pPr>
            <a:r>
              <a:rPr lang="en-US" sz="3600" b="1" dirty="0">
                <a:solidFill>
                  <a:schemeClr val="bg1"/>
                </a:solidFill>
              </a:rPr>
              <a:t>Gospel to Others</a:t>
            </a:r>
          </a:p>
        </p:txBody>
      </p:sp>
    </p:spTree>
    <p:extLst>
      <p:ext uri="{BB962C8B-B14F-4D97-AF65-F5344CB8AC3E}">
        <p14:creationId xmlns:p14="http://schemas.microsoft.com/office/powerpoint/2010/main" val="3448716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943542"/>
            <a:ext cx="7488935" cy="1594417"/>
          </a:xfrm>
        </p:spPr>
        <p:txBody>
          <a:bodyPr anchor="t">
            <a:noAutofit/>
          </a:bodyPr>
          <a:lstStyle/>
          <a:p>
            <a:pPr marL="0" indent="0">
              <a:buNone/>
            </a:pPr>
            <a:r>
              <a:rPr lang="en-US" i="1" dirty="0">
                <a:solidFill>
                  <a:schemeClr val="bg1"/>
                </a:solidFill>
              </a:rPr>
              <a:t>Questions for reflection and response:</a:t>
            </a:r>
          </a:p>
          <a:p>
            <a:pPr marL="514350" indent="-514350">
              <a:buAutoNum type="arabicPeriod"/>
            </a:pPr>
            <a:r>
              <a:rPr lang="en-US" dirty="0">
                <a:solidFill>
                  <a:schemeClr val="bg1"/>
                </a:solidFill>
              </a:rPr>
              <a:t>How is God calling you to live out the gospel?</a:t>
            </a:r>
          </a:p>
          <a:p>
            <a:pPr marL="514350" indent="-514350">
              <a:buAutoNum type="arabicPeriod"/>
            </a:pPr>
            <a:r>
              <a:rPr lang="en-US" dirty="0">
                <a:solidFill>
                  <a:schemeClr val="bg1"/>
                </a:solidFill>
              </a:rPr>
              <a:t>How is God inviting you to share your faith?</a:t>
            </a:r>
          </a:p>
        </p:txBody>
      </p:sp>
      <p:sp>
        <p:nvSpPr>
          <p:cNvPr id="10" name="TextBox 9">
            <a:extLst>
              <a:ext uri="{FF2B5EF4-FFF2-40B4-BE49-F238E27FC236}">
                <a16:creationId xmlns:a16="http://schemas.microsoft.com/office/drawing/2014/main" id="{8D133EE9-2227-A24C-95B3-508320BD673C}"/>
              </a:ext>
            </a:extLst>
          </p:cNvPr>
          <p:cNvSpPr txBox="1"/>
          <p:nvPr/>
        </p:nvSpPr>
        <p:spPr>
          <a:xfrm>
            <a:off x="465225" y="5336970"/>
            <a:ext cx="3433930" cy="646331"/>
          </a:xfrm>
          <a:prstGeom prst="rect">
            <a:avLst/>
          </a:prstGeom>
          <a:noFill/>
        </p:spPr>
        <p:txBody>
          <a:bodyPr wrap="square" rtlCol="0">
            <a:spAutoFit/>
          </a:bodyPr>
          <a:lstStyle/>
          <a:p>
            <a:pPr>
              <a:spcAft>
                <a:spcPts val="600"/>
              </a:spcAft>
            </a:pPr>
            <a:r>
              <a:rPr lang="en-US" sz="3600" b="1" dirty="0">
                <a:solidFill>
                  <a:schemeClr val="bg1"/>
                </a:solidFill>
              </a:rPr>
              <a:t>Gospel to Others</a:t>
            </a:r>
          </a:p>
        </p:txBody>
      </p:sp>
    </p:spTree>
    <p:extLst>
      <p:ext uri="{BB962C8B-B14F-4D97-AF65-F5344CB8AC3E}">
        <p14:creationId xmlns:p14="http://schemas.microsoft.com/office/powerpoint/2010/main" val="2616268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101CD789-E635-7A4B-8851-545FA9A5343E}"/>
              </a:ext>
            </a:extLst>
          </p:cNvPr>
          <p:cNvPicPr>
            <a:picLocks noChangeAspect="1"/>
          </p:cNvPicPr>
          <p:nvPr/>
        </p:nvPicPr>
        <p:blipFill rotWithShape="1">
          <a:blip r:embed="rId3"/>
          <a:srcRect/>
          <a:stretch/>
        </p:blipFill>
        <p:spPr>
          <a:xfrm>
            <a:off x="0" y="0"/>
            <a:ext cx="12192000" cy="6858000"/>
          </a:xfrm>
          <a:prstGeom prst="rect">
            <a:avLst/>
          </a:prstGeom>
        </p:spPr>
      </p:pic>
      <p:sp useBgFill="1">
        <p:nvSpPr>
          <p:cNvPr id="14" name="Freeform: Shape 13">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1189319" y="1038584"/>
            <a:ext cx="4458446" cy="4618413"/>
          </a:xfrm>
        </p:spPr>
        <p:txBody>
          <a:bodyPr anchor="ctr">
            <a:normAutofit/>
          </a:bodyPr>
          <a:lstStyle/>
          <a:p>
            <a:pPr marL="0" indent="0">
              <a:buNone/>
            </a:pPr>
            <a:r>
              <a:rPr lang="en-US" sz="3000" b="1" dirty="0">
                <a:latin typeface="Avenir Book" panose="02000503020000020003" pitchFamily="2" charset="0"/>
              </a:rPr>
              <a:t>Sermon Series Overview</a:t>
            </a:r>
          </a:p>
          <a:p>
            <a:pPr marL="514350" indent="-514350">
              <a:buAutoNum type="arabicPeriod"/>
            </a:pPr>
            <a:r>
              <a:rPr lang="en-US" sz="3000" dirty="0">
                <a:latin typeface="Avenir Book" panose="02000503020000020003" pitchFamily="2" charset="0"/>
              </a:rPr>
              <a:t>Gospel as Story</a:t>
            </a:r>
          </a:p>
          <a:p>
            <a:pPr marL="514350" indent="-514350">
              <a:buAutoNum type="arabicPeriod"/>
            </a:pPr>
            <a:r>
              <a:rPr lang="en-US" sz="3000" dirty="0">
                <a:latin typeface="Avenir Book" panose="02000503020000020003" pitchFamily="2" charset="0"/>
              </a:rPr>
              <a:t>Gospel Truths</a:t>
            </a:r>
          </a:p>
          <a:p>
            <a:pPr marL="514350" indent="-514350">
              <a:buAutoNum type="arabicPeriod"/>
            </a:pPr>
            <a:r>
              <a:rPr lang="en-US" sz="3000" dirty="0">
                <a:latin typeface="Avenir Book" panose="02000503020000020003" pitchFamily="2" charset="0"/>
              </a:rPr>
              <a:t>Gospel in You</a:t>
            </a:r>
          </a:p>
          <a:p>
            <a:pPr marL="514350" indent="-514350">
              <a:buAutoNum type="arabicPeriod"/>
            </a:pPr>
            <a:r>
              <a:rPr lang="en-US" sz="3000" dirty="0">
                <a:latin typeface="Avenir Book" panose="02000503020000020003" pitchFamily="2" charset="0"/>
              </a:rPr>
              <a:t>Gospel in Us</a:t>
            </a:r>
          </a:p>
          <a:p>
            <a:pPr marL="514350" indent="-514350">
              <a:buAutoNum type="arabicPeriod"/>
            </a:pPr>
            <a:r>
              <a:rPr lang="en-US" sz="3000" dirty="0">
                <a:latin typeface="Avenir Book" panose="02000503020000020003" pitchFamily="2" charset="0"/>
              </a:rPr>
              <a:t>Gospel Living</a:t>
            </a:r>
          </a:p>
          <a:p>
            <a:pPr marL="514350" indent="-514350">
              <a:buAutoNum type="arabicPeriod"/>
            </a:pPr>
            <a:r>
              <a:rPr lang="en-US" sz="3000" b="1" dirty="0">
                <a:latin typeface="Avenir Book" panose="02000503020000020003" pitchFamily="2" charset="0"/>
              </a:rPr>
              <a:t>Gospel to Others</a:t>
            </a:r>
          </a:p>
          <a:p>
            <a:pPr marL="514350" indent="-514350">
              <a:buAutoNum type="arabicPeriod"/>
            </a:pPr>
            <a:r>
              <a:rPr lang="en-US" sz="3000" dirty="0">
                <a:latin typeface="Avenir Book" panose="02000503020000020003" pitchFamily="2" charset="0"/>
              </a:rPr>
              <a:t>Gospel Saturation</a:t>
            </a:r>
          </a:p>
        </p:txBody>
      </p:sp>
    </p:spTree>
    <p:extLst>
      <p:ext uri="{BB962C8B-B14F-4D97-AF65-F5344CB8AC3E}">
        <p14:creationId xmlns:p14="http://schemas.microsoft.com/office/powerpoint/2010/main" val="28566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00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31258B0B-1CBA-3649-BB25-B8004407EF9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7768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2751220" y="2518611"/>
            <a:ext cx="6689559" cy="1323439"/>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Scripture Reading</a:t>
            </a:r>
          </a:p>
          <a:p>
            <a:pPr algn="ctr"/>
            <a:r>
              <a:rPr lang="en-US" sz="4000" dirty="0">
                <a:solidFill>
                  <a:srgbClr val="E7D866"/>
                </a:solidFill>
                <a:effectLst>
                  <a:outerShdw blurRad="50800" dist="38100" dir="2700000" algn="tl" rotWithShape="0">
                    <a:prstClr val="black">
                      <a:alpha val="40000"/>
                    </a:prstClr>
                  </a:outerShdw>
                </a:effectLst>
              </a:rPr>
              <a:t>John 1:1-18, 29-51 NIV</a:t>
            </a:r>
          </a:p>
        </p:txBody>
      </p:sp>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Logo&#10;&#10;Description automatically generated with low confidence">
            <a:extLst>
              <a:ext uri="{FF2B5EF4-FFF2-40B4-BE49-F238E27FC236}">
                <a16:creationId xmlns:a16="http://schemas.microsoft.com/office/drawing/2014/main" id="{4EFE2BAD-79EE-1E47-9B21-3A4618CCBF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7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197643" y="1234239"/>
            <a:ext cx="9919536" cy="4389522"/>
          </a:xfrm>
        </p:spPr>
        <p:txBody>
          <a:bodyPr>
            <a:noAutofit/>
          </a:bodyPr>
          <a:lstStyle/>
          <a:p>
            <a:pPr marL="0" indent="0">
              <a:buNone/>
            </a:pPr>
            <a:r>
              <a:rPr lang="en-US" sz="3600" b="1" dirty="0">
                <a:solidFill>
                  <a:schemeClr val="bg1"/>
                </a:solidFill>
              </a:rPr>
              <a:t>Paul, Romans 10:14-15 NIV</a:t>
            </a:r>
          </a:p>
          <a:p>
            <a:pPr marL="0" indent="0">
              <a:buNone/>
            </a:pPr>
            <a:r>
              <a:rPr lang="en-US" sz="3600" b="1" baseline="30000" dirty="0">
                <a:solidFill>
                  <a:schemeClr val="bg1"/>
                </a:solidFill>
              </a:rPr>
              <a:t>14 </a:t>
            </a:r>
            <a:r>
              <a:rPr lang="en-US" sz="3600" dirty="0">
                <a:solidFill>
                  <a:schemeClr val="bg1"/>
                </a:solidFill>
              </a:rPr>
              <a:t>How, then, can they call on the one they have not believed in? And how can they believe in the one of whom they have not heard? And how can they hear without someone preaching [proclaiming] to them? </a:t>
            </a:r>
          </a:p>
          <a:p>
            <a:pPr marL="0" indent="0">
              <a:buNone/>
            </a:pPr>
            <a:r>
              <a:rPr lang="en-US" sz="3600" b="1" baseline="30000" dirty="0">
                <a:solidFill>
                  <a:schemeClr val="bg1"/>
                </a:solidFill>
              </a:rPr>
              <a:t>15 </a:t>
            </a:r>
            <a:r>
              <a:rPr lang="en-US" sz="3600" dirty="0">
                <a:solidFill>
                  <a:schemeClr val="bg1"/>
                </a:solidFill>
              </a:rPr>
              <a:t>And how can anyone preach unless they are sent? As it is written: </a:t>
            </a:r>
            <a:r>
              <a:rPr lang="en-US" sz="3600" i="1" dirty="0">
                <a:solidFill>
                  <a:schemeClr val="bg1"/>
                </a:solidFill>
              </a:rPr>
              <a:t>“How beautiful are the feet of those who bring good news!” (Isaiah 52:7)</a:t>
            </a:r>
          </a:p>
        </p:txBody>
      </p:sp>
    </p:spTree>
    <p:extLst>
      <p:ext uri="{BB962C8B-B14F-4D97-AF65-F5344CB8AC3E}">
        <p14:creationId xmlns:p14="http://schemas.microsoft.com/office/powerpoint/2010/main" val="83765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31258B0B-1CBA-3649-BB25-B8004407EF9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5896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355558" y="2105526"/>
            <a:ext cx="9480883" cy="2646948"/>
          </a:xfrm>
        </p:spPr>
        <p:txBody>
          <a:bodyPr>
            <a:normAutofit fontScale="92500"/>
          </a:bodyPr>
          <a:lstStyle/>
          <a:p>
            <a:pPr marL="0" indent="0" algn="r">
              <a:buNone/>
            </a:pPr>
            <a:r>
              <a:rPr lang="en-US" sz="3900" dirty="0">
                <a:solidFill>
                  <a:srgbClr val="FF0000"/>
                </a:solidFill>
              </a:rPr>
              <a:t>“</a:t>
            </a:r>
            <a:r>
              <a:rPr lang="en-US" sz="3600" dirty="0">
                <a:solidFill>
                  <a:srgbClr val="FF0000"/>
                </a:solidFill>
              </a:rPr>
              <a:t>I am the way and the truth and the life. No one comes to the Father [Abba] except through me. If you really know me, you will know</a:t>
            </a:r>
            <a:r>
              <a:rPr lang="en-US" sz="3600" baseline="30000" dirty="0">
                <a:solidFill>
                  <a:srgbClr val="FF0000"/>
                </a:solidFill>
              </a:rPr>
              <a:t> </a:t>
            </a:r>
            <a:r>
              <a:rPr lang="en-US" sz="3600" dirty="0">
                <a:solidFill>
                  <a:srgbClr val="FF0000"/>
                </a:solidFill>
              </a:rPr>
              <a:t>my Father as well. From now on, you do know him and have seen him.”</a:t>
            </a:r>
          </a:p>
          <a:p>
            <a:pPr marL="0" indent="0" algn="r">
              <a:buNone/>
            </a:pPr>
            <a:r>
              <a:rPr lang="en-US" sz="3600" b="1" dirty="0"/>
              <a:t>John 14:6-7 NIV </a:t>
            </a:r>
          </a:p>
          <a:p>
            <a:pPr marL="0" indent="0">
              <a:buNone/>
            </a:pPr>
            <a:endParaRPr lang="en-US" sz="3600" dirty="0">
              <a:solidFill>
                <a:schemeClr val="bg1"/>
              </a:solidFill>
            </a:endParaRP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26283</TotalTime>
  <Words>3062</Words>
  <Application>Microsoft Macintosh PowerPoint</Application>
  <PresentationFormat>Widescreen</PresentationFormat>
  <Paragraphs>245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 Book</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Gospeling Others in the New Testament</vt:lpstr>
      <vt:lpstr>Gospeling Others in the New Testament</vt:lpstr>
      <vt:lpstr>Gospeling Others in the New Testament</vt:lpstr>
      <vt:lpstr>Gospeling Others in the New Testament</vt:lpstr>
      <vt:lpstr>Gospeling Others in the New Testament</vt:lpstr>
      <vt:lpstr>Gospeling Others in the New Testament</vt:lpstr>
      <vt:lpstr>Gospeling Others in the New Testament</vt:lpstr>
      <vt:lpstr>PowerPoint Presentation</vt:lpstr>
      <vt:lpstr>PowerPoint Presentation</vt:lpstr>
      <vt:lpstr>The Gospel in Conversation</vt:lpstr>
      <vt:lpstr>The Gospel in Conversation</vt:lpstr>
      <vt:lpstr>The Gospel in Conversation</vt:lpstr>
      <vt:lpstr>The Gospel in Conversation</vt:lpstr>
      <vt:lpstr>The Gospel in Conversation</vt:lpstr>
      <vt:lpstr>The Gospel in Conversation</vt:lpstr>
      <vt:lpstr>The Gospel in Conversation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268</cp:revision>
  <cp:lastPrinted>2021-09-19T12:00:04Z</cp:lastPrinted>
  <dcterms:created xsi:type="dcterms:W3CDTF">2021-09-07T17:36:39Z</dcterms:created>
  <dcterms:modified xsi:type="dcterms:W3CDTF">2021-10-18T20:38:42Z</dcterms:modified>
</cp:coreProperties>
</file>