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9" r:id="rId3"/>
    <p:sldId id="282" r:id="rId4"/>
    <p:sldId id="278" r:id="rId5"/>
    <p:sldId id="257" r:id="rId6"/>
    <p:sldId id="283" r:id="rId7"/>
    <p:sldId id="295" r:id="rId8"/>
    <p:sldId id="289" r:id="rId9"/>
    <p:sldId id="291" r:id="rId10"/>
    <p:sldId id="292" r:id="rId11"/>
    <p:sldId id="285" r:id="rId12"/>
    <p:sldId id="260" r:id="rId13"/>
    <p:sldId id="286" r:id="rId14"/>
    <p:sldId id="293" r:id="rId15"/>
    <p:sldId id="294"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7B6"/>
    <a:srgbClr val="00C3D4"/>
    <a:srgbClr val="00D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9"/>
    <p:restoredTop sz="86133"/>
  </p:normalViewPr>
  <p:slideViewPr>
    <p:cSldViewPr snapToGrid="0" snapToObjects="1">
      <p:cViewPr varScale="1">
        <p:scale>
          <a:sx n="74" d="100"/>
          <a:sy n="74" d="100"/>
        </p:scale>
        <p:origin x="176" y="640"/>
      </p:cViewPr>
      <p:guideLst/>
    </p:cSldViewPr>
  </p:slid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DB45F-B45F-9846-B586-9B34DCF5C45C}" type="datetimeFigureOut">
              <a:rPr lang="en-US" smtClean="0"/>
              <a:t>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0B3E-8DA7-9641-9A98-812B07F9CB26}" type="slidenum">
              <a:rPr lang="en-US" smtClean="0"/>
              <a:t>‹#›</a:t>
            </a:fld>
            <a:endParaRPr lang="en-US"/>
          </a:p>
        </p:txBody>
      </p:sp>
    </p:spTree>
    <p:extLst>
      <p:ext uri="{BB962C8B-B14F-4D97-AF65-F5344CB8AC3E}">
        <p14:creationId xmlns:p14="http://schemas.microsoft.com/office/powerpoint/2010/main" val="320475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a:t>
            </a:fld>
            <a:endParaRPr lang="en-US"/>
          </a:p>
        </p:txBody>
      </p:sp>
    </p:spTree>
    <p:extLst>
      <p:ext uri="{BB962C8B-B14F-4D97-AF65-F5344CB8AC3E}">
        <p14:creationId xmlns:p14="http://schemas.microsoft.com/office/powerpoint/2010/main" val="10541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50B3E-8DA7-9641-9A98-812B07F9C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95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50B3E-8DA7-9641-9A98-812B07F9C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62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301714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359627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58739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369355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16885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42087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86563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168213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50B3E-8DA7-9641-9A98-812B07F9C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28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50B3E-8DA7-9641-9A98-812B07F9C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09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50B3E-8DA7-9641-9A98-812B07F9C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2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74A9-CF9C-BF48-AF13-05214A24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A89D9-0E7B-AB49-A0BC-86DFF50E7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F187A-F3E5-CD4A-BE7A-194FD689D00A}"/>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5" name="Footer Placeholder 4">
            <a:extLst>
              <a:ext uri="{FF2B5EF4-FFF2-40B4-BE49-F238E27FC236}">
                <a16:creationId xmlns:a16="http://schemas.microsoft.com/office/drawing/2014/main" id="{502923C1-CA57-CE40-85B7-6641D1CB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0564A-2BC9-564C-B5C8-A12C89E9F30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3894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65BE-5361-214F-9585-BB7808E6E1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0E44E-4A9B-8343-B899-0BE8F4B48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27030-0141-534D-9A96-7ACEBB6A05B3}"/>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5" name="Footer Placeholder 4">
            <a:extLst>
              <a:ext uri="{FF2B5EF4-FFF2-40B4-BE49-F238E27FC236}">
                <a16:creationId xmlns:a16="http://schemas.microsoft.com/office/drawing/2014/main" id="{9DC21269-8663-FB45-A1DE-3E5FA4EAF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90D19-6387-2B45-942B-0161DBE9E55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7922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64FB7-11F8-C64F-AF53-DB377FFC6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62806-BCF9-0F45-A975-692CA3460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7B4A8-7DAE-FA4D-8A49-FF8D2BDEB5EE}"/>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5" name="Footer Placeholder 4">
            <a:extLst>
              <a:ext uri="{FF2B5EF4-FFF2-40B4-BE49-F238E27FC236}">
                <a16:creationId xmlns:a16="http://schemas.microsoft.com/office/drawing/2014/main" id="{4F6C1C49-93DB-C143-8715-23E021334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0269-99AC-C345-8D3F-33E1BF31306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6308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467-F27C-8C42-91C9-CC5E9220E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97F04-2C58-7244-9C7D-52F0EA542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CE157-20E6-0046-B648-B97AFFB32667}"/>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5" name="Footer Placeholder 4">
            <a:extLst>
              <a:ext uri="{FF2B5EF4-FFF2-40B4-BE49-F238E27FC236}">
                <a16:creationId xmlns:a16="http://schemas.microsoft.com/office/drawing/2014/main" id="{E6D15FAB-3022-5043-868B-0DD9F1458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D9989-8E9F-AE43-8634-EBE4DC19A0D2}"/>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87270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625A-BC55-2246-832C-4701864E4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DE364C-6E9E-B24E-B925-E4F99D71D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C5EC7-408D-424E-854B-5BD88F48842F}"/>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5" name="Footer Placeholder 4">
            <a:extLst>
              <a:ext uri="{FF2B5EF4-FFF2-40B4-BE49-F238E27FC236}">
                <a16:creationId xmlns:a16="http://schemas.microsoft.com/office/drawing/2014/main" id="{BD514E39-FEAE-D14B-8841-8D1BB3B7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5EE39-5C03-364C-9DC8-4EE68AD8551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96947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3A8D-5BEC-1442-84DD-E167F3CD7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3EE82-2FA0-6E44-8CEB-5D2CF90FB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50D7C-61A0-1049-B5AA-9FEFC56BB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5561F-DF1B-7640-A4E5-661548D3C663}"/>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6" name="Footer Placeholder 5">
            <a:extLst>
              <a:ext uri="{FF2B5EF4-FFF2-40B4-BE49-F238E27FC236}">
                <a16:creationId xmlns:a16="http://schemas.microsoft.com/office/drawing/2014/main" id="{E4EB7095-D113-E749-8D11-3BDBE0B8A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CD04D-39BD-F542-83F3-8B36FA5820A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86003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263D-11F4-4943-B042-530A4DA73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B4596-3738-9D4D-9F92-6816AFF1B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8C32B-A1A5-CB49-B365-FCA52142C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D1E8-AC2D-D045-B6FD-E4422DD27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77B17-7E0E-0D42-BCCF-B72E1278C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58437-A254-5C49-9631-6B040B1CC0D3}"/>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8" name="Footer Placeholder 7">
            <a:extLst>
              <a:ext uri="{FF2B5EF4-FFF2-40B4-BE49-F238E27FC236}">
                <a16:creationId xmlns:a16="http://schemas.microsoft.com/office/drawing/2014/main" id="{01CF9D50-D02A-3244-B097-BF5512ED74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34FA6-F945-4946-943A-20B19F1F7E9A}"/>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4911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07A-8B2D-3A4B-9A88-D4859B7B3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7512D7-3D40-9D40-9C2C-0227D1FD3E5B}"/>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4" name="Footer Placeholder 3">
            <a:extLst>
              <a:ext uri="{FF2B5EF4-FFF2-40B4-BE49-F238E27FC236}">
                <a16:creationId xmlns:a16="http://schemas.microsoft.com/office/drawing/2014/main" id="{4BCB6C64-79AF-9D4F-972A-40CC12DEF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2D288-5613-F74E-B5B7-11C02D863FF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2935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4B9D0-A1D2-2847-B220-DDC23C640C3F}"/>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3" name="Footer Placeholder 2">
            <a:extLst>
              <a:ext uri="{FF2B5EF4-FFF2-40B4-BE49-F238E27FC236}">
                <a16:creationId xmlns:a16="http://schemas.microsoft.com/office/drawing/2014/main" id="{ECDF875E-95B5-2F4C-8253-594538EF2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FF78B-F895-2244-B0FD-3484B199458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96577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6F2D-F4D0-A94E-BE03-90514DFB5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26E32-2453-2849-93FB-F22BC36F8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9F45A-7B0A-4746-B512-61FC1813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A79E5-DF36-1F4A-A467-BFE0BAF9FA40}"/>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6" name="Footer Placeholder 5">
            <a:extLst>
              <a:ext uri="{FF2B5EF4-FFF2-40B4-BE49-F238E27FC236}">
                <a16:creationId xmlns:a16="http://schemas.microsoft.com/office/drawing/2014/main" id="{3C1C7EC3-887B-EF40-8A03-9C9FC1DF1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05299-C24B-A14C-8C19-BB410EBFB49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97808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033-12E2-9A4E-A236-E19C9BB27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11D72-21A8-9845-BB89-6D13873E9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C4CB6-0F3A-C744-92DA-C7CE28922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594FB-DDB0-DA46-8BAA-7ACB9F60CE1C}"/>
              </a:ext>
            </a:extLst>
          </p:cNvPr>
          <p:cNvSpPr>
            <a:spLocks noGrp="1"/>
          </p:cNvSpPr>
          <p:nvPr>
            <p:ph type="dt" sz="half" idx="10"/>
          </p:nvPr>
        </p:nvSpPr>
        <p:spPr/>
        <p:txBody>
          <a:bodyPr/>
          <a:lstStyle/>
          <a:p>
            <a:fld id="{C7131DAF-C54D-6F4F-9FFF-F9C26120A3DE}" type="datetimeFigureOut">
              <a:rPr lang="en-US" smtClean="0"/>
              <a:t>12/20/20</a:t>
            </a:fld>
            <a:endParaRPr lang="en-US"/>
          </a:p>
        </p:txBody>
      </p:sp>
      <p:sp>
        <p:nvSpPr>
          <p:cNvPr id="6" name="Footer Placeholder 5">
            <a:extLst>
              <a:ext uri="{FF2B5EF4-FFF2-40B4-BE49-F238E27FC236}">
                <a16:creationId xmlns:a16="http://schemas.microsoft.com/office/drawing/2014/main" id="{1CFB4C4F-CB31-2E40-86B3-2E95B6CDC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51BA8-837D-4C43-8E89-6A0EC80FD00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0910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2BD8B-A295-884D-9F96-C54AA3D78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4DAB9-0A7C-7D41-A691-BC57A52E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82997-E08D-5440-8BBB-884BE4811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1DAF-C54D-6F4F-9FFF-F9C26120A3DE}" type="datetimeFigureOut">
              <a:rPr lang="en-US" smtClean="0"/>
              <a:t>12/20/20</a:t>
            </a:fld>
            <a:endParaRPr lang="en-US"/>
          </a:p>
        </p:txBody>
      </p:sp>
      <p:sp>
        <p:nvSpPr>
          <p:cNvPr id="5" name="Footer Placeholder 4">
            <a:extLst>
              <a:ext uri="{FF2B5EF4-FFF2-40B4-BE49-F238E27FC236}">
                <a16:creationId xmlns:a16="http://schemas.microsoft.com/office/drawing/2014/main" id="{40F580A1-2BFF-AA49-A424-A4DDEA492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B84A07-4CD8-B141-9910-E715E39AB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CF6C-0248-744B-8EE9-BB3FEA2C2243}" type="slidenum">
              <a:rPr lang="en-US" smtClean="0"/>
              <a:t>‹#›</a:t>
            </a:fld>
            <a:endParaRPr lang="en-US"/>
          </a:p>
        </p:txBody>
      </p:sp>
    </p:spTree>
    <p:extLst>
      <p:ext uri="{BB962C8B-B14F-4D97-AF65-F5344CB8AC3E}">
        <p14:creationId xmlns:p14="http://schemas.microsoft.com/office/powerpoint/2010/main" val="193596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www.flickr.com/photos/squeeksrocks/1520929120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karishope.blogspot.com/2010/11/anchor-of-hope.html" TargetMode="Externa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flickr.com/photos/squeeksrocks/152092912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thevicarswife.wordpress.com/tag/typographic-ver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karishope.blogspot.com/2010/11/anchor-of-hope.html"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59CCA45-960B-894E-B931-9C7BF81EF1B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046" r="82695" b="19152"/>
          <a:stretch/>
        </p:blipFill>
        <p:spPr>
          <a:xfrm>
            <a:off x="0" y="0"/>
            <a:ext cx="12400156" cy="6858000"/>
          </a:xfrm>
          <a:prstGeom prst="rect">
            <a:avLst/>
          </a:prstGeom>
        </p:spPr>
      </p:pic>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ext&#10;&#10;Description automatically generated">
            <a:extLst>
              <a:ext uri="{FF2B5EF4-FFF2-40B4-BE49-F238E27FC236}">
                <a16:creationId xmlns:a16="http://schemas.microsoft.com/office/drawing/2014/main" id="{4732A031-61B2-C845-8050-FD2050C635CB}"/>
              </a:ext>
            </a:extLst>
          </p:cNvPr>
          <p:cNvPicPr>
            <a:picLocks noChangeAspect="1"/>
          </p:cNvPicPr>
          <p:nvPr/>
        </p:nvPicPr>
        <p:blipFill>
          <a:blip r:embed="rId5"/>
          <a:stretch>
            <a:fillRect/>
          </a:stretch>
        </p:blipFill>
        <p:spPr>
          <a:xfrm>
            <a:off x="0" y="0"/>
            <a:ext cx="12400156" cy="6975088"/>
          </a:xfrm>
          <a:prstGeom prst="rect">
            <a:avLst/>
          </a:prstGeom>
        </p:spPr>
      </p:pic>
    </p:spTree>
    <p:extLst>
      <p:ext uri="{BB962C8B-B14F-4D97-AF65-F5344CB8AC3E}">
        <p14:creationId xmlns:p14="http://schemas.microsoft.com/office/powerpoint/2010/main" val="21070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A7B6"/>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2" name="Freeform: Shape 4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4" name="Group 4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8" name="Freeform: Shape 4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6" name="Freeform: Shape 4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pic>
        <p:nvPicPr>
          <p:cNvPr id="13" name="Picture 12" descr="A picture containing text&#10;&#10;Description automatically generated">
            <a:extLst>
              <a:ext uri="{FF2B5EF4-FFF2-40B4-BE49-F238E27FC236}">
                <a16:creationId xmlns:a16="http://schemas.microsoft.com/office/drawing/2014/main" id="{FB59235F-258D-0642-979F-FF231F406693}"/>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73ADA2FA-47D9-DF48-943C-E58291CB4BCF}"/>
              </a:ext>
            </a:extLst>
          </p:cNvPr>
          <p:cNvSpPr txBox="1"/>
          <p:nvPr/>
        </p:nvSpPr>
        <p:spPr>
          <a:xfrm>
            <a:off x="4797952" y="299517"/>
            <a:ext cx="6942666" cy="370300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 The </a:t>
            </a:r>
            <a:r>
              <a:rPr kumimoji="0" lang="en-US" sz="5400" b="0" i="0" u="none" strike="noStrike" kern="1200" cap="none" spc="0" normalizeH="0" baseline="0" noProof="0" dirty="0">
                <a:ln>
                  <a:noFill/>
                </a:ln>
                <a:solidFill>
                  <a:srgbClr val="FFFF00"/>
                </a:solidFill>
                <a:effectLst/>
                <a:uLnTx/>
                <a:uFillTx/>
                <a:latin typeface="Calibri" panose="020F0502020204030204"/>
                <a:ea typeface="+mn-ea"/>
                <a:cs typeface="+mn-cs"/>
              </a:rPr>
              <a:t>Nature</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of God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 The </a:t>
            </a:r>
            <a:r>
              <a:rPr kumimoji="0" lang="en-US" sz="5400" b="0" i="0" u="none" strike="noStrike" kern="1200" cap="none" spc="0" normalizeH="0" baseline="0" noProof="0" dirty="0">
                <a:ln>
                  <a:noFill/>
                </a:ln>
                <a:solidFill>
                  <a:srgbClr val="FFFF00"/>
                </a:solidFill>
                <a:effectLst/>
                <a:uLnTx/>
                <a:uFillTx/>
                <a:latin typeface="Calibri" panose="020F0502020204030204"/>
                <a:ea typeface="+mn-ea"/>
                <a:cs typeface="+mn-cs"/>
              </a:rPr>
              <a:t>Word</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of God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 The </a:t>
            </a:r>
            <a:r>
              <a:rPr kumimoji="0" lang="en-US" sz="5400" b="0" i="0" u="none" strike="noStrike" kern="1200" cap="none" spc="0" normalizeH="0" baseline="0" noProof="0" dirty="0">
                <a:ln>
                  <a:noFill/>
                </a:ln>
                <a:solidFill>
                  <a:srgbClr val="FFFF00"/>
                </a:solidFill>
                <a:effectLst/>
                <a:uLnTx/>
                <a:uFillTx/>
                <a:latin typeface="Calibri" panose="020F0502020204030204"/>
                <a:ea typeface="+mn-ea"/>
                <a:cs typeface="+mn-cs"/>
              </a:rPr>
              <a:t>Presence</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of God</a:t>
            </a:r>
          </a:p>
        </p:txBody>
      </p:sp>
      <p:sp>
        <p:nvSpPr>
          <p:cNvPr id="15" name="TextBox 14">
            <a:extLst>
              <a:ext uri="{FF2B5EF4-FFF2-40B4-BE49-F238E27FC236}">
                <a16:creationId xmlns:a16="http://schemas.microsoft.com/office/drawing/2014/main" id="{68C936AC-8B9E-C34E-9C7D-76B4DDDA88F2}"/>
              </a:ext>
            </a:extLst>
          </p:cNvPr>
          <p:cNvSpPr txBox="1"/>
          <p:nvPr/>
        </p:nvSpPr>
        <p:spPr>
          <a:xfrm>
            <a:off x="186267" y="1166842"/>
            <a:ext cx="3790959"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What </a:t>
            </a:r>
            <a:b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is this </a:t>
            </a:r>
            <a:r>
              <a:rPr kumimoji="0" lang="en-US" sz="9600" b="0" i="0" u="none" strike="noStrike" kern="1200" cap="none" spc="0" normalizeH="0" baseline="0" noProof="0" dirty="0">
                <a:ln>
                  <a:noFill/>
                </a:ln>
                <a:solidFill>
                  <a:srgbClr val="FFFF00"/>
                </a:solidFill>
                <a:effectLst/>
                <a:uLnTx/>
                <a:uFillTx/>
                <a:latin typeface="Calibri" panose="020F0502020204030204"/>
                <a:ea typeface="+mn-ea"/>
                <a:cs typeface="+mn-cs"/>
              </a:rPr>
              <a:t>HOPE</a:t>
            </a: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1472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day, ocean floor&#10;&#10;Description automatically generated">
            <a:extLst>
              <a:ext uri="{FF2B5EF4-FFF2-40B4-BE49-F238E27FC236}">
                <a16:creationId xmlns:a16="http://schemas.microsoft.com/office/drawing/2014/main" id="{C2A4A6CF-D057-3045-926F-FF6EDCB774F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837473B0-CC2E-450A-ABE3-18F120FF3D39}">
                <a1611:picAttrSrcUrl xmlns:a1611="http://schemas.microsoft.com/office/drawing/2016/11/main" r:id="rId5"/>
              </a:ext>
            </a:extLst>
          </a:blip>
          <a:srcRect t="17466" r="1"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41" name="Group 4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2" name="Freeform: Shape 4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4" name="Group 4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8" name="Freeform: Shape 4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46" name="Freeform: Shape 4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 name="TextBox 1">
            <a:extLst>
              <a:ext uri="{FF2B5EF4-FFF2-40B4-BE49-F238E27FC236}">
                <a16:creationId xmlns:a16="http://schemas.microsoft.com/office/drawing/2014/main" id="{54C7CD78-CC48-5A4F-A399-0E3E5309C6E0}"/>
              </a:ext>
            </a:extLst>
          </p:cNvPr>
          <p:cNvSpPr txBox="1"/>
          <p:nvPr/>
        </p:nvSpPr>
        <p:spPr>
          <a:xfrm>
            <a:off x="47654" y="1166842"/>
            <a:ext cx="4096512"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When </a:t>
            </a:r>
            <a:b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do we need </a:t>
            </a:r>
            <a:r>
              <a:rPr lang="en-US" sz="7200" dirty="0">
                <a:solidFill>
                  <a:prstClr val="white"/>
                </a:solidFill>
                <a:latin typeface="Calibri" panose="020F0502020204030204"/>
              </a:rPr>
              <a:t>an</a:t>
            </a: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7200" b="0" i="0" u="none" strike="noStrike" kern="1200" cap="none" spc="0" normalizeH="0" baseline="0" noProof="0" dirty="0">
                <a:ln>
                  <a:noFill/>
                </a:ln>
                <a:solidFill>
                  <a:srgbClr val="FFFF00"/>
                </a:solidFill>
                <a:effectLst/>
                <a:uLnTx/>
                <a:uFillTx/>
                <a:latin typeface="Calibri" panose="020F0502020204030204"/>
                <a:ea typeface="+mn-ea"/>
                <a:cs typeface="+mn-cs"/>
              </a:rPr>
              <a:t>ANCHOR</a:t>
            </a: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183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Where Is Your Faith?">
            <a:extLst>
              <a:ext uri="{FF2B5EF4-FFF2-40B4-BE49-F238E27FC236}">
                <a16:creationId xmlns:a16="http://schemas.microsoft.com/office/drawing/2014/main" id="{321B2B55-95E3-8641-98DA-813BD0FDEB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10" b="294"/>
          <a:stretch/>
        </p:blipFill>
        <p:spPr bwMode="auto">
          <a:xfrm>
            <a:off x="-771238" y="-886224"/>
            <a:ext cx="13770061" cy="774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964F125-1427-4A40-B8F3-7885E0FF9547}"/>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3B091C63-4FAE-5946-85EA-D9DA57CE8287}"/>
              </a:ext>
            </a:extLst>
          </p:cNvPr>
          <p:cNvSpPr txBox="1"/>
          <p:nvPr/>
        </p:nvSpPr>
        <p:spPr>
          <a:xfrm>
            <a:off x="0" y="350841"/>
            <a:ext cx="12192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white"/>
                </a:solidFill>
                <a:latin typeface="Calibri" panose="020F0502020204030204"/>
              </a:rPr>
              <a:t>Anchored in hope in 2021</a:t>
            </a:r>
            <a:endPar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3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964F125-1427-4A40-B8F3-7885E0FF9547}"/>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3B091C63-4FAE-5946-85EA-D9DA57CE8287}"/>
              </a:ext>
            </a:extLst>
          </p:cNvPr>
          <p:cNvSpPr txBox="1"/>
          <p:nvPr/>
        </p:nvSpPr>
        <p:spPr>
          <a:xfrm>
            <a:off x="0" y="350841"/>
            <a:ext cx="12192000" cy="1107996"/>
          </a:xfrm>
          <a:prstGeom prst="rect">
            <a:avLst/>
          </a:prstGeom>
          <a:noFill/>
        </p:spPr>
        <p:txBody>
          <a:bodyPr wrap="square" rtlCol="0">
            <a:spAutoFit/>
          </a:bodyPr>
          <a:lstStyle/>
          <a:p>
            <a:pPr lvl="0" algn="ctr">
              <a:defRPr/>
            </a:pPr>
            <a:r>
              <a:rPr lang="en-US" sz="6600" b="1" dirty="0">
                <a:solidFill>
                  <a:prstClr val="white"/>
                </a:solidFill>
              </a:rPr>
              <a:t>Anchored in hope in 2021</a:t>
            </a:r>
          </a:p>
        </p:txBody>
      </p:sp>
      <p:sp>
        <p:nvSpPr>
          <p:cNvPr id="6" name="TextBox 5">
            <a:extLst>
              <a:ext uri="{FF2B5EF4-FFF2-40B4-BE49-F238E27FC236}">
                <a16:creationId xmlns:a16="http://schemas.microsoft.com/office/drawing/2014/main" id="{95BFABE4-82E2-0A4D-92F9-C60BCD9BE3A7}"/>
              </a:ext>
            </a:extLst>
          </p:cNvPr>
          <p:cNvSpPr txBox="1"/>
          <p:nvPr/>
        </p:nvSpPr>
        <p:spPr>
          <a:xfrm>
            <a:off x="482600" y="1815104"/>
            <a:ext cx="11226800" cy="156966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800" b="0" i="1" u="none" strike="noStrike" kern="1200" cap="none" spc="0" normalizeH="0" baseline="0" noProof="0" dirty="0">
                <a:ln>
                  <a:noFill/>
                </a:ln>
                <a:solidFill>
                  <a:schemeClr val="bg1"/>
                </a:solidFill>
                <a:effectLst/>
                <a:uLnTx/>
                <a:uFillTx/>
                <a:latin typeface="Calibri" panose="020F0502020204030204"/>
                <a:ea typeface="+mn-ea"/>
                <a:cs typeface="+mn-cs"/>
              </a:rPr>
              <a:t>Am I spending time in God’s Word and in </a:t>
            </a:r>
          </a:p>
          <a:p>
            <a:pPr marL="0" marR="0" lvl="0" indent="0" algn="ctr" defTabSz="914400" rtl="0" eaLnBrk="1" fontAlgn="auto" latinLnBrk="0" hangingPunct="1">
              <a:spcBef>
                <a:spcPts val="0"/>
              </a:spcBef>
              <a:spcAft>
                <a:spcPts val="0"/>
              </a:spcAft>
              <a:buClrTx/>
              <a:buSzTx/>
              <a:buFontTx/>
              <a:buNone/>
              <a:tabLst/>
              <a:defRPr/>
            </a:pPr>
            <a:r>
              <a:rPr kumimoji="0" lang="en-US" sz="4800" b="0" i="1" u="none" strike="noStrike" kern="1200" cap="none" spc="0" normalizeH="0" baseline="0" noProof="0" dirty="0">
                <a:ln>
                  <a:noFill/>
                </a:ln>
                <a:solidFill>
                  <a:schemeClr val="bg1"/>
                </a:solidFill>
                <a:effectLst/>
                <a:uLnTx/>
                <a:uFillTx/>
                <a:latin typeface="Calibri" panose="020F0502020204030204"/>
                <a:ea typeface="+mn-ea"/>
                <a:cs typeface="+mn-cs"/>
              </a:rPr>
              <a:t>His presence? </a:t>
            </a:r>
          </a:p>
        </p:txBody>
      </p:sp>
    </p:spTree>
    <p:extLst>
      <p:ext uri="{BB962C8B-B14F-4D97-AF65-F5344CB8AC3E}">
        <p14:creationId xmlns:p14="http://schemas.microsoft.com/office/powerpoint/2010/main" val="333195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964F125-1427-4A40-B8F3-7885E0FF9547}"/>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3B091C63-4FAE-5946-85EA-D9DA57CE8287}"/>
              </a:ext>
            </a:extLst>
          </p:cNvPr>
          <p:cNvSpPr txBox="1"/>
          <p:nvPr/>
        </p:nvSpPr>
        <p:spPr>
          <a:xfrm>
            <a:off x="0" y="350841"/>
            <a:ext cx="12192000" cy="1107996"/>
          </a:xfrm>
          <a:prstGeom prst="rect">
            <a:avLst/>
          </a:prstGeom>
          <a:noFill/>
        </p:spPr>
        <p:txBody>
          <a:bodyPr wrap="square" rtlCol="0">
            <a:spAutoFit/>
          </a:bodyPr>
          <a:lstStyle/>
          <a:p>
            <a:pPr lvl="0" algn="ctr">
              <a:defRPr/>
            </a:pPr>
            <a:r>
              <a:rPr lang="en-US" sz="6600" b="1" dirty="0">
                <a:solidFill>
                  <a:prstClr val="white"/>
                </a:solidFill>
              </a:rPr>
              <a:t>Anchored in hope in 2021</a:t>
            </a:r>
          </a:p>
        </p:txBody>
      </p:sp>
      <p:sp>
        <p:nvSpPr>
          <p:cNvPr id="6" name="TextBox 5">
            <a:extLst>
              <a:ext uri="{FF2B5EF4-FFF2-40B4-BE49-F238E27FC236}">
                <a16:creationId xmlns:a16="http://schemas.microsoft.com/office/drawing/2014/main" id="{95BFABE4-82E2-0A4D-92F9-C60BCD9BE3A7}"/>
              </a:ext>
            </a:extLst>
          </p:cNvPr>
          <p:cNvSpPr txBox="1"/>
          <p:nvPr/>
        </p:nvSpPr>
        <p:spPr>
          <a:xfrm>
            <a:off x="482600" y="1792979"/>
            <a:ext cx="11226800" cy="156966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800" b="0" i="1" u="none" strike="noStrike" kern="1200" cap="none" spc="0" normalizeH="0" baseline="0" noProof="0" dirty="0">
                <a:ln>
                  <a:noFill/>
                </a:ln>
                <a:solidFill>
                  <a:schemeClr val="bg1"/>
                </a:solidFill>
                <a:effectLst/>
                <a:uLnTx/>
                <a:uFillTx/>
                <a:latin typeface="Calibri" panose="020F0502020204030204"/>
                <a:ea typeface="+mn-ea"/>
                <a:cs typeface="+mn-cs"/>
              </a:rPr>
              <a:t>Am I spending time in God’s Word and in </a:t>
            </a:r>
          </a:p>
          <a:p>
            <a:pPr marL="0" marR="0" lvl="0" indent="0" algn="ctr" defTabSz="914400" rtl="0" eaLnBrk="1" fontAlgn="auto" latinLnBrk="0" hangingPunct="1">
              <a:spcBef>
                <a:spcPts val="0"/>
              </a:spcBef>
              <a:spcAft>
                <a:spcPts val="0"/>
              </a:spcAft>
              <a:buClrTx/>
              <a:buSzTx/>
              <a:buFontTx/>
              <a:buNone/>
              <a:tabLst/>
              <a:defRPr/>
            </a:pPr>
            <a:r>
              <a:rPr kumimoji="0" lang="en-US" sz="4800" b="0" i="1" u="none" strike="noStrike" kern="1200" cap="none" spc="0" normalizeH="0" baseline="0" noProof="0" dirty="0">
                <a:ln>
                  <a:noFill/>
                </a:ln>
                <a:solidFill>
                  <a:schemeClr val="bg1"/>
                </a:solidFill>
                <a:effectLst/>
                <a:uLnTx/>
                <a:uFillTx/>
                <a:latin typeface="Calibri" panose="020F0502020204030204"/>
                <a:ea typeface="+mn-ea"/>
                <a:cs typeface="+mn-cs"/>
              </a:rPr>
              <a:t>His presence? </a:t>
            </a:r>
          </a:p>
        </p:txBody>
      </p:sp>
      <p:sp>
        <p:nvSpPr>
          <p:cNvPr id="7" name="TextBox 6">
            <a:extLst>
              <a:ext uri="{FF2B5EF4-FFF2-40B4-BE49-F238E27FC236}">
                <a16:creationId xmlns:a16="http://schemas.microsoft.com/office/drawing/2014/main" id="{017F3FAB-507D-5D42-AEFB-3F65F578380B}"/>
              </a:ext>
            </a:extLst>
          </p:cNvPr>
          <p:cNvSpPr txBox="1"/>
          <p:nvPr/>
        </p:nvSpPr>
        <p:spPr>
          <a:xfrm>
            <a:off x="482600" y="3696781"/>
            <a:ext cx="11226800" cy="156966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800" b="0" i="1" u="none" strike="noStrike" kern="1200" cap="none" spc="0" normalizeH="0" baseline="0" noProof="0" dirty="0">
                <a:ln>
                  <a:noFill/>
                </a:ln>
                <a:solidFill>
                  <a:schemeClr val="bg1"/>
                </a:solidFill>
                <a:effectLst/>
                <a:uLnTx/>
                <a:uFillTx/>
                <a:latin typeface="Calibri" panose="020F0502020204030204"/>
                <a:ea typeface="+mn-ea"/>
                <a:cs typeface="+mn-cs"/>
              </a:rPr>
              <a:t>Are both my praise and my lament rooted in God’s nature? </a:t>
            </a:r>
          </a:p>
        </p:txBody>
      </p:sp>
    </p:spTree>
    <p:extLst>
      <p:ext uri="{BB962C8B-B14F-4D97-AF65-F5344CB8AC3E}">
        <p14:creationId xmlns:p14="http://schemas.microsoft.com/office/powerpoint/2010/main" val="267017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59CCA45-960B-894E-B931-9C7BF81EF1B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046" r="82695" b="19152"/>
          <a:stretch/>
        </p:blipFill>
        <p:spPr>
          <a:xfrm>
            <a:off x="0" y="0"/>
            <a:ext cx="12400156" cy="6858000"/>
          </a:xfrm>
          <a:prstGeom prst="rect">
            <a:avLst/>
          </a:prstGeom>
        </p:spPr>
      </p:pic>
      <p:pic>
        <p:nvPicPr>
          <p:cNvPr id="16" name="Picture 15" descr="Text&#10;&#10;Description automatically generated">
            <a:extLst>
              <a:ext uri="{FF2B5EF4-FFF2-40B4-BE49-F238E27FC236}">
                <a16:creationId xmlns:a16="http://schemas.microsoft.com/office/drawing/2014/main" id="{9BE28F25-1F70-9A40-A350-245947E99DB6}"/>
              </a:ext>
            </a:extLst>
          </p:cNvPr>
          <p:cNvPicPr>
            <a:picLocks noChangeAspect="1"/>
          </p:cNvPicPr>
          <p:nvPr/>
        </p:nvPicPr>
        <p:blipFill>
          <a:blip r:embed="rId5"/>
          <a:stretch>
            <a:fillRect/>
          </a:stretch>
        </p:blipFill>
        <p:spPr>
          <a:xfrm>
            <a:off x="0" y="0"/>
            <a:ext cx="12400156" cy="6975088"/>
          </a:xfrm>
          <a:prstGeom prst="rect">
            <a:avLst/>
          </a:prstGeom>
        </p:spPr>
      </p:pic>
    </p:spTree>
    <p:extLst>
      <p:ext uri="{BB962C8B-B14F-4D97-AF65-F5344CB8AC3E}">
        <p14:creationId xmlns:p14="http://schemas.microsoft.com/office/powerpoint/2010/main" val="30438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D5C86FEC-BC6F-BB4F-901B-B2515841F0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6477" y="348817"/>
            <a:ext cx="4575608" cy="6160366"/>
          </a:xfrm>
          <a:prstGeom prst="rect">
            <a:avLst/>
          </a:prstGeom>
        </p:spPr>
      </p:pic>
      <p:pic>
        <p:nvPicPr>
          <p:cNvPr id="4" name="Picture 2" descr="We Have This Hope As An Anchor For The Soul Deep Royal T-Shirt Front">
            <a:extLst>
              <a:ext uri="{FF2B5EF4-FFF2-40B4-BE49-F238E27FC236}">
                <a16:creationId xmlns:a16="http://schemas.microsoft.com/office/drawing/2014/main" id="{0C392E68-0F38-854C-828F-C036B00DC3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4809" y="348817"/>
            <a:ext cx="5170714" cy="616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8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2E83E-FD36-504B-943A-BD638FD2B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15" y="303791"/>
            <a:ext cx="5014154" cy="50141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9EA83E2-3CB6-7247-A1DE-7FE17251D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386" y="1594709"/>
            <a:ext cx="5014152" cy="498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day, ocean floor&#10;&#10;Description automatically generated">
            <a:extLst>
              <a:ext uri="{FF2B5EF4-FFF2-40B4-BE49-F238E27FC236}">
                <a16:creationId xmlns:a16="http://schemas.microsoft.com/office/drawing/2014/main" id="{C2A4A6CF-D057-3045-926F-FF6EDCB774F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837473B0-CC2E-450A-ABE3-18F120FF3D39}">
                <a1611:picAttrSrcUrl xmlns:a1611="http://schemas.microsoft.com/office/drawing/2016/11/main" r:id="rId5"/>
              </a:ext>
            </a:extLst>
          </a:blip>
          <a:srcRect t="17466" r="1"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41" name="Group 4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2" name="Freeform: Shape 4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4" name="Group 4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8" name="Freeform: Shape 4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5" name="Group 4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46" name="Freeform: Shape 4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7" name="TextBox 36">
            <a:extLst>
              <a:ext uri="{FF2B5EF4-FFF2-40B4-BE49-F238E27FC236}">
                <a16:creationId xmlns:a16="http://schemas.microsoft.com/office/drawing/2014/main" id="{E2047CAE-2E5F-1B48-8BFA-EC5273DE108E}"/>
              </a:ext>
            </a:extLst>
          </p:cNvPr>
          <p:cNvSpPr txBox="1"/>
          <p:nvPr/>
        </p:nvSpPr>
        <p:spPr>
          <a:xfrm>
            <a:off x="186267" y="1166842"/>
            <a:ext cx="3790959" cy="4524315"/>
          </a:xfrm>
          <a:prstGeom prst="rect">
            <a:avLst/>
          </a:prstGeom>
          <a:noFill/>
        </p:spPr>
        <p:txBody>
          <a:bodyPr wrap="square" rtlCol="0">
            <a:spAutoFit/>
          </a:bodyPr>
          <a:lstStyle/>
          <a:p>
            <a:pPr algn="ctr"/>
            <a:r>
              <a:rPr lang="en-US" sz="9600" dirty="0">
                <a:solidFill>
                  <a:schemeClr val="bg1"/>
                </a:solidFill>
              </a:rPr>
              <a:t>What </a:t>
            </a:r>
            <a:br>
              <a:rPr lang="en-US" sz="9600" dirty="0">
                <a:solidFill>
                  <a:schemeClr val="bg1"/>
                </a:solidFill>
              </a:rPr>
            </a:br>
            <a:r>
              <a:rPr lang="en-US" sz="9600" dirty="0">
                <a:solidFill>
                  <a:schemeClr val="bg1"/>
                </a:solidFill>
              </a:rPr>
              <a:t>is this </a:t>
            </a:r>
            <a:r>
              <a:rPr lang="en-US" sz="9600" dirty="0">
                <a:solidFill>
                  <a:srgbClr val="FFFF00"/>
                </a:solidFill>
              </a:rPr>
              <a:t>HOPE</a:t>
            </a:r>
            <a:r>
              <a:rPr lang="en-US" sz="9600" dirty="0">
                <a:solidFill>
                  <a:schemeClr val="bg1"/>
                </a:solidFill>
              </a:rPr>
              <a:t>?</a:t>
            </a:r>
          </a:p>
        </p:txBody>
      </p:sp>
    </p:spTree>
    <p:extLst>
      <p:ext uri="{BB962C8B-B14F-4D97-AF65-F5344CB8AC3E}">
        <p14:creationId xmlns:p14="http://schemas.microsoft.com/office/powerpoint/2010/main" val="285139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15141" y="448887"/>
            <a:ext cx="11255433" cy="6084917"/>
          </a:xfrm>
        </p:spPr>
        <p:txBody>
          <a:bodyPr>
            <a:normAutofit/>
          </a:bodyPr>
          <a:lstStyle/>
          <a:p>
            <a:pPr marL="0" indent="0">
              <a:buNone/>
            </a:pPr>
            <a:r>
              <a:rPr lang="en-US" sz="3600" b="1" dirty="0">
                <a:solidFill>
                  <a:schemeClr val="bg1"/>
                </a:solidFill>
              </a:rPr>
              <a:t>Hebrews 6:13-20 NIV</a:t>
            </a:r>
          </a:p>
          <a:p>
            <a:pPr marL="0" indent="0">
              <a:buNone/>
            </a:pPr>
            <a:r>
              <a:rPr lang="en-US" sz="3600" b="1" baseline="30000" dirty="0">
                <a:solidFill>
                  <a:schemeClr val="bg1"/>
                </a:solidFill>
              </a:rPr>
              <a:t>13 </a:t>
            </a:r>
            <a:r>
              <a:rPr lang="en-US" sz="3600" dirty="0">
                <a:solidFill>
                  <a:schemeClr val="bg1"/>
                </a:solidFill>
              </a:rPr>
              <a:t>“When God made his promise to Abraham, since there was no one greater for him to swear by, </a:t>
            </a:r>
            <a:r>
              <a:rPr lang="en-US" sz="3600" dirty="0">
                <a:solidFill>
                  <a:srgbClr val="FFFF00"/>
                </a:solidFill>
              </a:rPr>
              <a:t>he swore by himself</a:t>
            </a:r>
            <a:r>
              <a:rPr lang="en-US" sz="3600" dirty="0">
                <a:solidFill>
                  <a:schemeClr val="bg1"/>
                </a:solidFill>
              </a:rPr>
              <a:t>, </a:t>
            </a:r>
            <a:r>
              <a:rPr lang="en-US" sz="3600" b="1" baseline="30000" dirty="0">
                <a:solidFill>
                  <a:schemeClr val="bg1"/>
                </a:solidFill>
              </a:rPr>
              <a:t>14 </a:t>
            </a:r>
            <a:r>
              <a:rPr lang="en-US" sz="3600" dirty="0">
                <a:solidFill>
                  <a:schemeClr val="bg1"/>
                </a:solidFill>
              </a:rPr>
              <a:t>saying, ‘I will surely bless you, and give you many descendants. </a:t>
            </a:r>
            <a:r>
              <a:rPr lang="en-US" sz="3600" b="1" baseline="30000" dirty="0">
                <a:solidFill>
                  <a:schemeClr val="bg1"/>
                </a:solidFill>
              </a:rPr>
              <a:t>15 </a:t>
            </a:r>
            <a:r>
              <a:rPr lang="en-US" sz="3600" dirty="0">
                <a:solidFill>
                  <a:schemeClr val="bg1"/>
                </a:solidFill>
              </a:rPr>
              <a:t>And so after waiting patiently, Abraham received what was promised.</a:t>
            </a:r>
            <a:endParaRPr lang="en-US" sz="800" dirty="0">
              <a:solidFill>
                <a:schemeClr val="bg1"/>
              </a:solidFill>
            </a:endParaRPr>
          </a:p>
          <a:p>
            <a:pPr marL="0" indent="0">
              <a:buNone/>
            </a:pPr>
            <a:r>
              <a:rPr lang="en-US" sz="800" dirty="0">
                <a:solidFill>
                  <a:schemeClr val="bg1"/>
                </a:solidFill>
              </a:rPr>
              <a:t> </a:t>
            </a:r>
          </a:p>
          <a:p>
            <a:pPr marL="0" indent="0">
              <a:buNone/>
            </a:pPr>
            <a:r>
              <a:rPr lang="en-US" sz="3600" b="1" baseline="30000" dirty="0">
                <a:solidFill>
                  <a:schemeClr val="bg1"/>
                </a:solidFill>
              </a:rPr>
              <a:t>16 </a:t>
            </a:r>
            <a:r>
              <a:rPr lang="en-US" sz="3600" dirty="0">
                <a:solidFill>
                  <a:schemeClr val="bg1"/>
                </a:solidFill>
              </a:rPr>
              <a:t>Men swear by someone greater than themselves, and the oath confirms what is said and puts an end to all argument. </a:t>
            </a:r>
            <a:r>
              <a:rPr lang="en-US" sz="3600" b="1" baseline="30000" dirty="0">
                <a:solidFill>
                  <a:schemeClr val="bg1"/>
                </a:solidFill>
              </a:rPr>
              <a:t>17 </a:t>
            </a:r>
            <a:r>
              <a:rPr lang="en-US" sz="3600" dirty="0">
                <a:solidFill>
                  <a:schemeClr val="bg1"/>
                </a:solidFill>
              </a:rPr>
              <a:t>Because God wanted to make the unchanging nature of his purpose very clear to the heirs of what was promised, he confirmed it with </a:t>
            </a:r>
            <a:r>
              <a:rPr lang="en-US" sz="3600" dirty="0">
                <a:solidFill>
                  <a:srgbClr val="FFFF00"/>
                </a:solidFill>
              </a:rPr>
              <a:t>an oath</a:t>
            </a:r>
            <a:r>
              <a:rPr lang="en-US" sz="3600" dirty="0">
                <a:solidFill>
                  <a:schemeClr val="bg1"/>
                </a:solidFill>
              </a:rPr>
              <a:t>.</a:t>
            </a:r>
          </a:p>
        </p:txBody>
      </p:sp>
    </p:spTree>
    <p:extLst>
      <p:ext uri="{BB962C8B-B14F-4D97-AF65-F5344CB8AC3E}">
        <p14:creationId xmlns:p14="http://schemas.microsoft.com/office/powerpoint/2010/main" val="33722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15141" y="881149"/>
            <a:ext cx="11255433" cy="5652655"/>
          </a:xfrm>
        </p:spPr>
        <p:txBody>
          <a:bodyPr>
            <a:normAutofit lnSpcReduction="10000"/>
          </a:bodyPr>
          <a:lstStyle/>
          <a:p>
            <a:pPr marL="0" indent="0">
              <a:buNone/>
            </a:pPr>
            <a:r>
              <a:rPr lang="en-US" sz="3600" b="1" baseline="30000" dirty="0">
                <a:solidFill>
                  <a:schemeClr val="bg1"/>
                </a:solidFill>
              </a:rPr>
              <a:t>18 </a:t>
            </a:r>
            <a:r>
              <a:rPr lang="en-US" sz="3600" dirty="0">
                <a:solidFill>
                  <a:schemeClr val="bg1"/>
                </a:solidFill>
              </a:rPr>
              <a:t>God did this so that, by two unchangeable things in which it is impossible for God to lie, we who have fled to take hold of the hope offered to us may be greatly encouraged. </a:t>
            </a:r>
            <a:r>
              <a:rPr lang="en-US" sz="3600" b="1" baseline="30000" dirty="0">
                <a:solidFill>
                  <a:schemeClr val="bg1"/>
                </a:solidFill>
              </a:rPr>
              <a:t>19</a:t>
            </a:r>
            <a:r>
              <a:rPr lang="en-US" sz="3600" dirty="0">
                <a:solidFill>
                  <a:schemeClr val="bg1"/>
                </a:solidFill>
              </a:rPr>
              <a:t> </a:t>
            </a:r>
            <a:r>
              <a:rPr lang="en-US" sz="3600" dirty="0">
                <a:solidFill>
                  <a:srgbClr val="FFFF00"/>
                </a:solidFill>
              </a:rPr>
              <a:t>We have this hope as an anchor for </a:t>
            </a:r>
          </a:p>
          <a:p>
            <a:pPr marL="0" indent="0">
              <a:buNone/>
            </a:pPr>
            <a:r>
              <a:rPr lang="en-US" sz="3600" dirty="0">
                <a:solidFill>
                  <a:srgbClr val="FFFF00"/>
                </a:solidFill>
              </a:rPr>
              <a:t>the soul, firm and secure. </a:t>
            </a:r>
            <a:endParaRPr lang="en-US" sz="1050" dirty="0">
              <a:solidFill>
                <a:srgbClr val="FFFF00"/>
              </a:solidFill>
            </a:endParaRPr>
          </a:p>
          <a:p>
            <a:pPr marL="0" indent="0">
              <a:buNone/>
            </a:pPr>
            <a:r>
              <a:rPr lang="en-US" sz="1050" dirty="0">
                <a:solidFill>
                  <a:schemeClr val="bg1"/>
                </a:solidFill>
              </a:rPr>
              <a:t> </a:t>
            </a:r>
          </a:p>
          <a:p>
            <a:pPr marL="0" indent="0">
              <a:buNone/>
            </a:pPr>
            <a:r>
              <a:rPr lang="en-US" sz="3600" dirty="0">
                <a:solidFill>
                  <a:schemeClr val="bg1"/>
                </a:solidFill>
              </a:rPr>
              <a:t>It enters the inner sanctuary behind the curtain, </a:t>
            </a:r>
            <a:r>
              <a:rPr lang="en-US" sz="3600" b="1" baseline="30000" dirty="0">
                <a:solidFill>
                  <a:schemeClr val="bg1"/>
                </a:solidFill>
              </a:rPr>
              <a:t>20 </a:t>
            </a:r>
            <a:r>
              <a:rPr lang="en-US" sz="3600" dirty="0">
                <a:solidFill>
                  <a:schemeClr val="bg1"/>
                </a:solidFill>
              </a:rPr>
              <a:t>where </a:t>
            </a:r>
            <a:r>
              <a:rPr lang="en-US" sz="3600" dirty="0">
                <a:solidFill>
                  <a:srgbClr val="FFFF00"/>
                </a:solidFill>
              </a:rPr>
              <a:t>Jesus</a:t>
            </a:r>
            <a:r>
              <a:rPr lang="en-US" sz="3600" dirty="0">
                <a:solidFill>
                  <a:schemeClr val="bg1"/>
                </a:solidFill>
              </a:rPr>
              <a:t>, who went before us, has entered on our behalf. He has become a high priest forever, in the order of Melchizedek.</a:t>
            </a:r>
          </a:p>
          <a:p>
            <a:pPr marL="0" indent="0">
              <a:buNone/>
            </a:pPr>
            <a:r>
              <a:rPr lang="en-US" sz="3600" dirty="0">
                <a:solidFill>
                  <a:schemeClr val="bg1"/>
                </a:solidFill>
              </a:rPr>
              <a:t> </a:t>
            </a:r>
          </a:p>
        </p:txBody>
      </p:sp>
    </p:spTree>
    <p:extLst>
      <p:ext uri="{BB962C8B-B14F-4D97-AF65-F5344CB8AC3E}">
        <p14:creationId xmlns:p14="http://schemas.microsoft.com/office/powerpoint/2010/main" val="239539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A7B6"/>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2" name="Freeform: Shape 4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4" name="Group 4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8" name="Freeform: Shape 4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6" name="Freeform: Shape 4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pic>
        <p:nvPicPr>
          <p:cNvPr id="13" name="Picture 12" descr="A picture containing text&#10;&#10;Description automatically generated">
            <a:extLst>
              <a:ext uri="{FF2B5EF4-FFF2-40B4-BE49-F238E27FC236}">
                <a16:creationId xmlns:a16="http://schemas.microsoft.com/office/drawing/2014/main" id="{FB59235F-258D-0642-979F-FF231F406693}"/>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73ADA2FA-47D9-DF48-943C-E58291CB4BCF}"/>
              </a:ext>
            </a:extLst>
          </p:cNvPr>
          <p:cNvSpPr txBox="1"/>
          <p:nvPr/>
        </p:nvSpPr>
        <p:spPr>
          <a:xfrm>
            <a:off x="4797952" y="299517"/>
            <a:ext cx="6942666" cy="12100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 </a:t>
            </a:r>
          </a:p>
        </p:txBody>
      </p:sp>
      <p:sp>
        <p:nvSpPr>
          <p:cNvPr id="15" name="TextBox 14">
            <a:extLst>
              <a:ext uri="{FF2B5EF4-FFF2-40B4-BE49-F238E27FC236}">
                <a16:creationId xmlns:a16="http://schemas.microsoft.com/office/drawing/2014/main" id="{68C936AC-8B9E-C34E-9C7D-76B4DDDA88F2}"/>
              </a:ext>
            </a:extLst>
          </p:cNvPr>
          <p:cNvSpPr txBox="1"/>
          <p:nvPr/>
        </p:nvSpPr>
        <p:spPr>
          <a:xfrm>
            <a:off x="186267" y="1166842"/>
            <a:ext cx="3790959"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What </a:t>
            </a:r>
            <a:b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is this </a:t>
            </a:r>
            <a:r>
              <a:rPr kumimoji="0" lang="en-US" sz="9600" b="0" i="0" u="none" strike="noStrike" kern="1200" cap="none" spc="0" normalizeH="0" baseline="0" noProof="0" dirty="0">
                <a:ln>
                  <a:noFill/>
                </a:ln>
                <a:solidFill>
                  <a:srgbClr val="FFFF00"/>
                </a:solidFill>
                <a:effectLst/>
                <a:uLnTx/>
                <a:uFillTx/>
                <a:latin typeface="Calibri" panose="020F0502020204030204"/>
                <a:ea typeface="+mn-ea"/>
                <a:cs typeface="+mn-cs"/>
              </a:rPr>
              <a:t>HOPE</a:t>
            </a: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225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A7B6"/>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2" name="Freeform: Shape 4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4" name="Group 4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8" name="Freeform: Shape 4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6" name="Freeform: Shape 4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pic>
        <p:nvPicPr>
          <p:cNvPr id="13" name="Picture 12" descr="A picture containing text&#10;&#10;Description automatically generated">
            <a:extLst>
              <a:ext uri="{FF2B5EF4-FFF2-40B4-BE49-F238E27FC236}">
                <a16:creationId xmlns:a16="http://schemas.microsoft.com/office/drawing/2014/main" id="{FB59235F-258D-0642-979F-FF231F406693}"/>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73ADA2FA-47D9-DF48-943C-E58291CB4BCF}"/>
              </a:ext>
            </a:extLst>
          </p:cNvPr>
          <p:cNvSpPr txBox="1"/>
          <p:nvPr/>
        </p:nvSpPr>
        <p:spPr>
          <a:xfrm>
            <a:off x="4797952" y="299517"/>
            <a:ext cx="6942666" cy="12100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Calibri" panose="020F0502020204030204"/>
                <a:ea typeface="+mn-ea"/>
                <a:cs typeface="+mn-cs"/>
              </a:rPr>
              <a:t>1. The </a:t>
            </a:r>
            <a:r>
              <a:rPr kumimoji="0" lang="en-US" sz="5400" b="0" i="0" u="none" strike="noStrike" kern="1200" cap="none" spc="0" normalizeH="0" baseline="0" noProof="0" dirty="0">
                <a:ln>
                  <a:noFill/>
                </a:ln>
                <a:solidFill>
                  <a:srgbClr val="FFFF00"/>
                </a:solidFill>
                <a:effectLst/>
                <a:uLnTx/>
                <a:uFillTx/>
                <a:latin typeface="Calibri" panose="020F0502020204030204"/>
                <a:ea typeface="+mn-ea"/>
                <a:cs typeface="+mn-cs"/>
              </a:rPr>
              <a:t>Nature</a:t>
            </a:r>
            <a:r>
              <a:rPr kumimoji="0" lang="en-US" sz="5400" b="0" i="0" u="none" strike="noStrike" kern="1200" cap="none" spc="0" normalizeH="0" baseline="0" noProof="0" dirty="0">
                <a:ln>
                  <a:noFill/>
                </a:ln>
                <a:effectLst/>
                <a:uLnTx/>
                <a:uFillTx/>
                <a:latin typeface="Calibri" panose="020F0502020204030204"/>
                <a:ea typeface="+mn-ea"/>
                <a:cs typeface="+mn-cs"/>
              </a:rPr>
              <a:t> of God</a:t>
            </a:r>
          </a:p>
        </p:txBody>
      </p:sp>
      <p:sp>
        <p:nvSpPr>
          <p:cNvPr id="15" name="TextBox 14">
            <a:extLst>
              <a:ext uri="{FF2B5EF4-FFF2-40B4-BE49-F238E27FC236}">
                <a16:creationId xmlns:a16="http://schemas.microsoft.com/office/drawing/2014/main" id="{68C936AC-8B9E-C34E-9C7D-76B4DDDA88F2}"/>
              </a:ext>
            </a:extLst>
          </p:cNvPr>
          <p:cNvSpPr txBox="1"/>
          <p:nvPr/>
        </p:nvSpPr>
        <p:spPr>
          <a:xfrm>
            <a:off x="186267" y="1166842"/>
            <a:ext cx="3790959" cy="4524315"/>
          </a:xfrm>
          <a:prstGeom prst="rect">
            <a:avLst/>
          </a:prstGeom>
          <a:noFill/>
        </p:spPr>
        <p:txBody>
          <a:bodyPr wrap="square" rtlCol="0">
            <a:spAutoFit/>
          </a:bodyPr>
          <a:lstStyle/>
          <a:p>
            <a:pPr algn="ctr"/>
            <a:r>
              <a:rPr lang="en-US" sz="9600" dirty="0">
                <a:solidFill>
                  <a:schemeClr val="bg1"/>
                </a:solidFill>
              </a:rPr>
              <a:t>What </a:t>
            </a:r>
            <a:br>
              <a:rPr lang="en-US" sz="9600" dirty="0">
                <a:solidFill>
                  <a:schemeClr val="bg1"/>
                </a:solidFill>
              </a:rPr>
            </a:br>
            <a:r>
              <a:rPr lang="en-US" sz="9600" dirty="0">
                <a:solidFill>
                  <a:schemeClr val="bg1"/>
                </a:solidFill>
              </a:rPr>
              <a:t>is this </a:t>
            </a:r>
            <a:r>
              <a:rPr lang="en-US" sz="9600" dirty="0">
                <a:solidFill>
                  <a:srgbClr val="FFFF00"/>
                </a:solidFill>
              </a:rPr>
              <a:t>HOPE</a:t>
            </a:r>
            <a:r>
              <a:rPr lang="en-US" sz="9600" dirty="0">
                <a:solidFill>
                  <a:schemeClr val="bg1"/>
                </a:solidFill>
              </a:rPr>
              <a:t>?</a:t>
            </a:r>
          </a:p>
        </p:txBody>
      </p:sp>
    </p:spTree>
    <p:extLst>
      <p:ext uri="{BB962C8B-B14F-4D97-AF65-F5344CB8AC3E}">
        <p14:creationId xmlns:p14="http://schemas.microsoft.com/office/powerpoint/2010/main" val="99814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A7B6"/>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2" name="Freeform: Shape 4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4" name="Group 4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8" name="Freeform: Shape 4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6" name="Freeform: Shape 4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pic>
        <p:nvPicPr>
          <p:cNvPr id="13" name="Picture 12" descr="A picture containing text&#10;&#10;Description automatically generated">
            <a:extLst>
              <a:ext uri="{FF2B5EF4-FFF2-40B4-BE49-F238E27FC236}">
                <a16:creationId xmlns:a16="http://schemas.microsoft.com/office/drawing/2014/main" id="{FB59235F-258D-0642-979F-FF231F406693}"/>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11200"/>
                    </a14:imgEffect>
                  </a14:imgLayer>
                </a14:imgProps>
              </a:ext>
            </a:extLst>
          </a:blip>
          <a:srcRect l="19396" r="16771"/>
          <a:stretch/>
        </p:blipFill>
        <p:spPr>
          <a:xfrm>
            <a:off x="9698182" y="4706982"/>
            <a:ext cx="2189018" cy="1968351"/>
          </a:xfrm>
          <a:prstGeom prst="ellipse">
            <a:avLst/>
          </a:prstGeom>
          <a:ln w="63500" cap="rnd">
            <a:solidFill>
              <a:srgbClr val="333333"/>
            </a:solidFill>
          </a:ln>
          <a:effectLst>
            <a:outerShdw blurRad="381000" dist="292100" dir="5400000" sx="-80000" sy="-18000" rotWithShape="0">
              <a:srgbClr val="000000">
                <a:alpha val="22000"/>
              </a:srgbClr>
            </a:outerShdw>
            <a:softEdge rad="927100"/>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73ADA2FA-47D9-DF48-943C-E58291CB4BCF}"/>
              </a:ext>
            </a:extLst>
          </p:cNvPr>
          <p:cNvSpPr txBox="1"/>
          <p:nvPr/>
        </p:nvSpPr>
        <p:spPr>
          <a:xfrm>
            <a:off x="4797952" y="299517"/>
            <a:ext cx="6942666" cy="24565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 The </a:t>
            </a:r>
            <a:r>
              <a:rPr kumimoji="0" lang="en-US" sz="5400" b="0" i="0" u="none" strike="noStrike" kern="1200" cap="none" spc="0" normalizeH="0" baseline="0" noProof="0" dirty="0">
                <a:ln>
                  <a:noFill/>
                </a:ln>
                <a:solidFill>
                  <a:srgbClr val="FFFF00"/>
                </a:solidFill>
                <a:effectLst/>
                <a:uLnTx/>
                <a:uFillTx/>
                <a:latin typeface="Calibri" panose="020F0502020204030204"/>
                <a:ea typeface="+mn-ea"/>
                <a:cs typeface="+mn-cs"/>
              </a:rPr>
              <a:t>Nature</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of God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 The </a:t>
            </a:r>
            <a:r>
              <a:rPr kumimoji="0" lang="en-US" sz="5400" b="0" i="0" u="none" strike="noStrike" kern="1200" cap="none" spc="0" normalizeH="0" baseline="0" noProof="0" dirty="0">
                <a:ln>
                  <a:noFill/>
                </a:ln>
                <a:solidFill>
                  <a:srgbClr val="FFFF00"/>
                </a:solidFill>
                <a:effectLst/>
                <a:uLnTx/>
                <a:uFillTx/>
                <a:latin typeface="Calibri" panose="020F0502020204030204"/>
                <a:ea typeface="+mn-ea"/>
                <a:cs typeface="+mn-cs"/>
              </a:rPr>
              <a:t>Word</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of God</a:t>
            </a:r>
          </a:p>
        </p:txBody>
      </p:sp>
      <p:sp>
        <p:nvSpPr>
          <p:cNvPr id="15" name="TextBox 14">
            <a:extLst>
              <a:ext uri="{FF2B5EF4-FFF2-40B4-BE49-F238E27FC236}">
                <a16:creationId xmlns:a16="http://schemas.microsoft.com/office/drawing/2014/main" id="{68C936AC-8B9E-C34E-9C7D-76B4DDDA88F2}"/>
              </a:ext>
            </a:extLst>
          </p:cNvPr>
          <p:cNvSpPr txBox="1"/>
          <p:nvPr/>
        </p:nvSpPr>
        <p:spPr>
          <a:xfrm>
            <a:off x="186267" y="1166842"/>
            <a:ext cx="3790959"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What </a:t>
            </a:r>
            <a:b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is this </a:t>
            </a:r>
            <a:r>
              <a:rPr kumimoji="0" lang="en-US" sz="9600" b="0" i="0" u="none" strike="noStrike" kern="1200" cap="none" spc="0" normalizeH="0" baseline="0" noProof="0" dirty="0">
                <a:ln>
                  <a:noFill/>
                </a:ln>
                <a:solidFill>
                  <a:srgbClr val="FFFF00"/>
                </a:solidFill>
                <a:effectLst/>
                <a:uLnTx/>
                <a:uFillTx/>
                <a:latin typeface="Calibri" panose="020F0502020204030204"/>
                <a:ea typeface="+mn-ea"/>
                <a:cs typeface="+mn-cs"/>
              </a:rPr>
              <a:t>HOPE</a:t>
            </a: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80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350</Words>
  <Application>Microsoft Macintosh PowerPoint</Application>
  <PresentationFormat>Widescreen</PresentationFormat>
  <Paragraphs>44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Beaty</dc:creator>
  <cp:lastModifiedBy>Flowers, David</cp:lastModifiedBy>
  <cp:revision>13</cp:revision>
  <dcterms:created xsi:type="dcterms:W3CDTF">2020-12-18T00:49:54Z</dcterms:created>
  <dcterms:modified xsi:type="dcterms:W3CDTF">2020-12-21T02:57:23Z</dcterms:modified>
</cp:coreProperties>
</file>