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437" r:id="rId4"/>
    <p:sldId id="420" r:id="rId5"/>
    <p:sldId id="414" r:id="rId6"/>
    <p:sldId id="438" r:id="rId7"/>
    <p:sldId id="442" r:id="rId8"/>
    <p:sldId id="363" r:id="rId9"/>
    <p:sldId id="443" r:id="rId10"/>
    <p:sldId id="434" r:id="rId11"/>
    <p:sldId id="439" r:id="rId12"/>
    <p:sldId id="440" r:id="rId13"/>
    <p:sldId id="441" r:id="rId14"/>
    <p:sldId id="436" r:id="rId15"/>
    <p:sldId id="4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95"/>
    <p:restoredTop sz="73769"/>
  </p:normalViewPr>
  <p:slideViewPr>
    <p:cSldViewPr snapToGrid="0" snapToObjects="1">
      <p:cViewPr varScale="1">
        <p:scale>
          <a:sx n="73" d="100"/>
          <a:sy n="73" d="100"/>
        </p:scale>
        <p:origin x="224" y="352"/>
      </p:cViewPr>
      <p:guideLst/>
    </p:cSldViewPr>
  </p:slideViewPr>
  <p:notesTextViewPr>
    <p:cViewPr>
      <p:scale>
        <a:sx n="120" d="100"/>
        <a:sy n="120" d="100"/>
      </p:scale>
      <p:origin x="0" y="-17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2/28/22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Greetings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First Sunday of Lent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Our series: Seeking God’s Ways</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Please take your Bible and turn to…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65850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33039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379589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endParaRPr lang="en-US" dirty="0"/>
          </a:p>
          <a:p>
            <a:r>
              <a:rPr lang="en-US" dirty="0"/>
              <a:t>[TIME OF SILENCE]</a:t>
            </a:r>
          </a:p>
          <a:p>
            <a:endParaRPr lang="en-US" dirty="0"/>
          </a:p>
          <a:p>
            <a:r>
              <a:rPr lang="en-US" dirty="0"/>
              <a:t>To close this message, please join me in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2515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[PRAY THE RESPONSIVE PRAYER]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[GO TO FINAL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385690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237863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r>
              <a:rPr lang="en-US" dirty="0"/>
              <a:t>[READ ISAIAH 55:6-9 NLT] – *Theme verses for our </a:t>
            </a:r>
            <a:r>
              <a:rPr lang="en-US"/>
              <a:t>Lent series</a:t>
            </a:r>
            <a:endParaRPr lang="en-US" dirty="0"/>
          </a:p>
          <a:p>
            <a:r>
              <a:rPr lang="en-US" dirty="0"/>
              <a:t>This is the word of the Lord. Thanks be to God. You may be seated.  </a:t>
            </a:r>
          </a:p>
          <a:p>
            <a:endParaRPr lang="en-US" dirty="0"/>
          </a:p>
          <a:p>
            <a:r>
              <a:rPr lang="en-US" dirty="0"/>
              <a:t>[BRIEF COMMENTS ABOUT CONTEXT OF PASSAGE]</a:t>
            </a:r>
          </a:p>
          <a:p>
            <a:pPr marL="171450" indent="-171450">
              <a:buFont typeface="Arial" panose="020B0604020202020204" pitchFamily="34" charset="0"/>
              <a:buChar char="•"/>
            </a:pPr>
            <a:r>
              <a:rPr lang="en-US" dirty="0"/>
              <a:t>God was speaking to his people in captivity whose life was hard and future uncertain</a:t>
            </a:r>
          </a:p>
          <a:p>
            <a:pPr marL="171450" indent="-171450">
              <a:buFont typeface="Arial" panose="020B0604020202020204" pitchFamily="34" charset="0"/>
              <a:buChar char="•"/>
            </a:pPr>
            <a:r>
              <a:rPr lang="en-US" dirty="0"/>
              <a:t>And if they were going to have a future, they would need to return to him and trust him</a:t>
            </a:r>
          </a:p>
          <a:p>
            <a:pPr marL="171450" indent="-171450">
              <a:buFont typeface="Arial" panose="020B0604020202020204" pitchFamily="34" charset="0"/>
              <a:buChar char="•"/>
            </a:pPr>
            <a:r>
              <a:rPr lang="en-US" dirty="0"/>
              <a:t>They would need to understand that God’s ways are higher and better (not like their own ways)</a:t>
            </a:r>
            <a:br>
              <a:rPr lang="en-US" dirty="0"/>
            </a:br>
            <a:endParaRPr lang="en-US" dirty="0"/>
          </a:p>
          <a:p>
            <a:pPr marL="0" indent="0">
              <a:buFont typeface="Arial" panose="020B0604020202020204" pitchFamily="34" charset="0"/>
              <a:buNone/>
            </a:pPr>
            <a:r>
              <a:rPr lang="en-US" dirty="0"/>
              <a:t>So, what are those ways like? Well, as followers of Jesus, we believe that we see them most definitively in </a:t>
            </a:r>
            <a:r>
              <a:rPr lang="en-US" sz="1200" kern="1200" dirty="0">
                <a:solidFill>
                  <a:schemeClr val="tx1"/>
                </a:solidFill>
                <a:effectLst/>
                <a:latin typeface="+mn-lt"/>
                <a:ea typeface="+mn-ea"/>
                <a:cs typeface="+mn-cs"/>
              </a:rPr>
              <a:t>Christ, the One who has revealed the Father and shows us what God is like and has always been like. While we can certainly see God’s higher ways throughout the Old Testament, it’s Jesus in the Gospels who brings the higher ways of God into sharp focus for us, allowing us to see them most clearly in the OT.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For example, we see what God is like and how he operates in Jesus through his temptations, and in his life and teachings, and in how he gave his life to defeat sin and death. And t</a:t>
            </a:r>
            <a:r>
              <a:rPr lang="en-US" dirty="0"/>
              <a:t>hat’s what our Lenten series, </a:t>
            </a:r>
            <a:r>
              <a:rPr lang="en-US" i="1" dirty="0"/>
              <a:t>Seeking God’s Ways</a:t>
            </a:r>
            <a:r>
              <a:rPr lang="en-US" dirty="0"/>
              <a:t>, is all about. Over the next 6 weeks, we will be exploring the “higher” ways of God in preparation for Easter Sunday. Here is a brief snapshot and overview of the series…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SERIES OVERVIEW]</a:t>
            </a:r>
          </a:p>
          <a:p>
            <a:endParaRPr lang="en-US" dirty="0"/>
          </a:p>
          <a:p>
            <a:r>
              <a:rPr lang="en-US" dirty="0"/>
              <a:t>[BRIEF PRAYER]</a:t>
            </a:r>
          </a:p>
          <a:p>
            <a:endParaRPr lang="en-US" dirty="0"/>
          </a:p>
          <a:p>
            <a:r>
              <a:rPr lang="en-US" dirty="0"/>
              <a:t>Let’s begin seeking the higher ways of God together…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55884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Sermon title: From Security to Generosity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first message, I’d like us to reflect on how Jesus reveals a generous God, and how in the gospel we are being invited to move from prioritizing our own security to living with generosity toward our neighbors and our enemies. And that it’s by repenting of our self-centered security concerns and believing in the generosity of God, that we </a:t>
            </a:r>
            <a:r>
              <a:rPr lang="en-US" sz="1200" i="1" kern="1200" dirty="0">
                <a:solidFill>
                  <a:schemeClr val="tx1"/>
                </a:solidFill>
                <a:effectLst/>
                <a:latin typeface="+mn-lt"/>
                <a:ea typeface="+mn-ea"/>
                <a:cs typeface="+mn-cs"/>
              </a:rPr>
              <a:t>return </a:t>
            </a:r>
            <a:r>
              <a:rPr lang="en-US" sz="1200" kern="1200" dirty="0">
                <a:solidFill>
                  <a:schemeClr val="tx1"/>
                </a:solidFill>
                <a:effectLst/>
                <a:latin typeface="+mn-lt"/>
                <a:ea typeface="+mn-ea"/>
                <a:cs typeface="+mn-cs"/>
              </a:rPr>
              <a:t>to him and experience his life in us, just as Jesus did.</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help us see that, let’s look at a few different passages. Beginning with Luke 4…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821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VERSE-BY-VERSE]</a:t>
            </a:r>
          </a:p>
          <a:p>
            <a:r>
              <a:rPr lang="en-US" dirty="0"/>
              <a:t>v. 1 – Jesus had just been baptized; the Spirit is leading him into the wilderness to be tested</a:t>
            </a:r>
          </a:p>
          <a:p>
            <a:r>
              <a:rPr lang="en-US" dirty="0"/>
              <a:t>v. 2 – 40 days in the wilderness; Jesus is embodying Israel and her story (Exodus); notice, it’s not God who tempts Jesus, it is Satan; Jesus is alone, fasting, and the temptations come; Jesus will be tempted in three specific ways (i.e., bread, mountain, temple).</a:t>
            </a:r>
          </a:p>
          <a:p>
            <a:r>
              <a:rPr lang="en-US" dirty="0"/>
              <a:t>v. 3 – The devil attacks Jesus’ baptism, “If you are the Son of God…”; the temptation is about whether Jesus trusts God to provide, but it’s also about whether he will use his power and live his life to satisfy himself—to put himself first. Would he “secure” some food for himself or keep trusting God?</a:t>
            </a:r>
          </a:p>
          <a:p>
            <a:r>
              <a:rPr lang="en-US" dirty="0"/>
              <a:t>v. 4 – Jesus responds to his temptation by quoting Scripture: Deut. 8:3 – ”[God]</a:t>
            </a:r>
            <a:r>
              <a:rPr lang="en-US" sz="1200" b="0" i="0" u="none" strike="noStrike" kern="1200" dirty="0">
                <a:solidFill>
                  <a:schemeClr val="tx1"/>
                </a:solidFill>
                <a:effectLst/>
                <a:latin typeface="+mn-lt"/>
                <a:ea typeface="+mn-ea"/>
                <a:cs typeface="+mn-cs"/>
              </a:rPr>
              <a:t> humbled you, causing you to hunger and then feeding you with manna, which neither you nor your ancestors had known, to teach you that man does not live on bread alone but on every word that comes from the mouth of the Lord.”  [RECALL THE MANNA FROM HEAVEN – Exodus 16]</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think about what we pray in the Lord’s Prayer – “give us this day, our daily bread.” In other words, Lord, just give us what we need, and we will be content. For if we accumulate more than we need, we will wander from you, stop trusting you, and stop living generously. That’s because living any other way eats away at our faith and shrinks our capacity to be generous. It leads us to self-absorption, self-reliance, and trapped in a cage of ”security” that we’ve constructed with our own fears, which are often irrational… </a:t>
            </a:r>
            <a:r>
              <a:rPr lang="en-US" sz="1200" b="0" i="1" u="none" strike="noStrike" kern="1200" dirty="0">
                <a:solidFill>
                  <a:schemeClr val="tx1"/>
                </a:solidFill>
                <a:effectLst/>
                <a:latin typeface="+mn-lt"/>
                <a:ea typeface="+mn-ea"/>
                <a:cs typeface="+mn-cs"/>
              </a:rPr>
              <a:t>but</a:t>
            </a:r>
            <a:r>
              <a:rPr lang="en-US" sz="1200" b="0" i="0" u="none" strike="noStrike" kern="1200" dirty="0">
                <a:solidFill>
                  <a:schemeClr val="tx1"/>
                </a:solidFill>
                <a:effectLst/>
                <a:latin typeface="+mn-lt"/>
                <a:ea typeface="+mn-ea"/>
                <a:cs typeface="+mn-cs"/>
              </a:rPr>
              <a:t> not always.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Afterall, we do live in a dangerous world. Just ask the priest and the Levite who passed by the man who had been robbed, beaten, and left for dead in a well-known parable of Jesus.  </a:t>
            </a:r>
            <a:r>
              <a:rPr lang="en-US" dirty="0"/>
              <a:t>[NEXT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262987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PARABLE]</a:t>
            </a:r>
          </a:p>
          <a:p>
            <a:pPr marL="171450" indent="-171450">
              <a:buFont typeface="Arial" panose="020B0604020202020204" pitchFamily="34" charset="0"/>
              <a:buChar char="•"/>
            </a:pPr>
            <a:r>
              <a:rPr lang="en-US" dirty="0"/>
              <a:t>Jesus tells a parable in response to the question: “Who is my neighbor?”</a:t>
            </a:r>
          </a:p>
          <a:p>
            <a:pPr marL="171450" indent="-171450">
              <a:buFont typeface="Arial" panose="020B0604020202020204" pitchFamily="34" charset="0"/>
              <a:buChar char="•"/>
            </a:pPr>
            <a:r>
              <a:rPr lang="en-US" dirty="0"/>
              <a:t>Two upstanding religious Jews walk past the man in need, but why? – security concerns!</a:t>
            </a:r>
          </a:p>
          <a:p>
            <a:pPr marL="171450" indent="-171450">
              <a:buFont typeface="Arial" panose="020B0604020202020204" pitchFamily="34" charset="0"/>
              <a:buChar char="•"/>
            </a:pPr>
            <a:r>
              <a:rPr lang="en-US" dirty="0"/>
              <a:t>It’s the “Samaritan” that risks his safety and security to stop and help; and he then extends generosity by ensuring the man has a place to stay and is on the road to recovery.</a:t>
            </a:r>
          </a:p>
          <a:p>
            <a:pPr marL="171450" indent="-171450">
              <a:buFont typeface="Arial" panose="020B0604020202020204" pitchFamily="34" charset="0"/>
              <a:buChar char="•"/>
            </a:pPr>
            <a:r>
              <a:rPr lang="en-US" dirty="0"/>
              <a:t>And so, Jesus wants not only to challenge our prejudices in this parable, but reveal to us that God is loving, and thus he is generous. Generosity is in his nature. As John 3:16 says, “For God so loved the world that he </a:t>
            </a:r>
            <a:r>
              <a:rPr lang="en-US" i="1" dirty="0"/>
              <a:t>gave</a:t>
            </a:r>
            <a:r>
              <a:rPr lang="en-US" dirty="0"/>
              <a:t>…” Folks, when God gives, he sacrifices and risks. Think about this: God’s life is a generous life, and we have been called into this God-life because we were made in his image.</a:t>
            </a:r>
          </a:p>
          <a:p>
            <a:pPr marL="171450" indent="-171450">
              <a:buFont typeface="Arial" panose="020B0604020202020204" pitchFamily="34" charset="0"/>
              <a:buChar char="•"/>
            </a:pPr>
            <a:r>
              <a:rPr lang="en-US" dirty="0"/>
              <a:t>Therefore, when we cling to our security and desire for control, when we operate out of self-preservation or out of what others might think of us if we stopped to help, we forfeit God’s life in us.</a:t>
            </a:r>
            <a:br>
              <a:rPr lang="en-US" dirty="0"/>
            </a:br>
            <a:endParaRPr lang="en-US" dirty="0"/>
          </a:p>
          <a:p>
            <a:pPr marL="0" indent="0">
              <a:buFont typeface="Arial" panose="020B0604020202020204" pitchFamily="34" charset="0"/>
              <a:buNone/>
            </a:pPr>
            <a:r>
              <a:rPr lang="en-US" dirty="0"/>
              <a:t>Here are some other reasons to move from security to generosity in our faith…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306234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POINT]</a:t>
            </a:r>
          </a:p>
          <a:p>
            <a:endParaRPr lang="en-US" dirty="0"/>
          </a:p>
          <a:p>
            <a:r>
              <a:rPr lang="en-US" dirty="0"/>
              <a:t>And here’s the thing… everyone can be generous. </a:t>
            </a:r>
            <a:r>
              <a:rPr lang="en-US" sz="1200" b="0" i="0" u="none" strike="noStrike" kern="1200" dirty="0">
                <a:solidFill>
                  <a:schemeClr val="tx1"/>
                </a:solidFill>
                <a:effectLst/>
                <a:latin typeface="+mn-lt"/>
                <a:ea typeface="+mn-ea"/>
                <a:cs typeface="+mn-cs"/>
              </a:rPr>
              <a:t>It can be as simple as a smile, a phone call, or a note of thanks. It can be sharing what we have to eat, to wear, or a place to stay. It can be using our gifts and talents to bless others. It might look like opening some time up in your schedule to be available to invest in those who need it or serving others in the church. Of course, generosity might mean releasing the financial resources God has given you to help increase our ministry impact here at Grantham.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times of uncertainty and security concerns, we need to be generous now more than ever. We need to resist our fears and our fallen impulse to hide and hoard our gifts and resources. Instead, we must let go of any sense that our security is something </a:t>
            </a:r>
            <a:r>
              <a:rPr lang="en-US" sz="1200" b="0" i="1" u="none" strike="noStrike" kern="1200" dirty="0">
                <a:solidFill>
                  <a:schemeClr val="tx1"/>
                </a:solidFill>
                <a:effectLst/>
                <a:latin typeface="+mn-lt"/>
                <a:ea typeface="+mn-ea"/>
                <a:cs typeface="+mn-cs"/>
              </a:rPr>
              <a:t>we</a:t>
            </a:r>
            <a:r>
              <a:rPr lang="en-US" sz="1200" b="0" i="0" u="none" strike="noStrike" kern="1200" dirty="0">
                <a:solidFill>
                  <a:schemeClr val="tx1"/>
                </a:solidFill>
                <a:effectLst/>
                <a:latin typeface="+mn-lt"/>
                <a:ea typeface="+mn-ea"/>
                <a:cs typeface="+mn-cs"/>
              </a:rPr>
              <a:t> can manufacture. Rather, our security must come from grounding ourselves in faith, by trusting in a good, generous God who can provide all our needs.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remember how the apostle Paul described how the Kingdom works and what the gospel looks like through our generosity, and how God calls us to give and why… [NEXT SLIDE]</a:t>
            </a:r>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288526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pPr marL="171450" indent="-171450">
              <a:buFont typeface="Arial" panose="020B0604020202020204" pitchFamily="34" charset="0"/>
              <a:buChar char="•"/>
            </a:pPr>
            <a:r>
              <a:rPr lang="en-US" dirty="0"/>
              <a:t>Notice, we reap what we sow (a little or a lot)</a:t>
            </a:r>
          </a:p>
          <a:p>
            <a:pPr marL="171450" indent="-171450">
              <a:buFont typeface="Arial" panose="020B0604020202020204" pitchFamily="34" charset="0"/>
              <a:buChar char="•"/>
            </a:pPr>
            <a:r>
              <a:rPr lang="en-US" dirty="0"/>
              <a:t>God doesn’t desire that you give out of compulsion or obligation</a:t>
            </a:r>
          </a:p>
          <a:p>
            <a:pPr marL="171450" indent="-171450">
              <a:buFont typeface="Arial" panose="020B0604020202020204" pitchFamily="34" charset="0"/>
              <a:buChar char="•"/>
            </a:pPr>
            <a:r>
              <a:rPr lang="en-US" dirty="0"/>
              <a:t>Giving (money or otherwise) should not be set according to a law or rule</a:t>
            </a:r>
          </a:p>
          <a:p>
            <a:pPr marL="171450" indent="-171450">
              <a:buFont typeface="Arial" panose="020B0604020202020204" pitchFamily="34" charset="0"/>
              <a:buChar char="•"/>
            </a:pPr>
            <a:r>
              <a:rPr lang="en-US" dirty="0"/>
              <a:t>God generously provides for us and wants us to share in his life—which at the core is love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don’t miss what God wants more than anything: that is for you to know the life and freedom that comes from sharing in his very nature and character. Church… hear me… you might be generous with your service and your money, but if you’re not generous with your love, with your mercy, with extending grace and forgiveness to others… then you may be helping others in</a:t>
            </a:r>
            <a:r>
              <a:rPr lang="en-US" i="1" dirty="0"/>
              <a:t> some </a:t>
            </a:r>
            <a:r>
              <a:rPr lang="en-US" dirty="0"/>
              <a:t>way, but you are hurting yourself, and chances are others notice that you’re a grumpy, critical, unforgiving, unloving charitable giver. And if that’s the case, one must wonder for what reason we are doing our charitable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remember what the apostle Paul wrote to the Corinthian church about love…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103382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VERSE]</a:t>
            </a:r>
          </a:p>
          <a:p>
            <a:endParaRPr lang="en-US" dirty="0"/>
          </a:p>
          <a:p>
            <a:r>
              <a:rPr lang="en-US" dirty="0"/>
              <a:t>Finally, to help us reflect on what we’ve heard and respond to the Spirit’s leading, here are some questions that I’d like to invite you to consider. </a:t>
            </a:r>
          </a:p>
          <a:p>
            <a:endParaRPr lang="en-US" dirty="0"/>
          </a:p>
          <a:p>
            <a:r>
              <a:rPr lang="en-US" dirty="0"/>
              <a:t>And then I’ll give us a brief moment to talk with the Lord.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81922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2/28/22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2/28/22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0B1A9AB9-0A9C-154B-B677-24AC3A193BF3}"/>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638906" y="1476998"/>
            <a:ext cx="11142786" cy="1092607"/>
          </a:xfrm>
          <a:prstGeom prst="rect">
            <a:avLst/>
          </a:prstGeom>
        </p:spPr>
        <p:txBody>
          <a:bodyPr wrap="square">
            <a:spAutoFit/>
          </a:bodyPr>
          <a:lstStyle/>
          <a:p>
            <a:r>
              <a:rPr lang="en-US" sz="3300" b="1" dirty="0"/>
              <a:t>Questions for reflection and response:</a:t>
            </a:r>
          </a:p>
          <a:p>
            <a:pPr marL="514350" indent="-514350">
              <a:buAutoNum type="arabicPeriod"/>
            </a:pPr>
            <a:endParaRPr lang="en-US" sz="3200" dirty="0"/>
          </a:p>
        </p:txBody>
      </p:sp>
    </p:spTree>
    <p:extLst>
      <p:ext uri="{BB962C8B-B14F-4D97-AF65-F5344CB8AC3E}">
        <p14:creationId xmlns:p14="http://schemas.microsoft.com/office/powerpoint/2010/main" val="316867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638906" y="1476998"/>
            <a:ext cx="11142786" cy="1615827"/>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In what area(s) of life do you need to move from wanting safety, security, and control to living generously like Jesus?</a:t>
            </a:r>
          </a:p>
        </p:txBody>
      </p:sp>
    </p:spTree>
    <p:extLst>
      <p:ext uri="{BB962C8B-B14F-4D97-AF65-F5344CB8AC3E}">
        <p14:creationId xmlns:p14="http://schemas.microsoft.com/office/powerpoint/2010/main" val="3726716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638906" y="1476998"/>
            <a:ext cx="11142786" cy="2123658"/>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In what area(s) of life do you need to move from wanting safety, security, and control to living generously like Jesus?</a:t>
            </a:r>
          </a:p>
          <a:p>
            <a:pPr marL="514350" indent="-514350">
              <a:buAutoNum type="arabicPeriod"/>
            </a:pPr>
            <a:r>
              <a:rPr lang="en-US" sz="3300" dirty="0"/>
              <a:t>How is the Spirit inviting you to repent and trust God’s way? </a:t>
            </a:r>
          </a:p>
        </p:txBody>
      </p:sp>
    </p:spTree>
    <p:extLst>
      <p:ext uri="{BB962C8B-B14F-4D97-AF65-F5344CB8AC3E}">
        <p14:creationId xmlns:p14="http://schemas.microsoft.com/office/powerpoint/2010/main" val="3401397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638906" y="1476998"/>
            <a:ext cx="11142786" cy="3123932"/>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In what area(s) of life do you need to move from wanting safety, security, and control to living generously like Jesus?</a:t>
            </a:r>
          </a:p>
          <a:p>
            <a:pPr marL="514350" indent="-514350">
              <a:buAutoNum type="arabicPeriod"/>
            </a:pPr>
            <a:r>
              <a:rPr lang="en-US" sz="3300" dirty="0"/>
              <a:t>How is the Spirit inviting you to repent and trust God’s way? </a:t>
            </a:r>
          </a:p>
          <a:p>
            <a:pPr marL="514350" indent="-514350">
              <a:buAutoNum type="arabicPeriod"/>
            </a:pPr>
            <a:r>
              <a:rPr lang="en-US" sz="3300" dirty="0"/>
              <a:t>Will you respond to the Lord’s voice by walking his path?</a:t>
            </a:r>
          </a:p>
          <a:p>
            <a:pPr marL="514350" indent="-514350">
              <a:buAutoNum type="arabicPeriod"/>
            </a:pPr>
            <a:endParaRPr lang="en-US" sz="3200" dirty="0"/>
          </a:p>
        </p:txBody>
      </p:sp>
    </p:spTree>
    <p:extLst>
      <p:ext uri="{BB962C8B-B14F-4D97-AF65-F5344CB8AC3E}">
        <p14:creationId xmlns:p14="http://schemas.microsoft.com/office/powerpoint/2010/main" val="2193164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7EA64-BEAB-9D4B-AA3C-928E9DC6DBB7}"/>
              </a:ext>
            </a:extLst>
          </p:cNvPr>
          <p:cNvSpPr>
            <a:spLocks noGrp="1"/>
          </p:cNvSpPr>
          <p:nvPr>
            <p:ph idx="1"/>
          </p:nvPr>
        </p:nvSpPr>
        <p:spPr>
          <a:xfrm>
            <a:off x="615461" y="892419"/>
            <a:ext cx="10961077" cy="5073162"/>
          </a:xfrm>
        </p:spPr>
        <p:txBody>
          <a:bodyPr>
            <a:noAutofit/>
          </a:bodyPr>
          <a:lstStyle/>
          <a:p>
            <a:pPr marL="0" indent="0">
              <a:buNone/>
            </a:pPr>
            <a:r>
              <a:rPr lang="en-US" sz="3800" dirty="0">
                <a:solidFill>
                  <a:schemeClr val="bg1"/>
                </a:solidFill>
              </a:rPr>
              <a:t>One:  Your Ways, O God, are higher than our ways.</a:t>
            </a:r>
          </a:p>
          <a:p>
            <a:pPr marL="0" indent="0">
              <a:buNone/>
            </a:pPr>
            <a:r>
              <a:rPr lang="en-US" sz="3800" b="1" dirty="0">
                <a:solidFill>
                  <a:schemeClr val="bg1"/>
                </a:solidFill>
              </a:rPr>
              <a:t>All:  Your thoughts are higher than our thoughts.</a:t>
            </a:r>
          </a:p>
          <a:p>
            <a:pPr marL="0" indent="0">
              <a:buNone/>
            </a:pPr>
            <a:r>
              <a:rPr lang="en-US" sz="3800" dirty="0">
                <a:solidFill>
                  <a:schemeClr val="bg1"/>
                </a:solidFill>
              </a:rPr>
              <a:t>One:  We seek God’s ways.</a:t>
            </a:r>
          </a:p>
          <a:p>
            <a:pPr marL="0" indent="0">
              <a:buNone/>
            </a:pPr>
            <a:r>
              <a:rPr lang="en-US" sz="3800" b="1" dirty="0">
                <a:solidFill>
                  <a:schemeClr val="bg1"/>
                </a:solidFill>
              </a:rPr>
              <a:t>All:  Lord, move us from our ways of clinging to</a:t>
            </a:r>
            <a:br>
              <a:rPr lang="en-US" sz="3800" b="1" dirty="0">
                <a:solidFill>
                  <a:schemeClr val="bg1"/>
                </a:solidFill>
              </a:rPr>
            </a:br>
            <a:r>
              <a:rPr lang="en-US" sz="3800" b="1" dirty="0">
                <a:solidFill>
                  <a:schemeClr val="bg1"/>
                </a:solidFill>
              </a:rPr>
              <a:t>        security to your ways of generous living.</a:t>
            </a:r>
          </a:p>
          <a:p>
            <a:pPr marL="0" indent="0">
              <a:buNone/>
            </a:pPr>
            <a:r>
              <a:rPr lang="en-US" sz="3800" dirty="0">
                <a:solidFill>
                  <a:schemeClr val="bg1"/>
                </a:solidFill>
              </a:rPr>
              <a:t>One:  As we walk with Christ on this Lenten journey, </a:t>
            </a:r>
            <a:br>
              <a:rPr lang="en-US" sz="3800" dirty="0">
                <a:solidFill>
                  <a:schemeClr val="bg1"/>
                </a:solidFill>
              </a:rPr>
            </a:br>
            <a:r>
              <a:rPr lang="en-US" sz="3800" dirty="0">
                <a:solidFill>
                  <a:schemeClr val="bg1"/>
                </a:solidFill>
              </a:rPr>
              <a:t>           let us see your way more clearly.</a:t>
            </a:r>
          </a:p>
          <a:p>
            <a:pPr marL="0" indent="0">
              <a:buNone/>
            </a:pPr>
            <a:r>
              <a:rPr lang="en-US" sz="3800" b="1" dirty="0">
                <a:solidFill>
                  <a:schemeClr val="bg1"/>
                </a:solidFill>
              </a:rPr>
              <a:t>All:  and follow your way more faithfully. Amen.</a:t>
            </a:r>
          </a:p>
        </p:txBody>
      </p:sp>
    </p:spTree>
    <p:extLst>
      <p:ext uri="{BB962C8B-B14F-4D97-AF65-F5344CB8AC3E}">
        <p14:creationId xmlns:p14="http://schemas.microsoft.com/office/powerpoint/2010/main" val="1742189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B0013E55-B4AA-8541-BA62-72F312B87344}"/>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60756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alking on a trail in a mountainous region&#10;&#10;Description automatically generated with low confidence">
            <a:extLst>
              <a:ext uri="{FF2B5EF4-FFF2-40B4-BE49-F238E27FC236}">
                <a16:creationId xmlns:a16="http://schemas.microsoft.com/office/drawing/2014/main" id="{B221BBBE-0434-DC49-B428-10960AAE7C32}"/>
              </a:ext>
            </a:extLst>
          </p:cNvPr>
          <p:cNvPicPr>
            <a:picLocks noChangeAspect="1"/>
          </p:cNvPicPr>
          <p:nvPr/>
        </p:nvPicPr>
        <p:blipFill rotWithShape="1">
          <a:blip r:embed="rId3"/>
          <a:srcRect l="6587" t="9091" r="2504"/>
          <a:stretch/>
        </p:blipFill>
        <p:spPr>
          <a:xfrm>
            <a:off x="20" y="10"/>
            <a:ext cx="12191981" cy="6857990"/>
          </a:xfrm>
          <a:prstGeom prst="rect">
            <a:avLst/>
          </a:prstGeom>
          <a:noFill/>
        </p:spPr>
      </p:pic>
      <p:sp>
        <p:nvSpPr>
          <p:cNvPr id="66" name="Rectangle 6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33A8578-34D7-6B49-8C67-1EDB4FD7376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dirty="0">
                <a:effectLst>
                  <a:outerShdw blurRad="50800" dist="38100" dir="2700000" algn="tl" rotWithShape="0">
                    <a:prstClr val="black">
                      <a:alpha val="40000"/>
                    </a:prstClr>
                  </a:outerShdw>
                </a:effectLst>
                <a:ea typeface="+mj-ea"/>
                <a:cs typeface="+mj-cs"/>
              </a:rPr>
              <a:t>Scripture Reading</a:t>
            </a:r>
          </a:p>
          <a:p>
            <a:pPr>
              <a:lnSpc>
                <a:spcPct val="90000"/>
              </a:lnSpc>
              <a:spcBef>
                <a:spcPct val="0"/>
              </a:spcBef>
              <a:spcAft>
                <a:spcPts val="600"/>
              </a:spcAft>
            </a:pPr>
            <a:r>
              <a:rPr lang="en-US" sz="6600" dirty="0">
                <a:effectLst>
                  <a:outerShdw blurRad="50800" dist="38100" dir="2700000" algn="tl" rotWithShape="0">
                    <a:prstClr val="black">
                      <a:alpha val="40000"/>
                    </a:prstClr>
                  </a:outerShdw>
                </a:effectLst>
                <a:latin typeface="+mj-lt"/>
                <a:ea typeface="+mj-ea"/>
                <a:cs typeface="+mj-cs"/>
              </a:rPr>
              <a:t>Isaiah 55:6-9 NLT </a:t>
            </a:r>
          </a:p>
        </p:txBody>
      </p:sp>
      <p:sp>
        <p:nvSpPr>
          <p:cNvPr id="68" name="Rectangle: Rounded Corners 6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684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mountain, valley, nature&#10;&#10;Description automatically generated">
            <a:extLst>
              <a:ext uri="{FF2B5EF4-FFF2-40B4-BE49-F238E27FC236}">
                <a16:creationId xmlns:a16="http://schemas.microsoft.com/office/drawing/2014/main" id="{5E61B1AE-BB82-B54C-86C3-7B0E1FFA8E16}"/>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522202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mountain, outdoor, nature&#10;&#10;Description automatically generated">
            <a:extLst>
              <a:ext uri="{FF2B5EF4-FFF2-40B4-BE49-F238E27FC236}">
                <a16:creationId xmlns:a16="http://schemas.microsoft.com/office/drawing/2014/main" id="{19573002-E7D6-B44D-ACA5-70EF0AD6FAA1}"/>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52188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273190-B532-F346-9719-03493A9A3708}"/>
              </a:ext>
            </a:extLst>
          </p:cNvPr>
          <p:cNvSpPr>
            <a:spLocks noGrp="1"/>
          </p:cNvSpPr>
          <p:nvPr>
            <p:ph idx="1"/>
          </p:nvPr>
        </p:nvSpPr>
        <p:spPr>
          <a:xfrm>
            <a:off x="681795" y="1227949"/>
            <a:ext cx="10828409" cy="4402102"/>
          </a:xfrm>
        </p:spPr>
        <p:txBody>
          <a:bodyPr>
            <a:noAutofit/>
          </a:bodyPr>
          <a:lstStyle/>
          <a:p>
            <a:pPr marL="0" indent="0">
              <a:buNone/>
            </a:pPr>
            <a:r>
              <a:rPr lang="en-US" sz="3600" b="1" dirty="0">
                <a:solidFill>
                  <a:schemeClr val="bg1"/>
                </a:solidFill>
              </a:rPr>
              <a:t>Luke 4:1-4 NIV – Jesus is Tempted in the Wilderness</a:t>
            </a:r>
          </a:p>
          <a:p>
            <a:pPr marL="0" indent="0">
              <a:buNone/>
            </a:pPr>
            <a:r>
              <a:rPr lang="en-US" sz="3600" b="1" baseline="30000" dirty="0">
                <a:solidFill>
                  <a:schemeClr val="bg1"/>
                </a:solidFill>
              </a:rPr>
              <a:t>1 </a:t>
            </a:r>
            <a:r>
              <a:rPr lang="en-US" sz="3600" dirty="0">
                <a:solidFill>
                  <a:schemeClr val="bg1"/>
                </a:solidFill>
              </a:rPr>
              <a:t>Jesus, full of the Holy Spirit, left the Jordan and was led by the Spirit into the wilderness, </a:t>
            </a:r>
            <a:r>
              <a:rPr lang="en-US" sz="3600" b="1" baseline="30000" dirty="0">
                <a:solidFill>
                  <a:schemeClr val="bg1"/>
                </a:solidFill>
              </a:rPr>
              <a:t>2 </a:t>
            </a:r>
            <a:r>
              <a:rPr lang="en-US" sz="3600" dirty="0">
                <a:solidFill>
                  <a:schemeClr val="bg1"/>
                </a:solidFill>
              </a:rPr>
              <a:t>where for forty days he was tempted by the devil. He ate nothing during those days, and at the end of them he was hungry.</a:t>
            </a:r>
          </a:p>
          <a:p>
            <a:pPr marL="0" indent="0">
              <a:buNone/>
            </a:pPr>
            <a:r>
              <a:rPr lang="en-US" sz="3600" b="1" baseline="30000" dirty="0">
                <a:solidFill>
                  <a:schemeClr val="bg1"/>
                </a:solidFill>
              </a:rPr>
              <a:t>3 </a:t>
            </a:r>
            <a:r>
              <a:rPr lang="en-US" sz="3600" dirty="0">
                <a:solidFill>
                  <a:schemeClr val="bg1"/>
                </a:solidFill>
              </a:rPr>
              <a:t>The devil said to him, “If you are the Son of God, tell this stone to become bread.” </a:t>
            </a:r>
            <a:r>
              <a:rPr lang="en-US" sz="3600" b="1" baseline="30000" dirty="0">
                <a:solidFill>
                  <a:schemeClr val="bg1"/>
                </a:solidFill>
              </a:rPr>
              <a:t>4 </a:t>
            </a:r>
            <a:r>
              <a:rPr lang="en-US" sz="3600" dirty="0">
                <a:solidFill>
                  <a:schemeClr val="bg1"/>
                </a:solidFill>
              </a:rPr>
              <a:t>Jesus answered, “It is written: ‘Man shall not live on bread alone.’”</a:t>
            </a:r>
            <a:endParaRPr lang="en-US" sz="3600" b="1" dirty="0">
              <a:solidFill>
                <a:schemeClr val="bg1"/>
              </a:solidFill>
            </a:endParaRPr>
          </a:p>
        </p:txBody>
      </p:sp>
    </p:spTree>
    <p:extLst>
      <p:ext uri="{BB962C8B-B14F-4D97-AF65-F5344CB8AC3E}">
        <p14:creationId xmlns:p14="http://schemas.microsoft.com/office/powerpoint/2010/main" val="270315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aying, person, bed, bedclothes&#10;&#10;Description automatically generated">
            <a:extLst>
              <a:ext uri="{FF2B5EF4-FFF2-40B4-BE49-F238E27FC236}">
                <a16:creationId xmlns:a16="http://schemas.microsoft.com/office/drawing/2014/main" id="{77ED062F-0D61-FE46-BF6A-6A2A15FE79FC}"/>
              </a:ext>
            </a:extLst>
          </p:cNvPr>
          <p:cNvPicPr>
            <a:picLocks noChangeAspect="1"/>
          </p:cNvPicPr>
          <p:nvPr/>
        </p:nvPicPr>
        <p:blipFill rotWithShape="1">
          <a:blip r:embed="rId3"/>
          <a:srcRect l="8289" t="9091" r="6054"/>
          <a:stretch/>
        </p:blipFill>
        <p:spPr>
          <a:xfrm>
            <a:off x="20" y="1282"/>
            <a:ext cx="12191980" cy="6856718"/>
          </a:xfrm>
          <a:prstGeom prst="rect">
            <a:avLst/>
          </a:prstGeom>
        </p:spPr>
      </p:pic>
      <p:sp>
        <p:nvSpPr>
          <p:cNvPr id="28" name="Rectangle 2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E4CE9D8-C8C3-5347-A9D0-6CFA408C5EE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a:latin typeface="+mj-lt"/>
                <a:ea typeface="+mj-ea"/>
                <a:cs typeface="+mj-cs"/>
              </a:rPr>
              <a:t>Luke 10:25-37</a:t>
            </a:r>
          </a:p>
        </p:txBody>
      </p:sp>
      <p:sp>
        <p:nvSpPr>
          <p:cNvPr id="30" name="Rectangle: Rounded Corners 2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35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walking on a trail in a mountainous region&#10;&#10;Description automatically generated with low confidence">
            <a:extLst>
              <a:ext uri="{FF2B5EF4-FFF2-40B4-BE49-F238E27FC236}">
                <a16:creationId xmlns:a16="http://schemas.microsoft.com/office/drawing/2014/main" id="{0CD0C33D-ADD2-8B41-B6C4-7D1EFC74D8E9}"/>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858564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759068" y="1019907"/>
            <a:ext cx="10673863" cy="4818185"/>
          </a:xfrm>
        </p:spPr>
        <p:txBody>
          <a:bodyPr>
            <a:noAutofit/>
          </a:bodyPr>
          <a:lstStyle/>
          <a:p>
            <a:pPr marL="0" indent="0">
              <a:buNone/>
            </a:pPr>
            <a:r>
              <a:rPr lang="en-US" sz="3600" b="1" dirty="0">
                <a:solidFill>
                  <a:srgbClr val="FFFFFF"/>
                </a:solidFill>
              </a:rPr>
              <a:t>Paul, 2 Corinthians 9:6-8 NLT</a:t>
            </a:r>
          </a:p>
          <a:p>
            <a:pPr marL="0" indent="0">
              <a:buNone/>
            </a:pPr>
            <a:r>
              <a:rPr lang="en-US" sz="3600" b="1" baseline="30000" dirty="0">
                <a:solidFill>
                  <a:schemeClr val="bg1"/>
                </a:solidFill>
              </a:rPr>
              <a:t>6 </a:t>
            </a:r>
            <a:r>
              <a:rPr lang="en-US" sz="3600" dirty="0">
                <a:solidFill>
                  <a:schemeClr val="bg1"/>
                </a:solidFill>
              </a:rPr>
              <a:t>Remember this—a farmer who plants only a few seeds will get a small crop. But the one who plants generously will get a generous crop. </a:t>
            </a:r>
            <a:r>
              <a:rPr lang="en-US" sz="3600" b="1" baseline="30000" dirty="0">
                <a:solidFill>
                  <a:schemeClr val="bg1"/>
                </a:solidFill>
              </a:rPr>
              <a:t>7 </a:t>
            </a:r>
            <a:r>
              <a:rPr lang="en-US" sz="3600" dirty="0">
                <a:solidFill>
                  <a:schemeClr val="bg1"/>
                </a:solidFill>
              </a:rPr>
              <a:t>You must each decide in your heart how much to give. And don’t give reluctantly or in response to pressure. “For God loves a person who gives cheerfully.” </a:t>
            </a:r>
            <a:r>
              <a:rPr lang="en-US" sz="3600" b="1" baseline="30000" dirty="0">
                <a:solidFill>
                  <a:schemeClr val="bg1"/>
                </a:solidFill>
              </a:rPr>
              <a:t>8 </a:t>
            </a:r>
            <a:r>
              <a:rPr lang="en-US" sz="3600" dirty="0">
                <a:solidFill>
                  <a:schemeClr val="bg1"/>
                </a:solidFill>
              </a:rPr>
              <a:t>And God will generously provide all you need. Then you will always have everything you need, and plenty left over to share with others.</a:t>
            </a:r>
          </a:p>
        </p:txBody>
      </p:sp>
    </p:spTree>
    <p:extLst>
      <p:ext uri="{BB962C8B-B14F-4D97-AF65-F5344CB8AC3E}">
        <p14:creationId xmlns:p14="http://schemas.microsoft.com/office/powerpoint/2010/main" val="42636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68693-AB10-C341-ADFD-E6D031F096A1}"/>
              </a:ext>
            </a:extLst>
          </p:cNvPr>
          <p:cNvSpPr>
            <a:spLocks noGrp="1"/>
          </p:cNvSpPr>
          <p:nvPr>
            <p:ph idx="1"/>
          </p:nvPr>
        </p:nvSpPr>
        <p:spPr>
          <a:xfrm>
            <a:off x="1230923" y="1888759"/>
            <a:ext cx="9730154" cy="2834298"/>
          </a:xfrm>
        </p:spPr>
        <p:txBody>
          <a:bodyPr>
            <a:normAutofit/>
          </a:bodyPr>
          <a:lstStyle/>
          <a:p>
            <a:pPr marL="0" indent="0">
              <a:buNone/>
            </a:pPr>
            <a:r>
              <a:rPr lang="en-US" sz="3600" dirty="0">
                <a:solidFill>
                  <a:schemeClr val="bg1"/>
                </a:solidFill>
                <a:latin typeface="+mj-lt"/>
              </a:rPr>
              <a:t>If I give everything I own to the poor and even go to the stake to be burned as a martyr, but I don’t love, I’ve gotten nowhere. So, no matter what I say, what I believe, and what I do, I’m bankrupt without love.</a:t>
            </a:r>
          </a:p>
          <a:p>
            <a:pPr marL="0" indent="0">
              <a:buNone/>
            </a:pPr>
            <a:r>
              <a:rPr lang="en-US" sz="3600" b="1" dirty="0">
                <a:solidFill>
                  <a:schemeClr val="bg1"/>
                </a:solidFill>
              </a:rPr>
              <a:t>1 Corinthians 13:3 MSG</a:t>
            </a:r>
          </a:p>
        </p:txBody>
      </p:sp>
    </p:spTree>
    <p:extLst>
      <p:ext uri="{BB962C8B-B14F-4D97-AF65-F5344CB8AC3E}">
        <p14:creationId xmlns:p14="http://schemas.microsoft.com/office/powerpoint/2010/main" val="894659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66944</TotalTime>
  <Words>2122</Words>
  <Application>Microsoft Macintosh PowerPoint</Application>
  <PresentationFormat>Widescreen</PresentationFormat>
  <Paragraphs>112</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569</cp:revision>
  <cp:lastPrinted>2022-03-06T13:57:40Z</cp:lastPrinted>
  <dcterms:created xsi:type="dcterms:W3CDTF">2021-09-07T17:36:39Z</dcterms:created>
  <dcterms:modified xsi:type="dcterms:W3CDTF">2022-03-06T13:57:43Z</dcterms:modified>
</cp:coreProperties>
</file>