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479" r:id="rId3"/>
    <p:sldId id="436" r:id="rId4"/>
    <p:sldId id="478" r:id="rId5"/>
    <p:sldId id="488" r:id="rId6"/>
    <p:sldId id="506" r:id="rId7"/>
    <p:sldId id="501" r:id="rId8"/>
    <p:sldId id="505" r:id="rId9"/>
    <p:sldId id="503" r:id="rId10"/>
    <p:sldId id="500" r:id="rId11"/>
    <p:sldId id="492" r:id="rId12"/>
    <p:sldId id="507" r:id="rId13"/>
    <p:sldId id="504" r:id="rId14"/>
    <p:sldId id="502"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5"/>
    <p:restoredTop sz="73579"/>
  </p:normalViewPr>
  <p:slideViewPr>
    <p:cSldViewPr snapToGrid="0">
      <p:cViewPr varScale="1">
        <p:scale>
          <a:sx n="76" d="100"/>
          <a:sy n="76" d="100"/>
        </p:scale>
        <p:origin x="216" y="296"/>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This is the conclusion of our 6-part fall sermon series: </a:t>
            </a:r>
            <a:r>
              <a:rPr lang="en-US" i="1" dirty="0"/>
              <a:t>We Are Disciples</a:t>
            </a:r>
          </a:p>
          <a:p>
            <a:pPr marL="171450" indent="-171450">
              <a:buFont typeface="Arial" panose="020B0604020202020204" pitchFamily="34" charset="0"/>
              <a:buChar char="•"/>
            </a:pPr>
            <a:r>
              <a:rPr lang="en-US" i="0" dirty="0"/>
              <a:t>The words we use our important for mission, vision, and direction</a:t>
            </a:r>
          </a:p>
          <a:p>
            <a:pPr marL="171450" indent="-171450">
              <a:buFont typeface="Arial" panose="020B0604020202020204" pitchFamily="34" charset="0"/>
              <a:buChar char="•"/>
            </a:pPr>
            <a:r>
              <a:rPr lang="en-US" i="0" dirty="0"/>
              <a:t>Words are important when it comes to relationships and community (e.g., BIC Japan)</a:t>
            </a:r>
          </a:p>
          <a:p>
            <a:pPr marL="171450" indent="-171450">
              <a:buFont typeface="Arial" panose="020B0604020202020204" pitchFamily="34" charset="0"/>
              <a:buChar char="•"/>
            </a:pPr>
            <a:r>
              <a:rPr lang="en-US" i="0" dirty="0"/>
              <a:t>Also, language creates culture (e.g., intergenerational, convergent, third way)</a:t>
            </a:r>
          </a:p>
          <a:p>
            <a:pPr marL="171450" indent="-171450">
              <a:buFont typeface="Arial" panose="020B0604020202020204" pitchFamily="34" charset="0"/>
              <a:buChar char="•"/>
            </a:pPr>
            <a:r>
              <a:rPr lang="en-US" i="0" dirty="0"/>
              <a:t>Therefore, what do we mean by “disciple” and “discipleship”?</a:t>
            </a:r>
          </a:p>
          <a:p>
            <a:endParaRPr lang="en-US" dirty="0"/>
          </a:p>
          <a:p>
            <a:r>
              <a:rPr lang="en-US" dirty="0"/>
              <a:t>That’s what we’ve been addressing in this series by unpacking Grantham Church’s definition of disciples…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[READ VERSE &amp; BRIEFLY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Finally, here are some questions to help us reflect on what we’ve heard and respond to the voice and prompting of the Holy Spirit…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226733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begin here</a:t>
            </a:r>
          </a:p>
        </p:txBody>
      </p:sp>
      <p:sp>
        <p:nvSpPr>
          <p:cNvPr id="4" name="Slide Number Placeholder 3"/>
          <p:cNvSpPr>
            <a:spLocks noGrp="1"/>
          </p:cNvSpPr>
          <p:nvPr>
            <p:ph type="sldNum" sz="quarter" idx="5"/>
          </p:nvPr>
        </p:nvSpPr>
        <p:spPr/>
        <p:txBody>
          <a:bodyPr/>
          <a:lstStyle/>
          <a:p>
            <a:fld id="{5CA3CF1B-73C8-EF43-B866-E6D3D386158B}" type="slidenum">
              <a:rPr lang="en-US" smtClean="0"/>
              <a:t>11</a:t>
            </a:fld>
            <a:endParaRPr lang="en-US"/>
          </a:p>
        </p:txBody>
      </p:sp>
    </p:spTree>
    <p:extLst>
      <p:ext uri="{BB962C8B-B14F-4D97-AF65-F5344CB8AC3E}">
        <p14:creationId xmlns:p14="http://schemas.microsoft.com/office/powerpoint/2010/main" val="248808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3CF1B-73C8-EF43-B866-E6D3D386158B}" type="slidenum">
              <a:rPr lang="en-US" smtClean="0"/>
              <a:t>12</a:t>
            </a:fld>
            <a:endParaRPr lang="en-US"/>
          </a:p>
        </p:txBody>
      </p:sp>
    </p:spTree>
    <p:extLst>
      <p:ext uri="{BB962C8B-B14F-4D97-AF65-F5344CB8AC3E}">
        <p14:creationId xmlns:p14="http://schemas.microsoft.com/office/powerpoint/2010/main" val="46654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3CF1B-73C8-EF43-B866-E6D3D386158B}" type="slidenum">
              <a:rPr lang="en-US" smtClean="0"/>
              <a:t>13</a:t>
            </a:fld>
            <a:endParaRPr lang="en-US"/>
          </a:p>
        </p:txBody>
      </p:sp>
    </p:spTree>
    <p:extLst>
      <p:ext uri="{BB962C8B-B14F-4D97-AF65-F5344CB8AC3E}">
        <p14:creationId xmlns:p14="http://schemas.microsoft.com/office/powerpoint/2010/main" val="333259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EACH QUESTION]</a:t>
            </a:r>
          </a:p>
          <a:p>
            <a:pPr marL="228600" indent="-228600">
              <a:buFont typeface="+mj-lt"/>
              <a:buAutoNum type="arabicPeriod"/>
            </a:pPr>
            <a:r>
              <a:rPr lang="en-US" dirty="0"/>
              <a:t>Have you been trying to follow Jesus in your own strength? What areas of your life do you feel stuck or discouraged? </a:t>
            </a:r>
          </a:p>
          <a:p>
            <a:pPr marL="228600" indent="-228600">
              <a:buFont typeface="+mj-lt"/>
              <a:buAutoNum type="arabicPeriod"/>
            </a:pPr>
            <a:r>
              <a:rPr lang="en-US" dirty="0"/>
              <a:t>Will you pray and ask the Lord Jesus to empower you and exhibit “fruit” (evidence) of the Spirit where you’re lacking? </a:t>
            </a:r>
          </a:p>
          <a:p>
            <a:pPr marL="228600" indent="-228600">
              <a:buFont typeface="+mj-lt"/>
              <a:buAutoNum type="arabicPeriod"/>
            </a:pPr>
            <a:r>
              <a:rPr lang="en-US" dirty="0"/>
              <a:t>What has the Spirit been saying to you in this series? What is one thing you can do in response to what you’ve heard?</a:t>
            </a:r>
          </a:p>
          <a:p>
            <a:pPr marL="0" indent="0">
              <a:buFont typeface="+mj-lt"/>
              <a:buNone/>
            </a:pPr>
            <a:endParaRPr lang="en-US" dirty="0"/>
          </a:p>
          <a:p>
            <a:pPr marL="0" indent="0">
              <a:buFont typeface="+mj-lt"/>
              <a:buNone/>
            </a:pPr>
            <a:r>
              <a:rPr lang="en-US" dirty="0"/>
              <a:t>[CLOSING WORDS]</a:t>
            </a:r>
          </a:p>
          <a:p>
            <a:pPr marL="0" indent="0">
              <a:buFont typeface="+mj-lt"/>
              <a:buNone/>
            </a:pPr>
            <a:endParaRPr lang="en-US" dirty="0"/>
          </a:p>
          <a:p>
            <a:pPr marL="0" indent="0">
              <a:buFont typeface="+mj-lt"/>
              <a:buNone/>
            </a:pPr>
            <a:r>
              <a:rPr lang="en-US" dirty="0"/>
              <a:t>[NEXT SLIDE FOR CLOSING PRAYER]</a:t>
            </a:r>
          </a:p>
        </p:txBody>
      </p:sp>
      <p:sp>
        <p:nvSpPr>
          <p:cNvPr id="4" name="Slide Number Placeholder 3"/>
          <p:cNvSpPr>
            <a:spLocks noGrp="1"/>
          </p:cNvSpPr>
          <p:nvPr>
            <p:ph type="sldNum" sz="quarter" idx="5"/>
          </p:nvPr>
        </p:nvSpPr>
        <p:spPr/>
        <p:txBody>
          <a:bodyPr/>
          <a:lstStyle/>
          <a:p>
            <a:fld id="{5CA3CF1B-73C8-EF43-B866-E6D3D386158B}" type="slidenum">
              <a:rPr lang="en-US" smtClean="0"/>
              <a:t>14</a:t>
            </a:fld>
            <a:endParaRPr lang="en-US"/>
          </a:p>
        </p:txBody>
      </p:sp>
    </p:spTree>
    <p:extLst>
      <p:ext uri="{BB962C8B-B14F-4D97-AF65-F5344CB8AC3E}">
        <p14:creationId xmlns:p14="http://schemas.microsoft.com/office/powerpoint/2010/main" val="346215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PRAYER]</a:t>
            </a:r>
          </a:p>
          <a:p>
            <a:endParaRPr lang="en-US" dirty="0"/>
          </a:p>
          <a:p>
            <a:r>
              <a:rPr lang="en-US" b="1" dirty="0"/>
              <a:t>Benediction</a:t>
            </a:r>
          </a:p>
          <a:p>
            <a:r>
              <a:rPr lang="en-US" dirty="0"/>
              <a:t>May the Father help you to live this day and everyday to the full, </a:t>
            </a:r>
          </a:p>
          <a:p>
            <a:r>
              <a:rPr lang="en-US" dirty="0"/>
              <a:t>being true to Him, in every way.</a:t>
            </a:r>
          </a:p>
          <a:p>
            <a:r>
              <a:rPr lang="en-US" dirty="0"/>
              <a:t>May Jesus, the Son, help you to give yourself away to others,</a:t>
            </a:r>
          </a:p>
          <a:p>
            <a:r>
              <a:rPr lang="en-US" dirty="0"/>
              <a:t>being kind to everyone you meet.</a:t>
            </a:r>
          </a:p>
          <a:p>
            <a:r>
              <a:rPr lang="en-US" dirty="0"/>
              <a:t>And may the Spirit help you to love the lost, </a:t>
            </a:r>
          </a:p>
          <a:p>
            <a:r>
              <a:rPr lang="en-US" dirty="0"/>
              <a:t>proclaiming Christ in all that you do and say.</a:t>
            </a:r>
          </a:p>
          <a:p>
            <a:endParaRPr lang="en-US" dirty="0"/>
          </a:p>
          <a:p>
            <a:r>
              <a:rPr lang="en-US" dirty="0"/>
              <a:t>Go in peace, church, to love and serve the Lord. Amen.</a:t>
            </a:r>
          </a:p>
        </p:txBody>
      </p:sp>
      <p:sp>
        <p:nvSpPr>
          <p:cNvPr id="4" name="Slide Number Placeholder 3"/>
          <p:cNvSpPr>
            <a:spLocks noGrp="1"/>
          </p:cNvSpPr>
          <p:nvPr>
            <p:ph type="sldNum" sz="quarter" idx="5"/>
          </p:nvPr>
        </p:nvSpPr>
        <p:spPr/>
        <p:txBody>
          <a:bodyPr/>
          <a:lstStyle/>
          <a:p>
            <a:fld id="{5CA3CF1B-73C8-EF43-B866-E6D3D386158B}" type="slidenum">
              <a:rPr lang="en-US" smtClean="0"/>
              <a:t>15</a:t>
            </a:fld>
            <a:endParaRPr lang="en-US"/>
          </a:p>
        </p:txBody>
      </p:sp>
    </p:spTree>
    <p:extLst>
      <p:ext uri="{BB962C8B-B14F-4D97-AF65-F5344CB8AC3E}">
        <p14:creationId xmlns:p14="http://schemas.microsoft.com/office/powerpoint/2010/main" val="257851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DEFINITION &amp; COMMENT]</a:t>
            </a:r>
          </a:p>
          <a:p>
            <a:pPr marL="171450" indent="-171450">
              <a:buFont typeface="Arial" panose="020B0604020202020204" pitchFamily="34" charset="0"/>
              <a:buChar char="•"/>
            </a:pPr>
            <a:r>
              <a:rPr lang="en-US" dirty="0"/>
              <a:t>Each week we have looked at one phrase at a time</a:t>
            </a:r>
          </a:p>
          <a:p>
            <a:pPr marL="171450" indent="-171450">
              <a:buFont typeface="Arial" panose="020B0604020202020204" pitchFamily="34" charset="0"/>
              <a:buChar char="•"/>
            </a:pPr>
            <a:r>
              <a:rPr lang="en-US" dirty="0"/>
              <a:t>We skipped over one phrase; the “</a:t>
            </a:r>
            <a:r>
              <a:rPr lang="en-US" dirty="0" err="1"/>
              <a:t>em</a:t>
            </a:r>
            <a:r>
              <a:rPr lang="en-US" dirty="0"/>
              <a:t> dash” in English is for greater emphasis</a:t>
            </a:r>
          </a:p>
          <a:p>
            <a:endParaRPr lang="en-US" dirty="0"/>
          </a:p>
          <a:p>
            <a:r>
              <a:rPr lang="en-US" dirty="0"/>
              <a:t>So, this morning we end our series with…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269730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Empowered by the Holy Spirit.</a:t>
            </a:r>
          </a:p>
          <a:p>
            <a:endParaRPr lang="en-US" dirty="0"/>
          </a:p>
          <a:p>
            <a:r>
              <a:rPr lang="en-US" dirty="0"/>
              <a:t>[BRIEF PRAYER]</a:t>
            </a:r>
          </a:p>
          <a:p>
            <a:endParaRPr lang="en-US" dirty="0"/>
          </a:p>
          <a:p>
            <a:r>
              <a:rPr lang="en-US" dirty="0"/>
              <a:t>Please open your Bibles with me to the Gospel of John…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270173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&amp; READ SCRIPTURE]</a:t>
            </a:r>
          </a:p>
          <a:p>
            <a:pPr marL="171450" indent="-171450">
              <a:buFont typeface="Arial" panose="020B0604020202020204" pitchFamily="34" charset="0"/>
              <a:buChar char="•"/>
            </a:pPr>
            <a:r>
              <a:rPr lang="en-US" dirty="0"/>
              <a:t>“This is the word of the Lord. Thanks be to God.” You may be seated.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 STORY: CONFERENCE EVENT &amp; WATCHMAN NEE]</a:t>
            </a:r>
          </a:p>
          <a:p>
            <a:endParaRPr lang="en-US" dirty="0"/>
          </a:p>
          <a:p>
            <a:r>
              <a:rPr lang="en-US" dirty="0"/>
              <a:t>Let’s go back now and read the words of Jesus more carefully…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10695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pPr marL="171450" indent="-171450">
              <a:buFont typeface="Arial" panose="020B0604020202020204" pitchFamily="34" charset="0"/>
              <a:buChar char="•"/>
            </a:pPr>
            <a:r>
              <a:rPr lang="en-US" dirty="0"/>
              <a:t>v. 15 – Notice, Jesus holds our profession together with obedience; stated belief with action; truth claims together with holiness and discipleship</a:t>
            </a:r>
          </a:p>
          <a:p>
            <a:pPr marL="171450" indent="-171450">
              <a:buFont typeface="Arial" panose="020B0604020202020204" pitchFamily="34" charset="0"/>
              <a:buChar char="•"/>
            </a:pPr>
            <a:r>
              <a:rPr lang="en-US" dirty="0"/>
              <a:t>v. 16 – When you profess love for the Lord and seek to obey his teachings, Jesus says that you will be given an “advocate” (NASB: “helper” – assists and works on your behalf) who is always with you</a:t>
            </a:r>
          </a:p>
          <a:p>
            <a:pPr marL="171450" indent="-171450">
              <a:buFont typeface="Arial" panose="020B0604020202020204" pitchFamily="34" charset="0"/>
              <a:buChar char="•"/>
            </a:pPr>
            <a:r>
              <a:rPr lang="en-US" dirty="0"/>
              <a:t>v. 17 – the Holy Spirit in OT times was only given to select individuals; Jesus says the Spirit will be given in a new way to all disciples; his presence is mysterious and unseen, but felt among disciples</a:t>
            </a:r>
          </a:p>
          <a:p>
            <a:pPr marL="171450" indent="-171450">
              <a:buFont typeface="Arial" panose="020B0604020202020204" pitchFamily="34" charset="0"/>
              <a:buChar char="•"/>
            </a:pPr>
            <a:r>
              <a:rPr lang="en-US" dirty="0"/>
              <a:t>v. 18 – Jesus doesn’t leave us like children with no parents!</a:t>
            </a:r>
          </a:p>
          <a:p>
            <a:endParaRPr lang="en-US" dirty="0"/>
          </a:p>
          <a:p>
            <a:r>
              <a:rPr lang="en-US" dirty="0"/>
              <a:t>Let’s go deeper. Who is the Holy Spirit?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281735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GRAPHIC]</a:t>
            </a:r>
          </a:p>
          <a:p>
            <a:pPr marL="171450" indent="-171450">
              <a:buFont typeface="Arial" panose="020B0604020202020204" pitchFamily="34" charset="0"/>
              <a:buChar char="•"/>
            </a:pPr>
            <a:r>
              <a:rPr lang="en-US" dirty="0"/>
              <a:t>Jesus revealed to us the Trinity: Father, Son &amp;  Holy Spirit</a:t>
            </a:r>
          </a:p>
          <a:p>
            <a:pPr marL="171450" indent="-171450">
              <a:buFont typeface="Arial" panose="020B0604020202020204" pitchFamily="34" charset="0"/>
              <a:buChar char="•"/>
            </a:pPr>
            <a:r>
              <a:rPr lang="en-US" dirty="0"/>
              <a:t>”God is love” (1 John 4:8,16) actually necessitates a multiplicity of persons within the Godhead – there is a Lover, the Beloved, and the Love that is shared between them (divine community)</a:t>
            </a:r>
          </a:p>
          <a:p>
            <a:pPr marL="171450" indent="-171450">
              <a:buFont typeface="Arial" panose="020B0604020202020204" pitchFamily="34" charset="0"/>
              <a:buChar char="•"/>
            </a:pPr>
            <a:r>
              <a:rPr lang="en-US" dirty="0"/>
              <a:t>God is three persons, but one essence (actuality-being); each person having a specific function</a:t>
            </a:r>
          </a:p>
          <a:p>
            <a:pPr marL="171450" indent="-171450">
              <a:buFont typeface="Arial" panose="020B0604020202020204" pitchFamily="34" charset="0"/>
              <a:buChar char="•"/>
            </a:pPr>
            <a:r>
              <a:rPr lang="en-US" dirty="0"/>
              <a:t>The Father is the Originator; the Son is the Revealer, and the Spirit is the Completer</a:t>
            </a:r>
          </a:p>
          <a:p>
            <a:pPr marL="171450" indent="-171450">
              <a:buFont typeface="Arial" panose="020B0604020202020204" pitchFamily="34" charset="0"/>
              <a:buChar char="•"/>
            </a:pPr>
            <a:r>
              <a:rPr lang="en-US" dirty="0"/>
              <a:t>In the OT, the Spirit (</a:t>
            </a:r>
            <a:r>
              <a:rPr lang="en-US" i="1" dirty="0" err="1"/>
              <a:t>ruach</a:t>
            </a:r>
            <a:r>
              <a:rPr lang="en-US" dirty="0"/>
              <a:t>) was the life-giving force in creation; the Spirit empowered certain individuals with an anointing to do certain tasks, to help carry out the mission of God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what about the New Testament? Well, as we read in John 14, Jesus spoke about the coming of the Spirit (the helper) to his disciples. And in Acts 2 (after his ascension) the Lord sends the Holy Spirit at Pentecost to each disciple so that he can be present with every disciple. So, let’s consider the role of the Holy Spirit…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201400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POINT &amp; COMMENT]</a:t>
            </a:r>
          </a:p>
          <a:p>
            <a:pPr marL="171450" indent="-171450">
              <a:buFont typeface="Arial" panose="020B0604020202020204" pitchFamily="34" charset="0"/>
              <a:buChar char="•"/>
            </a:pPr>
            <a:r>
              <a:rPr lang="en-US" dirty="0"/>
              <a:t>Read each point</a:t>
            </a:r>
          </a:p>
          <a:p>
            <a:pPr marL="171450" indent="-171450">
              <a:buFont typeface="Arial" panose="020B0604020202020204" pitchFamily="34" charset="0"/>
              <a:buChar char="•"/>
            </a:pPr>
            <a:r>
              <a:rPr lang="en-US" dirty="0"/>
              <a:t>Have you received this Spirit into your life?</a:t>
            </a:r>
          </a:p>
          <a:p>
            <a:endParaRPr lang="en-US" dirty="0"/>
          </a:p>
          <a:p>
            <a:r>
              <a:rPr lang="en-US" dirty="0"/>
              <a:t>But the Apostle Paul says that we need to recognize that there is an internal war between our flesh (sinful nature) and the Spirit that lives within us as disciples of Jesus.</a:t>
            </a:r>
          </a:p>
          <a:p>
            <a:endParaRPr lang="en-US" dirty="0"/>
          </a:p>
          <a:p>
            <a:r>
              <a:rPr lang="en-US" dirty="0"/>
              <a:t>Open up now to Galatians…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7</a:t>
            </a:fld>
            <a:endParaRPr lang="en-US"/>
          </a:p>
        </p:txBody>
      </p:sp>
    </p:spTree>
    <p:extLst>
      <p:ext uri="{BB962C8B-B14F-4D97-AF65-F5344CB8AC3E}">
        <p14:creationId xmlns:p14="http://schemas.microsoft.com/office/powerpoint/2010/main" val="314738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PASSAGE]</a:t>
            </a:r>
          </a:p>
          <a:p>
            <a:pPr marL="171450" indent="-171450">
              <a:buFont typeface="Arial" panose="020B0604020202020204" pitchFamily="34" charset="0"/>
              <a:buChar char="•"/>
            </a:pPr>
            <a:r>
              <a:rPr lang="en-US" dirty="0"/>
              <a:t>Comment on verses 13-21.</a:t>
            </a:r>
          </a:p>
          <a:p>
            <a:endParaRPr lang="en-US" dirty="0"/>
          </a:p>
          <a:p>
            <a:r>
              <a:rPr lang="en-US" dirty="0"/>
              <a:t>And now verse 22…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8</a:t>
            </a:fld>
            <a:endParaRPr lang="en-US"/>
          </a:p>
        </p:txBody>
      </p:sp>
    </p:spTree>
    <p:extLst>
      <p:ext uri="{BB962C8B-B14F-4D97-AF65-F5344CB8AC3E}">
        <p14:creationId xmlns:p14="http://schemas.microsoft.com/office/powerpoint/2010/main" val="355412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READING - GALATIANS 5:22-25]</a:t>
            </a:r>
          </a:p>
          <a:p>
            <a:pPr marL="171450" indent="-171450">
              <a:buFont typeface="Arial" panose="020B0604020202020204" pitchFamily="34" charset="0"/>
              <a:buChar char="•"/>
            </a:pPr>
            <a:r>
              <a:rPr lang="en-US" dirty="0"/>
              <a:t>My friends, is this Spirit active within you?</a:t>
            </a:r>
          </a:p>
          <a:p>
            <a:pPr marL="171450" indent="-171450">
              <a:buFont typeface="Arial" panose="020B0604020202020204" pitchFamily="34" charset="0"/>
              <a:buChar char="•"/>
            </a:pPr>
            <a:r>
              <a:rPr lang="en-US" dirty="0"/>
              <a:t>Are you being intentional about bearing fruit?</a:t>
            </a:r>
          </a:p>
          <a:p>
            <a:pPr marL="171450" indent="-171450">
              <a:buFont typeface="Arial" panose="020B0604020202020204" pitchFamily="34" charset="0"/>
              <a:buChar char="•"/>
            </a:pPr>
            <a:r>
              <a:rPr lang="en-US" dirty="0"/>
              <a:t>Are you listening to the voice and the promptings of the Spirit?</a:t>
            </a:r>
          </a:p>
          <a:p>
            <a:pPr marL="171450" indent="-171450">
              <a:buFont typeface="Arial" panose="020B0604020202020204" pitchFamily="34" charset="0"/>
              <a:buChar char="•"/>
            </a:pPr>
            <a:r>
              <a:rPr lang="en-US" dirty="0"/>
              <a:t>Are you calling on the Advocate and Helper as a disciple?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[EXAMPLE OF THE SPIRIT’S 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my prayer for us is the same as the Apostle Paul prayed for the church in Ephesus…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9</a:t>
            </a:fld>
            <a:endParaRPr lang="en-US"/>
          </a:p>
        </p:txBody>
      </p:sp>
    </p:spTree>
    <p:extLst>
      <p:ext uri="{BB962C8B-B14F-4D97-AF65-F5344CB8AC3E}">
        <p14:creationId xmlns:p14="http://schemas.microsoft.com/office/powerpoint/2010/main" val="406795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10/23/23</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10/23/23</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background with white text&#10;&#10;Description automatically generated">
            <a:extLst>
              <a:ext uri="{FF2B5EF4-FFF2-40B4-BE49-F238E27FC236}">
                <a16:creationId xmlns:a16="http://schemas.microsoft.com/office/drawing/2014/main" id="{D04E27E2-0CC4-0D6A-F5F0-A10B93732C8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81765" y="609600"/>
            <a:ext cx="10228470" cy="5638799"/>
          </a:xfrm>
        </p:spPr>
        <p:txBody>
          <a:bodyPr>
            <a:noAutofit/>
          </a:bodyPr>
          <a:lstStyle/>
          <a:p>
            <a:pPr marL="0" indent="0">
              <a:buNone/>
            </a:pPr>
            <a:r>
              <a:rPr lang="en-US" sz="3400" b="1" dirty="0">
                <a:solidFill>
                  <a:schemeClr val="bg1"/>
                </a:solidFill>
              </a:rPr>
              <a:t>Paul, Ephesians 1:18-21 NIV – Resurrection Power!</a:t>
            </a:r>
          </a:p>
          <a:p>
            <a:pPr marL="0" indent="0">
              <a:buNone/>
            </a:pPr>
            <a:r>
              <a:rPr lang="en-US" sz="3400" b="1" i="0" u="none" strike="noStrike" baseline="30000" dirty="0">
                <a:solidFill>
                  <a:schemeClr val="bg1"/>
                </a:solidFill>
                <a:effectLst/>
              </a:rPr>
              <a:t>18 </a:t>
            </a:r>
            <a:r>
              <a:rPr lang="en-US" sz="3400" b="0" i="0" u="none" strike="noStrike" dirty="0">
                <a:solidFill>
                  <a:schemeClr val="bg1"/>
                </a:solidFill>
                <a:effectLst/>
              </a:rPr>
              <a:t>I pray that the eyes of your heart may be enlightened in order that you may know </a:t>
            </a:r>
            <a:r>
              <a:rPr lang="en-US" sz="3400" b="0" i="0" u="none" strike="noStrike" dirty="0">
                <a:solidFill>
                  <a:srgbClr val="FFFF00"/>
                </a:solidFill>
                <a:effectLst/>
              </a:rPr>
              <a:t>the hope</a:t>
            </a:r>
            <a:r>
              <a:rPr lang="en-US" sz="3400" b="0" i="0" u="none" strike="noStrike" dirty="0">
                <a:solidFill>
                  <a:schemeClr val="bg1"/>
                </a:solidFill>
                <a:effectLst/>
              </a:rPr>
              <a:t> to which he has called you, the riches of his glorious inheritance in his holy people,</a:t>
            </a:r>
            <a:r>
              <a:rPr lang="en-US" sz="3400" b="1" i="0" u="none" strike="noStrike" baseline="30000" dirty="0">
                <a:solidFill>
                  <a:schemeClr val="bg1"/>
                </a:solidFill>
                <a:effectLst/>
              </a:rPr>
              <a:t>19 </a:t>
            </a:r>
            <a:r>
              <a:rPr lang="en-US" sz="3400" b="0" i="0" u="none" strike="noStrike" dirty="0">
                <a:solidFill>
                  <a:schemeClr val="bg1"/>
                </a:solidFill>
                <a:effectLst/>
              </a:rPr>
              <a:t>and his incomparably </a:t>
            </a:r>
            <a:r>
              <a:rPr lang="en-US" sz="3400" b="0" i="0" u="none" strike="noStrike" dirty="0">
                <a:solidFill>
                  <a:srgbClr val="FFFF00"/>
                </a:solidFill>
                <a:effectLst/>
              </a:rPr>
              <a:t>great power </a:t>
            </a:r>
            <a:r>
              <a:rPr lang="en-US" sz="3400" b="0" i="0" u="none" strike="noStrike" dirty="0">
                <a:solidFill>
                  <a:schemeClr val="bg1"/>
                </a:solidFill>
                <a:effectLst/>
              </a:rPr>
              <a:t>for us who believe. </a:t>
            </a:r>
            <a:r>
              <a:rPr lang="en-US" sz="3400" b="0" i="0" u="none" strike="noStrike" dirty="0">
                <a:solidFill>
                  <a:srgbClr val="FFFF00"/>
                </a:solidFill>
                <a:effectLst/>
              </a:rPr>
              <a:t>That power is the same</a:t>
            </a:r>
            <a:r>
              <a:rPr lang="en-US" sz="3400" b="0" i="0" u="none" strike="noStrike" dirty="0">
                <a:solidFill>
                  <a:schemeClr val="bg1"/>
                </a:solidFill>
                <a:effectLst/>
              </a:rPr>
              <a:t> as the mighty strength </a:t>
            </a:r>
            <a:r>
              <a:rPr lang="en-US" sz="3400" b="1" i="0" u="none" strike="noStrike" baseline="30000" dirty="0">
                <a:solidFill>
                  <a:schemeClr val="bg1"/>
                </a:solidFill>
                <a:effectLst/>
              </a:rPr>
              <a:t>20 </a:t>
            </a:r>
            <a:r>
              <a:rPr lang="en-US" sz="3400" b="0" i="0" u="none" strike="noStrike" dirty="0">
                <a:solidFill>
                  <a:schemeClr val="bg1"/>
                </a:solidFill>
                <a:effectLst/>
              </a:rPr>
              <a:t>he exerted </a:t>
            </a:r>
            <a:r>
              <a:rPr lang="en-US" sz="3400" b="0" i="0" u="none" strike="noStrike" dirty="0">
                <a:solidFill>
                  <a:srgbClr val="FFFF00"/>
                </a:solidFill>
                <a:effectLst/>
              </a:rPr>
              <a:t>when he raised Christ from the dead</a:t>
            </a:r>
            <a:r>
              <a:rPr lang="en-US" sz="3400" b="0" i="0" u="none" strike="noStrike" dirty="0">
                <a:solidFill>
                  <a:schemeClr val="bg1"/>
                </a:solidFill>
                <a:effectLst/>
              </a:rPr>
              <a:t> and seated him at his right hand in the heavenly realms, </a:t>
            </a:r>
            <a:r>
              <a:rPr lang="en-US" sz="3400" b="1" i="0" u="none" strike="noStrike" baseline="30000" dirty="0">
                <a:solidFill>
                  <a:schemeClr val="bg1"/>
                </a:solidFill>
                <a:effectLst/>
              </a:rPr>
              <a:t>21 </a:t>
            </a:r>
            <a:r>
              <a:rPr lang="en-US" sz="3400" b="0" i="0" u="none" strike="noStrike" dirty="0">
                <a:solidFill>
                  <a:schemeClr val="bg1"/>
                </a:solidFill>
                <a:effectLst/>
              </a:rPr>
              <a:t>far above all rule and authority, power and dominion, and every name that is invoked, not only in the present age but also in the one to come.</a:t>
            </a:r>
            <a:endParaRPr lang="en-US" sz="3400" i="0" u="none" strike="noStrike" dirty="0">
              <a:solidFill>
                <a:schemeClr val="bg1"/>
              </a:solidFill>
              <a:effectLst/>
            </a:endParaRPr>
          </a:p>
        </p:txBody>
      </p:sp>
    </p:spTree>
    <p:extLst>
      <p:ext uri="{BB962C8B-B14F-4D97-AF65-F5344CB8AC3E}">
        <p14:creationId xmlns:p14="http://schemas.microsoft.com/office/powerpoint/2010/main" val="334004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screen with white text&#10;&#10;Description automatically generated">
            <a:extLst>
              <a:ext uri="{FF2B5EF4-FFF2-40B4-BE49-F238E27FC236}">
                <a16:creationId xmlns:a16="http://schemas.microsoft.com/office/drawing/2014/main" id="{3ACA4B77-6869-F883-B775-6AFEBE34BADD}"/>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1708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9A5D14F9-270F-E152-CCD4-12938C559CC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940756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green background&#10;&#10;Description automatically generated">
            <a:extLst>
              <a:ext uri="{FF2B5EF4-FFF2-40B4-BE49-F238E27FC236}">
                <a16:creationId xmlns:a16="http://schemas.microsoft.com/office/drawing/2014/main" id="{79453D10-EAF8-0346-5B77-E0636514186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25529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and white text on a green background&#10;&#10;Description automatically generated">
            <a:extLst>
              <a:ext uri="{FF2B5EF4-FFF2-40B4-BE49-F238E27FC236}">
                <a16:creationId xmlns:a16="http://schemas.microsoft.com/office/drawing/2014/main" id="{D057674E-F0D0-A5F8-662B-814934D3EDFD}"/>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1130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background with white text&#10;&#10;Description automatically generated">
            <a:extLst>
              <a:ext uri="{FF2B5EF4-FFF2-40B4-BE49-F238E27FC236}">
                <a16:creationId xmlns:a16="http://schemas.microsoft.com/office/drawing/2014/main" id="{CE43762B-BA32-42DC-050F-4EA0838337DB}"/>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1B1078A7-2B40-EC99-B80F-33B1C27182F1}"/>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6437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466BD2FE-56EC-217F-9D85-D8CE3CF69C96}"/>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0130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background with a hand and a plant&#10;&#10;Description automatically generated">
            <a:extLst>
              <a:ext uri="{FF2B5EF4-FFF2-40B4-BE49-F238E27FC236}">
                <a16:creationId xmlns:a16="http://schemas.microsoft.com/office/drawing/2014/main" id="{9AC52F3C-3F8A-48DB-C3DC-5BAE31431C97}"/>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599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38D49-13A9-389C-3B29-33DB37786E08}"/>
              </a:ext>
            </a:extLst>
          </p:cNvPr>
          <p:cNvSpPr>
            <a:spLocks noGrp="1"/>
          </p:cNvSpPr>
          <p:nvPr>
            <p:ph idx="1"/>
          </p:nvPr>
        </p:nvSpPr>
        <p:spPr>
          <a:xfrm>
            <a:off x="1164167" y="1140408"/>
            <a:ext cx="9863666" cy="4577183"/>
          </a:xfrm>
        </p:spPr>
        <p:txBody>
          <a:bodyPr>
            <a:noAutofit/>
          </a:bodyPr>
          <a:lstStyle/>
          <a:p>
            <a:pPr marL="0" indent="0">
              <a:buNone/>
            </a:pPr>
            <a:r>
              <a:rPr lang="en-US" sz="3400" b="1" i="0" u="none" strike="noStrike" dirty="0">
                <a:effectLst/>
              </a:rPr>
              <a:t>John 14</a:t>
            </a:r>
            <a:r>
              <a:rPr lang="en-US" sz="3400" b="1" dirty="0"/>
              <a:t>:15-18 NLT</a:t>
            </a:r>
            <a:r>
              <a:rPr lang="en-US" sz="3400" b="1" i="0" u="none" strike="noStrike" dirty="0">
                <a:effectLst/>
              </a:rPr>
              <a:t> – Jesus Gives the Holy Spirit</a:t>
            </a:r>
          </a:p>
          <a:p>
            <a:pPr marL="0" indent="0" algn="l">
              <a:buNone/>
            </a:pPr>
            <a:r>
              <a:rPr lang="en-US" sz="3400" b="1" i="0" u="none" strike="noStrike" baseline="30000" dirty="0">
                <a:solidFill>
                  <a:srgbClr val="FF0000"/>
                </a:solidFill>
                <a:effectLst/>
              </a:rPr>
              <a:t>15 </a:t>
            </a:r>
            <a:r>
              <a:rPr lang="en-US" sz="3400" b="0" i="0" u="none" strike="noStrike" dirty="0">
                <a:solidFill>
                  <a:srgbClr val="FF0000"/>
                </a:solidFill>
                <a:effectLst/>
              </a:rPr>
              <a:t>“If you love me, obey my commandments. </a:t>
            </a:r>
            <a:br>
              <a:rPr lang="en-US" sz="3400" b="0" i="0" u="none" strike="noStrike" dirty="0">
                <a:solidFill>
                  <a:srgbClr val="FF0000"/>
                </a:solidFill>
                <a:effectLst/>
              </a:rPr>
            </a:br>
            <a:r>
              <a:rPr lang="en-US" sz="3400" b="1" i="0" u="none" strike="noStrike" baseline="30000" dirty="0">
                <a:solidFill>
                  <a:srgbClr val="FF0000"/>
                </a:solidFill>
                <a:effectLst/>
              </a:rPr>
              <a:t>16 </a:t>
            </a:r>
            <a:r>
              <a:rPr lang="en-US" sz="3400" b="0" i="0" u="none" strike="noStrike" dirty="0">
                <a:solidFill>
                  <a:srgbClr val="FF0000"/>
                </a:solidFill>
                <a:effectLst/>
              </a:rPr>
              <a:t>And I will ask the Father, and he will give you another </a:t>
            </a:r>
            <a:r>
              <a:rPr lang="en-US" sz="3400" b="0" i="0" u="none" strike="noStrike" dirty="0">
                <a:solidFill>
                  <a:srgbClr val="FF0000"/>
                </a:solidFill>
                <a:effectLst/>
                <a:highlight>
                  <a:srgbClr val="FFFF00"/>
                </a:highlight>
              </a:rPr>
              <a:t>Advocate</a:t>
            </a:r>
            <a:r>
              <a:rPr lang="en-US" sz="3400" b="0" i="0" u="none" strike="noStrike" dirty="0">
                <a:solidFill>
                  <a:srgbClr val="FF0000"/>
                </a:solidFill>
                <a:effectLst/>
              </a:rPr>
              <a:t>,</a:t>
            </a:r>
            <a:r>
              <a:rPr lang="en-US" sz="3400" baseline="30000" dirty="0">
                <a:solidFill>
                  <a:srgbClr val="FF0000"/>
                </a:solidFill>
              </a:rPr>
              <a:t> </a:t>
            </a:r>
            <a:r>
              <a:rPr lang="en-US" sz="3400" b="0" i="0" u="none" strike="noStrike" dirty="0">
                <a:solidFill>
                  <a:srgbClr val="FF0000"/>
                </a:solidFill>
                <a:effectLst/>
              </a:rPr>
              <a:t>who will never leave you. </a:t>
            </a:r>
            <a:r>
              <a:rPr lang="en-US" sz="3400" b="1" i="0" u="none" strike="noStrike" baseline="30000" dirty="0">
                <a:solidFill>
                  <a:srgbClr val="FF0000"/>
                </a:solidFill>
                <a:effectLst/>
              </a:rPr>
              <a:t>17 </a:t>
            </a:r>
            <a:r>
              <a:rPr lang="en-US" sz="3400" b="0" i="0" u="none" strike="noStrike" dirty="0">
                <a:solidFill>
                  <a:srgbClr val="FF0000"/>
                </a:solidFill>
                <a:effectLst/>
              </a:rPr>
              <a:t>He is the Holy Spirit, who leads into all truth. The world cannot receive him, because it isn’t looking for him and doesn’t recognize him. But you know him, because he lives with you now and later will be in you.</a:t>
            </a:r>
            <a:r>
              <a:rPr lang="en-US" sz="3400" baseline="30000" dirty="0">
                <a:solidFill>
                  <a:srgbClr val="FF0000"/>
                </a:solidFill>
              </a:rPr>
              <a:t> </a:t>
            </a:r>
            <a:r>
              <a:rPr lang="en-US" sz="3400" b="1" i="0" u="none" strike="noStrike" baseline="30000" dirty="0">
                <a:solidFill>
                  <a:srgbClr val="FF0000"/>
                </a:solidFill>
                <a:effectLst/>
              </a:rPr>
              <a:t>18 </a:t>
            </a:r>
            <a:r>
              <a:rPr lang="en-US" sz="3400" b="0" i="0" u="none" strike="noStrike" dirty="0">
                <a:solidFill>
                  <a:srgbClr val="FF0000"/>
                </a:solidFill>
                <a:effectLst/>
              </a:rPr>
              <a:t>No, I will not abandon you as orphans—I will come to you.</a:t>
            </a:r>
          </a:p>
        </p:txBody>
      </p:sp>
    </p:spTree>
    <p:extLst>
      <p:ext uri="{BB962C8B-B14F-4D97-AF65-F5344CB8AC3E}">
        <p14:creationId xmlns:p14="http://schemas.microsoft.com/office/powerpoint/2010/main" val="28382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background with white text and a triangle with a red heart&#10;&#10;Description automatically generated">
            <a:extLst>
              <a:ext uri="{FF2B5EF4-FFF2-40B4-BE49-F238E27FC236}">
                <a16:creationId xmlns:a16="http://schemas.microsoft.com/office/drawing/2014/main" id="{02BAF724-5CC1-01D4-3EAE-3B977039E377}"/>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017936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9C430D88-8825-335C-5FB4-FC0D8FC78A9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829539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een background with a hand and a plant&#10;&#10;Description automatically generated">
            <a:extLst>
              <a:ext uri="{FF2B5EF4-FFF2-40B4-BE49-F238E27FC236}">
                <a16:creationId xmlns:a16="http://schemas.microsoft.com/office/drawing/2014/main" id="{6450CE27-3BB3-5659-FB61-23E3ED7EB069}"/>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452526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next to a tree with fruits and words&#10;&#10;Description automatically generated">
            <a:extLst>
              <a:ext uri="{FF2B5EF4-FFF2-40B4-BE49-F238E27FC236}">
                <a16:creationId xmlns:a16="http://schemas.microsoft.com/office/drawing/2014/main" id="{C2D5F1CD-40E0-2666-6D54-ECB8EC0D582D}"/>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08893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57972</TotalTime>
  <Words>1220</Words>
  <Application>Microsoft Macintosh PowerPoint</Application>
  <PresentationFormat>Widescreen</PresentationFormat>
  <Paragraphs>101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480</cp:revision>
  <cp:lastPrinted>2023-10-29T12:25:47Z</cp:lastPrinted>
  <dcterms:created xsi:type="dcterms:W3CDTF">2022-11-22T02:48:34Z</dcterms:created>
  <dcterms:modified xsi:type="dcterms:W3CDTF">2023-10-29T13:56:38Z</dcterms:modified>
</cp:coreProperties>
</file>