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450" r:id="rId3"/>
    <p:sldId id="470" r:id="rId4"/>
    <p:sldId id="406" r:id="rId5"/>
    <p:sldId id="466" r:id="rId6"/>
    <p:sldId id="452" r:id="rId7"/>
    <p:sldId id="453" r:id="rId8"/>
    <p:sldId id="454" r:id="rId9"/>
    <p:sldId id="455" r:id="rId10"/>
    <p:sldId id="467" r:id="rId11"/>
    <p:sldId id="462" r:id="rId12"/>
    <p:sldId id="463" r:id="rId13"/>
    <p:sldId id="468" r:id="rId14"/>
    <p:sldId id="464" r:id="rId15"/>
    <p:sldId id="469" r:id="rId16"/>
    <p:sldId id="465" r:id="rId17"/>
    <p:sldId id="471" r:id="rId18"/>
    <p:sldId id="456" r:id="rId19"/>
    <p:sldId id="473" r:id="rId20"/>
    <p:sldId id="474" r:id="rId21"/>
    <p:sldId id="475" r:id="rId22"/>
    <p:sldId id="476" r:id="rId23"/>
    <p:sldId id="477" r:id="rId24"/>
    <p:sldId id="478" r:id="rId25"/>
    <p:sldId id="479" r:id="rId26"/>
    <p:sldId id="480" r:id="rId27"/>
    <p:sldId id="481" r:id="rId28"/>
    <p:sldId id="482" r:id="rId29"/>
    <p:sldId id="44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1219"/>
  </p:normalViewPr>
  <p:slideViewPr>
    <p:cSldViewPr snapToGrid="0" snapToObjects="1">
      <p:cViewPr varScale="1">
        <p:scale>
          <a:sx n="77" d="100"/>
          <a:sy n="77" d="100"/>
        </p:scale>
        <p:origin x="808" y="192"/>
      </p:cViewPr>
      <p:guideLst/>
    </p:cSldViewPr>
  </p:slideViewPr>
  <p:notesTextViewPr>
    <p:cViewPr>
      <p:scale>
        <a:sx n="140" d="100"/>
        <a:sy n="140" d="100"/>
      </p:scale>
      <p:origin x="0" y="-192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5/22/21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It’s Pentecost Sunday. And this is the day on the church calendar when we remember how Christ (after he ascended) gave his disciples the Holy Spirit and his church was officially born. And we’re going to see today that if it weren’t for the Holy Spirit, not only would the church be unable to follow Jesus and make any difference in the world, but there would be no “saved” people, no personal transformations, and no way to become all that Christ wants us to be as his disciples. Because without the energy and influence of the Holy Spirit, we are on our own—left with nothing but our sinful (ungenerated) flesh and our limited abilities.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 may recall the story in Acts 19 when the Apostle Paul traveled to Ephesus. He found some disciples there and he asked them, “Did you receive the Holy Spirit when you believed?” And they answered, “No, we have not even heard that there is a Holy Spirit.” So, seeing that this was quite the contradiction (a disciple without the indwelling Spirit), they were then baptized into the name of the Lord Jesus. And when Paul placed his hands on them in prayer, the Holy Spirit came on them and they outwardly manifested this change. They came alive to God in Christ and could now begin to live by the Spirit and truly make a Kingdom difference, where before they were just well-intentioned and doing a lot of busy work.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 see, their minds had accepted something that their hearts had yet to experience. We’ve seen several examples of this throughout church history—folks who for years gave mental ascent to the faith, operated out of their own strength, but had not truly experienced the indwelling Christ through the filling of the Holy Spirit.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One of the most well-known examples of this, and one that many of us are familiar with, is the story of John Wesley, the founder of the Methodists. John and his brother Charles grew up in a devout Anglican home. John learned Hebrew, Greek, and Latin as a kid. And when he was old enough, he went to Oxford. So, he was a bright guy who had decided to give himself to the ministry. He was a teacher, a preacher, and he made an attempt to be a missionary to Native Americans in the new American colonies.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after a failed missionary attempt to the colony of Georgia, at the age of 35, John Wesley traveled back home burned out, depressed, and defeated. It was in his own journal that he recorded the event on May 24th 1738. Wesley reluctantly and rather unwillingly attended a service that evening on </a:t>
            </a:r>
            <a:r>
              <a:rPr lang="en-US" sz="1200" b="0" i="0" u="none" strike="noStrike" kern="1200" dirty="0" err="1">
                <a:solidFill>
                  <a:schemeClr val="tx1"/>
                </a:solidFill>
                <a:effectLst/>
                <a:latin typeface="+mn-lt"/>
                <a:ea typeface="+mn-ea"/>
                <a:cs typeface="+mn-cs"/>
              </a:rPr>
              <a:t>Aldersgate</a:t>
            </a:r>
            <a:r>
              <a:rPr lang="en-US" sz="1200" b="0" i="0" u="none" strike="noStrike" kern="1200" dirty="0">
                <a:solidFill>
                  <a:schemeClr val="tx1"/>
                </a:solidFill>
                <a:effectLst/>
                <a:latin typeface="+mn-lt"/>
                <a:ea typeface="+mn-ea"/>
                <a:cs typeface="+mn-cs"/>
              </a:rPr>
              <a:t> Street in London. As he listened to the preacher read from Martin Luther's Preface to the Epistle to the Romans, he said that he felt his "heart strangely warmed." Wesley wrote, "while he was describing the change which God works in the heart through faith in Christ, I felt my heart strangely warmed. I felt I did trust in Christ, Christ alone for salvation; and an assurance was given me that He had taken away my sins, even mine, and saved me from the law of sin and death.” Wesley said, “I </a:t>
            </a:r>
            <a:r>
              <a:rPr lang="en-US" sz="1200" b="0" i="1" u="none" strike="noStrike" kern="1200" dirty="0">
                <a:solidFill>
                  <a:schemeClr val="tx1"/>
                </a:solidFill>
                <a:effectLst/>
                <a:latin typeface="+mn-lt"/>
                <a:ea typeface="+mn-ea"/>
                <a:cs typeface="+mn-cs"/>
              </a:rPr>
              <a:t>felt</a:t>
            </a:r>
            <a:r>
              <a:rPr lang="en-US" sz="1200" b="0" i="0" u="none" strike="noStrike" kern="1200" dirty="0">
                <a:solidFill>
                  <a:schemeClr val="tx1"/>
                </a:solidFill>
                <a:effectLst/>
                <a:latin typeface="+mn-lt"/>
                <a:ea typeface="+mn-ea"/>
                <a:cs typeface="+mn-cs"/>
              </a:rPr>
              <a:t> that God loved me.”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 know it’s been said that if it weren’t for Wesley’s </a:t>
            </a:r>
            <a:r>
              <a:rPr lang="en-US" sz="1200" b="0" i="0" u="none" strike="noStrike" kern="1200" dirty="0" err="1">
                <a:solidFill>
                  <a:schemeClr val="tx1"/>
                </a:solidFill>
                <a:effectLst/>
                <a:latin typeface="+mn-lt"/>
                <a:ea typeface="+mn-ea"/>
                <a:cs typeface="+mn-cs"/>
              </a:rPr>
              <a:t>Aldersgate</a:t>
            </a:r>
            <a:r>
              <a:rPr lang="en-US" sz="1200" b="0" i="0" u="none" strike="noStrike" kern="1200" dirty="0">
                <a:solidFill>
                  <a:schemeClr val="tx1"/>
                </a:solidFill>
                <a:effectLst/>
                <a:latin typeface="+mn-lt"/>
                <a:ea typeface="+mn-ea"/>
                <a:cs typeface="+mn-cs"/>
              </a:rPr>
              <a:t> experience, then Wesley and Methodism would likely be nothing more than an obscure footnote in the pages of church history. And of course, the Brethren in Christ (our denomination) never would have been influenced by Wesley’s theology and practice. So, we can see (in more ways than one) what a difference the Holy Spirit can make in our lives and in the church.</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Therefore, I want to invite us this morning to reflect on the importance of the Holy Spirit. And specifically, let’s ask ourselves: (1) does the Spirit dwell in me </a:t>
            </a:r>
            <a:r>
              <a:rPr lang="en-US" sz="1200" b="0" i="1" u="none" strike="noStrike" kern="1200" dirty="0">
                <a:solidFill>
                  <a:schemeClr val="tx1"/>
                </a:solidFill>
                <a:effectLst/>
                <a:latin typeface="+mn-lt"/>
                <a:ea typeface="+mn-ea"/>
                <a:cs typeface="+mn-cs"/>
              </a:rPr>
              <a:t>and</a:t>
            </a:r>
            <a:r>
              <a:rPr lang="en-US" sz="1200" b="0" i="0" u="none" strike="noStrike" kern="1200" dirty="0">
                <a:solidFill>
                  <a:schemeClr val="tx1"/>
                </a:solidFill>
                <a:effectLst/>
                <a:latin typeface="+mn-lt"/>
                <a:ea typeface="+mn-ea"/>
                <a:cs typeface="+mn-cs"/>
              </a:rPr>
              <a:t> am I living by the Spirit?; and (2) do we recognize our need for the Holy Spirit at Grantham Church—that we need much more than “brains and brawn” if we’re going to grow as a congregation and be all that God wants us to be? Let’s seek the answers to those questions today.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[SUM UP ACTS 2:14-21]</a:t>
            </a:r>
          </a:p>
          <a:p>
            <a:pPr marL="171450" indent="-171450">
              <a:buFont typeface="Arial" panose="020B0604020202020204" pitchFamily="34" charset="0"/>
              <a:buChar char="•"/>
            </a:pPr>
            <a:r>
              <a:rPr lang="en-US" dirty="0">
                <a:solidFill>
                  <a:schemeClr val="tx1"/>
                </a:solidFill>
              </a:rPr>
              <a:t>We are not drunk, God is fulfilling his promises.</a:t>
            </a:r>
          </a:p>
          <a:p>
            <a:pPr marL="171450" indent="-171450">
              <a:buFont typeface="Arial" panose="020B0604020202020204" pitchFamily="34" charset="0"/>
              <a:buChar char="•"/>
            </a:pPr>
            <a:r>
              <a:rPr lang="en-US" dirty="0">
                <a:solidFill>
                  <a:schemeClr val="tx1"/>
                </a:solidFill>
              </a:rPr>
              <a:t>He quotes Joel 2:28-32 – “In the last days, God says, I will pour out my Spirit…”</a:t>
            </a:r>
          </a:p>
          <a:p>
            <a:pPr marL="171450" indent="-171450">
              <a:buFont typeface="Arial" panose="020B0604020202020204" pitchFamily="34" charset="0"/>
              <a:buChar char="•"/>
            </a:pPr>
            <a:r>
              <a:rPr lang="en-US" dirty="0">
                <a:solidFill>
                  <a:schemeClr val="tx1"/>
                </a:solidFill>
              </a:rPr>
              <a:t>Joel says, all who call on the name of the Lord shall be saved!</a:t>
            </a:r>
          </a:p>
          <a:p>
            <a:endParaRPr lang="en-US" dirty="0">
              <a:solidFill>
                <a:schemeClr val="tx1"/>
              </a:solidFill>
            </a:endParaRPr>
          </a:p>
          <a:p>
            <a:r>
              <a:rPr lang="en-US" dirty="0">
                <a:solidFill>
                  <a:schemeClr val="tx1"/>
                </a:solidFill>
              </a:rPr>
              <a:t>And by the end of Peter’s sermon, Luke tells us that many accepted his message and were baptized. And by the end of the day, about 3,000 people became followers of Jesus. Folks, that is what the Holy Spirit can do. And of course, this is what Jesus meant when he said, “</a:t>
            </a:r>
            <a:r>
              <a:rPr lang="en-US" sz="1200" dirty="0">
                <a:solidFill>
                  <a:schemeClr val="tx1"/>
                </a:solidFill>
              </a:rPr>
              <a:t>Do not leave Jerusalem, but wait for the gift my Father promised, which you have heard me speak about. For John baptized with</a:t>
            </a:r>
            <a:r>
              <a:rPr lang="en-US" sz="1200" baseline="30000" dirty="0">
                <a:solidFill>
                  <a:schemeClr val="tx1"/>
                </a:solidFill>
              </a:rPr>
              <a:t> </a:t>
            </a:r>
            <a:r>
              <a:rPr lang="en-US" sz="1200" dirty="0">
                <a:solidFill>
                  <a:schemeClr val="tx1"/>
                </a:solidFill>
              </a:rPr>
              <a:t>water, but in a few days </a:t>
            </a:r>
            <a:r>
              <a:rPr lang="en-US" sz="1200" dirty="0">
                <a:solidFill>
                  <a:schemeClr val="tx1"/>
                </a:solidFill>
                <a:highlight>
                  <a:srgbClr val="FFFF00"/>
                </a:highlight>
              </a:rPr>
              <a:t>you will be baptized with</a:t>
            </a:r>
            <a:r>
              <a:rPr lang="en-US" sz="1200" baseline="30000" dirty="0">
                <a:solidFill>
                  <a:schemeClr val="tx1"/>
                </a:solidFill>
                <a:highlight>
                  <a:srgbClr val="FFFF00"/>
                </a:highlight>
              </a:rPr>
              <a:t> </a:t>
            </a:r>
            <a:r>
              <a:rPr lang="en-US" sz="1200" dirty="0">
                <a:solidFill>
                  <a:schemeClr val="tx1"/>
                </a:solidFill>
                <a:highlight>
                  <a:srgbClr val="FFFF00"/>
                </a:highlight>
              </a:rPr>
              <a:t>the Holy Spirit</a:t>
            </a:r>
            <a:r>
              <a:rPr lang="en-US" sz="1200" dirty="0">
                <a:solidFill>
                  <a:schemeClr val="tx1"/>
                </a:solidFill>
              </a:rPr>
              <a:t>” (Acts 1:4-5). </a:t>
            </a:r>
          </a:p>
          <a:p>
            <a:endParaRPr lang="en-US" sz="1200" dirty="0">
              <a:solidFill>
                <a:schemeClr val="tx1"/>
              </a:solidFill>
            </a:endParaRPr>
          </a:p>
          <a:p>
            <a:r>
              <a:rPr lang="en-US" sz="1200" dirty="0">
                <a:solidFill>
                  <a:schemeClr val="tx1"/>
                </a:solidFill>
              </a:rPr>
              <a:t>So, real quick, let’s consider why we have been given the Holy Spirit. I’ve summed it up this way: [NEXT SLIDE]</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10</a:t>
            </a:fld>
            <a:endParaRPr lang="en-US"/>
          </a:p>
        </p:txBody>
      </p:sp>
    </p:spTree>
    <p:extLst>
      <p:ext uri="{BB962C8B-B14F-4D97-AF65-F5344CB8AC3E}">
        <p14:creationId xmlns:p14="http://schemas.microsoft.com/office/powerpoint/2010/main" val="51190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his peace.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11</a:t>
            </a:fld>
            <a:endParaRPr lang="en-US"/>
          </a:p>
        </p:txBody>
      </p:sp>
    </p:spTree>
    <p:extLst>
      <p:ext uri="{BB962C8B-B14F-4D97-AF65-F5344CB8AC3E}">
        <p14:creationId xmlns:p14="http://schemas.microsoft.com/office/powerpoint/2010/main" val="284382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dirty="0"/>
              <a:t>Stephen (the first martyr)</a:t>
            </a:r>
          </a:p>
          <a:p>
            <a:pPr marL="171450" indent="-171450">
              <a:buFont typeface="Arial" panose="020B0604020202020204" pitchFamily="34" charset="0"/>
              <a:buChar char="•"/>
            </a:pPr>
            <a:r>
              <a:rPr lang="en-US" dirty="0"/>
              <a:t>Paul and Silas singing in prison</a:t>
            </a:r>
          </a:p>
          <a:p>
            <a:pPr marL="171450" indent="-171450">
              <a:buFont typeface="Arial" panose="020B0604020202020204" pitchFamily="34" charset="0"/>
              <a:buChar char="•"/>
            </a:pPr>
            <a:r>
              <a:rPr lang="en-US" dirty="0"/>
              <a:t>Perpetua and Felicity’s peace in the arena (3</a:t>
            </a:r>
            <a:r>
              <a:rPr lang="en-US" baseline="30000" dirty="0"/>
              <a:t>rd</a:t>
            </a:r>
            <a:r>
              <a:rPr lang="en-US" dirty="0"/>
              <a:t> cent. martyrs)</a:t>
            </a:r>
          </a:p>
          <a:p>
            <a:pPr marL="171450" indent="-171450">
              <a:buFont typeface="Arial" panose="020B0604020202020204" pitchFamily="34" charset="0"/>
              <a:buChar char="•"/>
            </a:pPr>
            <a:r>
              <a:rPr lang="en-US" dirty="0"/>
              <a:t>John Wesley’s experience sailing with the Moravians to Georgia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Where does this peace come from? It comes from Christ and the Spirit that he gives to us.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12</a:t>
            </a:fld>
            <a:endParaRPr lang="en-US"/>
          </a:p>
        </p:txBody>
      </p:sp>
    </p:spTree>
    <p:extLst>
      <p:ext uri="{BB962C8B-B14F-4D97-AF65-F5344CB8AC3E}">
        <p14:creationId xmlns:p14="http://schemas.microsoft.com/office/powerpoint/2010/main" val="3649249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[BRIEF COMMENT]</a:t>
            </a:r>
          </a:p>
          <a:p>
            <a:pPr rtl="0" fontAlgn="base"/>
            <a:r>
              <a:rPr lang="en-US" sz="1200" b="0" i="0" u="none" strike="noStrike" kern="1200" dirty="0">
                <a:solidFill>
                  <a:schemeClr val="tx1"/>
                </a:solidFill>
                <a:effectLst/>
                <a:latin typeface="+mn-lt"/>
                <a:ea typeface="+mn-ea"/>
                <a:cs typeface="+mn-cs"/>
              </a:rPr>
              <a:t>Friends, the Jesus who slept through the storm when his disciples were all panicked thinking they were going to die, offers us his peace through the power of the Holy Spirit.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And secondly, we’ve been given power.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13</a:t>
            </a:fld>
            <a:endParaRPr lang="en-US"/>
          </a:p>
        </p:txBody>
      </p:sp>
    </p:spTree>
    <p:extLst>
      <p:ext uri="{BB962C8B-B14F-4D97-AF65-F5344CB8AC3E}">
        <p14:creationId xmlns:p14="http://schemas.microsoft.com/office/powerpoint/2010/main" val="44783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[BRIEF COMMENTS]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faith and the courage of the early church</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gifts the Spirit gives the church</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power to change the world around us</a:t>
            </a:r>
          </a:p>
          <a:p>
            <a:endParaRPr lang="en-US" dirty="0"/>
          </a:p>
          <a:p>
            <a:r>
              <a:rPr lang="en-US" dirty="0"/>
              <a:t>Remember, what Jesus said in Acts 1:8.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14</a:t>
            </a:fld>
            <a:endParaRPr lang="en-US"/>
          </a:p>
        </p:txBody>
      </p:sp>
    </p:spTree>
    <p:extLst>
      <p:ext uri="{BB962C8B-B14F-4D97-AF65-F5344CB8AC3E}">
        <p14:creationId xmlns:p14="http://schemas.microsoft.com/office/powerpoint/2010/main" val="175737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[BRIEF COMMENT]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And lastly, the Spirit has been given so that we might experience God’s provision.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15</a:t>
            </a:fld>
            <a:endParaRPr lang="en-US"/>
          </a:p>
        </p:txBody>
      </p:sp>
    </p:spTree>
    <p:extLst>
      <p:ext uri="{BB962C8B-B14F-4D97-AF65-F5344CB8AC3E}">
        <p14:creationId xmlns:p14="http://schemas.microsoft.com/office/powerpoint/2010/main" val="295843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r>
              <a:rPr lang="en-US" dirty="0"/>
              <a:t>What kind of provision are we talking about here? Well, several kinds. First, we’re given…</a:t>
            </a:r>
          </a:p>
          <a:p>
            <a:pPr marL="171450" indent="-171450">
              <a:buFont typeface="Arial" panose="020B0604020202020204" pitchFamily="34" charset="0"/>
              <a:buChar char="•"/>
            </a:pPr>
            <a:r>
              <a:rPr lang="en-US" dirty="0"/>
              <a:t>Insight into what is right and wrong (conviction &amp; discernment)</a:t>
            </a:r>
          </a:p>
          <a:p>
            <a:pPr marL="171450" indent="-171450">
              <a:buFont typeface="Arial" panose="020B0604020202020204" pitchFamily="34" charset="0"/>
              <a:buChar char="•"/>
            </a:pPr>
            <a:r>
              <a:rPr lang="en-US" dirty="0"/>
              <a:t>We’re given divine reminders of his truth and how to walk in it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Listen to what Jesus said in John 16.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16</a:t>
            </a:fld>
            <a:endParaRPr lang="en-US"/>
          </a:p>
        </p:txBody>
      </p:sp>
    </p:spTree>
    <p:extLst>
      <p:ext uri="{BB962C8B-B14F-4D97-AF65-F5344CB8AC3E}">
        <p14:creationId xmlns:p14="http://schemas.microsoft.com/office/powerpoint/2010/main" val="4086741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[BRIEF COMMENT]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Also, because of the Holy Spirit…</a:t>
            </a:r>
          </a:p>
          <a:p>
            <a:pPr marL="171450" indent="-171450">
              <a:buFont typeface="Arial" panose="020B0604020202020204" pitchFamily="34" charset="0"/>
              <a:buChar char="•"/>
            </a:pPr>
            <a:r>
              <a:rPr lang="en-US" dirty="0"/>
              <a:t>We’re given a guide to be more like Christ</a:t>
            </a:r>
          </a:p>
          <a:p>
            <a:pPr marL="171450" indent="-171450">
              <a:buFont typeface="Arial" panose="020B0604020202020204" pitchFamily="34" charset="0"/>
              <a:buChar char="•"/>
            </a:pPr>
            <a:r>
              <a:rPr lang="en-US" dirty="0"/>
              <a:t>And he is able to show us a way forward when there seems to be no way</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But in order to experience this life in us, we must be intentional and focused on living in the Spirit. Listen to what the Apostle Paul said in Romans 8:5-13.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17</a:t>
            </a:fld>
            <a:endParaRPr lang="en-US"/>
          </a:p>
        </p:txBody>
      </p:sp>
    </p:spTree>
    <p:extLst>
      <p:ext uri="{BB962C8B-B14F-4D97-AF65-F5344CB8AC3E}">
        <p14:creationId xmlns:p14="http://schemas.microsoft.com/office/powerpoint/2010/main" val="941035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r>
              <a:rPr lang="en-US" dirty="0"/>
              <a:t>Verse 9…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18</a:t>
            </a:fld>
            <a:endParaRPr lang="en-US"/>
          </a:p>
        </p:txBody>
      </p:sp>
    </p:spTree>
    <p:extLst>
      <p:ext uri="{BB962C8B-B14F-4D97-AF65-F5344CB8AC3E}">
        <p14:creationId xmlns:p14="http://schemas.microsoft.com/office/powerpoint/2010/main" val="3874287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r>
              <a:rPr lang="en-US" dirty="0"/>
              <a:t>Verse 12…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19</a:t>
            </a:fld>
            <a:endParaRPr lang="en-US"/>
          </a:p>
        </p:txBody>
      </p:sp>
    </p:spTree>
    <p:extLst>
      <p:ext uri="{BB962C8B-B14F-4D97-AF65-F5344CB8AC3E}">
        <p14:creationId xmlns:p14="http://schemas.microsoft.com/office/powerpoint/2010/main" val="385173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Before we dive into our Scripture reading for today, I thought a broader biblical background and understanding of the Spirit would be helpful. And there is really no better way to do that but to show you this short video on the Holy Spirit from the Bible Project. Let’s watch that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[SHOW VIDEO] – </a:t>
            </a:r>
            <a:r>
              <a:rPr lang="en-US" sz="1200" b="0" i="1" u="none" strike="noStrike" kern="1200" dirty="0">
                <a:solidFill>
                  <a:schemeClr val="tx1"/>
                </a:solidFill>
                <a:effectLst/>
                <a:latin typeface="+mn-lt"/>
                <a:ea typeface="+mn-ea"/>
                <a:cs typeface="+mn-cs"/>
              </a:rPr>
              <a:t>stop video before two guys appear at the end </a:t>
            </a:r>
            <a:r>
              <a:rPr lang="en-US" sz="1200" b="0" i="0" u="none" strike="noStrike" kern="1200" dirty="0">
                <a:solidFill>
                  <a:schemeClr val="tx1"/>
                </a:solidFill>
                <a:effectLst/>
                <a:latin typeface="+mn-lt"/>
                <a:ea typeface="+mn-ea"/>
                <a:cs typeface="+mn-cs"/>
              </a:rPr>
              <a:t>(exactly 3:49).</a:t>
            </a:r>
          </a:p>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2</a:t>
            </a:fld>
            <a:endParaRPr lang="en-US"/>
          </a:p>
        </p:txBody>
      </p:sp>
    </p:spTree>
    <p:extLst>
      <p:ext uri="{BB962C8B-B14F-4D97-AF65-F5344CB8AC3E}">
        <p14:creationId xmlns:p14="http://schemas.microsoft.com/office/powerpoint/2010/main" val="4270026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r>
              <a:rPr lang="en-US" dirty="0"/>
              <a:t>If we’re honest, we don’t really like this part. Why? It’s because American society and culture has a</a:t>
            </a:r>
            <a:r>
              <a:rPr lang="en-US" i="1" dirty="0"/>
              <a:t> negative </a:t>
            </a:r>
            <a:r>
              <a:rPr lang="en-US" dirty="0"/>
              <a:t>sense and understanding of freedom, and it’s this individualistic and hedonistic view that impacts our thinking. It says, “If I can’t do whatever I want, then I’m not really free.” But folks, that’s not the Christian understanding of freedom. </a:t>
            </a:r>
          </a:p>
          <a:p>
            <a:endParaRPr lang="en-US" dirty="0"/>
          </a:p>
          <a:p>
            <a:r>
              <a:rPr lang="en-US" dirty="0"/>
              <a:t>Once again, listen to what the Apostle Paul said about this in Galatians 5:13-25.  [NEXT SLIDE]</a:t>
            </a:r>
          </a:p>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20</a:t>
            </a:fld>
            <a:endParaRPr lang="en-US"/>
          </a:p>
        </p:txBody>
      </p:sp>
    </p:spTree>
    <p:extLst>
      <p:ext uri="{BB962C8B-B14F-4D97-AF65-F5344CB8AC3E}">
        <p14:creationId xmlns:p14="http://schemas.microsoft.com/office/powerpoint/2010/main" val="820259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Verse 16…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21</a:t>
            </a:fld>
            <a:endParaRPr lang="en-US"/>
          </a:p>
        </p:txBody>
      </p:sp>
    </p:spTree>
    <p:extLst>
      <p:ext uri="{BB962C8B-B14F-4D97-AF65-F5344CB8AC3E}">
        <p14:creationId xmlns:p14="http://schemas.microsoft.com/office/powerpoint/2010/main" val="2543157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Verse 19… [NEXT SLIDE]</a:t>
            </a:r>
          </a:p>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22</a:t>
            </a:fld>
            <a:endParaRPr lang="en-US"/>
          </a:p>
        </p:txBody>
      </p:sp>
    </p:spTree>
    <p:extLst>
      <p:ext uri="{BB962C8B-B14F-4D97-AF65-F5344CB8AC3E}">
        <p14:creationId xmlns:p14="http://schemas.microsoft.com/office/powerpoint/2010/main" val="2997086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Verse 22… [NEXT SLIDE]</a:t>
            </a:r>
          </a:p>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23</a:t>
            </a:fld>
            <a:endParaRPr lang="en-US"/>
          </a:p>
        </p:txBody>
      </p:sp>
    </p:spTree>
    <p:extLst>
      <p:ext uri="{BB962C8B-B14F-4D97-AF65-F5344CB8AC3E}">
        <p14:creationId xmlns:p14="http://schemas.microsoft.com/office/powerpoint/2010/main" val="353584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r>
              <a:rPr lang="en-US" dirty="0"/>
              <a:t>So, how do we keep in step with the Spirit and experience his energy and influence?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24</a:t>
            </a:fld>
            <a:endParaRPr lang="en-US"/>
          </a:p>
        </p:txBody>
      </p:sp>
    </p:spTree>
    <p:extLst>
      <p:ext uri="{BB962C8B-B14F-4D97-AF65-F5344CB8AC3E}">
        <p14:creationId xmlns:p14="http://schemas.microsoft.com/office/powerpoint/2010/main" val="4139539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25</a:t>
            </a:fld>
            <a:endParaRPr lang="en-US"/>
          </a:p>
        </p:txBody>
      </p:sp>
    </p:spTree>
    <p:extLst>
      <p:ext uri="{BB962C8B-B14F-4D97-AF65-F5344CB8AC3E}">
        <p14:creationId xmlns:p14="http://schemas.microsoft.com/office/powerpoint/2010/main" val="3814749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26</a:t>
            </a:fld>
            <a:endParaRPr lang="en-US"/>
          </a:p>
        </p:txBody>
      </p:sp>
    </p:spTree>
    <p:extLst>
      <p:ext uri="{BB962C8B-B14F-4D97-AF65-F5344CB8AC3E}">
        <p14:creationId xmlns:p14="http://schemas.microsoft.com/office/powerpoint/2010/main" val="3626209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27</a:t>
            </a:fld>
            <a:endParaRPr lang="en-US"/>
          </a:p>
        </p:txBody>
      </p:sp>
    </p:spTree>
    <p:extLst>
      <p:ext uri="{BB962C8B-B14F-4D97-AF65-F5344CB8AC3E}">
        <p14:creationId xmlns:p14="http://schemas.microsoft.com/office/powerpoint/2010/main" val="294759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Active Awareness</a:t>
            </a:r>
            <a:br>
              <a:rPr lang="en-US" dirty="0"/>
            </a:br>
            <a:r>
              <a:rPr lang="en-US" dirty="0"/>
              <a:t>This involves; (1) looking for how the Spirit is at work around you; and (2) listening to the voice of the Spirit.</a:t>
            </a:r>
            <a:br>
              <a:rPr lang="en-US" dirty="0"/>
            </a:b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Persistent Prayer </a:t>
            </a:r>
            <a:br>
              <a:rPr lang="en-US" dirty="0"/>
            </a:br>
            <a:r>
              <a:rPr lang="en-US" dirty="0"/>
              <a:t>Jesus prayed before he chose his disciples.</a:t>
            </a:r>
            <a:br>
              <a:rPr lang="en-US" dirty="0"/>
            </a:br>
            <a:r>
              <a:rPr lang="en-US" dirty="0"/>
              <a:t>Jesus prayed before multiplying the fish and the loaves.</a:t>
            </a:r>
            <a:br>
              <a:rPr lang="en-US" dirty="0"/>
            </a:br>
            <a:r>
              <a:rPr lang="en-US" dirty="0"/>
              <a:t>Jesus prayed before performing other miracles.</a:t>
            </a:r>
            <a:br>
              <a:rPr lang="en-US" dirty="0"/>
            </a:br>
            <a:r>
              <a:rPr lang="en-US" dirty="0"/>
              <a:t>The disciples were praying with the Holy Spirit came at Pentecost.</a:t>
            </a:r>
            <a:br>
              <a:rPr lang="en-US" dirty="0"/>
            </a:br>
            <a:r>
              <a:rPr lang="en-US" dirty="0"/>
              <a:t>Paul prayed when the disciples at Ephesus received the Spirit they had not heard of before. Because when we pray, Kingdom stuff happens. When we pray, we tap into the energy and the influence of the Holy </a:t>
            </a:r>
            <a:r>
              <a:rPr lang="en-US"/>
              <a:t>Spirit.</a:t>
            </a:r>
            <a:br>
              <a:rPr lang="en-US"/>
            </a:b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Christian Community</a:t>
            </a:r>
            <a:br>
              <a:rPr lang="en-US" dirty="0"/>
            </a:br>
            <a:r>
              <a:rPr lang="en-US" dirty="0"/>
              <a:t>“There are no lone ranger Christians” – we need each other to hear and follow the Spirit.</a:t>
            </a:r>
            <a:br>
              <a:rPr lang="en-US" dirty="0"/>
            </a:br>
            <a:r>
              <a:rPr lang="en-US" dirty="0"/>
              <a:t>Discipleship and becoming more like Christ happens in community.</a:t>
            </a:r>
            <a:br>
              <a:rPr lang="en-US" dirty="0"/>
            </a:br>
            <a:r>
              <a:rPr lang="en-US" dirty="0"/>
              <a:t>Unclear about God’s will on a matter? Be like the Bereans! (Acts 17:11)</a:t>
            </a:r>
            <a:br>
              <a:rPr lang="en-US" dirty="0"/>
            </a:br>
            <a:r>
              <a:rPr lang="en-US" dirty="0"/>
              <a:t>Need to make an important decision or need God’s provision? Be willing to pray with other disciples.</a:t>
            </a:r>
            <a:br>
              <a:rPr lang="en-US" dirty="0"/>
            </a:br>
            <a:r>
              <a:rPr lang="en-US" dirty="0"/>
              <a:t>Need a fresh encounter with God? Stay committed to all of the spaces in the church.</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Brothers and sisters, I want to leave us with these words this morning…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28</a:t>
            </a:fld>
            <a:endParaRPr lang="en-US"/>
          </a:p>
        </p:txBody>
      </p:sp>
    </p:spTree>
    <p:extLst>
      <p:ext uri="{BB962C8B-B14F-4D97-AF65-F5344CB8AC3E}">
        <p14:creationId xmlns:p14="http://schemas.microsoft.com/office/powerpoint/2010/main" val="2504535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ffectLst/>
                <a:latin typeface="+mn-lt"/>
                <a:ea typeface="+mn-ea"/>
                <a:cs typeface="+mn-cs"/>
              </a:rPr>
              <a:t>…from the Lord Jesus as they are recorded in Luke 11:9-13 (NIV): </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Jesus says, </a:t>
            </a:r>
            <a:r>
              <a:rPr lang="en-US" sz="1200" b="0" i="0" u="none" strike="noStrike" kern="1200" dirty="0">
                <a:solidFill>
                  <a:schemeClr val="tx1"/>
                </a:solidFill>
                <a:effectLst/>
                <a:latin typeface="+mn-lt"/>
                <a:ea typeface="+mn-ea"/>
                <a:cs typeface="+mn-cs"/>
              </a:rPr>
              <a:t>“So I say to you: Ask and it will be given to you; seek and you will find; knock and the door will be opened to you. For everyone who asks receives; the one who seeks finds; and to the one who knocks, the door will be opened.</a:t>
            </a:r>
            <a:r>
              <a:rPr lang="en-US" sz="1200" b="1" i="0" u="none" strike="noStrike" kern="1200" baseline="300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“Which of you fathers, if your son asks for a fish, will give him a snake instead? Or if he asks for an egg, will give him a scorpion? If you then, though you are evil, know how to give good gifts to your children, how much more will your Father in heaven give the Holy Spirit to those who ask him!”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[CLOSING WORDS &amp; PRAYER]</a:t>
            </a:r>
          </a:p>
        </p:txBody>
      </p:sp>
      <p:sp>
        <p:nvSpPr>
          <p:cNvPr id="4" name="Slide Number Placeholder 3"/>
          <p:cNvSpPr>
            <a:spLocks noGrp="1"/>
          </p:cNvSpPr>
          <p:nvPr>
            <p:ph type="sldNum" sz="quarter" idx="5"/>
          </p:nvPr>
        </p:nvSpPr>
        <p:spPr/>
        <p:txBody>
          <a:bodyPr/>
          <a:lstStyle/>
          <a:p>
            <a:fld id="{7994E20C-5B7B-3D46-A9B8-390835D6130C}" type="slidenum">
              <a:rPr lang="en-US" smtClean="0"/>
              <a:t>29</a:t>
            </a:fld>
            <a:endParaRPr lang="en-US"/>
          </a:p>
        </p:txBody>
      </p:sp>
    </p:spTree>
    <p:extLst>
      <p:ext uri="{BB962C8B-B14F-4D97-AF65-F5344CB8AC3E}">
        <p14:creationId xmlns:p14="http://schemas.microsoft.com/office/powerpoint/2010/main" val="155845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[BRIEF COMMENTS ON BACKGROUND &amp; CONTEXT]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book of Acts is Luke’s Gospel, vol. 2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Luke, an educated Greek-convert, highlights the work of the Spirit and records the story of the first few decades of the Early Church; ultimately to inspire the church in future generations.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And the first chapter provides a brief introduction to the narrative of the Spirit’s outpouring, beginning with the disciples’ last moments with the resurrected Christ and his Ascension.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 chapter 2, Luke records the day of Pentecost—the birth of the Church through the coming of the Holy Spirit, as Jesus promised would happen.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And for Jews who knew their Scriptures, the coming Spirit was associated with the last days when all would have access to God’s power, calling, and gifts.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 we will see, without the Holy Spirit, the Church cannot continue the mission of Jesus in the world.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To set the scene, in Acts 1:12-14, we’re told that the 11 Apostles (together with 120 believers) gather in the Upper Room to pray and seek God as they wait on the gift and the power he promised.</a:t>
            </a:r>
          </a:p>
          <a:p>
            <a:endParaRPr lang="en-US" dirty="0"/>
          </a:p>
          <a:p>
            <a:r>
              <a:rPr lang="en-US" dirty="0"/>
              <a:t>And now Acts chapter 2, the Holy Spirit comes.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3</a:t>
            </a:fld>
            <a:endParaRPr lang="en-US"/>
          </a:p>
        </p:txBody>
      </p:sp>
    </p:spTree>
    <p:extLst>
      <p:ext uri="{BB962C8B-B14F-4D97-AF65-F5344CB8AC3E}">
        <p14:creationId xmlns:p14="http://schemas.microsoft.com/office/powerpoint/2010/main" val="19813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v. 1 – “the day of Pentecost” (Pentecost-</a:t>
            </a:r>
            <a:r>
              <a:rPr lang="en-US" sz="1200" b="0" i="0" u="none" strike="noStrike" kern="1200" dirty="0" err="1">
                <a:solidFill>
                  <a:schemeClr val="tx1"/>
                </a:solidFill>
                <a:effectLst/>
                <a:latin typeface="+mn-lt"/>
                <a:ea typeface="+mn-ea"/>
                <a:cs typeface="+mn-cs"/>
              </a:rPr>
              <a:t>Gk</a:t>
            </a:r>
            <a:r>
              <a:rPr lang="en-US" sz="1200" b="0" i="0" u="none" strike="noStrike" kern="1200" dirty="0">
                <a:solidFill>
                  <a:schemeClr val="tx1"/>
                </a:solidFill>
                <a:effectLst/>
                <a:latin typeface="+mn-lt"/>
                <a:ea typeface="+mn-ea"/>
                <a:cs typeface="+mn-cs"/>
              </a:rPr>
              <a:t> for “fiftieth” – 50 days after Passover); also known as the “Feast of Weeks” or “the day of first fruits” of the wheat harvest; it’s celebrated as the day Moses gave the Law at Mt. Sinai; Luke says, “they were all together” – the Apostles with the 120 people mentioned in the previous chapter, likely in the Upper Room (maybe a rented hall, possibly above King David’s tomb, which is a historic site in Jerusalem today).</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v. 2 – “</a:t>
            </a:r>
            <a:r>
              <a:rPr lang="en-US" sz="1200" b="0" i="1" u="none" strike="noStrike" kern="1200" dirty="0">
                <a:solidFill>
                  <a:schemeClr val="tx1"/>
                </a:solidFill>
                <a:effectLst/>
                <a:latin typeface="+mn-lt"/>
                <a:ea typeface="+mn-ea"/>
                <a:cs typeface="+mn-cs"/>
              </a:rPr>
              <a:t>like</a:t>
            </a:r>
            <a:r>
              <a:rPr lang="en-US" sz="1200" b="0" i="0" u="none" strike="noStrike" kern="1200" dirty="0">
                <a:solidFill>
                  <a:schemeClr val="tx1"/>
                </a:solidFill>
                <a:effectLst/>
                <a:latin typeface="+mn-lt"/>
                <a:ea typeface="+mn-ea"/>
                <a:cs typeface="+mn-cs"/>
              </a:rPr>
              <a:t> the blowing of a violent wind came from heaven” – The “wind” (</a:t>
            </a:r>
            <a:r>
              <a:rPr lang="en-US" sz="1200" b="0" i="1" u="none" strike="noStrike" kern="1200" dirty="0" err="1">
                <a:solidFill>
                  <a:schemeClr val="tx1"/>
                </a:solidFill>
                <a:effectLst/>
                <a:latin typeface="+mn-lt"/>
                <a:ea typeface="+mn-ea"/>
                <a:cs typeface="+mn-cs"/>
              </a:rPr>
              <a:t>ruach</a:t>
            </a:r>
            <a:r>
              <a:rPr lang="en-US" sz="1200" b="0" i="0" u="none" strike="noStrike" kern="1200" dirty="0">
                <a:solidFill>
                  <a:schemeClr val="tx1"/>
                </a:solidFill>
                <a:effectLst/>
                <a:latin typeface="+mn-lt"/>
                <a:ea typeface="+mn-ea"/>
                <a:cs typeface="+mn-cs"/>
              </a:rPr>
              <a:t>) from an OT perspective (as we saw from the video) is the creative, energizing force of God (e.g. prophets, kings, Ezekiel 37, etc.); Jesus said the coming of the Kingdom would be like the “wind” in his conversation with Nicodemus; what is happening is definitely understood to be supernatural, what they had been promised!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v. 3 – “what seemed to be tongues of fire” – In Luke 3:16-17, John the Baptist said the Messiah would baptize with wind and fire; notice, the manifestation of the Spirit is visible and audible; also “fire” in the OT represented the power and presence of God (fire by night &amp; burning bush); fire is also symbolic of judgment and purification, as Charles Wesley penned in the hymn, </a:t>
            </a:r>
            <a:r>
              <a:rPr lang="en-US" sz="1200" b="0" i="1" u="none" strike="noStrike" kern="1200" dirty="0">
                <a:solidFill>
                  <a:schemeClr val="tx1"/>
                </a:solidFill>
                <a:effectLst/>
                <a:latin typeface="+mn-lt"/>
                <a:ea typeface="+mn-ea"/>
                <a:cs typeface="+mn-cs"/>
              </a:rPr>
              <a:t>O Thou </a:t>
            </a:r>
            <a:r>
              <a:rPr lang="en-US" sz="1200" b="0" i="1" u="none" strike="noStrike" kern="1200" dirty="0" err="1">
                <a:solidFill>
                  <a:schemeClr val="tx1"/>
                </a:solidFill>
                <a:effectLst/>
                <a:latin typeface="+mn-lt"/>
                <a:ea typeface="+mn-ea"/>
                <a:cs typeface="+mn-cs"/>
              </a:rPr>
              <a:t>Camest</a:t>
            </a:r>
            <a:r>
              <a:rPr lang="en-US" sz="1200" b="0" i="1" u="none" strike="noStrike" kern="1200" dirty="0">
                <a:solidFill>
                  <a:schemeClr val="tx1"/>
                </a:solidFill>
                <a:effectLst/>
                <a:latin typeface="+mn-lt"/>
                <a:ea typeface="+mn-ea"/>
                <a:cs typeface="+mn-cs"/>
              </a:rPr>
              <a:t> from Above</a:t>
            </a:r>
            <a:r>
              <a:rPr lang="en-US" sz="1200" b="0" i="0" u="none" strike="noStrike" kern="1200" dirty="0">
                <a:solidFill>
                  <a:schemeClr val="tx1"/>
                </a:solidFill>
                <a:effectLst/>
                <a:latin typeface="+mn-lt"/>
                <a:ea typeface="+mn-ea"/>
                <a:cs typeface="+mn-cs"/>
              </a:rPr>
              <a:t>, with those words, “the pure, celestial fire to impart” as Luke says, “came to rest on each of them” – i.e. every follower of Jesus is receiving the Holy Spirit!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[Read verse 4 and then NEXT SLIDE]</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294281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v. 4 – “filled with the Holy Spirit” – v.3 indicates an initial “baptism of the Spirit” and v.4 implies that there is a “filling” that is repeatable for the carrying out of effective ministry; In Eph 5:18, Paul </a:t>
            </a:r>
            <a:r>
              <a:rPr lang="en-US" sz="1200" b="0" i="1" u="none" strike="noStrike" kern="1200" dirty="0">
                <a:solidFill>
                  <a:schemeClr val="tx1"/>
                </a:solidFill>
                <a:effectLst/>
                <a:latin typeface="+mn-lt"/>
                <a:ea typeface="+mn-ea"/>
                <a:cs typeface="+mn-cs"/>
              </a:rPr>
              <a:t>commands</a:t>
            </a:r>
            <a:r>
              <a:rPr lang="en-US" sz="1200" b="0" i="0" u="none" strike="noStrike" kern="1200" dirty="0">
                <a:solidFill>
                  <a:schemeClr val="tx1"/>
                </a:solidFill>
                <a:effectLst/>
                <a:latin typeface="+mn-lt"/>
                <a:ea typeface="+mn-ea"/>
                <a:cs typeface="+mn-cs"/>
              </a:rPr>
              <a:t> us to be filled with the Holy Spirit. So, the “filling of the Spirit” isn’t just a one-time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What does it mean that they spoke “in other tongues”? In this case, it means that they spoke in different known languages. And according to verse 8, which we will see in a moment, this appears to be a miracle of the ear, not of the tongue. In other words, people were hearing the gospel in their own language the way someone might hear through a headset and a translator at the United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I think it’s important to note two things: (1) that “speaking in tongues” in Acts was always a sign that the gospel had overcome another ethnic and geographical boundary—the Spirit was breaking through worldly obstacles and divides; and (2) this example is different than the “tongues” that Paul addresses in 1 Corinthians. We don’t have time to go into that today, but we should say that this event is a unique occurrence. </a:t>
            </a:r>
          </a:p>
          <a:p>
            <a:endParaRPr lang="en-US" dirty="0"/>
          </a:p>
          <a:p>
            <a:r>
              <a:rPr lang="en-US" dirty="0"/>
              <a:t>Verse 5…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5</a:t>
            </a:fld>
            <a:endParaRPr lang="en-US"/>
          </a:p>
        </p:txBody>
      </p:sp>
    </p:spTree>
    <p:extLst>
      <p:ext uri="{BB962C8B-B14F-4D97-AF65-F5344CB8AC3E}">
        <p14:creationId xmlns:p14="http://schemas.microsoft.com/office/powerpoint/2010/main" val="351156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[READ ALL 4 VERSES]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v. 5-8 – So, “God-fearing Jews” from “every nation” were in town for Pentecost and they are amazed and confused by what they are seeing and hearing; and of all people, it’s Galileans!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then Luke tells us where many of them were from. Verse 9… [NEXT SLIDE]</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280744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[READ ALL 3 VERSES]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v. 9-11 – Obviously, Luke doesn’t mean literally “every nation” but rather a broad representation.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Check out this map of the nations present on the day of Pentecost.  [NEXT SLIDE]</a:t>
            </a:r>
            <a:endParaRPr lang="en-US" i="0"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44191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pPr marL="171450" indent="-171450">
              <a:buFont typeface="Arial" panose="020B0604020202020204" pitchFamily="34" charset="0"/>
              <a:buChar char="•"/>
            </a:pPr>
            <a:r>
              <a:rPr lang="en-US" dirty="0"/>
              <a:t>The Jewish diaspora are in town for Pentecost.</a:t>
            </a:r>
          </a:p>
          <a:p>
            <a:pPr marL="171450" indent="-171450">
              <a:buFont typeface="Arial" panose="020B0604020202020204" pitchFamily="34" charset="0"/>
              <a:buChar char="•"/>
            </a:pPr>
            <a:r>
              <a:rPr lang="en-US" dirty="0"/>
              <a:t>It’s likely that the gospel spread to Rome before Peter or Paul because of Pentecost.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Verse 12…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8</a:t>
            </a:fld>
            <a:endParaRPr lang="en-US"/>
          </a:p>
        </p:txBody>
      </p:sp>
    </p:spTree>
    <p:extLst>
      <p:ext uri="{BB962C8B-B14F-4D97-AF65-F5344CB8AC3E}">
        <p14:creationId xmlns:p14="http://schemas.microsoft.com/office/powerpoint/2010/main" val="299240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v. 12 – “Amazed and perplexed” – they recognized it being significant, but unsure of its meaning. </a:t>
            </a:r>
          </a:p>
          <a:p>
            <a:pPr rtl="0" fontAlgn="base"/>
            <a:r>
              <a:rPr lang="en-US" sz="1200" b="0" i="0" u="none" strike="noStrike" kern="1200" dirty="0">
                <a:solidFill>
                  <a:schemeClr val="tx1"/>
                </a:solidFill>
                <a:effectLst/>
                <a:latin typeface="+mn-lt"/>
                <a:ea typeface="+mn-ea"/>
                <a:cs typeface="+mn-cs"/>
              </a:rPr>
              <a:t>v.13 – “They have had too much wine”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 reminder that the Spirit’s activity can be easily scoffed at by those who have not been baptized and filled by the Holy Spirit, for those who have merely a head knowledge.</a:t>
            </a:r>
          </a:p>
          <a:p>
            <a:pPr rtl="0" fontAlgn="base"/>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And then Peter will respond in a spontaneously powerful way in verses 14-39.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9</a:t>
            </a:fld>
            <a:endParaRPr lang="en-US"/>
          </a:p>
        </p:txBody>
      </p:sp>
    </p:spTree>
    <p:extLst>
      <p:ext uri="{BB962C8B-B14F-4D97-AF65-F5344CB8AC3E}">
        <p14:creationId xmlns:p14="http://schemas.microsoft.com/office/powerpoint/2010/main" val="250902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5/22/21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5/22/21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5/22/21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5/22/21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5/22/21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5/22/21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5/22/21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5/22/21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5/22/21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5/22/21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5/22/21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5/22/21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1BC1810F-F96D-9D42-BB96-6D540C9744F1}"/>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F97E74-011E-4440-91EB-315A7A353747}"/>
              </a:ext>
            </a:extLst>
          </p:cNvPr>
          <p:cNvPicPr>
            <a:picLocks noChangeAspect="1"/>
          </p:cNvPicPr>
          <p:nvPr/>
        </p:nvPicPr>
        <p:blipFill>
          <a:blip r:embed="rId3"/>
          <a:stretch>
            <a:fillRect/>
          </a:stretch>
        </p:blipFill>
        <p:spPr>
          <a:xfrm>
            <a:off x="0" y="3048"/>
            <a:ext cx="12192000" cy="6851904"/>
          </a:xfrm>
          <a:prstGeom prst="rect">
            <a:avLst/>
          </a:prstGeom>
        </p:spPr>
      </p:pic>
      <p:sp>
        <p:nvSpPr>
          <p:cNvPr id="6" name="TextBox 5">
            <a:extLst>
              <a:ext uri="{FF2B5EF4-FFF2-40B4-BE49-F238E27FC236}">
                <a16:creationId xmlns:a16="http://schemas.microsoft.com/office/drawing/2014/main" id="{6AFFA04B-E2FF-774C-BBD9-2A2904745BBA}"/>
              </a:ext>
            </a:extLst>
          </p:cNvPr>
          <p:cNvSpPr txBox="1"/>
          <p:nvPr/>
        </p:nvSpPr>
        <p:spPr>
          <a:xfrm>
            <a:off x="636406" y="651100"/>
            <a:ext cx="8574096" cy="1200329"/>
          </a:xfrm>
          <a:prstGeom prst="rect">
            <a:avLst/>
          </a:prstGeom>
          <a:noFill/>
        </p:spPr>
        <p:txBody>
          <a:bodyPr wrap="square" rtlCol="0">
            <a:spAutoFit/>
          </a:bodyPr>
          <a:lstStyle/>
          <a:p>
            <a:r>
              <a:rPr lang="en-US" sz="3600" dirty="0">
                <a:solidFill>
                  <a:schemeClr val="bg1"/>
                </a:solidFill>
              </a:rPr>
              <a:t>Acts 2:14-39 – Peter Preaches</a:t>
            </a:r>
          </a:p>
          <a:p>
            <a:r>
              <a:rPr lang="en-US" sz="3600" dirty="0">
                <a:solidFill>
                  <a:schemeClr val="bg1"/>
                </a:solidFill>
              </a:rPr>
              <a:t>Scripture Reading: </a:t>
            </a:r>
            <a:r>
              <a:rPr lang="en-US" sz="3600" b="1" dirty="0">
                <a:solidFill>
                  <a:schemeClr val="bg1"/>
                </a:solidFill>
              </a:rPr>
              <a:t>Joel 2:28-32 </a:t>
            </a:r>
          </a:p>
        </p:txBody>
      </p:sp>
    </p:spTree>
    <p:extLst>
      <p:ext uri="{BB962C8B-B14F-4D97-AF65-F5344CB8AC3E}">
        <p14:creationId xmlns:p14="http://schemas.microsoft.com/office/powerpoint/2010/main" val="92747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9C0B-FF57-8843-9958-9FDE245E92F4}"/>
              </a:ext>
            </a:extLst>
          </p:cNvPr>
          <p:cNvSpPr>
            <a:spLocks noGrp="1"/>
          </p:cNvSpPr>
          <p:nvPr>
            <p:ph type="title"/>
          </p:nvPr>
        </p:nvSpPr>
        <p:spPr>
          <a:xfrm>
            <a:off x="481013" y="3752849"/>
            <a:ext cx="3290887" cy="2452687"/>
          </a:xfrm>
        </p:spPr>
        <p:txBody>
          <a:bodyPr anchor="ctr">
            <a:normAutofit/>
          </a:bodyPr>
          <a:lstStyle/>
          <a:p>
            <a:r>
              <a:rPr lang="en-US" sz="3600" dirty="0">
                <a:latin typeface="Optima" panose="02000503060000020004" pitchFamily="2" charset="0"/>
              </a:rPr>
              <a:t>The Energy &amp; Influence of </a:t>
            </a:r>
            <a:br>
              <a:rPr lang="en-US" sz="3600" dirty="0">
                <a:latin typeface="Optima" panose="02000503060000020004" pitchFamily="2" charset="0"/>
              </a:rPr>
            </a:br>
            <a:r>
              <a:rPr lang="en-US" sz="3600" dirty="0">
                <a:latin typeface="Optima" panose="02000503060000020004" pitchFamily="2" charset="0"/>
              </a:rPr>
              <a:t>the Holy Spirit</a:t>
            </a:r>
          </a:p>
        </p:txBody>
      </p:sp>
      <p:pic>
        <p:nvPicPr>
          <p:cNvPr id="6" name="Picture 5" descr="Graphical user interface&#10;&#10;Description automatically generated with medium confidence">
            <a:extLst>
              <a:ext uri="{FF2B5EF4-FFF2-40B4-BE49-F238E27FC236}">
                <a16:creationId xmlns:a16="http://schemas.microsoft.com/office/drawing/2014/main" id="{75EFD883-E8E7-C04B-980B-128B3CD1CB68}"/>
              </a:ext>
            </a:extLst>
          </p:cNvPr>
          <p:cNvPicPr>
            <a:picLocks noChangeAspect="1"/>
          </p:cNvPicPr>
          <p:nvPr/>
        </p:nvPicPr>
        <p:blipFill rotWithShape="1">
          <a:blip r:embed="rId3"/>
          <a:srcRect t="24187" b="2170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9E0ADE6-9ACB-4A4E-8796-25A65E2F8FCB}"/>
              </a:ext>
            </a:extLst>
          </p:cNvPr>
          <p:cNvSpPr>
            <a:spLocks noGrp="1"/>
          </p:cNvSpPr>
          <p:nvPr>
            <p:ph idx="1"/>
          </p:nvPr>
        </p:nvSpPr>
        <p:spPr>
          <a:xfrm>
            <a:off x="4243955" y="3923607"/>
            <a:ext cx="7485413" cy="2660071"/>
          </a:xfrm>
        </p:spPr>
        <p:txBody>
          <a:bodyPr anchor="t">
            <a:noAutofit/>
          </a:bodyPr>
          <a:lstStyle/>
          <a:p>
            <a:pPr marL="0" indent="0">
              <a:buNone/>
            </a:pPr>
            <a:r>
              <a:rPr lang="en-US" sz="3200" dirty="0">
                <a:latin typeface="Optima" panose="02000503060000020004" pitchFamily="2" charset="0"/>
              </a:rPr>
              <a:t>Why have we been given the Holy Spirit? </a:t>
            </a:r>
            <a:br>
              <a:rPr lang="en-US" sz="3200" dirty="0">
                <a:latin typeface="Optima" panose="02000503060000020004" pitchFamily="2" charset="0"/>
              </a:rPr>
            </a:br>
            <a:r>
              <a:rPr lang="en-US" sz="3200" dirty="0">
                <a:latin typeface="Optima" panose="02000503060000020004" pitchFamily="2" charset="0"/>
              </a:rPr>
              <a:t>So that we might experience God’s…</a:t>
            </a:r>
          </a:p>
          <a:p>
            <a:pPr marL="514350" indent="-514350">
              <a:buFont typeface="+mj-lt"/>
              <a:buAutoNum type="arabicPeriod"/>
            </a:pPr>
            <a:r>
              <a:rPr lang="en-US" sz="3200" dirty="0">
                <a:latin typeface="Optima" panose="02000503060000020004" pitchFamily="2" charset="0"/>
              </a:rPr>
              <a:t>Peace</a:t>
            </a:r>
          </a:p>
          <a:p>
            <a:pPr marL="514350" indent="-514350">
              <a:buFont typeface="+mj-lt"/>
              <a:buAutoNum type="arabicPeriod"/>
            </a:pPr>
            <a:r>
              <a:rPr lang="en-US" sz="3200" dirty="0">
                <a:latin typeface="Optima" panose="02000503060000020004" pitchFamily="2" charset="0"/>
              </a:rPr>
              <a:t>Power</a:t>
            </a:r>
          </a:p>
          <a:p>
            <a:pPr marL="514350" indent="-514350">
              <a:buFont typeface="+mj-lt"/>
              <a:buAutoNum type="arabicPeriod"/>
            </a:pPr>
            <a:r>
              <a:rPr lang="en-US" sz="3200" dirty="0">
                <a:latin typeface="Optima" panose="02000503060000020004" pitchFamily="2" charset="0"/>
              </a:rPr>
              <a:t>Provision</a:t>
            </a:r>
          </a:p>
        </p:txBody>
      </p:sp>
    </p:spTree>
    <p:extLst>
      <p:ext uri="{BB962C8B-B14F-4D97-AF65-F5344CB8AC3E}">
        <p14:creationId xmlns:p14="http://schemas.microsoft.com/office/powerpoint/2010/main" val="258606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9C0B-FF57-8843-9958-9FDE245E92F4}"/>
              </a:ext>
            </a:extLst>
          </p:cNvPr>
          <p:cNvSpPr>
            <a:spLocks noGrp="1"/>
          </p:cNvSpPr>
          <p:nvPr>
            <p:ph type="title"/>
          </p:nvPr>
        </p:nvSpPr>
        <p:spPr>
          <a:xfrm>
            <a:off x="481013" y="3752849"/>
            <a:ext cx="3290887" cy="2452687"/>
          </a:xfrm>
        </p:spPr>
        <p:txBody>
          <a:bodyPr anchor="ctr">
            <a:normAutofit/>
          </a:bodyPr>
          <a:lstStyle/>
          <a:p>
            <a:r>
              <a:rPr lang="en-US" sz="3600" dirty="0">
                <a:latin typeface="Optima" panose="02000503060000020004" pitchFamily="2" charset="0"/>
              </a:rPr>
              <a:t>The Energy &amp; Influence of </a:t>
            </a:r>
            <a:br>
              <a:rPr lang="en-US" sz="3600" dirty="0">
                <a:latin typeface="Optima" panose="02000503060000020004" pitchFamily="2" charset="0"/>
              </a:rPr>
            </a:br>
            <a:r>
              <a:rPr lang="en-US" sz="3600" dirty="0">
                <a:latin typeface="Optima" panose="02000503060000020004" pitchFamily="2" charset="0"/>
              </a:rPr>
              <a:t>the Holy Spirit</a:t>
            </a:r>
          </a:p>
        </p:txBody>
      </p:sp>
      <p:pic>
        <p:nvPicPr>
          <p:cNvPr id="6" name="Picture 5" descr="Graphical user interface&#10;&#10;Description automatically generated with medium confidence">
            <a:extLst>
              <a:ext uri="{FF2B5EF4-FFF2-40B4-BE49-F238E27FC236}">
                <a16:creationId xmlns:a16="http://schemas.microsoft.com/office/drawing/2014/main" id="{75EFD883-E8E7-C04B-980B-128B3CD1CB68}"/>
              </a:ext>
            </a:extLst>
          </p:cNvPr>
          <p:cNvPicPr>
            <a:picLocks noChangeAspect="1"/>
          </p:cNvPicPr>
          <p:nvPr/>
        </p:nvPicPr>
        <p:blipFill rotWithShape="1">
          <a:blip r:embed="rId3"/>
          <a:srcRect t="24187" b="2170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9E0ADE6-9ACB-4A4E-8796-25A65E2F8FCB}"/>
              </a:ext>
            </a:extLst>
          </p:cNvPr>
          <p:cNvSpPr>
            <a:spLocks noGrp="1"/>
          </p:cNvSpPr>
          <p:nvPr>
            <p:ph idx="1"/>
          </p:nvPr>
        </p:nvSpPr>
        <p:spPr>
          <a:xfrm>
            <a:off x="4243955" y="3923607"/>
            <a:ext cx="7485413" cy="2660071"/>
          </a:xfrm>
        </p:spPr>
        <p:txBody>
          <a:bodyPr anchor="t">
            <a:noAutofit/>
          </a:bodyPr>
          <a:lstStyle/>
          <a:p>
            <a:pPr marL="0" indent="0">
              <a:buNone/>
            </a:pPr>
            <a:r>
              <a:rPr lang="en-US" sz="3200" dirty="0">
                <a:latin typeface="Optima" panose="02000503060000020004" pitchFamily="2" charset="0"/>
              </a:rPr>
              <a:t>Why have we been given the Holy Spirit? </a:t>
            </a:r>
            <a:br>
              <a:rPr lang="en-US" sz="3200" dirty="0">
                <a:latin typeface="Optima" panose="02000503060000020004" pitchFamily="2" charset="0"/>
              </a:rPr>
            </a:br>
            <a:r>
              <a:rPr lang="en-US" sz="3200" dirty="0">
                <a:latin typeface="Optima" panose="02000503060000020004" pitchFamily="2" charset="0"/>
              </a:rPr>
              <a:t>So that we might experience God’s…</a:t>
            </a:r>
          </a:p>
          <a:p>
            <a:pPr marL="514350" indent="-514350">
              <a:buFont typeface="+mj-lt"/>
              <a:buAutoNum type="arabicPeriod"/>
            </a:pPr>
            <a:r>
              <a:rPr lang="en-US" sz="3200" b="1" dirty="0">
                <a:latin typeface="Optima" panose="02000503060000020004" pitchFamily="2" charset="0"/>
              </a:rPr>
              <a:t>Peace</a:t>
            </a:r>
          </a:p>
        </p:txBody>
      </p:sp>
    </p:spTree>
    <p:extLst>
      <p:ext uri="{BB962C8B-B14F-4D97-AF65-F5344CB8AC3E}">
        <p14:creationId xmlns:p14="http://schemas.microsoft.com/office/powerpoint/2010/main" val="317862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609600" y="1475508"/>
            <a:ext cx="10972799" cy="3906983"/>
          </a:xfrm>
        </p:spPr>
        <p:txBody>
          <a:bodyPr>
            <a:noAutofit/>
          </a:bodyPr>
          <a:lstStyle/>
          <a:p>
            <a:pPr marL="0" indent="0">
              <a:buNone/>
            </a:pPr>
            <a:r>
              <a:rPr lang="en-US" sz="3600" b="1" dirty="0"/>
              <a:t>John 14:25-27 NIV</a:t>
            </a:r>
          </a:p>
          <a:p>
            <a:pPr marL="0" indent="0">
              <a:buNone/>
            </a:pPr>
            <a:r>
              <a:rPr lang="en-US" sz="3600" b="1" baseline="30000" dirty="0">
                <a:solidFill>
                  <a:srgbClr val="FF0000"/>
                </a:solidFill>
              </a:rPr>
              <a:t>25 </a:t>
            </a:r>
            <a:r>
              <a:rPr lang="en-US" sz="3600" dirty="0">
                <a:solidFill>
                  <a:srgbClr val="FF0000"/>
                </a:solidFill>
              </a:rPr>
              <a:t>“All this I have spoken while still with you. </a:t>
            </a:r>
            <a:r>
              <a:rPr lang="en-US" sz="3600" b="1" baseline="30000" dirty="0">
                <a:solidFill>
                  <a:srgbClr val="FF0000"/>
                </a:solidFill>
              </a:rPr>
              <a:t>26 </a:t>
            </a:r>
            <a:r>
              <a:rPr lang="en-US" sz="3600" dirty="0">
                <a:solidFill>
                  <a:srgbClr val="FF0000"/>
                </a:solidFill>
              </a:rPr>
              <a:t>But the Advocate, the Holy Spirit, whom the Father will send in my name, will teach you all things and will remind you of everything I have said to you. </a:t>
            </a:r>
            <a:r>
              <a:rPr lang="en-US" sz="3600" b="1" baseline="30000" dirty="0">
                <a:solidFill>
                  <a:srgbClr val="FF0000"/>
                </a:solidFill>
              </a:rPr>
              <a:t>27 </a:t>
            </a:r>
            <a:r>
              <a:rPr lang="en-US" sz="3600" dirty="0">
                <a:solidFill>
                  <a:srgbClr val="FF0000"/>
                </a:solidFill>
                <a:highlight>
                  <a:srgbClr val="FFFF00"/>
                </a:highlight>
              </a:rPr>
              <a:t>Peace I leave with you</a:t>
            </a:r>
            <a:r>
              <a:rPr lang="en-US" sz="3600" dirty="0">
                <a:solidFill>
                  <a:srgbClr val="FF0000"/>
                </a:solidFill>
              </a:rPr>
              <a:t>; my peace I give you. I do not give to you as the world gives. Do not let your hearts be troubled and do not be afraid. </a:t>
            </a:r>
          </a:p>
        </p:txBody>
      </p:sp>
    </p:spTree>
    <p:extLst>
      <p:ext uri="{BB962C8B-B14F-4D97-AF65-F5344CB8AC3E}">
        <p14:creationId xmlns:p14="http://schemas.microsoft.com/office/powerpoint/2010/main" val="351101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9C0B-FF57-8843-9958-9FDE245E92F4}"/>
              </a:ext>
            </a:extLst>
          </p:cNvPr>
          <p:cNvSpPr>
            <a:spLocks noGrp="1"/>
          </p:cNvSpPr>
          <p:nvPr>
            <p:ph type="title"/>
          </p:nvPr>
        </p:nvSpPr>
        <p:spPr>
          <a:xfrm>
            <a:off x="481013" y="3752849"/>
            <a:ext cx="3290887" cy="2452687"/>
          </a:xfrm>
        </p:spPr>
        <p:txBody>
          <a:bodyPr anchor="ctr">
            <a:normAutofit/>
          </a:bodyPr>
          <a:lstStyle/>
          <a:p>
            <a:r>
              <a:rPr lang="en-US" sz="3600" dirty="0">
                <a:latin typeface="Optima" panose="02000503060000020004" pitchFamily="2" charset="0"/>
              </a:rPr>
              <a:t>The Energy &amp; Influence of </a:t>
            </a:r>
            <a:br>
              <a:rPr lang="en-US" sz="3600" dirty="0">
                <a:latin typeface="Optima" panose="02000503060000020004" pitchFamily="2" charset="0"/>
              </a:rPr>
            </a:br>
            <a:r>
              <a:rPr lang="en-US" sz="3600" dirty="0">
                <a:latin typeface="Optima" panose="02000503060000020004" pitchFamily="2" charset="0"/>
              </a:rPr>
              <a:t>the Holy Spirit</a:t>
            </a:r>
          </a:p>
        </p:txBody>
      </p:sp>
      <p:pic>
        <p:nvPicPr>
          <p:cNvPr id="6" name="Picture 5" descr="Graphical user interface&#10;&#10;Description automatically generated with medium confidence">
            <a:extLst>
              <a:ext uri="{FF2B5EF4-FFF2-40B4-BE49-F238E27FC236}">
                <a16:creationId xmlns:a16="http://schemas.microsoft.com/office/drawing/2014/main" id="{75EFD883-E8E7-C04B-980B-128B3CD1CB68}"/>
              </a:ext>
            </a:extLst>
          </p:cNvPr>
          <p:cNvPicPr>
            <a:picLocks noChangeAspect="1"/>
          </p:cNvPicPr>
          <p:nvPr/>
        </p:nvPicPr>
        <p:blipFill rotWithShape="1">
          <a:blip r:embed="rId3"/>
          <a:srcRect t="24187" b="2170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9E0ADE6-9ACB-4A4E-8796-25A65E2F8FCB}"/>
              </a:ext>
            </a:extLst>
          </p:cNvPr>
          <p:cNvSpPr>
            <a:spLocks noGrp="1"/>
          </p:cNvSpPr>
          <p:nvPr>
            <p:ph idx="1"/>
          </p:nvPr>
        </p:nvSpPr>
        <p:spPr>
          <a:xfrm>
            <a:off x="4243955" y="3923607"/>
            <a:ext cx="7485413" cy="2660071"/>
          </a:xfrm>
        </p:spPr>
        <p:txBody>
          <a:bodyPr anchor="t">
            <a:noAutofit/>
          </a:bodyPr>
          <a:lstStyle/>
          <a:p>
            <a:pPr marL="0" indent="0">
              <a:buNone/>
            </a:pPr>
            <a:r>
              <a:rPr lang="en-US" sz="3200" dirty="0">
                <a:latin typeface="Optima" panose="02000503060000020004" pitchFamily="2" charset="0"/>
              </a:rPr>
              <a:t>Why have we been given the Holy Spirit? </a:t>
            </a:r>
            <a:br>
              <a:rPr lang="en-US" sz="3200" dirty="0">
                <a:latin typeface="Optima" panose="02000503060000020004" pitchFamily="2" charset="0"/>
              </a:rPr>
            </a:br>
            <a:r>
              <a:rPr lang="en-US" sz="3200" dirty="0">
                <a:latin typeface="Optima" panose="02000503060000020004" pitchFamily="2" charset="0"/>
              </a:rPr>
              <a:t>So that we might experience God’s…</a:t>
            </a:r>
          </a:p>
          <a:p>
            <a:pPr marL="514350" indent="-514350">
              <a:buFont typeface="+mj-lt"/>
              <a:buAutoNum type="arabicPeriod"/>
            </a:pPr>
            <a:r>
              <a:rPr lang="en-US" sz="3200" dirty="0">
                <a:latin typeface="Optima" panose="02000503060000020004" pitchFamily="2" charset="0"/>
              </a:rPr>
              <a:t>Peace</a:t>
            </a:r>
          </a:p>
          <a:p>
            <a:pPr marL="514350" indent="-514350">
              <a:buFont typeface="+mj-lt"/>
              <a:buAutoNum type="arabicPeriod"/>
            </a:pPr>
            <a:r>
              <a:rPr lang="en-US" sz="3200" b="1" dirty="0">
                <a:latin typeface="Optima" panose="02000503060000020004" pitchFamily="2" charset="0"/>
              </a:rPr>
              <a:t>Power</a:t>
            </a:r>
          </a:p>
        </p:txBody>
      </p:sp>
    </p:spTree>
    <p:extLst>
      <p:ext uri="{BB962C8B-B14F-4D97-AF65-F5344CB8AC3E}">
        <p14:creationId xmlns:p14="http://schemas.microsoft.com/office/powerpoint/2010/main" val="238661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2887362" y="2550059"/>
            <a:ext cx="6417275" cy="1757882"/>
          </a:xfrm>
        </p:spPr>
        <p:txBody>
          <a:bodyPr>
            <a:noAutofit/>
          </a:bodyPr>
          <a:lstStyle/>
          <a:p>
            <a:pPr marL="0" indent="0" algn="r">
              <a:buNone/>
            </a:pPr>
            <a:r>
              <a:rPr lang="en-US" sz="3600" dirty="0">
                <a:solidFill>
                  <a:srgbClr val="FF0000"/>
                </a:solidFill>
              </a:rPr>
              <a:t>“But </a:t>
            </a:r>
            <a:r>
              <a:rPr lang="en-US" sz="3600" dirty="0">
                <a:solidFill>
                  <a:srgbClr val="FF0000"/>
                </a:solidFill>
                <a:highlight>
                  <a:srgbClr val="FFFF00"/>
                </a:highlight>
              </a:rPr>
              <a:t>you will receive power</a:t>
            </a:r>
            <a:r>
              <a:rPr lang="en-US" sz="3600" dirty="0">
                <a:solidFill>
                  <a:srgbClr val="FF0000"/>
                </a:solidFill>
              </a:rPr>
              <a:t> when </a:t>
            </a:r>
            <a:br>
              <a:rPr lang="en-US" sz="3600" dirty="0">
                <a:solidFill>
                  <a:srgbClr val="FF0000"/>
                </a:solidFill>
              </a:rPr>
            </a:br>
            <a:r>
              <a:rPr lang="en-US" sz="3600" dirty="0">
                <a:solidFill>
                  <a:srgbClr val="FF0000"/>
                </a:solidFill>
              </a:rPr>
              <a:t>the Holy Spirit comes on you…”</a:t>
            </a:r>
          </a:p>
          <a:p>
            <a:pPr marL="0" indent="0" algn="r">
              <a:buNone/>
            </a:pPr>
            <a:r>
              <a:rPr lang="en-US" sz="3600" b="1" dirty="0"/>
              <a:t>Acts 1:8 NIV</a:t>
            </a:r>
          </a:p>
        </p:txBody>
      </p:sp>
    </p:spTree>
    <p:extLst>
      <p:ext uri="{BB962C8B-B14F-4D97-AF65-F5344CB8AC3E}">
        <p14:creationId xmlns:p14="http://schemas.microsoft.com/office/powerpoint/2010/main" val="234554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9C0B-FF57-8843-9958-9FDE245E92F4}"/>
              </a:ext>
            </a:extLst>
          </p:cNvPr>
          <p:cNvSpPr>
            <a:spLocks noGrp="1"/>
          </p:cNvSpPr>
          <p:nvPr>
            <p:ph type="title"/>
          </p:nvPr>
        </p:nvSpPr>
        <p:spPr>
          <a:xfrm>
            <a:off x="481013" y="3752849"/>
            <a:ext cx="3290887" cy="2452687"/>
          </a:xfrm>
        </p:spPr>
        <p:txBody>
          <a:bodyPr anchor="ctr">
            <a:normAutofit/>
          </a:bodyPr>
          <a:lstStyle/>
          <a:p>
            <a:r>
              <a:rPr lang="en-US" sz="3600" dirty="0">
                <a:latin typeface="Optima" panose="02000503060000020004" pitchFamily="2" charset="0"/>
              </a:rPr>
              <a:t>The Energy &amp; Influence of </a:t>
            </a:r>
            <a:br>
              <a:rPr lang="en-US" sz="3600" dirty="0">
                <a:latin typeface="Optima" panose="02000503060000020004" pitchFamily="2" charset="0"/>
              </a:rPr>
            </a:br>
            <a:r>
              <a:rPr lang="en-US" sz="3600" dirty="0">
                <a:latin typeface="Optima" panose="02000503060000020004" pitchFamily="2" charset="0"/>
              </a:rPr>
              <a:t>the Holy Spirit</a:t>
            </a:r>
          </a:p>
        </p:txBody>
      </p:sp>
      <p:pic>
        <p:nvPicPr>
          <p:cNvPr id="6" name="Picture 5" descr="Graphical user interface&#10;&#10;Description automatically generated with medium confidence">
            <a:extLst>
              <a:ext uri="{FF2B5EF4-FFF2-40B4-BE49-F238E27FC236}">
                <a16:creationId xmlns:a16="http://schemas.microsoft.com/office/drawing/2014/main" id="{75EFD883-E8E7-C04B-980B-128B3CD1CB68}"/>
              </a:ext>
            </a:extLst>
          </p:cNvPr>
          <p:cNvPicPr>
            <a:picLocks noChangeAspect="1"/>
          </p:cNvPicPr>
          <p:nvPr/>
        </p:nvPicPr>
        <p:blipFill rotWithShape="1">
          <a:blip r:embed="rId3"/>
          <a:srcRect t="24187" b="2170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9E0ADE6-9ACB-4A4E-8796-25A65E2F8FCB}"/>
              </a:ext>
            </a:extLst>
          </p:cNvPr>
          <p:cNvSpPr>
            <a:spLocks noGrp="1"/>
          </p:cNvSpPr>
          <p:nvPr>
            <p:ph idx="1"/>
          </p:nvPr>
        </p:nvSpPr>
        <p:spPr>
          <a:xfrm>
            <a:off x="4243955" y="3923607"/>
            <a:ext cx="7485413" cy="2660071"/>
          </a:xfrm>
        </p:spPr>
        <p:txBody>
          <a:bodyPr anchor="t">
            <a:noAutofit/>
          </a:bodyPr>
          <a:lstStyle/>
          <a:p>
            <a:pPr marL="0" indent="0">
              <a:buNone/>
            </a:pPr>
            <a:r>
              <a:rPr lang="en-US" sz="3200" dirty="0">
                <a:latin typeface="Optima" panose="02000503060000020004" pitchFamily="2" charset="0"/>
              </a:rPr>
              <a:t>Why have we been given the Holy Spirit? </a:t>
            </a:r>
            <a:br>
              <a:rPr lang="en-US" sz="3200" dirty="0">
                <a:latin typeface="Optima" panose="02000503060000020004" pitchFamily="2" charset="0"/>
              </a:rPr>
            </a:br>
            <a:r>
              <a:rPr lang="en-US" sz="3200" dirty="0">
                <a:latin typeface="Optima" panose="02000503060000020004" pitchFamily="2" charset="0"/>
              </a:rPr>
              <a:t>So that we might experience God’s…</a:t>
            </a:r>
          </a:p>
          <a:p>
            <a:pPr marL="514350" indent="-514350">
              <a:buFont typeface="+mj-lt"/>
              <a:buAutoNum type="arabicPeriod"/>
            </a:pPr>
            <a:r>
              <a:rPr lang="en-US" sz="3200" dirty="0">
                <a:latin typeface="Optima" panose="02000503060000020004" pitchFamily="2" charset="0"/>
              </a:rPr>
              <a:t>Peace</a:t>
            </a:r>
          </a:p>
          <a:p>
            <a:pPr marL="514350" indent="-514350">
              <a:buFont typeface="+mj-lt"/>
              <a:buAutoNum type="arabicPeriod"/>
            </a:pPr>
            <a:r>
              <a:rPr lang="en-US" sz="3200" dirty="0">
                <a:latin typeface="Optima" panose="02000503060000020004" pitchFamily="2" charset="0"/>
              </a:rPr>
              <a:t>Power</a:t>
            </a:r>
          </a:p>
          <a:p>
            <a:pPr marL="514350" indent="-514350">
              <a:buFont typeface="+mj-lt"/>
              <a:buAutoNum type="arabicPeriod"/>
            </a:pPr>
            <a:r>
              <a:rPr lang="en-US" sz="3200" b="1" dirty="0">
                <a:latin typeface="Optima" panose="02000503060000020004" pitchFamily="2" charset="0"/>
              </a:rPr>
              <a:t>Provision</a:t>
            </a:r>
          </a:p>
        </p:txBody>
      </p:sp>
    </p:spTree>
    <p:extLst>
      <p:ext uri="{BB962C8B-B14F-4D97-AF65-F5344CB8AC3E}">
        <p14:creationId xmlns:p14="http://schemas.microsoft.com/office/powerpoint/2010/main" val="31198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468495" y="1502785"/>
            <a:ext cx="9255010" cy="3852429"/>
          </a:xfrm>
        </p:spPr>
        <p:txBody>
          <a:bodyPr>
            <a:noAutofit/>
          </a:bodyPr>
          <a:lstStyle/>
          <a:p>
            <a:pPr marL="0" indent="0">
              <a:buNone/>
            </a:pPr>
            <a:r>
              <a:rPr lang="en-US" sz="3600" b="1" dirty="0"/>
              <a:t>John 16:8, 12-13 NLT</a:t>
            </a:r>
          </a:p>
          <a:p>
            <a:pPr marL="0" indent="0">
              <a:buNone/>
            </a:pPr>
            <a:r>
              <a:rPr lang="en-US" sz="3600" b="1" baseline="30000" dirty="0">
                <a:solidFill>
                  <a:srgbClr val="FF0000"/>
                </a:solidFill>
              </a:rPr>
              <a:t>8 </a:t>
            </a:r>
            <a:r>
              <a:rPr lang="en-US" sz="3600" dirty="0">
                <a:solidFill>
                  <a:srgbClr val="FF0000"/>
                </a:solidFill>
              </a:rPr>
              <a:t>And when he [the Holy Spirit] comes, </a:t>
            </a:r>
            <a:br>
              <a:rPr lang="en-US" sz="3600" dirty="0">
                <a:solidFill>
                  <a:srgbClr val="FF0000"/>
                </a:solidFill>
              </a:rPr>
            </a:br>
            <a:r>
              <a:rPr lang="en-US" sz="3600" dirty="0">
                <a:solidFill>
                  <a:srgbClr val="FF0000"/>
                </a:solidFill>
                <a:highlight>
                  <a:srgbClr val="FFFF00"/>
                </a:highlight>
              </a:rPr>
              <a:t>he will convict the world of its sin,</a:t>
            </a:r>
            <a:r>
              <a:rPr lang="en-US" sz="3600" dirty="0">
                <a:solidFill>
                  <a:srgbClr val="FF0000"/>
                </a:solidFill>
              </a:rPr>
              <a:t> and of God’s righteousness, and of the coming judgment. </a:t>
            </a:r>
          </a:p>
          <a:p>
            <a:pPr marL="0" indent="0">
              <a:buNone/>
            </a:pPr>
            <a:r>
              <a:rPr lang="en-US" sz="3600" b="1" baseline="30000" dirty="0">
                <a:solidFill>
                  <a:srgbClr val="FF0000"/>
                </a:solidFill>
              </a:rPr>
              <a:t>12 </a:t>
            </a:r>
            <a:r>
              <a:rPr lang="en-US" sz="3600" dirty="0">
                <a:solidFill>
                  <a:srgbClr val="FF0000"/>
                </a:solidFill>
              </a:rPr>
              <a:t>“I have much more to say to you, more than you can now bear. </a:t>
            </a:r>
            <a:r>
              <a:rPr lang="en-US" sz="3600" b="1" baseline="30000" dirty="0">
                <a:solidFill>
                  <a:srgbClr val="FF0000"/>
                </a:solidFill>
              </a:rPr>
              <a:t>13 </a:t>
            </a:r>
            <a:r>
              <a:rPr lang="en-US" sz="3600" dirty="0">
                <a:solidFill>
                  <a:srgbClr val="FF0000"/>
                </a:solidFill>
              </a:rPr>
              <a:t>But when he, the Spirit of truth, comes, </a:t>
            </a:r>
            <a:r>
              <a:rPr lang="en-US" sz="3600" dirty="0">
                <a:solidFill>
                  <a:srgbClr val="FF0000"/>
                </a:solidFill>
                <a:highlight>
                  <a:srgbClr val="FFFF00"/>
                </a:highlight>
              </a:rPr>
              <a:t>he will guide you into all the truth</a:t>
            </a:r>
            <a:r>
              <a:rPr lang="en-US" sz="3600" dirty="0">
                <a:solidFill>
                  <a:srgbClr val="FF0000"/>
                </a:solidFill>
              </a:rPr>
              <a:t>.</a:t>
            </a:r>
            <a:endParaRPr lang="en-US" sz="3600" b="1" dirty="0">
              <a:solidFill>
                <a:srgbClr val="FF0000"/>
              </a:solidFill>
            </a:endParaRPr>
          </a:p>
          <a:p>
            <a:pPr marL="0" indent="0">
              <a:buNone/>
            </a:pPr>
            <a:endParaRPr lang="en-US" sz="3600" b="1" dirty="0">
              <a:solidFill>
                <a:srgbClr val="FF0000"/>
              </a:solidFill>
            </a:endParaRPr>
          </a:p>
        </p:txBody>
      </p:sp>
    </p:spTree>
    <p:extLst>
      <p:ext uri="{BB962C8B-B14F-4D97-AF65-F5344CB8AC3E}">
        <p14:creationId xmlns:p14="http://schemas.microsoft.com/office/powerpoint/2010/main" val="288202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0ADE6-9ACB-4A4E-8796-25A65E2F8FCB}"/>
              </a:ext>
            </a:extLst>
          </p:cNvPr>
          <p:cNvSpPr>
            <a:spLocks noGrp="1"/>
          </p:cNvSpPr>
          <p:nvPr>
            <p:ph idx="1"/>
          </p:nvPr>
        </p:nvSpPr>
        <p:spPr>
          <a:xfrm>
            <a:off x="440574" y="669098"/>
            <a:ext cx="11310852" cy="5519803"/>
          </a:xfrm>
        </p:spPr>
        <p:txBody>
          <a:bodyPr>
            <a:noAutofit/>
          </a:bodyPr>
          <a:lstStyle/>
          <a:p>
            <a:pPr marL="0" indent="0">
              <a:buNone/>
            </a:pPr>
            <a:r>
              <a:rPr lang="en-US" sz="3400" b="1" dirty="0">
                <a:solidFill>
                  <a:schemeClr val="bg1"/>
                </a:solidFill>
              </a:rPr>
              <a:t>Paul, Romans 8:5-13 (VOICE)</a:t>
            </a:r>
          </a:p>
          <a:p>
            <a:pPr marL="0" indent="0">
              <a:buNone/>
            </a:pPr>
            <a:r>
              <a:rPr lang="en-US" sz="3400" b="1" baseline="30000" dirty="0">
                <a:solidFill>
                  <a:schemeClr val="bg1"/>
                </a:solidFill>
              </a:rPr>
              <a:t>5 </a:t>
            </a:r>
            <a:r>
              <a:rPr lang="en-US" sz="3400" dirty="0">
                <a:solidFill>
                  <a:schemeClr val="bg1"/>
                </a:solidFill>
              </a:rPr>
              <a:t>If you live your life </a:t>
            </a:r>
            <a:r>
              <a:rPr lang="en-US" sz="3400" dirty="0">
                <a:solidFill>
                  <a:srgbClr val="FFFF00"/>
                </a:solidFill>
              </a:rPr>
              <a:t>animated by the flesh</a:t>
            </a:r>
            <a:r>
              <a:rPr lang="en-US" sz="3400" dirty="0">
                <a:solidFill>
                  <a:schemeClr val="bg1"/>
                </a:solidFill>
              </a:rPr>
              <a:t>—</a:t>
            </a:r>
            <a:r>
              <a:rPr lang="en-US" sz="3400" i="1" dirty="0">
                <a:solidFill>
                  <a:schemeClr val="bg1"/>
                </a:solidFill>
              </a:rPr>
              <a:t>namely, your fallen, corrupt nature</a:t>
            </a:r>
            <a:r>
              <a:rPr lang="en-US" sz="3400" dirty="0">
                <a:solidFill>
                  <a:schemeClr val="bg1"/>
                </a:solidFill>
              </a:rPr>
              <a:t>—then your mind is focused on the matters of the flesh. But if you live your life </a:t>
            </a:r>
            <a:r>
              <a:rPr lang="en-US" sz="3400" dirty="0">
                <a:solidFill>
                  <a:srgbClr val="FFFF00"/>
                </a:solidFill>
              </a:rPr>
              <a:t>animated by the Spirit</a:t>
            </a:r>
            <a:r>
              <a:rPr lang="en-US" sz="3400" dirty="0">
                <a:solidFill>
                  <a:schemeClr val="bg1"/>
                </a:solidFill>
              </a:rPr>
              <a:t>—</a:t>
            </a:r>
            <a:r>
              <a:rPr lang="en-US" sz="3400" i="1" dirty="0">
                <a:solidFill>
                  <a:schemeClr val="bg1"/>
                </a:solidFill>
              </a:rPr>
              <a:t>namely, God’s indwelling presence</a:t>
            </a:r>
            <a:r>
              <a:rPr lang="en-US" sz="3400" dirty="0">
                <a:solidFill>
                  <a:schemeClr val="bg1"/>
                </a:solidFill>
              </a:rPr>
              <a:t>—then your focus is on the work of the Spirit. </a:t>
            </a:r>
            <a:r>
              <a:rPr lang="en-US" sz="3400" b="1" baseline="30000" dirty="0">
                <a:solidFill>
                  <a:schemeClr val="bg1"/>
                </a:solidFill>
              </a:rPr>
              <a:t>6 </a:t>
            </a:r>
            <a:r>
              <a:rPr lang="en-US" sz="3400" dirty="0">
                <a:solidFill>
                  <a:schemeClr val="bg1"/>
                </a:solidFill>
              </a:rPr>
              <a:t>A mind focused on the flesh is doomed to death, but </a:t>
            </a:r>
            <a:r>
              <a:rPr lang="en-US" sz="3400" dirty="0">
                <a:solidFill>
                  <a:srgbClr val="FFFF00"/>
                </a:solidFill>
              </a:rPr>
              <a:t>a mind focused on the Spirit</a:t>
            </a:r>
            <a:r>
              <a:rPr lang="en-US" sz="3400" dirty="0">
                <a:solidFill>
                  <a:schemeClr val="bg1"/>
                </a:solidFill>
              </a:rPr>
              <a:t> will find full life and complete peace. </a:t>
            </a:r>
            <a:r>
              <a:rPr lang="en-US" sz="3400" b="1" baseline="30000" dirty="0">
                <a:solidFill>
                  <a:schemeClr val="bg1"/>
                </a:solidFill>
              </a:rPr>
              <a:t>7 </a:t>
            </a:r>
            <a:r>
              <a:rPr lang="en-US" sz="3400" dirty="0">
                <a:solidFill>
                  <a:schemeClr val="bg1"/>
                </a:solidFill>
              </a:rPr>
              <a:t>You see, a mind focused on the flesh is declaring war against God; it defies the authority of God’s law and is incapable of following His path. </a:t>
            </a:r>
            <a:r>
              <a:rPr lang="en-US" sz="3400" b="1" baseline="30000" dirty="0">
                <a:solidFill>
                  <a:schemeClr val="bg1"/>
                </a:solidFill>
              </a:rPr>
              <a:t>8 </a:t>
            </a:r>
            <a:r>
              <a:rPr lang="en-US" sz="3400" i="1" dirty="0">
                <a:solidFill>
                  <a:schemeClr val="bg1"/>
                </a:solidFill>
              </a:rPr>
              <a:t>So it is clear that</a:t>
            </a:r>
            <a:r>
              <a:rPr lang="en-US" sz="3400" dirty="0">
                <a:solidFill>
                  <a:schemeClr val="bg1"/>
                </a:solidFill>
              </a:rPr>
              <a:t> God takes no pleasure in those who live oriented to the flesh.</a:t>
            </a:r>
          </a:p>
        </p:txBody>
      </p:sp>
    </p:spTree>
    <p:extLst>
      <p:ext uri="{BB962C8B-B14F-4D97-AF65-F5344CB8AC3E}">
        <p14:creationId xmlns:p14="http://schemas.microsoft.com/office/powerpoint/2010/main" val="87309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0ADE6-9ACB-4A4E-8796-25A65E2F8FCB}"/>
              </a:ext>
            </a:extLst>
          </p:cNvPr>
          <p:cNvSpPr>
            <a:spLocks noGrp="1"/>
          </p:cNvSpPr>
          <p:nvPr>
            <p:ph idx="1"/>
          </p:nvPr>
        </p:nvSpPr>
        <p:spPr>
          <a:xfrm>
            <a:off x="824431" y="781320"/>
            <a:ext cx="10543137" cy="5295360"/>
          </a:xfrm>
        </p:spPr>
        <p:txBody>
          <a:bodyPr>
            <a:noAutofit/>
          </a:bodyPr>
          <a:lstStyle/>
          <a:p>
            <a:pPr marL="0" indent="0">
              <a:buNone/>
            </a:pPr>
            <a:r>
              <a:rPr lang="en-US" sz="3400" b="1" baseline="30000" dirty="0">
                <a:solidFill>
                  <a:schemeClr val="bg1"/>
                </a:solidFill>
              </a:rPr>
              <a:t>9 </a:t>
            </a:r>
            <a:r>
              <a:rPr lang="en-US" sz="3400" dirty="0">
                <a:solidFill>
                  <a:schemeClr val="bg1"/>
                </a:solidFill>
              </a:rPr>
              <a:t>But you do not live in the flesh. You live in the Spirit, assuming, of course, that the Spirit of God lives inside of you. </a:t>
            </a:r>
            <a:r>
              <a:rPr lang="en-US" sz="3400" i="1" dirty="0">
                <a:solidFill>
                  <a:schemeClr val="bg1"/>
                </a:solidFill>
              </a:rPr>
              <a:t>The truth is that</a:t>
            </a:r>
            <a:r>
              <a:rPr lang="en-US" sz="3400" dirty="0">
                <a:solidFill>
                  <a:schemeClr val="bg1"/>
                </a:solidFill>
              </a:rPr>
              <a:t> anyone who does not have the Spirit of Christ living within does not belong to God. </a:t>
            </a:r>
            <a:r>
              <a:rPr lang="en-US" sz="3400" b="1" baseline="30000" dirty="0">
                <a:solidFill>
                  <a:schemeClr val="bg1"/>
                </a:solidFill>
              </a:rPr>
              <a:t>10 </a:t>
            </a:r>
            <a:r>
              <a:rPr lang="en-US" sz="3400" dirty="0">
                <a:solidFill>
                  <a:schemeClr val="bg1"/>
                </a:solidFill>
              </a:rPr>
              <a:t>If Christ lives within you, even though the body is </a:t>
            </a:r>
            <a:r>
              <a:rPr lang="en-US" sz="3400" i="1" dirty="0">
                <a:solidFill>
                  <a:schemeClr val="bg1"/>
                </a:solidFill>
              </a:rPr>
              <a:t>as good as</a:t>
            </a:r>
            <a:r>
              <a:rPr lang="en-US" sz="3400" dirty="0">
                <a:solidFill>
                  <a:schemeClr val="bg1"/>
                </a:solidFill>
              </a:rPr>
              <a:t> dead because of </a:t>
            </a:r>
            <a:r>
              <a:rPr lang="en-US" sz="3400" i="1" dirty="0">
                <a:solidFill>
                  <a:schemeClr val="bg1"/>
                </a:solidFill>
              </a:rPr>
              <a:t>the effects of</a:t>
            </a:r>
            <a:r>
              <a:rPr lang="en-US" sz="3400" dirty="0">
                <a:solidFill>
                  <a:schemeClr val="bg1"/>
                </a:solidFill>
              </a:rPr>
              <a:t> sin, the Spirit is infusing you with life now that you are right with God. </a:t>
            </a:r>
            <a:r>
              <a:rPr lang="en-US" sz="3400" b="1" baseline="30000" dirty="0">
                <a:solidFill>
                  <a:schemeClr val="bg1"/>
                </a:solidFill>
              </a:rPr>
              <a:t>11 </a:t>
            </a:r>
            <a:r>
              <a:rPr lang="en-US" sz="3400" dirty="0">
                <a:solidFill>
                  <a:schemeClr val="bg1"/>
                </a:solidFill>
              </a:rPr>
              <a:t>If the Spirit of the One who resurrected Jesus from the dead lives inside of you, then </a:t>
            </a:r>
            <a:r>
              <a:rPr lang="en-US" sz="3400" i="1" dirty="0">
                <a:solidFill>
                  <a:schemeClr val="bg1"/>
                </a:solidFill>
              </a:rPr>
              <a:t>you can be sure that</a:t>
            </a:r>
            <a:r>
              <a:rPr lang="en-US" sz="3400" dirty="0">
                <a:solidFill>
                  <a:schemeClr val="bg1"/>
                </a:solidFill>
              </a:rPr>
              <a:t> He who raised Him will cast </a:t>
            </a:r>
            <a:r>
              <a:rPr lang="en-US" sz="3400" i="1" dirty="0">
                <a:solidFill>
                  <a:srgbClr val="FFFF00"/>
                </a:solidFill>
              </a:rPr>
              <a:t>the light of</a:t>
            </a:r>
            <a:r>
              <a:rPr lang="en-US" sz="3400" dirty="0">
                <a:solidFill>
                  <a:srgbClr val="FFFF00"/>
                </a:solidFill>
              </a:rPr>
              <a:t> life </a:t>
            </a:r>
            <a:r>
              <a:rPr lang="en-US" sz="3400" dirty="0">
                <a:solidFill>
                  <a:schemeClr val="bg1"/>
                </a:solidFill>
              </a:rPr>
              <a:t>into your mortal bodies through the life-giving power of the Spirit residing in you.</a:t>
            </a:r>
          </a:p>
        </p:txBody>
      </p:sp>
    </p:spTree>
    <p:extLst>
      <p:ext uri="{BB962C8B-B14F-4D97-AF65-F5344CB8AC3E}">
        <p14:creationId xmlns:p14="http://schemas.microsoft.com/office/powerpoint/2010/main" val="186566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A5BBE188-1AEC-194D-B34D-D67283EB646F}"/>
              </a:ext>
            </a:extLst>
          </p:cNvPr>
          <p:cNvPicPr>
            <a:picLocks noChangeAspect="1"/>
          </p:cNvPicPr>
          <p:nvPr/>
        </p:nvPicPr>
        <p:blipFill>
          <a:blip r:embed="rId3"/>
          <a:stretch>
            <a:fillRect/>
          </a:stretch>
        </p:blipFill>
        <p:spPr>
          <a:xfrm>
            <a:off x="1922916" y="643466"/>
            <a:ext cx="8346167" cy="5571067"/>
          </a:xfrm>
          <a:prstGeom prst="rect">
            <a:avLst/>
          </a:prstGeom>
        </p:spPr>
      </p:pic>
      <p:sp>
        <p:nvSpPr>
          <p:cNvPr id="4" name="TextBox 3">
            <a:extLst>
              <a:ext uri="{FF2B5EF4-FFF2-40B4-BE49-F238E27FC236}">
                <a16:creationId xmlns:a16="http://schemas.microsoft.com/office/drawing/2014/main" id="{3372B480-EEFA-B44B-BE90-B03CFD3AF128}"/>
              </a:ext>
            </a:extLst>
          </p:cNvPr>
          <p:cNvSpPr txBox="1"/>
          <p:nvPr/>
        </p:nvSpPr>
        <p:spPr>
          <a:xfrm>
            <a:off x="2222363" y="5519650"/>
            <a:ext cx="8046720" cy="523220"/>
          </a:xfrm>
          <a:prstGeom prst="rect">
            <a:avLst/>
          </a:prstGeom>
          <a:noFill/>
        </p:spPr>
        <p:txBody>
          <a:bodyPr wrap="square" rtlCol="0">
            <a:spAutoFit/>
          </a:bodyPr>
          <a:lstStyle/>
          <a:p>
            <a:r>
              <a:rPr lang="en-US" sz="2800" dirty="0">
                <a:solidFill>
                  <a:schemeClr val="bg1"/>
                </a:solidFill>
              </a:rPr>
              <a:t>https://bibleproject.com/explore/video/holy-spirit/</a:t>
            </a:r>
          </a:p>
        </p:txBody>
      </p:sp>
    </p:spTree>
    <p:extLst>
      <p:ext uri="{BB962C8B-B14F-4D97-AF65-F5344CB8AC3E}">
        <p14:creationId xmlns:p14="http://schemas.microsoft.com/office/powerpoint/2010/main" val="305303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0ADE6-9ACB-4A4E-8796-25A65E2F8FCB}"/>
              </a:ext>
            </a:extLst>
          </p:cNvPr>
          <p:cNvSpPr>
            <a:spLocks noGrp="1"/>
          </p:cNvSpPr>
          <p:nvPr>
            <p:ph idx="1"/>
          </p:nvPr>
        </p:nvSpPr>
        <p:spPr>
          <a:xfrm>
            <a:off x="1543742" y="1566391"/>
            <a:ext cx="9104515" cy="3725217"/>
          </a:xfrm>
        </p:spPr>
        <p:txBody>
          <a:bodyPr>
            <a:noAutofit/>
          </a:bodyPr>
          <a:lstStyle/>
          <a:p>
            <a:pPr marL="0" indent="0">
              <a:buNone/>
            </a:pPr>
            <a:r>
              <a:rPr lang="en-US" sz="3600" b="1" baseline="30000" dirty="0">
                <a:solidFill>
                  <a:schemeClr val="bg1"/>
                </a:solidFill>
              </a:rPr>
              <a:t>12 </a:t>
            </a:r>
            <a:r>
              <a:rPr lang="en-US" sz="3600" dirty="0">
                <a:solidFill>
                  <a:schemeClr val="bg1"/>
                </a:solidFill>
              </a:rPr>
              <a:t>So, my brothers and sisters, you owe the flesh nothing! You do not need to live according to its ways, </a:t>
            </a:r>
            <a:r>
              <a:rPr lang="en-US" sz="3600" i="1" dirty="0">
                <a:solidFill>
                  <a:schemeClr val="bg1"/>
                </a:solidFill>
              </a:rPr>
              <a:t>so abandon its oppressive regime.</a:t>
            </a:r>
            <a:r>
              <a:rPr lang="en-US" sz="3600" dirty="0">
                <a:solidFill>
                  <a:schemeClr val="bg1"/>
                </a:solidFill>
              </a:rPr>
              <a:t> </a:t>
            </a:r>
            <a:r>
              <a:rPr lang="en-US" sz="3600" b="1" baseline="30000" dirty="0">
                <a:solidFill>
                  <a:schemeClr val="bg1"/>
                </a:solidFill>
              </a:rPr>
              <a:t>13 </a:t>
            </a:r>
            <a:r>
              <a:rPr lang="en-US" sz="3600" dirty="0">
                <a:solidFill>
                  <a:schemeClr val="bg1"/>
                </a:solidFill>
              </a:rPr>
              <a:t>For if your life is just about satisfying the impulses of your sinful nature, then prepare to die. But if you have invited the Spirit to destroy these selfish desires, </a:t>
            </a:r>
            <a:r>
              <a:rPr lang="en-US" sz="3600" dirty="0">
                <a:solidFill>
                  <a:srgbClr val="FFFF00"/>
                </a:solidFill>
              </a:rPr>
              <a:t>you will experience life</a:t>
            </a:r>
            <a:r>
              <a:rPr lang="en-US" sz="3600" dirty="0">
                <a:solidFill>
                  <a:schemeClr val="bg1"/>
                </a:solidFill>
              </a:rPr>
              <a:t>.</a:t>
            </a:r>
          </a:p>
        </p:txBody>
      </p:sp>
    </p:spTree>
    <p:extLst>
      <p:ext uri="{BB962C8B-B14F-4D97-AF65-F5344CB8AC3E}">
        <p14:creationId xmlns:p14="http://schemas.microsoft.com/office/powerpoint/2010/main" val="113865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0ADE6-9ACB-4A4E-8796-25A65E2F8FCB}"/>
              </a:ext>
            </a:extLst>
          </p:cNvPr>
          <p:cNvSpPr>
            <a:spLocks noGrp="1"/>
          </p:cNvSpPr>
          <p:nvPr>
            <p:ph idx="1"/>
          </p:nvPr>
        </p:nvSpPr>
        <p:spPr>
          <a:xfrm>
            <a:off x="1395931" y="1261177"/>
            <a:ext cx="9400137" cy="4335645"/>
          </a:xfrm>
        </p:spPr>
        <p:txBody>
          <a:bodyPr>
            <a:noAutofit/>
          </a:bodyPr>
          <a:lstStyle/>
          <a:p>
            <a:pPr marL="0" indent="0">
              <a:buNone/>
            </a:pPr>
            <a:r>
              <a:rPr lang="en-US" sz="3600" b="1" dirty="0">
                <a:solidFill>
                  <a:schemeClr val="bg1"/>
                </a:solidFill>
              </a:rPr>
              <a:t>Paul, Galatians 5:13-25 NIV </a:t>
            </a:r>
          </a:p>
          <a:p>
            <a:pPr marL="0" indent="0">
              <a:buNone/>
            </a:pPr>
            <a:r>
              <a:rPr lang="en-US" sz="3600" b="1" baseline="30000" dirty="0">
                <a:solidFill>
                  <a:schemeClr val="bg1"/>
                </a:solidFill>
              </a:rPr>
              <a:t>13 </a:t>
            </a:r>
            <a:r>
              <a:rPr lang="en-US" sz="3600" dirty="0">
                <a:solidFill>
                  <a:schemeClr val="bg1"/>
                </a:solidFill>
              </a:rPr>
              <a:t>You, my brothers and sisters, were called to be free. But </a:t>
            </a:r>
            <a:r>
              <a:rPr lang="en-US" sz="3600" dirty="0">
                <a:solidFill>
                  <a:srgbClr val="FFFF00"/>
                </a:solidFill>
              </a:rPr>
              <a:t>do not use your freedom to indulge the flesh</a:t>
            </a:r>
            <a:r>
              <a:rPr lang="en-US" sz="3600" dirty="0">
                <a:solidFill>
                  <a:schemeClr val="bg1"/>
                </a:solidFill>
              </a:rPr>
              <a:t>; rather, serve one another humbly in love. </a:t>
            </a:r>
            <a:r>
              <a:rPr lang="en-US" sz="3600" b="1" baseline="30000" dirty="0">
                <a:solidFill>
                  <a:schemeClr val="bg1"/>
                </a:solidFill>
              </a:rPr>
              <a:t>14 </a:t>
            </a:r>
            <a:r>
              <a:rPr lang="en-US" sz="3600" dirty="0">
                <a:solidFill>
                  <a:schemeClr val="bg1"/>
                </a:solidFill>
              </a:rPr>
              <a:t>For the entire law is fulfilled in keeping this one command: “Love your neighbor as yourself.”</a:t>
            </a:r>
            <a:r>
              <a:rPr lang="en-US" sz="3600" baseline="30000" dirty="0">
                <a:solidFill>
                  <a:schemeClr val="bg1"/>
                </a:solidFill>
              </a:rPr>
              <a:t> </a:t>
            </a:r>
            <a:r>
              <a:rPr lang="en-US" sz="3600" b="1" baseline="30000" dirty="0">
                <a:solidFill>
                  <a:schemeClr val="bg1"/>
                </a:solidFill>
              </a:rPr>
              <a:t>15 </a:t>
            </a:r>
            <a:r>
              <a:rPr lang="en-US" sz="3600" dirty="0">
                <a:solidFill>
                  <a:schemeClr val="bg1"/>
                </a:solidFill>
              </a:rPr>
              <a:t>If you bite and devour each other, watch out or you will be destroyed by each other. </a:t>
            </a:r>
            <a:endParaRPr lang="en-US" sz="3600" b="1" dirty="0">
              <a:solidFill>
                <a:schemeClr val="bg1"/>
              </a:solidFill>
            </a:endParaRPr>
          </a:p>
        </p:txBody>
      </p:sp>
    </p:spTree>
    <p:extLst>
      <p:ext uri="{BB962C8B-B14F-4D97-AF65-F5344CB8AC3E}">
        <p14:creationId xmlns:p14="http://schemas.microsoft.com/office/powerpoint/2010/main" val="429372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0ADE6-9ACB-4A4E-8796-25A65E2F8FCB}"/>
              </a:ext>
            </a:extLst>
          </p:cNvPr>
          <p:cNvSpPr>
            <a:spLocks noGrp="1"/>
          </p:cNvSpPr>
          <p:nvPr>
            <p:ph idx="1"/>
          </p:nvPr>
        </p:nvSpPr>
        <p:spPr>
          <a:xfrm>
            <a:off x="1628688" y="1582396"/>
            <a:ext cx="8934624" cy="3693208"/>
          </a:xfrm>
        </p:spPr>
        <p:txBody>
          <a:bodyPr>
            <a:noAutofit/>
          </a:bodyPr>
          <a:lstStyle/>
          <a:p>
            <a:pPr marL="0" indent="0">
              <a:buNone/>
            </a:pPr>
            <a:r>
              <a:rPr lang="en-US" sz="3600" b="1" baseline="30000" dirty="0">
                <a:solidFill>
                  <a:schemeClr val="bg1"/>
                </a:solidFill>
              </a:rPr>
              <a:t>16 </a:t>
            </a:r>
            <a:r>
              <a:rPr lang="en-US" sz="3600" dirty="0">
                <a:solidFill>
                  <a:schemeClr val="bg1"/>
                </a:solidFill>
              </a:rPr>
              <a:t>So I say, </a:t>
            </a:r>
            <a:r>
              <a:rPr lang="en-US" sz="3600" dirty="0">
                <a:solidFill>
                  <a:srgbClr val="FFFF00"/>
                </a:solidFill>
              </a:rPr>
              <a:t>walk by the Spirit</a:t>
            </a:r>
            <a:r>
              <a:rPr lang="en-US" sz="3600" dirty="0">
                <a:solidFill>
                  <a:schemeClr val="bg1"/>
                </a:solidFill>
              </a:rPr>
              <a:t>, and you will not gratify the desires of the flesh. </a:t>
            </a:r>
            <a:r>
              <a:rPr lang="en-US" sz="3600" b="1" baseline="30000" dirty="0">
                <a:solidFill>
                  <a:schemeClr val="bg1"/>
                </a:solidFill>
              </a:rPr>
              <a:t>17 </a:t>
            </a:r>
            <a:r>
              <a:rPr lang="en-US" sz="3600" dirty="0">
                <a:solidFill>
                  <a:schemeClr val="bg1"/>
                </a:solidFill>
              </a:rPr>
              <a:t>For the flesh desires what is contrary to the Spirit, and the Spirit what is contrary to the flesh. They are in conflict with each other, so that you are not to do whatever</a:t>
            </a:r>
            <a:r>
              <a:rPr lang="en-US" sz="3600" baseline="30000" dirty="0">
                <a:solidFill>
                  <a:schemeClr val="bg1"/>
                </a:solidFill>
              </a:rPr>
              <a:t> </a:t>
            </a:r>
            <a:r>
              <a:rPr lang="en-US" sz="3600" dirty="0">
                <a:solidFill>
                  <a:schemeClr val="bg1"/>
                </a:solidFill>
              </a:rPr>
              <a:t>you want. </a:t>
            </a:r>
            <a:r>
              <a:rPr lang="en-US" sz="3600" b="1" baseline="30000" dirty="0">
                <a:solidFill>
                  <a:schemeClr val="bg1"/>
                </a:solidFill>
              </a:rPr>
              <a:t>18 </a:t>
            </a:r>
            <a:r>
              <a:rPr lang="en-US" sz="3600" dirty="0">
                <a:solidFill>
                  <a:schemeClr val="bg1"/>
                </a:solidFill>
              </a:rPr>
              <a:t>But if you are led by the Spirit, you are not under the law.</a:t>
            </a:r>
            <a:endParaRPr lang="en-US" sz="3600" b="1" dirty="0">
              <a:solidFill>
                <a:schemeClr val="bg1"/>
              </a:solidFill>
            </a:endParaRPr>
          </a:p>
        </p:txBody>
      </p:sp>
    </p:spTree>
    <p:extLst>
      <p:ext uri="{BB962C8B-B14F-4D97-AF65-F5344CB8AC3E}">
        <p14:creationId xmlns:p14="http://schemas.microsoft.com/office/powerpoint/2010/main" val="26800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0ADE6-9ACB-4A4E-8796-25A65E2F8FCB}"/>
              </a:ext>
            </a:extLst>
          </p:cNvPr>
          <p:cNvSpPr>
            <a:spLocks noGrp="1"/>
          </p:cNvSpPr>
          <p:nvPr>
            <p:ph idx="1"/>
          </p:nvPr>
        </p:nvSpPr>
        <p:spPr>
          <a:xfrm>
            <a:off x="1340816" y="1582396"/>
            <a:ext cx="9510367" cy="3693208"/>
          </a:xfrm>
        </p:spPr>
        <p:txBody>
          <a:bodyPr>
            <a:noAutofit/>
          </a:bodyPr>
          <a:lstStyle/>
          <a:p>
            <a:pPr marL="0" indent="0">
              <a:buNone/>
            </a:pPr>
            <a:r>
              <a:rPr lang="en-US" sz="3600" b="1" baseline="30000" dirty="0">
                <a:solidFill>
                  <a:schemeClr val="bg1"/>
                </a:solidFill>
              </a:rPr>
              <a:t>19 </a:t>
            </a:r>
            <a:r>
              <a:rPr lang="en-US" sz="3600" dirty="0">
                <a:solidFill>
                  <a:schemeClr val="bg1"/>
                </a:solidFill>
              </a:rPr>
              <a:t>The </a:t>
            </a:r>
            <a:r>
              <a:rPr lang="en-US" sz="3600" dirty="0">
                <a:solidFill>
                  <a:srgbClr val="FFFF00"/>
                </a:solidFill>
              </a:rPr>
              <a:t>acts of the flesh </a:t>
            </a:r>
            <a:r>
              <a:rPr lang="en-US" sz="3600" dirty="0">
                <a:solidFill>
                  <a:schemeClr val="bg1"/>
                </a:solidFill>
              </a:rPr>
              <a:t>are obvious: sexual immorality, impurity and debauchery; </a:t>
            </a:r>
            <a:r>
              <a:rPr lang="en-US" sz="3600" b="1" baseline="30000" dirty="0">
                <a:solidFill>
                  <a:schemeClr val="bg1"/>
                </a:solidFill>
              </a:rPr>
              <a:t>20 </a:t>
            </a:r>
            <a:r>
              <a:rPr lang="en-US" sz="3600" dirty="0">
                <a:solidFill>
                  <a:schemeClr val="bg1"/>
                </a:solidFill>
              </a:rPr>
              <a:t>idolatry and witchcraft; hatred, discord, jealousy, fits of rage, selfish ambition, dissensions, factions </a:t>
            </a:r>
            <a:r>
              <a:rPr lang="en-US" sz="3600" b="1" baseline="30000" dirty="0">
                <a:solidFill>
                  <a:schemeClr val="bg1"/>
                </a:solidFill>
              </a:rPr>
              <a:t>21 </a:t>
            </a:r>
            <a:r>
              <a:rPr lang="en-US" sz="3600" dirty="0">
                <a:solidFill>
                  <a:schemeClr val="bg1"/>
                </a:solidFill>
              </a:rPr>
              <a:t>and envy; drunkenness, orgies, and the like. I warn you, as I did before, that those who live like this will not inherit the kingdom of God.</a:t>
            </a:r>
            <a:endParaRPr lang="en-US" sz="3600" b="1" dirty="0">
              <a:solidFill>
                <a:schemeClr val="bg1"/>
              </a:solidFill>
            </a:endParaRPr>
          </a:p>
        </p:txBody>
      </p:sp>
    </p:spTree>
    <p:extLst>
      <p:ext uri="{BB962C8B-B14F-4D97-AF65-F5344CB8AC3E}">
        <p14:creationId xmlns:p14="http://schemas.microsoft.com/office/powerpoint/2010/main" val="330798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0ADE6-9ACB-4A4E-8796-25A65E2F8FCB}"/>
              </a:ext>
            </a:extLst>
          </p:cNvPr>
          <p:cNvSpPr>
            <a:spLocks noGrp="1"/>
          </p:cNvSpPr>
          <p:nvPr>
            <p:ph idx="1"/>
          </p:nvPr>
        </p:nvSpPr>
        <p:spPr>
          <a:xfrm>
            <a:off x="1404698" y="1582396"/>
            <a:ext cx="9382603" cy="3693208"/>
          </a:xfrm>
        </p:spPr>
        <p:txBody>
          <a:bodyPr>
            <a:noAutofit/>
          </a:bodyPr>
          <a:lstStyle/>
          <a:p>
            <a:pPr marL="0" indent="0">
              <a:buNone/>
            </a:pPr>
            <a:r>
              <a:rPr lang="en-US" sz="3600" b="1" baseline="30000" dirty="0">
                <a:solidFill>
                  <a:schemeClr val="bg1"/>
                </a:solidFill>
              </a:rPr>
              <a:t>22 </a:t>
            </a:r>
            <a:r>
              <a:rPr lang="en-US" sz="3600" dirty="0">
                <a:solidFill>
                  <a:schemeClr val="bg1"/>
                </a:solidFill>
              </a:rPr>
              <a:t>But </a:t>
            </a:r>
            <a:r>
              <a:rPr lang="en-US" sz="3600" dirty="0">
                <a:solidFill>
                  <a:srgbClr val="FFFF00"/>
                </a:solidFill>
              </a:rPr>
              <a:t>the fruit of the Spirit </a:t>
            </a:r>
            <a:r>
              <a:rPr lang="en-US" sz="3600" dirty="0">
                <a:solidFill>
                  <a:schemeClr val="bg1"/>
                </a:solidFill>
              </a:rPr>
              <a:t>is love, joy, peace, </a:t>
            </a:r>
            <a:br>
              <a:rPr lang="en-US" sz="3600" dirty="0">
                <a:solidFill>
                  <a:schemeClr val="bg1"/>
                </a:solidFill>
              </a:rPr>
            </a:br>
            <a:r>
              <a:rPr lang="en-US" sz="3600" dirty="0">
                <a:solidFill>
                  <a:schemeClr val="bg1"/>
                </a:solidFill>
              </a:rPr>
              <a:t>forbearance, kindness, goodness, faithfulness, </a:t>
            </a:r>
            <a:br>
              <a:rPr lang="en-US" sz="3600" dirty="0">
                <a:solidFill>
                  <a:schemeClr val="bg1"/>
                </a:solidFill>
              </a:rPr>
            </a:br>
            <a:r>
              <a:rPr lang="en-US" sz="3600" b="1" baseline="30000" dirty="0">
                <a:solidFill>
                  <a:schemeClr val="bg1"/>
                </a:solidFill>
              </a:rPr>
              <a:t>23 </a:t>
            </a:r>
            <a:r>
              <a:rPr lang="en-US" sz="3600" dirty="0">
                <a:solidFill>
                  <a:schemeClr val="bg1"/>
                </a:solidFill>
              </a:rPr>
              <a:t>gentleness and self-control. Against such things there is no law. </a:t>
            </a:r>
            <a:r>
              <a:rPr lang="en-US" sz="3600" b="1" baseline="30000" dirty="0">
                <a:solidFill>
                  <a:schemeClr val="bg1"/>
                </a:solidFill>
              </a:rPr>
              <a:t>24 </a:t>
            </a:r>
            <a:r>
              <a:rPr lang="en-US" sz="3600" dirty="0">
                <a:solidFill>
                  <a:schemeClr val="bg1"/>
                </a:solidFill>
              </a:rPr>
              <a:t>Those who belong to Christ Jesus have crucified the flesh with its passions and desires. </a:t>
            </a:r>
            <a:r>
              <a:rPr lang="en-US" sz="3600" b="1" baseline="30000" dirty="0">
                <a:solidFill>
                  <a:schemeClr val="bg1"/>
                </a:solidFill>
              </a:rPr>
              <a:t>25 </a:t>
            </a:r>
            <a:r>
              <a:rPr lang="en-US" sz="3600" dirty="0">
                <a:solidFill>
                  <a:srgbClr val="FFFF00"/>
                </a:solidFill>
              </a:rPr>
              <a:t>Since we live by the Spirit, let us keep in step with the Spirit. </a:t>
            </a:r>
            <a:endParaRPr lang="en-US" sz="3600" b="1" dirty="0">
              <a:solidFill>
                <a:srgbClr val="FFFF00"/>
              </a:solidFill>
            </a:endParaRPr>
          </a:p>
        </p:txBody>
      </p:sp>
    </p:spTree>
    <p:extLst>
      <p:ext uri="{BB962C8B-B14F-4D97-AF65-F5344CB8AC3E}">
        <p14:creationId xmlns:p14="http://schemas.microsoft.com/office/powerpoint/2010/main" val="10027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raising their hands&#10;&#10;Description automatically generated with medium confidence">
            <a:extLst>
              <a:ext uri="{FF2B5EF4-FFF2-40B4-BE49-F238E27FC236}">
                <a16:creationId xmlns:a16="http://schemas.microsoft.com/office/drawing/2014/main" id="{C9F6E0A1-E2E6-F84C-BB74-7AF134EE3C64}"/>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A3DE08C-75FC-BD41-85CC-EC5ADDAE4DED}"/>
              </a:ext>
            </a:extLst>
          </p:cNvPr>
          <p:cNvSpPr>
            <a:spLocks noGrp="1"/>
          </p:cNvSpPr>
          <p:nvPr>
            <p:ph idx="1"/>
          </p:nvPr>
        </p:nvSpPr>
        <p:spPr>
          <a:xfrm>
            <a:off x="838200" y="2310938"/>
            <a:ext cx="10515600" cy="3866025"/>
          </a:xfrm>
        </p:spPr>
        <p:txBody>
          <a:bodyPr>
            <a:normAutofit/>
          </a:bodyPr>
          <a:lstStyle/>
          <a:p>
            <a:pPr marL="0" indent="0">
              <a:buNone/>
            </a:pPr>
            <a:r>
              <a:rPr lang="en-US" sz="3600" dirty="0">
                <a:solidFill>
                  <a:srgbClr val="FFFFFF"/>
                </a:solidFill>
              </a:rPr>
              <a:t>How do we “keep in step” with the Spirit?</a:t>
            </a:r>
          </a:p>
        </p:txBody>
      </p:sp>
    </p:spTree>
    <p:extLst>
      <p:ext uri="{BB962C8B-B14F-4D97-AF65-F5344CB8AC3E}">
        <p14:creationId xmlns:p14="http://schemas.microsoft.com/office/powerpoint/2010/main" val="2195272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raising their hands&#10;&#10;Description automatically generated with medium confidence">
            <a:extLst>
              <a:ext uri="{FF2B5EF4-FFF2-40B4-BE49-F238E27FC236}">
                <a16:creationId xmlns:a16="http://schemas.microsoft.com/office/drawing/2014/main" id="{C9F6E0A1-E2E6-F84C-BB74-7AF134EE3C64}"/>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A3DE08C-75FC-BD41-85CC-EC5ADDAE4DED}"/>
              </a:ext>
            </a:extLst>
          </p:cNvPr>
          <p:cNvSpPr>
            <a:spLocks noGrp="1"/>
          </p:cNvSpPr>
          <p:nvPr>
            <p:ph idx="1"/>
          </p:nvPr>
        </p:nvSpPr>
        <p:spPr>
          <a:xfrm>
            <a:off x="838200" y="2310938"/>
            <a:ext cx="10515600" cy="3866025"/>
          </a:xfrm>
        </p:spPr>
        <p:txBody>
          <a:bodyPr>
            <a:normAutofit/>
          </a:bodyPr>
          <a:lstStyle/>
          <a:p>
            <a:pPr marL="0" indent="0">
              <a:buNone/>
            </a:pPr>
            <a:r>
              <a:rPr lang="en-US" sz="3600" dirty="0">
                <a:solidFill>
                  <a:srgbClr val="FFFFFF"/>
                </a:solidFill>
              </a:rPr>
              <a:t>How do we “keep in step” with the Spirit?</a:t>
            </a:r>
          </a:p>
          <a:p>
            <a:pPr marL="514350" indent="-514350">
              <a:buAutoNum type="arabicPeriod"/>
            </a:pPr>
            <a:r>
              <a:rPr lang="en-US" sz="3600" b="1" dirty="0">
                <a:solidFill>
                  <a:srgbClr val="FFFFFF"/>
                </a:solidFill>
              </a:rPr>
              <a:t>Active Awareness</a:t>
            </a:r>
          </a:p>
        </p:txBody>
      </p:sp>
    </p:spTree>
    <p:extLst>
      <p:ext uri="{BB962C8B-B14F-4D97-AF65-F5344CB8AC3E}">
        <p14:creationId xmlns:p14="http://schemas.microsoft.com/office/powerpoint/2010/main" val="3045518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raising their hands&#10;&#10;Description automatically generated with medium confidence">
            <a:extLst>
              <a:ext uri="{FF2B5EF4-FFF2-40B4-BE49-F238E27FC236}">
                <a16:creationId xmlns:a16="http://schemas.microsoft.com/office/drawing/2014/main" id="{C9F6E0A1-E2E6-F84C-BB74-7AF134EE3C64}"/>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A3DE08C-75FC-BD41-85CC-EC5ADDAE4DED}"/>
              </a:ext>
            </a:extLst>
          </p:cNvPr>
          <p:cNvSpPr>
            <a:spLocks noGrp="1"/>
          </p:cNvSpPr>
          <p:nvPr>
            <p:ph idx="1"/>
          </p:nvPr>
        </p:nvSpPr>
        <p:spPr>
          <a:xfrm>
            <a:off x="838200" y="2310938"/>
            <a:ext cx="10515600" cy="3866025"/>
          </a:xfrm>
        </p:spPr>
        <p:txBody>
          <a:bodyPr>
            <a:normAutofit/>
          </a:bodyPr>
          <a:lstStyle/>
          <a:p>
            <a:pPr marL="0" indent="0">
              <a:buNone/>
            </a:pPr>
            <a:r>
              <a:rPr lang="en-US" sz="3600" dirty="0">
                <a:solidFill>
                  <a:srgbClr val="FFFFFF"/>
                </a:solidFill>
              </a:rPr>
              <a:t>How do we “keep in step” with the Spirit?</a:t>
            </a:r>
          </a:p>
          <a:p>
            <a:pPr marL="514350" indent="-514350">
              <a:buAutoNum type="arabicPeriod"/>
            </a:pPr>
            <a:r>
              <a:rPr lang="en-US" sz="3600" dirty="0">
                <a:solidFill>
                  <a:srgbClr val="FFFFFF"/>
                </a:solidFill>
              </a:rPr>
              <a:t>Active Awareness</a:t>
            </a:r>
          </a:p>
          <a:p>
            <a:pPr marL="514350" indent="-514350">
              <a:buAutoNum type="arabicPeriod"/>
            </a:pPr>
            <a:r>
              <a:rPr lang="en-US" sz="3600" b="1" dirty="0">
                <a:solidFill>
                  <a:srgbClr val="FFFFFF"/>
                </a:solidFill>
              </a:rPr>
              <a:t>Persistent Prayer</a:t>
            </a:r>
          </a:p>
        </p:txBody>
      </p:sp>
    </p:spTree>
    <p:extLst>
      <p:ext uri="{BB962C8B-B14F-4D97-AF65-F5344CB8AC3E}">
        <p14:creationId xmlns:p14="http://schemas.microsoft.com/office/powerpoint/2010/main" val="7886560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raising their hands&#10;&#10;Description automatically generated with medium confidence">
            <a:extLst>
              <a:ext uri="{FF2B5EF4-FFF2-40B4-BE49-F238E27FC236}">
                <a16:creationId xmlns:a16="http://schemas.microsoft.com/office/drawing/2014/main" id="{C9F6E0A1-E2E6-F84C-BB74-7AF134EE3C64}"/>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A3DE08C-75FC-BD41-85CC-EC5ADDAE4DED}"/>
              </a:ext>
            </a:extLst>
          </p:cNvPr>
          <p:cNvSpPr>
            <a:spLocks noGrp="1"/>
          </p:cNvSpPr>
          <p:nvPr>
            <p:ph idx="1"/>
          </p:nvPr>
        </p:nvSpPr>
        <p:spPr>
          <a:xfrm>
            <a:off x="838200" y="2310938"/>
            <a:ext cx="10515600" cy="3866025"/>
          </a:xfrm>
        </p:spPr>
        <p:txBody>
          <a:bodyPr>
            <a:normAutofit/>
          </a:bodyPr>
          <a:lstStyle/>
          <a:p>
            <a:pPr marL="0" indent="0">
              <a:buNone/>
            </a:pPr>
            <a:r>
              <a:rPr lang="en-US" sz="3600" dirty="0">
                <a:solidFill>
                  <a:srgbClr val="FFFFFF"/>
                </a:solidFill>
              </a:rPr>
              <a:t>How do we “keep in step” with the Spirit?</a:t>
            </a:r>
          </a:p>
          <a:p>
            <a:pPr marL="514350" indent="-514350">
              <a:buAutoNum type="arabicPeriod"/>
            </a:pPr>
            <a:r>
              <a:rPr lang="en-US" sz="3600" dirty="0">
                <a:solidFill>
                  <a:srgbClr val="FFFFFF"/>
                </a:solidFill>
              </a:rPr>
              <a:t>Active Awareness</a:t>
            </a:r>
          </a:p>
          <a:p>
            <a:pPr marL="514350" indent="-514350">
              <a:buAutoNum type="arabicPeriod"/>
            </a:pPr>
            <a:r>
              <a:rPr lang="en-US" sz="3600" dirty="0">
                <a:solidFill>
                  <a:srgbClr val="FFFFFF"/>
                </a:solidFill>
              </a:rPr>
              <a:t>Persistent Prayer</a:t>
            </a:r>
          </a:p>
          <a:p>
            <a:pPr marL="514350" indent="-514350">
              <a:buAutoNum type="arabicPeriod"/>
            </a:pPr>
            <a:r>
              <a:rPr lang="en-US" sz="3600" b="1" dirty="0">
                <a:solidFill>
                  <a:srgbClr val="FFFFFF"/>
                </a:solidFill>
              </a:rPr>
              <a:t>Christian Community</a:t>
            </a:r>
          </a:p>
        </p:txBody>
      </p:sp>
    </p:spTree>
    <p:extLst>
      <p:ext uri="{BB962C8B-B14F-4D97-AF65-F5344CB8AC3E}">
        <p14:creationId xmlns:p14="http://schemas.microsoft.com/office/powerpoint/2010/main" val="42482306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1BC1810F-F96D-9D42-BB96-6D540C9744F1}"/>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2511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10;&#10;Description automatically generated">
            <a:extLst>
              <a:ext uri="{FF2B5EF4-FFF2-40B4-BE49-F238E27FC236}">
                <a16:creationId xmlns:a16="http://schemas.microsoft.com/office/drawing/2014/main" id="{909CAD5F-42B4-4F4E-97FD-933328ADB366}"/>
              </a:ext>
            </a:extLst>
          </p:cNvPr>
          <p:cNvPicPr>
            <a:picLocks noChangeAspect="1"/>
          </p:cNvPicPr>
          <p:nvPr/>
        </p:nvPicPr>
        <p:blipFill rotWithShape="1">
          <a:blip r:embed="rId3"/>
          <a:srcRect t="15" b="4"/>
          <a:stretch/>
        </p:blipFill>
        <p:spPr>
          <a:xfrm>
            <a:off x="20" y="1282"/>
            <a:ext cx="12191980" cy="6856718"/>
          </a:xfrm>
          <a:prstGeom prst="rect">
            <a:avLst/>
          </a:prstGeom>
        </p:spPr>
      </p:pic>
    </p:spTree>
    <p:extLst>
      <p:ext uri="{BB962C8B-B14F-4D97-AF65-F5344CB8AC3E}">
        <p14:creationId xmlns:p14="http://schemas.microsoft.com/office/powerpoint/2010/main" val="9564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65420" y="1053637"/>
            <a:ext cx="10261159" cy="4750725"/>
          </a:xfrm>
        </p:spPr>
        <p:txBody>
          <a:bodyPr>
            <a:noAutofit/>
          </a:bodyPr>
          <a:lstStyle/>
          <a:p>
            <a:pPr marL="0" indent="0">
              <a:buNone/>
            </a:pPr>
            <a:r>
              <a:rPr lang="en-US" sz="3600" b="1" dirty="0">
                <a:solidFill>
                  <a:schemeClr val="bg1"/>
                </a:solidFill>
              </a:rPr>
              <a:t>Acts 2:1-13 NIV</a:t>
            </a:r>
          </a:p>
          <a:p>
            <a:pPr marL="0" indent="0">
              <a:buNone/>
            </a:pPr>
            <a:r>
              <a:rPr lang="en-US" sz="3600" b="1" baseline="30000" dirty="0">
                <a:solidFill>
                  <a:schemeClr val="bg1"/>
                </a:solidFill>
              </a:rPr>
              <a:t>1 </a:t>
            </a:r>
            <a:r>
              <a:rPr lang="en-US" sz="3600" dirty="0">
                <a:solidFill>
                  <a:schemeClr val="bg1"/>
                </a:solidFill>
              </a:rPr>
              <a:t>When the day of Pentecost came, they were all together in one place. </a:t>
            </a:r>
            <a:r>
              <a:rPr lang="en-US" sz="3600" b="1" baseline="30000" dirty="0">
                <a:solidFill>
                  <a:schemeClr val="bg1"/>
                </a:solidFill>
              </a:rPr>
              <a:t>2 </a:t>
            </a:r>
            <a:r>
              <a:rPr lang="en-US" sz="3600" dirty="0">
                <a:solidFill>
                  <a:schemeClr val="bg1"/>
                </a:solidFill>
              </a:rPr>
              <a:t>Suddenly a sound like the blowing of a violent wind came from heaven and filled the whole house where they were sitting. </a:t>
            </a:r>
            <a:r>
              <a:rPr lang="en-US" sz="3600" b="1" baseline="30000" dirty="0">
                <a:solidFill>
                  <a:schemeClr val="bg1"/>
                </a:solidFill>
              </a:rPr>
              <a:t>3 </a:t>
            </a:r>
            <a:r>
              <a:rPr lang="en-US" sz="3600" dirty="0">
                <a:solidFill>
                  <a:schemeClr val="bg1"/>
                </a:solidFill>
              </a:rPr>
              <a:t>They saw what seemed to be tongues of fire that separated and came to rest on each of them. </a:t>
            </a:r>
            <a:r>
              <a:rPr lang="en-US" sz="3600" b="1" baseline="30000" dirty="0">
                <a:solidFill>
                  <a:schemeClr val="bg1"/>
                </a:solidFill>
              </a:rPr>
              <a:t>4 </a:t>
            </a:r>
            <a:r>
              <a:rPr lang="en-US" sz="3600" dirty="0">
                <a:solidFill>
                  <a:schemeClr val="bg1"/>
                </a:solidFill>
              </a:rPr>
              <a:t>All of them were filled with the Holy Spirit and began to speak in other tongues</a:t>
            </a:r>
            <a:r>
              <a:rPr lang="en-US" sz="3600" baseline="30000" dirty="0">
                <a:solidFill>
                  <a:schemeClr val="bg1"/>
                </a:solidFill>
              </a:rPr>
              <a:t> </a:t>
            </a:r>
            <a:r>
              <a:rPr lang="en-US" sz="3600" dirty="0">
                <a:solidFill>
                  <a:schemeClr val="bg1"/>
                </a:solidFill>
              </a:rPr>
              <a:t>as the Spirit enabled them.</a:t>
            </a:r>
          </a:p>
        </p:txBody>
      </p:sp>
    </p:spTree>
    <p:extLst>
      <p:ext uri="{BB962C8B-B14F-4D97-AF65-F5344CB8AC3E}">
        <p14:creationId xmlns:p14="http://schemas.microsoft.com/office/powerpoint/2010/main" val="268596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group&#10;&#10;Description automatically generated">
            <a:extLst>
              <a:ext uri="{FF2B5EF4-FFF2-40B4-BE49-F238E27FC236}">
                <a16:creationId xmlns:a16="http://schemas.microsoft.com/office/drawing/2014/main" id="{2389F8E9-C44D-B044-AFAB-D4E91C5BB7EB}"/>
              </a:ext>
            </a:extLst>
          </p:cNvPr>
          <p:cNvPicPr>
            <a:picLocks noChangeAspect="1"/>
          </p:cNvPicPr>
          <p:nvPr/>
        </p:nvPicPr>
        <p:blipFill rotWithShape="1">
          <a:blip r:embed="rId3"/>
          <a:srcRect l="3332" r="7763" b="1"/>
          <a:stretch/>
        </p:blipFill>
        <p:spPr>
          <a:xfrm>
            <a:off x="20" y="1282"/>
            <a:ext cx="12191980" cy="6856718"/>
          </a:xfrm>
          <a:prstGeom prst="rect">
            <a:avLst/>
          </a:prstGeom>
        </p:spPr>
      </p:pic>
    </p:spTree>
    <p:extLst>
      <p:ext uri="{BB962C8B-B14F-4D97-AF65-F5344CB8AC3E}">
        <p14:creationId xmlns:p14="http://schemas.microsoft.com/office/powerpoint/2010/main" val="247447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364431" y="1369521"/>
            <a:ext cx="9463137" cy="4118957"/>
          </a:xfrm>
        </p:spPr>
        <p:txBody>
          <a:bodyPr>
            <a:noAutofit/>
          </a:bodyPr>
          <a:lstStyle/>
          <a:p>
            <a:pPr marL="0" indent="0">
              <a:buNone/>
            </a:pPr>
            <a:r>
              <a:rPr lang="en-US" sz="3600" b="1" baseline="30000" dirty="0">
                <a:solidFill>
                  <a:schemeClr val="bg1"/>
                </a:solidFill>
              </a:rPr>
              <a:t>5 </a:t>
            </a:r>
            <a:r>
              <a:rPr lang="en-US" sz="3600" dirty="0">
                <a:solidFill>
                  <a:schemeClr val="bg1"/>
                </a:solidFill>
              </a:rPr>
              <a:t>Now there were staying in Jerusalem God-fearing Jews from every nation under heaven. </a:t>
            </a:r>
            <a:br>
              <a:rPr lang="en-US" sz="3600" dirty="0">
                <a:solidFill>
                  <a:schemeClr val="bg1"/>
                </a:solidFill>
              </a:rPr>
            </a:br>
            <a:r>
              <a:rPr lang="en-US" sz="3600" b="1" baseline="30000" dirty="0">
                <a:solidFill>
                  <a:schemeClr val="bg1"/>
                </a:solidFill>
              </a:rPr>
              <a:t>6 </a:t>
            </a:r>
            <a:r>
              <a:rPr lang="en-US" sz="3600" dirty="0">
                <a:solidFill>
                  <a:schemeClr val="bg1"/>
                </a:solidFill>
              </a:rPr>
              <a:t>When they heard this sound, a crowd came together in bewilderment, because each one heard their own language being spoken. </a:t>
            </a:r>
            <a:r>
              <a:rPr lang="en-US" sz="3600" b="1" baseline="30000" dirty="0">
                <a:solidFill>
                  <a:schemeClr val="bg1"/>
                </a:solidFill>
              </a:rPr>
              <a:t>7 </a:t>
            </a:r>
            <a:r>
              <a:rPr lang="en-US" sz="3600" dirty="0">
                <a:solidFill>
                  <a:schemeClr val="bg1"/>
                </a:solidFill>
              </a:rPr>
              <a:t>Utterly amazed, they asked: “Aren’t all these who are speaking Galileans? </a:t>
            </a:r>
            <a:r>
              <a:rPr lang="en-US" sz="3600" b="1" baseline="30000" dirty="0">
                <a:solidFill>
                  <a:schemeClr val="bg1"/>
                </a:solidFill>
              </a:rPr>
              <a:t>8 </a:t>
            </a:r>
            <a:r>
              <a:rPr lang="en-US" sz="3600" dirty="0">
                <a:solidFill>
                  <a:schemeClr val="bg1"/>
                </a:solidFill>
              </a:rPr>
              <a:t>Then how is it that each of us hears them in our native language?</a:t>
            </a:r>
          </a:p>
        </p:txBody>
      </p:sp>
    </p:spTree>
    <p:extLst>
      <p:ext uri="{BB962C8B-B14F-4D97-AF65-F5344CB8AC3E}">
        <p14:creationId xmlns:p14="http://schemas.microsoft.com/office/powerpoint/2010/main" val="404375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341692" y="1586691"/>
            <a:ext cx="9508616" cy="3684617"/>
          </a:xfrm>
        </p:spPr>
        <p:txBody>
          <a:bodyPr>
            <a:noAutofit/>
          </a:bodyPr>
          <a:lstStyle/>
          <a:p>
            <a:pPr marL="0" indent="0">
              <a:buNone/>
            </a:pPr>
            <a:r>
              <a:rPr lang="en-US" sz="3600" b="1" baseline="30000" dirty="0">
                <a:solidFill>
                  <a:schemeClr val="bg1"/>
                </a:solidFill>
              </a:rPr>
              <a:t>9 </a:t>
            </a:r>
            <a:r>
              <a:rPr lang="en-US" sz="3600" dirty="0">
                <a:solidFill>
                  <a:schemeClr val="bg1"/>
                </a:solidFill>
              </a:rPr>
              <a:t>Parthians, Medes and Elamites; residents of Mesopotamia, Judea and Cappadocia, Pontus and Asia, </a:t>
            </a:r>
            <a:r>
              <a:rPr lang="en-US" sz="3600" b="1" baseline="30000" dirty="0">
                <a:solidFill>
                  <a:schemeClr val="bg1"/>
                </a:solidFill>
              </a:rPr>
              <a:t>10 </a:t>
            </a:r>
            <a:r>
              <a:rPr lang="en-US" sz="3600" dirty="0">
                <a:solidFill>
                  <a:schemeClr val="bg1"/>
                </a:solidFill>
              </a:rPr>
              <a:t>Phrygia and Pamphylia, Egypt and the parts of Libya near Cyrene; visitors from Rome </a:t>
            </a:r>
            <a:r>
              <a:rPr lang="en-US" sz="3600" b="1" baseline="30000" dirty="0">
                <a:solidFill>
                  <a:schemeClr val="bg1"/>
                </a:solidFill>
              </a:rPr>
              <a:t>11 </a:t>
            </a:r>
            <a:r>
              <a:rPr lang="en-US" sz="3600" dirty="0">
                <a:solidFill>
                  <a:schemeClr val="bg1"/>
                </a:solidFill>
              </a:rPr>
              <a:t>(both Jews and converts to Judaism); Cretans and Arabs—we hear them declaring the wonders of God in our own tongues!”</a:t>
            </a:r>
          </a:p>
        </p:txBody>
      </p:sp>
    </p:spTree>
    <p:extLst>
      <p:ext uri="{BB962C8B-B14F-4D97-AF65-F5344CB8AC3E}">
        <p14:creationId xmlns:p14="http://schemas.microsoft.com/office/powerpoint/2010/main" val="344448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172FBA-8EE2-9144-870D-78BF582C77E5}"/>
              </a:ext>
            </a:extLst>
          </p:cNvPr>
          <p:cNvPicPr>
            <a:picLocks noChangeAspect="1"/>
          </p:cNvPicPr>
          <p:nvPr/>
        </p:nvPicPr>
        <p:blipFill>
          <a:blip r:embed="rId3"/>
          <a:stretch>
            <a:fillRect/>
          </a:stretch>
        </p:blipFill>
        <p:spPr>
          <a:xfrm>
            <a:off x="1254642" y="3736"/>
            <a:ext cx="9687998" cy="6854264"/>
          </a:xfrm>
          <a:prstGeom prst="rect">
            <a:avLst/>
          </a:prstGeom>
        </p:spPr>
      </p:pic>
    </p:spTree>
    <p:extLst>
      <p:ext uri="{BB962C8B-B14F-4D97-AF65-F5344CB8AC3E}">
        <p14:creationId xmlns:p14="http://schemas.microsoft.com/office/powerpoint/2010/main" val="103006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995340" y="2285480"/>
            <a:ext cx="8201319" cy="2287040"/>
          </a:xfrm>
        </p:spPr>
        <p:txBody>
          <a:bodyPr>
            <a:noAutofit/>
          </a:bodyPr>
          <a:lstStyle/>
          <a:p>
            <a:pPr marL="0" indent="0">
              <a:buNone/>
            </a:pPr>
            <a:r>
              <a:rPr lang="en-US" sz="3600" b="1" baseline="30000" dirty="0">
                <a:solidFill>
                  <a:schemeClr val="bg1"/>
                </a:solidFill>
              </a:rPr>
              <a:t>12 </a:t>
            </a:r>
            <a:r>
              <a:rPr lang="en-US" sz="3600" dirty="0">
                <a:solidFill>
                  <a:schemeClr val="bg1"/>
                </a:solidFill>
              </a:rPr>
              <a:t>Amazed and perplexed, they asked one another, “What does this mean?”</a:t>
            </a:r>
          </a:p>
          <a:p>
            <a:pPr marL="0" indent="0">
              <a:buNone/>
            </a:pPr>
            <a:r>
              <a:rPr lang="en-US" sz="3600" b="1" baseline="30000" dirty="0">
                <a:solidFill>
                  <a:schemeClr val="bg1"/>
                </a:solidFill>
              </a:rPr>
              <a:t>13 </a:t>
            </a:r>
            <a:r>
              <a:rPr lang="en-US" sz="3600" dirty="0">
                <a:solidFill>
                  <a:schemeClr val="bg1"/>
                </a:solidFill>
              </a:rPr>
              <a:t>Some, however, made fun of them and said, “They have had too much wine.”</a:t>
            </a:r>
          </a:p>
          <a:p>
            <a:pPr marL="0" indent="0">
              <a:buNone/>
            </a:pPr>
            <a:endParaRPr lang="en-US" sz="3600" dirty="0">
              <a:solidFill>
                <a:schemeClr val="bg1"/>
              </a:solidFill>
            </a:endParaRPr>
          </a:p>
        </p:txBody>
      </p:sp>
    </p:spTree>
    <p:extLst>
      <p:ext uri="{BB962C8B-B14F-4D97-AF65-F5344CB8AC3E}">
        <p14:creationId xmlns:p14="http://schemas.microsoft.com/office/powerpoint/2010/main" val="194042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59538</TotalTime>
  <Words>4325</Words>
  <Application>Microsoft Macintosh PowerPoint</Application>
  <PresentationFormat>Widescreen</PresentationFormat>
  <Paragraphs>205</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Optima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Energy &amp; Influence of  the Holy Spirit</vt:lpstr>
      <vt:lpstr>The Energy &amp; Influence of  the Holy Spirit</vt:lpstr>
      <vt:lpstr>PowerPoint Presentation</vt:lpstr>
      <vt:lpstr>The Energy &amp; Influence of  the Holy Spirit</vt:lpstr>
      <vt:lpstr>PowerPoint Presentation</vt:lpstr>
      <vt:lpstr>The Energy &amp; Influence of  the Holy Spirit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1505</cp:revision>
  <cp:lastPrinted>2021-05-23T13:10:38Z</cp:lastPrinted>
  <dcterms:created xsi:type="dcterms:W3CDTF">2020-12-22T19:47:34Z</dcterms:created>
  <dcterms:modified xsi:type="dcterms:W3CDTF">2021-05-23T13:10:50Z</dcterms:modified>
</cp:coreProperties>
</file>