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7" r:id="rId2"/>
    <p:sldId id="485" r:id="rId3"/>
    <p:sldId id="484" r:id="rId4"/>
    <p:sldId id="486" r:id="rId5"/>
    <p:sldId id="488" r:id="rId6"/>
    <p:sldId id="491" r:id="rId7"/>
    <p:sldId id="489" r:id="rId8"/>
    <p:sldId id="474" r:id="rId9"/>
    <p:sldId id="479" r:id="rId10"/>
    <p:sldId id="473" r:id="rId11"/>
    <p:sldId id="478" r:id="rId12"/>
    <p:sldId id="477" r:id="rId13"/>
    <p:sldId id="476" r:id="rId14"/>
    <p:sldId id="483" r:id="rId15"/>
    <p:sldId id="496" r:id="rId16"/>
    <p:sldId id="497" r:id="rId17"/>
    <p:sldId id="498" r:id="rId18"/>
    <p:sldId id="499" r:id="rId19"/>
    <p:sldId id="4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71263"/>
  </p:normalViewPr>
  <p:slideViewPr>
    <p:cSldViewPr snapToGrid="0" snapToObjects="1">
      <p:cViewPr varScale="1">
        <p:scale>
          <a:sx n="78" d="100"/>
          <a:sy n="78" d="100"/>
        </p:scale>
        <p:origin x="752" y="168"/>
      </p:cViewPr>
      <p:guideLst/>
    </p:cSldViewPr>
  </p:slideViewPr>
  <p:notesTextViewPr>
    <p:cViewPr>
      <p:scale>
        <a:sx n="140" d="100"/>
        <a:sy n="14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41D0DB-855D-EA4F-9175-0705B9BD6E25}" type="datetimeFigureOut">
              <a:rPr lang="en-US" smtClean="0"/>
              <a:t>6/14/21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94E20C-5B7B-3D46-A9B8-390835D6130C}" type="slidenum">
              <a:rPr lang="en-US" smtClean="0"/>
              <a:t>‹#›</a:t>
            </a:fld>
            <a:endParaRPr lang="en-US"/>
          </a:p>
        </p:txBody>
      </p:sp>
    </p:spTree>
    <p:extLst>
      <p:ext uri="{BB962C8B-B14F-4D97-AF65-F5344CB8AC3E}">
        <p14:creationId xmlns:p14="http://schemas.microsoft.com/office/powerpoint/2010/main" val="3723688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Last week’s message – “Jesus &amp; the Selfless Life”</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Hyper-individualism is one of the greatest threats to NT church life. Why exactly?</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Stanley </a:t>
            </a:r>
            <a:r>
              <a:rPr lang="en-US" sz="1200" b="0" i="0" u="none" strike="noStrike" kern="1200" dirty="0" err="1">
                <a:solidFill>
                  <a:schemeClr val="tx1"/>
                </a:solidFill>
                <a:effectLst/>
                <a:latin typeface="+mn-lt"/>
                <a:ea typeface="+mn-ea"/>
                <a:cs typeface="+mn-cs"/>
              </a:rPr>
              <a:t>Grenz</a:t>
            </a:r>
            <a:r>
              <a:rPr lang="en-US" sz="1200" b="0" i="0" u="none" strike="noStrike" kern="1200" dirty="0">
                <a:solidFill>
                  <a:schemeClr val="tx1"/>
                </a:solidFill>
                <a:effectLst/>
                <a:latin typeface="+mn-lt"/>
                <a:ea typeface="+mn-ea"/>
                <a:cs typeface="+mn-cs"/>
              </a:rPr>
              <a:t> wrote, “God’s purpose is the salvation of individuals.” That’s true. </a:t>
            </a:r>
            <a:r>
              <a:rPr lang="en-US" sz="1200" b="0" i="0" u="none" strike="noStrike" kern="1200" dirty="0" err="1">
                <a:solidFill>
                  <a:schemeClr val="tx1"/>
                </a:solidFill>
                <a:effectLst/>
                <a:latin typeface="+mn-lt"/>
                <a:ea typeface="+mn-ea"/>
                <a:cs typeface="+mn-cs"/>
              </a:rPr>
              <a:t>Grenz</a:t>
            </a:r>
            <a:r>
              <a:rPr lang="en-US" sz="1200" b="0" i="0" u="none" strike="noStrike" kern="1200" dirty="0">
                <a:solidFill>
                  <a:schemeClr val="tx1"/>
                </a:solidFill>
                <a:effectLst/>
                <a:latin typeface="+mn-lt"/>
                <a:ea typeface="+mn-ea"/>
                <a:cs typeface="+mn-cs"/>
              </a:rPr>
              <a:t> continues, “But God saves us together, not in isolation. And he saves us </a:t>
            </a:r>
            <a:r>
              <a:rPr lang="en-US" sz="1200" b="0" i="1" u="none" strike="noStrike" kern="1200" dirty="0">
                <a:solidFill>
                  <a:schemeClr val="tx1"/>
                </a:solidFill>
                <a:effectLst/>
                <a:latin typeface="+mn-lt"/>
                <a:ea typeface="+mn-ea"/>
                <a:cs typeface="+mn-cs"/>
              </a:rPr>
              <a:t>for</a:t>
            </a:r>
            <a:r>
              <a:rPr lang="en-US" sz="1200" b="0" i="0" u="none" strike="noStrike" kern="1200" dirty="0">
                <a:solidFill>
                  <a:schemeClr val="tx1"/>
                </a:solidFill>
                <a:effectLst/>
                <a:latin typeface="+mn-lt"/>
                <a:ea typeface="+mn-ea"/>
                <a:cs typeface="+mn-cs"/>
              </a:rPr>
              <a:t> community, not </a:t>
            </a:r>
            <a:r>
              <a:rPr lang="en-US" sz="1200" b="0" i="1" u="none" strike="noStrike" kern="1200" dirty="0">
                <a:solidFill>
                  <a:schemeClr val="tx1"/>
                </a:solidFill>
                <a:effectLst/>
                <a:latin typeface="+mn-lt"/>
                <a:ea typeface="+mn-ea"/>
                <a:cs typeface="+mn-cs"/>
              </a:rPr>
              <a:t>out of </a:t>
            </a:r>
            <a:r>
              <a:rPr lang="en-US" sz="1200" b="0" i="0" u="none" strike="noStrike" kern="1200" dirty="0">
                <a:solidFill>
                  <a:schemeClr val="tx1"/>
                </a:solidFill>
                <a:effectLst/>
                <a:latin typeface="+mn-lt"/>
                <a:ea typeface="+mn-ea"/>
                <a:cs typeface="+mn-cs"/>
              </a:rPr>
              <a:t>it.”</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that “community” is Christ and the church. So, what is the purpose of the church?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[BRIEF PRAYER] &amp; [NEXT SLIDE]</a:t>
            </a:r>
          </a:p>
        </p:txBody>
      </p:sp>
      <p:sp>
        <p:nvSpPr>
          <p:cNvPr id="4" name="Slide Number Placeholder 3"/>
          <p:cNvSpPr>
            <a:spLocks noGrp="1"/>
          </p:cNvSpPr>
          <p:nvPr>
            <p:ph type="sldNum" sz="quarter" idx="5"/>
          </p:nvPr>
        </p:nvSpPr>
        <p:spPr/>
        <p:txBody>
          <a:bodyPr/>
          <a:lstStyle/>
          <a:p>
            <a:fld id="{7994E20C-5B7B-3D46-A9B8-390835D6130C}" type="slidenum">
              <a:rPr lang="en-US" smtClean="0"/>
              <a:t>1</a:t>
            </a:fld>
            <a:endParaRPr lang="en-US"/>
          </a:p>
        </p:txBody>
      </p:sp>
    </p:spTree>
    <p:extLst>
      <p:ext uri="{BB962C8B-B14F-4D97-AF65-F5344CB8AC3E}">
        <p14:creationId xmlns:p14="http://schemas.microsoft.com/office/powerpoint/2010/main" val="3984035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solidFill>
                  <a:schemeClr val="tx1"/>
                </a:solidFill>
              </a:rPr>
              <a:t>[BRIEF COMMENT]</a:t>
            </a:r>
          </a:p>
          <a:p>
            <a:pPr rtl="0" fontAlgn="base"/>
            <a:endParaRPr lang="en-US" dirty="0">
              <a:solidFill>
                <a:schemeClr val="tx1"/>
              </a:solidFill>
            </a:endParaRPr>
          </a:p>
          <a:p>
            <a:pPr rtl="0" fontAlgn="base"/>
            <a:r>
              <a:rPr lang="en-US" dirty="0">
                <a:solidFill>
                  <a:schemeClr val="tx1"/>
                </a:solidFill>
              </a:rPr>
              <a:t>How are we built into a spiritual house? Through relationships and in community. This isn’t something you can do by regularly attending church online from the couch at home. This is one cultural trend we mustn’t succumb to at Grantham Church. For the Body of Christ to be what the Lord desires, we must remain committed to embodied worship, fellowship, and discipleship. We must practice incarnational ministry.</a:t>
            </a:r>
          </a:p>
          <a:p>
            <a:pPr rtl="0" fontAlgn="base"/>
            <a:endParaRPr lang="en-US" dirty="0">
              <a:solidFill>
                <a:schemeClr val="tx1"/>
              </a:solidFill>
            </a:endParaRPr>
          </a:p>
          <a:p>
            <a:pPr rtl="0" fontAlgn="base"/>
            <a:r>
              <a:rPr lang="en-US" dirty="0">
                <a:solidFill>
                  <a:schemeClr val="tx1"/>
                </a:solidFill>
              </a:rPr>
              <a:t>Think about this. Real Christian community isn’t even possible without us being in close proximity to each other and committed to walking with other disciples as we follow Christ together. We can see this clearly in the “one </a:t>
            </a:r>
            <a:r>
              <a:rPr lang="en-US" dirty="0" err="1">
                <a:solidFill>
                  <a:schemeClr val="tx1"/>
                </a:solidFill>
              </a:rPr>
              <a:t>anothers</a:t>
            </a:r>
            <a:r>
              <a:rPr lang="en-US" dirty="0">
                <a:solidFill>
                  <a:schemeClr val="tx1"/>
                </a:solidFill>
              </a:rPr>
              <a:t>” of the New Testament. Check this out.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10</a:t>
            </a:fld>
            <a:endParaRPr lang="en-US"/>
          </a:p>
        </p:txBody>
      </p:sp>
    </p:spTree>
    <p:extLst>
      <p:ext uri="{BB962C8B-B14F-4D97-AF65-F5344CB8AC3E}">
        <p14:creationId xmlns:p14="http://schemas.microsoft.com/office/powerpoint/2010/main" val="3126593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endParaRPr lang="en-US" dirty="0"/>
          </a:p>
          <a:p>
            <a:r>
              <a:rPr lang="en-US" dirty="0"/>
              <a:t>So, what does this look like practically? How do we do this at Grantham Church? I’ve invited us to think of engaging with the church to grow and serve in community through several spaces.  [NEXT SLIDE]</a:t>
            </a:r>
          </a:p>
        </p:txBody>
      </p:sp>
      <p:sp>
        <p:nvSpPr>
          <p:cNvPr id="4" name="Slide Number Placeholder 3"/>
          <p:cNvSpPr>
            <a:spLocks noGrp="1"/>
          </p:cNvSpPr>
          <p:nvPr>
            <p:ph type="sldNum" sz="quarter" idx="5"/>
          </p:nvPr>
        </p:nvSpPr>
        <p:spPr/>
        <p:txBody>
          <a:bodyPr/>
          <a:lstStyle/>
          <a:p>
            <a:fld id="{7994E20C-5B7B-3D46-A9B8-390835D6130C}" type="slidenum">
              <a:rPr lang="en-US" smtClean="0"/>
              <a:t>11</a:t>
            </a:fld>
            <a:endParaRPr lang="en-US"/>
          </a:p>
        </p:txBody>
      </p:sp>
    </p:spTree>
    <p:extLst>
      <p:ext uri="{BB962C8B-B14F-4D97-AF65-F5344CB8AC3E}">
        <p14:creationId xmlns:p14="http://schemas.microsoft.com/office/powerpoint/2010/main" val="2175671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GRAPHIC]</a:t>
            </a:r>
          </a:p>
          <a:p>
            <a:endParaRPr lang="en-US" dirty="0"/>
          </a:p>
          <a:p>
            <a:pPr marL="171450" indent="-171450">
              <a:buFont typeface="Arial" panose="020B0604020202020204" pitchFamily="34" charset="0"/>
              <a:buChar char="•"/>
            </a:pPr>
            <a:r>
              <a:rPr lang="en-US" dirty="0"/>
              <a:t>Leaving “the institutional church” for a few years</a:t>
            </a:r>
          </a:p>
          <a:p>
            <a:pPr marL="171450" indent="-171450">
              <a:buFont typeface="Arial" panose="020B0604020202020204" pitchFamily="34" charset="0"/>
              <a:buChar char="•"/>
            </a:pPr>
            <a:r>
              <a:rPr lang="en-US" dirty="0"/>
              <a:t>What I discovered in house churches – organized churches can make a great impact if its members are engaging with and growing in all of the spaces.</a:t>
            </a:r>
          </a:p>
          <a:p>
            <a:pPr marL="171450" indent="-171450">
              <a:buFont typeface="Arial" panose="020B0604020202020204" pitchFamily="34" charset="0"/>
              <a:buChar char="•"/>
            </a:pPr>
            <a:r>
              <a:rPr lang="en-US" dirty="0"/>
              <a:t>We work these spaces so that we can be equipped, refueled, and be sent into the world to be the hands and feet of Jesus; we gather and we go (I’ll talk more about that next week)</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Why is American individualism a threat? It’s because our culture’s influence on you has led you to believe that you don’t need any of these to follow Jesus. It’s just Jesus and you. I don’t need Christian community. Folks, this is a dangerous lie, and it will lead to some destructive consequences for you, your children, and our congregation if you believe it. We must resist the internal and external forces that tell us otherwise.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That is why I like to use another graphic to help us live into a healthy balance.  [NEXT SLIDE]</a:t>
            </a:r>
          </a:p>
        </p:txBody>
      </p:sp>
      <p:sp>
        <p:nvSpPr>
          <p:cNvPr id="4" name="Slide Number Placeholder 3"/>
          <p:cNvSpPr>
            <a:spLocks noGrp="1"/>
          </p:cNvSpPr>
          <p:nvPr>
            <p:ph type="sldNum" sz="quarter" idx="5"/>
          </p:nvPr>
        </p:nvSpPr>
        <p:spPr/>
        <p:txBody>
          <a:bodyPr/>
          <a:lstStyle/>
          <a:p>
            <a:fld id="{7994E20C-5B7B-3D46-A9B8-390835D6130C}" type="slidenum">
              <a:rPr lang="en-US" smtClean="0"/>
              <a:t>12</a:t>
            </a:fld>
            <a:endParaRPr lang="en-US"/>
          </a:p>
        </p:txBody>
      </p:sp>
    </p:spTree>
    <p:extLst>
      <p:ext uri="{BB962C8B-B14F-4D97-AF65-F5344CB8AC3E}">
        <p14:creationId xmlns:p14="http://schemas.microsoft.com/office/powerpoint/2010/main" val="515916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EXPLAIN GRAPHIC]</a:t>
            </a:r>
          </a:p>
          <a:p>
            <a:endParaRPr lang="en-US" dirty="0"/>
          </a:p>
          <a:p>
            <a:r>
              <a:rPr lang="en-US" dirty="0"/>
              <a:t>So, when we understand God’s eternal purpose and we seriously consider the wisdom and the power of the Christian church—how it shapes disciples and prepares us for mission—then I think we can better understand what the author of Hebrews had in mind when he wrote these words:  [NEXT SLIDE]</a:t>
            </a:r>
          </a:p>
          <a:p>
            <a:endParaRPr lang="en-US" dirty="0"/>
          </a:p>
          <a:p>
            <a:endParaRPr lang="en-US" dirty="0"/>
          </a:p>
        </p:txBody>
      </p:sp>
      <p:sp>
        <p:nvSpPr>
          <p:cNvPr id="4" name="Slide Number Placeholder 3"/>
          <p:cNvSpPr>
            <a:spLocks noGrp="1"/>
          </p:cNvSpPr>
          <p:nvPr>
            <p:ph type="sldNum" sz="quarter" idx="5"/>
          </p:nvPr>
        </p:nvSpPr>
        <p:spPr/>
        <p:txBody>
          <a:bodyPr/>
          <a:lstStyle/>
          <a:p>
            <a:fld id="{7994E20C-5B7B-3D46-A9B8-390835D6130C}" type="slidenum">
              <a:rPr lang="en-US" smtClean="0"/>
              <a:t>13</a:t>
            </a:fld>
            <a:endParaRPr lang="en-US"/>
          </a:p>
        </p:txBody>
      </p:sp>
    </p:spTree>
    <p:extLst>
      <p:ext uri="{BB962C8B-B14F-4D97-AF65-F5344CB8AC3E}">
        <p14:creationId xmlns:p14="http://schemas.microsoft.com/office/powerpoint/2010/main" val="4183323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a:t>
            </a:r>
          </a:p>
          <a:p>
            <a:endParaRPr lang="en-US" dirty="0"/>
          </a:p>
          <a:p>
            <a:r>
              <a:rPr lang="en-US" dirty="0"/>
              <a:t>Finally, I want to invite us to reflect on what we’ve heard, what the Spirit might be saying to us, and how the Lord would have us respond this morning.</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7994E20C-5B7B-3D46-A9B8-390835D6130C}" type="slidenum">
              <a:rPr lang="en-US" smtClean="0"/>
              <a:t>14</a:t>
            </a:fld>
            <a:endParaRPr lang="en-US"/>
          </a:p>
        </p:txBody>
      </p:sp>
    </p:spTree>
    <p:extLst>
      <p:ext uri="{BB962C8B-B14F-4D97-AF65-F5344CB8AC3E}">
        <p14:creationId xmlns:p14="http://schemas.microsoft.com/office/powerpoint/2010/main" val="2095979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94E20C-5B7B-3D46-A9B8-390835D6130C}" type="slidenum">
              <a:rPr lang="en-US" smtClean="0"/>
              <a:t>15</a:t>
            </a:fld>
            <a:endParaRPr lang="en-US"/>
          </a:p>
        </p:txBody>
      </p:sp>
    </p:spTree>
    <p:extLst>
      <p:ext uri="{BB962C8B-B14F-4D97-AF65-F5344CB8AC3E}">
        <p14:creationId xmlns:p14="http://schemas.microsoft.com/office/powerpoint/2010/main" val="390155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94E20C-5B7B-3D46-A9B8-390835D6130C}" type="slidenum">
              <a:rPr lang="en-US" smtClean="0"/>
              <a:t>16</a:t>
            </a:fld>
            <a:endParaRPr lang="en-US"/>
          </a:p>
        </p:txBody>
      </p:sp>
    </p:spTree>
    <p:extLst>
      <p:ext uri="{BB962C8B-B14F-4D97-AF65-F5344CB8AC3E}">
        <p14:creationId xmlns:p14="http://schemas.microsoft.com/office/powerpoint/2010/main" val="37476092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94E20C-5B7B-3D46-A9B8-390835D6130C}" type="slidenum">
              <a:rPr lang="en-US" smtClean="0"/>
              <a:t>17</a:t>
            </a:fld>
            <a:endParaRPr lang="en-US"/>
          </a:p>
        </p:txBody>
      </p:sp>
    </p:spTree>
    <p:extLst>
      <p:ext uri="{BB962C8B-B14F-4D97-AF65-F5344CB8AC3E}">
        <p14:creationId xmlns:p14="http://schemas.microsoft.com/office/powerpoint/2010/main" val="1901017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EACH QUESTION]</a:t>
            </a:r>
          </a:p>
          <a:p>
            <a:endParaRPr lang="en-US" dirty="0"/>
          </a:p>
          <a:p>
            <a:r>
              <a:rPr lang="en-US" dirty="0"/>
              <a:t>[CLOSING PRAYER]</a:t>
            </a:r>
          </a:p>
        </p:txBody>
      </p:sp>
      <p:sp>
        <p:nvSpPr>
          <p:cNvPr id="4" name="Slide Number Placeholder 3"/>
          <p:cNvSpPr>
            <a:spLocks noGrp="1"/>
          </p:cNvSpPr>
          <p:nvPr>
            <p:ph type="sldNum" sz="quarter" idx="5"/>
          </p:nvPr>
        </p:nvSpPr>
        <p:spPr/>
        <p:txBody>
          <a:bodyPr/>
          <a:lstStyle/>
          <a:p>
            <a:fld id="{7994E20C-5B7B-3D46-A9B8-390835D6130C}" type="slidenum">
              <a:rPr lang="en-US" smtClean="0"/>
              <a:t>18</a:t>
            </a:fld>
            <a:endParaRPr lang="en-US"/>
          </a:p>
        </p:txBody>
      </p:sp>
    </p:spTree>
    <p:extLst>
      <p:ext uri="{BB962C8B-B14F-4D97-AF65-F5344CB8AC3E}">
        <p14:creationId xmlns:p14="http://schemas.microsoft.com/office/powerpoint/2010/main" val="2890612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994E20C-5B7B-3D46-A9B8-390835D6130C}" type="slidenum">
              <a:rPr lang="en-US" smtClean="0"/>
              <a:t>19</a:t>
            </a:fld>
            <a:endParaRPr lang="en-US"/>
          </a:p>
        </p:txBody>
      </p:sp>
    </p:spTree>
    <p:extLst>
      <p:ext uri="{BB962C8B-B14F-4D97-AF65-F5344CB8AC3E}">
        <p14:creationId xmlns:p14="http://schemas.microsoft.com/office/powerpoint/2010/main" val="400266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“Disruption” – a word that describes our current state of affairs</a:t>
            </a:r>
          </a:p>
          <a:p>
            <a:pPr marL="171450" indent="-171450">
              <a:buFont typeface="Arial" panose="020B0604020202020204" pitchFamily="34" charset="0"/>
              <a:buChar char="•"/>
            </a:pPr>
            <a:r>
              <a:rPr lang="en-US" dirty="0"/>
              <a:t> a recent Gallop poll indicated that religious membership in the U.S. has fallen to 47%</a:t>
            </a:r>
          </a:p>
          <a:p>
            <a:pPr marL="171450" indent="-171450">
              <a:buFont typeface="Arial" panose="020B0604020202020204" pitchFamily="34" charset="0"/>
              <a:buChar char="•"/>
            </a:pPr>
            <a:r>
              <a:rPr lang="en-US" dirty="0"/>
              <a:t>Christianity in America (specifically “white” evangelicalism) is in decline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pandemic has accelerated a post-Christian society </a:t>
            </a:r>
          </a:p>
          <a:p>
            <a:endParaRPr lang="en-US" dirty="0"/>
          </a:p>
          <a:p>
            <a:r>
              <a:rPr lang="en-US" dirty="0"/>
              <a:t>Some reasons for the decline in church attendance: </a:t>
            </a:r>
          </a:p>
          <a:p>
            <a:pPr marL="228600" indent="-228600">
              <a:buAutoNum type="arabicPeriod"/>
            </a:pPr>
            <a:r>
              <a:rPr lang="en-US" dirty="0"/>
              <a:t>increasing secularization</a:t>
            </a:r>
          </a:p>
          <a:p>
            <a:pPr marL="228600" indent="-228600">
              <a:buAutoNum type="arabicPeriod"/>
            </a:pPr>
            <a:r>
              <a:rPr lang="en-US" dirty="0"/>
              <a:t>anti-institutionalism (distrust in institutions)</a:t>
            </a:r>
          </a:p>
          <a:p>
            <a:pPr marL="228600" indent="-228600">
              <a:buAutoNum type="arabicPeriod"/>
            </a:pPr>
            <a:r>
              <a:rPr lang="en-US" dirty="0"/>
              <a:t>competing idols and liturgies (e.g., sports, hobbies, driven by civic calendar, etc.)</a:t>
            </a:r>
          </a:p>
          <a:p>
            <a:pPr marL="228600" indent="-228600">
              <a:buAutoNum type="arabicPeriod"/>
            </a:pPr>
            <a:r>
              <a:rPr lang="en-US" dirty="0"/>
              <a:t>our crazy-busy, fast-paced lives – little to no time for the church</a:t>
            </a:r>
          </a:p>
          <a:p>
            <a:pPr marL="228600" indent="-228600">
              <a:buAutoNum type="arabicPeriod"/>
            </a:pPr>
            <a:r>
              <a:rPr lang="en-US" dirty="0"/>
              <a:t>partisan politics, identity politics, and political polarization </a:t>
            </a:r>
          </a:p>
          <a:p>
            <a:pPr marL="228600" indent="-228600">
              <a:buAutoNum type="arabicPeriod"/>
            </a:pPr>
            <a:r>
              <a:rPr lang="en-US" dirty="0"/>
              <a:t>moral failures of high-profile church leaders</a:t>
            </a:r>
          </a:p>
          <a:p>
            <a:pPr marL="228600" indent="-228600">
              <a:buAutoNum type="arabicPeriod"/>
            </a:pPr>
            <a:r>
              <a:rPr lang="en-US" dirty="0"/>
              <a:t>cynicism, lack of trust, and a suspicion of others</a:t>
            </a:r>
          </a:p>
          <a:p>
            <a:pPr marL="228600" indent="-228600">
              <a:buAutoNum type="arabicPeriod"/>
            </a:pPr>
            <a:r>
              <a:rPr lang="en-US" dirty="0"/>
              <a:t>Consumerism (the church is for meeting my expectations)</a:t>
            </a:r>
          </a:p>
          <a:p>
            <a:pPr marL="228600" indent="-228600">
              <a:buAutoNum type="arabicPeriod"/>
            </a:pPr>
            <a:r>
              <a:rPr lang="en-US" dirty="0"/>
              <a:t>the church’s failure to properly orient us to God and make disciples</a:t>
            </a:r>
          </a:p>
          <a:p>
            <a:pPr marL="228600" indent="-228600">
              <a:buAutoNum type="arabicPeriod"/>
            </a:pPr>
            <a:r>
              <a:rPr lang="en-US" dirty="0"/>
              <a:t> American individualism – we retreat into self-absorption, isolation, and disconnection</a:t>
            </a:r>
          </a:p>
          <a:p>
            <a:pPr marL="228600" indent="-228600">
              <a:buAutoNum type="arabicPeriod"/>
            </a:pPr>
            <a:endParaRPr lang="en-US" dirty="0"/>
          </a:p>
          <a:p>
            <a:pPr marL="0" indent="0">
              <a:buNone/>
            </a:pPr>
            <a:r>
              <a:rPr lang="en-US" dirty="0"/>
              <a:t>And this doesn’t just make being and doing church impossible (because it requires people in continual relationship, ministry, and service for it to work), but it’s also harmful to our own souls. Why is that? Well, it’s because we were created for community. And to be even more specific, we were created </a:t>
            </a:r>
            <a:r>
              <a:rPr lang="en-US" i="1" dirty="0"/>
              <a:t>for </a:t>
            </a:r>
            <a:r>
              <a:rPr lang="en-US" dirty="0"/>
              <a:t>community </a:t>
            </a:r>
            <a:r>
              <a:rPr lang="en-US" i="1" dirty="0"/>
              <a:t>by</a:t>
            </a:r>
            <a:r>
              <a:rPr lang="en-US" dirty="0"/>
              <a:t> a communal God. Take a look at Genesis 1:26. [NEXT SLIDE]</a:t>
            </a:r>
          </a:p>
        </p:txBody>
      </p:sp>
      <p:sp>
        <p:nvSpPr>
          <p:cNvPr id="4" name="Slide Number Placeholder 3"/>
          <p:cNvSpPr>
            <a:spLocks noGrp="1"/>
          </p:cNvSpPr>
          <p:nvPr>
            <p:ph type="sldNum" sz="quarter" idx="5"/>
          </p:nvPr>
        </p:nvSpPr>
        <p:spPr/>
        <p:txBody>
          <a:bodyPr/>
          <a:lstStyle/>
          <a:p>
            <a:fld id="{7994E20C-5B7B-3D46-A9B8-390835D6130C}" type="slidenum">
              <a:rPr lang="en-US" smtClean="0"/>
              <a:t>2</a:t>
            </a:fld>
            <a:endParaRPr lang="en-US"/>
          </a:p>
        </p:txBody>
      </p:sp>
    </p:spTree>
    <p:extLst>
      <p:ext uri="{BB962C8B-B14F-4D97-AF65-F5344CB8AC3E}">
        <p14:creationId xmlns:p14="http://schemas.microsoft.com/office/powerpoint/2010/main" val="2106030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[BRIEF COMMENT ON VERSE]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OT scholars would say the “us” is reflective of the heavenly court – monotheism</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Reading the OT through a NT lens – we see the Trinity</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From all eternity there was the Father, Son &amp; Holy Spirit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(lover, the beloved &amp; the love shared between them)</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Therefore, we were created by a communal God to know him and live in harmonious community with others. This means that we can’t be a fully functional (healthy) human being simply as an individual—we need to be connected to other human beings in community.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That’s what he meant when the American novelist, theologian, and preacher Frederick Buechner said these words: “You can survive on your own; you can grow strong on your own; you can prevail on your own; but you cannot become human on your own.” </a:t>
            </a:r>
          </a:p>
          <a:p>
            <a:endParaRPr lang="en-US" sz="1200" b="0" i="0" u="none" strike="noStrike" kern="1200" dirty="0">
              <a:solidFill>
                <a:schemeClr val="tx1"/>
              </a:solidFill>
              <a:effectLst/>
              <a:latin typeface="+mn-lt"/>
              <a:ea typeface="+mn-ea"/>
              <a:cs typeface="+mn-cs"/>
            </a:endParaRPr>
          </a:p>
          <a:p>
            <a:r>
              <a:rPr lang="en-US" dirty="0"/>
              <a:t>And innately we know this (if we’re honest with ourselves), and so since The Tower of Babel human beings have naturally sought to group themselves together to create a common sense of identity, purpose, belonging, protection, an ethical code or law (what’s right and wrong), religious or spiritual beliefs about mystery and the transcendent, and then a way of understanding yourself and the collective group based on the past, present, and expectations regarding the future. </a:t>
            </a:r>
          </a:p>
          <a:p>
            <a:endParaRPr lang="en-US" dirty="0"/>
          </a:p>
          <a:p>
            <a:r>
              <a:rPr lang="en-US" dirty="0"/>
              <a:t>Just consider all of the ways we see this happening in a fallen world. How we group ourselves into community:  [NEXT SLIDE]</a:t>
            </a:r>
          </a:p>
        </p:txBody>
      </p:sp>
      <p:sp>
        <p:nvSpPr>
          <p:cNvPr id="4" name="Slide Number Placeholder 3"/>
          <p:cNvSpPr>
            <a:spLocks noGrp="1"/>
          </p:cNvSpPr>
          <p:nvPr>
            <p:ph type="sldNum" sz="quarter" idx="5"/>
          </p:nvPr>
        </p:nvSpPr>
        <p:spPr/>
        <p:txBody>
          <a:bodyPr/>
          <a:lstStyle/>
          <a:p>
            <a:fld id="{7994E20C-5B7B-3D46-A9B8-390835D6130C}" type="slidenum">
              <a:rPr lang="en-US" smtClean="0"/>
              <a:t>3</a:t>
            </a:fld>
            <a:endParaRPr lang="en-US"/>
          </a:p>
        </p:txBody>
      </p:sp>
    </p:spTree>
    <p:extLst>
      <p:ext uri="{BB962C8B-B14F-4D97-AF65-F5344CB8AC3E}">
        <p14:creationId xmlns:p14="http://schemas.microsoft.com/office/powerpoint/2010/main" val="2126527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world’s idea of community looks like:</a:t>
            </a:r>
          </a:p>
          <a:p>
            <a:pPr marL="171450" indent="-171450">
              <a:buFont typeface="Arial" panose="020B0604020202020204" pitchFamily="34" charset="0"/>
              <a:buChar char="•"/>
            </a:pPr>
            <a:r>
              <a:rPr lang="en-US" dirty="0"/>
              <a:t>tribalism (stick to our own)</a:t>
            </a:r>
          </a:p>
          <a:p>
            <a:pPr marL="171450" indent="-171450">
              <a:buFont typeface="Arial" panose="020B0604020202020204" pitchFamily="34" charset="0"/>
              <a:buChar char="•"/>
            </a:pPr>
            <a:r>
              <a:rPr lang="en-US" dirty="0"/>
              <a:t>nationalism (our country is better than yours—a divine right to rule over others)</a:t>
            </a:r>
          </a:p>
          <a:p>
            <a:pPr marL="171450" indent="-171450">
              <a:buFont typeface="Arial" panose="020B0604020202020204" pitchFamily="34" charset="0"/>
              <a:buChar char="•"/>
            </a:pPr>
            <a:r>
              <a:rPr lang="en-US" dirty="0"/>
              <a:t>race &amp; ethnicities (color of skin and place of origin)</a:t>
            </a:r>
          </a:p>
          <a:p>
            <a:pPr marL="171450" indent="-171450">
              <a:buFont typeface="Arial" panose="020B0604020202020204" pitchFamily="34" charset="0"/>
              <a:buChar char="•"/>
            </a:pPr>
            <a:r>
              <a:rPr lang="en-US" dirty="0"/>
              <a:t>customs &amp; cultures (the way we do things)</a:t>
            </a:r>
          </a:p>
          <a:p>
            <a:pPr marL="171450" indent="-171450">
              <a:buFont typeface="Arial" panose="020B0604020202020204" pitchFamily="34" charset="0"/>
              <a:buChar char="•"/>
            </a:pPr>
            <a:r>
              <a:rPr lang="en-US" dirty="0"/>
              <a:t>social &amp; economic status (our financial category makes us better)</a:t>
            </a:r>
          </a:p>
          <a:p>
            <a:pPr marL="171450" indent="-171450">
              <a:buFont typeface="Arial" panose="020B0604020202020204" pitchFamily="34" charset="0"/>
              <a:buChar char="•"/>
            </a:pPr>
            <a:r>
              <a:rPr lang="en-US" dirty="0"/>
              <a:t>affinities (our common bond is our likes and preferences)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Idolatry – all of these in some sense replace God and circumvent his design.</a:t>
            </a:r>
          </a:p>
          <a:p>
            <a:endParaRPr lang="en-US" dirty="0"/>
          </a:p>
          <a:p>
            <a:r>
              <a:rPr lang="en-US" dirty="0"/>
              <a:t>The Great Rescue – story of Israel and the Trinitarian God’s redemptive plan.</a:t>
            </a:r>
          </a:p>
          <a:p>
            <a:endParaRPr lang="en-US" dirty="0"/>
          </a:p>
          <a:p>
            <a:r>
              <a:rPr lang="en-US" dirty="0"/>
              <a:t>And so, Jesus doesn’t just offer us individual salvation, but he invites us into relationship with God and his people. Remember what Jesus said in Matthew 16:18. [NEXT SLIDE]</a:t>
            </a:r>
          </a:p>
        </p:txBody>
      </p:sp>
      <p:sp>
        <p:nvSpPr>
          <p:cNvPr id="4" name="Slide Number Placeholder 3"/>
          <p:cNvSpPr>
            <a:spLocks noGrp="1"/>
          </p:cNvSpPr>
          <p:nvPr>
            <p:ph type="sldNum" sz="quarter" idx="5"/>
          </p:nvPr>
        </p:nvSpPr>
        <p:spPr/>
        <p:txBody>
          <a:bodyPr/>
          <a:lstStyle/>
          <a:p>
            <a:fld id="{7994E20C-5B7B-3D46-A9B8-390835D6130C}" type="slidenum">
              <a:rPr lang="en-US" smtClean="0"/>
              <a:t>4</a:t>
            </a:fld>
            <a:endParaRPr lang="en-US"/>
          </a:p>
        </p:txBody>
      </p:sp>
    </p:spTree>
    <p:extLst>
      <p:ext uri="{BB962C8B-B14F-4D97-AF65-F5344CB8AC3E}">
        <p14:creationId xmlns:p14="http://schemas.microsoft.com/office/powerpoint/2010/main" val="993207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[BRIEF COMMENTS ON EKKLESIA]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Scriptures tell us that this was God’s eternal purpose, his plan from the beginning. Listen to what the apostle Paul wrote in Ephesians 3:10-11 (NLT): </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God’s purpose in all this was to use the church to display his wisdom in its rich variety to all the unseen rulers and authorities in the heavenly places. This was his eternal plan [purpose], which he carried out through Christ Jesus our Lord.”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Don’t miss this, folks. God calls out his people (his family) to be united in one common faith, through one baptism, and in worship of one Lord, setting aside all other loyalties and allegiances to accept the identity, the purpose, and the way of living that Jesus gives to all who chooses to follow him through the local church.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Of course, there is the universal or “holy catholic Church” all across the plant (Apostles’ Creed). But the NT shows us that God’s eternal purpose, this grand vision for the church, is to be lived out </a:t>
            </a:r>
            <a:r>
              <a:rPr lang="en-US" sz="1200" i="1" kern="1200" dirty="0">
                <a:solidFill>
                  <a:schemeClr val="tx1"/>
                </a:solidFill>
                <a:effectLst/>
                <a:latin typeface="+mn-lt"/>
                <a:ea typeface="+mn-ea"/>
                <a:cs typeface="+mn-cs"/>
              </a:rPr>
              <a:t>locally</a:t>
            </a:r>
            <a:r>
              <a:rPr lang="en-US" sz="1200" kern="1200" dirty="0">
                <a:solidFill>
                  <a:schemeClr val="tx1"/>
                </a:solidFill>
                <a:effectLst/>
                <a:latin typeface="+mn-lt"/>
                <a:ea typeface="+mn-ea"/>
                <a:cs typeface="+mn-cs"/>
              </a:rPr>
              <a:t>. The Church is made up of churches in every place where people gather in community to live, work, shop, and play. These churches are like Kingdom embassies or outposts spread out in every place that humans gather. And we are to be a witness on behalf of Christ and the gospel, showing a watching world that Jesus changes everything.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based on our knowledge of the New Testament, archaeology, and Roman history, an early house church would likely have looked something like this:  [NEXT SLIDE]</a:t>
            </a:r>
          </a:p>
        </p:txBody>
      </p:sp>
      <p:sp>
        <p:nvSpPr>
          <p:cNvPr id="4" name="Slide Number Placeholder 3"/>
          <p:cNvSpPr>
            <a:spLocks noGrp="1"/>
          </p:cNvSpPr>
          <p:nvPr>
            <p:ph type="sldNum" sz="quarter" idx="5"/>
          </p:nvPr>
        </p:nvSpPr>
        <p:spPr/>
        <p:txBody>
          <a:bodyPr/>
          <a:lstStyle/>
          <a:p>
            <a:fld id="{7994E20C-5B7B-3D46-A9B8-390835D6130C}" type="slidenum">
              <a:rPr lang="en-US" smtClean="0"/>
              <a:t>5</a:t>
            </a:fld>
            <a:endParaRPr lang="en-US"/>
          </a:p>
        </p:txBody>
      </p:sp>
    </p:spTree>
    <p:extLst>
      <p:ext uri="{BB962C8B-B14F-4D97-AF65-F5344CB8AC3E}">
        <p14:creationId xmlns:p14="http://schemas.microsoft.com/office/powerpoint/2010/main" val="2740988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EACH]</a:t>
            </a:r>
          </a:p>
          <a:p>
            <a:endParaRPr lang="en-US" dirty="0"/>
          </a:p>
          <a:p>
            <a:r>
              <a:rPr lang="en-US" dirty="0"/>
              <a:t>I hope you’re beginning to grasp God’s grand vision and eternal purpose for the church. </a:t>
            </a:r>
          </a:p>
          <a:p>
            <a:endParaRPr lang="en-US" dirty="0"/>
          </a:p>
          <a:p>
            <a:r>
              <a:rPr lang="en-US" dirty="0"/>
              <a:t>This is so important if we’re going to follow Christ, live in Christian community, and prioritize the life of the church. Listen to what NT scholar Scot McKnight writes in his book, </a:t>
            </a:r>
            <a:r>
              <a:rPr lang="en-US" i="1" dirty="0"/>
              <a:t>A Fellowship of </a:t>
            </a:r>
            <a:r>
              <a:rPr lang="en-US" i="1" dirty="0" err="1"/>
              <a:t>Differents</a:t>
            </a:r>
            <a:r>
              <a:rPr lang="en-US" dirty="0"/>
              <a:t>:  [NEXT SLIDE]</a:t>
            </a:r>
          </a:p>
        </p:txBody>
      </p:sp>
      <p:sp>
        <p:nvSpPr>
          <p:cNvPr id="4" name="Slide Number Placeholder 3"/>
          <p:cNvSpPr>
            <a:spLocks noGrp="1"/>
          </p:cNvSpPr>
          <p:nvPr>
            <p:ph type="sldNum" sz="quarter" idx="5"/>
          </p:nvPr>
        </p:nvSpPr>
        <p:spPr/>
        <p:txBody>
          <a:bodyPr/>
          <a:lstStyle/>
          <a:p>
            <a:fld id="{7994E20C-5B7B-3D46-A9B8-390835D6130C}" type="slidenum">
              <a:rPr lang="en-US" smtClean="0"/>
              <a:t>6</a:t>
            </a:fld>
            <a:endParaRPr lang="en-US"/>
          </a:p>
        </p:txBody>
      </p:sp>
    </p:spTree>
    <p:extLst>
      <p:ext uri="{BB962C8B-B14F-4D97-AF65-F5344CB8AC3E}">
        <p14:creationId xmlns:p14="http://schemas.microsoft.com/office/powerpoint/2010/main" val="2455302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a:t>
            </a:r>
          </a:p>
          <a:p>
            <a:endParaRPr lang="en-US" dirty="0"/>
          </a:p>
          <a:p>
            <a:r>
              <a:rPr lang="en-US" dirty="0"/>
              <a:t>You see, the truth is, until we come to Christ and enter into the life of the church, we are (from a biblical perspective) </a:t>
            </a:r>
            <a:r>
              <a:rPr lang="en-US" i="1" dirty="0"/>
              <a:t>homeless</a:t>
            </a:r>
            <a:r>
              <a:rPr lang="en-US" dirty="0"/>
              <a:t>. Oh, you may have a nice house, you may have family and friends, you may take comfort in the nation you were born into, the color of your skin, your culture, your social status… you may find meaning and purpose through any number of groupings the world has to offer, but the Scripture says that you’re really homeless and not a part of God’s divine program of bringing heaven to earth; not until you’ve joined the ekklesia of God and committed to sharing life together with other disciples who are seeking to strategically impact their community and the lost around them with the gospel of Christ.</a:t>
            </a:r>
          </a:p>
          <a:p>
            <a:endParaRPr lang="en-US" dirty="0"/>
          </a:p>
          <a:p>
            <a:r>
              <a:rPr lang="en-US" dirty="0"/>
              <a:t>The early Christians (of all people) understood that to receive Christ and join his church was like coming home. That’s why the apostle Paul wrote this in Ephesians 2:19-22.  [NEXT SLIDE]</a:t>
            </a:r>
          </a:p>
        </p:txBody>
      </p:sp>
      <p:sp>
        <p:nvSpPr>
          <p:cNvPr id="4" name="Slide Number Placeholder 3"/>
          <p:cNvSpPr>
            <a:spLocks noGrp="1"/>
          </p:cNvSpPr>
          <p:nvPr>
            <p:ph type="sldNum" sz="quarter" idx="5"/>
          </p:nvPr>
        </p:nvSpPr>
        <p:spPr/>
        <p:txBody>
          <a:bodyPr/>
          <a:lstStyle/>
          <a:p>
            <a:fld id="{7994E20C-5B7B-3D46-A9B8-390835D6130C}" type="slidenum">
              <a:rPr lang="en-US" smtClean="0"/>
              <a:t>7</a:t>
            </a:fld>
            <a:endParaRPr lang="en-US"/>
          </a:p>
        </p:txBody>
      </p:sp>
    </p:spTree>
    <p:extLst>
      <p:ext uri="{BB962C8B-B14F-4D97-AF65-F5344CB8AC3E}">
        <p14:creationId xmlns:p14="http://schemas.microsoft.com/office/powerpoint/2010/main" val="28277195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solidFill>
                  <a:schemeClr val="tx1"/>
                </a:solidFill>
              </a:rPr>
              <a:t>[BRIEF COMMENT]</a:t>
            </a:r>
          </a:p>
          <a:p>
            <a:pPr rtl="0" fontAlgn="base"/>
            <a:endParaRPr lang="en-US" dirty="0">
              <a:solidFill>
                <a:schemeClr val="tx1"/>
              </a:solidFill>
            </a:endParaRPr>
          </a:p>
          <a:p>
            <a:pPr rtl="0" fontAlgn="base"/>
            <a:r>
              <a:rPr lang="en-US" dirty="0">
                <a:solidFill>
                  <a:schemeClr val="tx1"/>
                </a:solidFill>
              </a:rPr>
              <a:t>He goes on…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8</a:t>
            </a:fld>
            <a:endParaRPr lang="en-US"/>
          </a:p>
        </p:txBody>
      </p:sp>
    </p:spTree>
    <p:extLst>
      <p:ext uri="{BB962C8B-B14F-4D97-AF65-F5344CB8AC3E}">
        <p14:creationId xmlns:p14="http://schemas.microsoft.com/office/powerpoint/2010/main" val="3060959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dirty="0">
                <a:solidFill>
                  <a:schemeClr val="tx1"/>
                </a:solidFill>
              </a:rPr>
              <a:t>[BRIEF COMMENT]</a:t>
            </a:r>
          </a:p>
          <a:p>
            <a:pPr marL="171450" indent="-171450" rtl="0" fontAlgn="base">
              <a:buFont typeface="Arial" panose="020B0604020202020204" pitchFamily="34" charset="0"/>
              <a:buChar char="•"/>
            </a:pPr>
            <a:r>
              <a:rPr lang="en-US" dirty="0">
                <a:solidFill>
                  <a:schemeClr val="tx1"/>
                </a:solidFill>
              </a:rPr>
              <a:t>Stone mason metaphor – Christ is chiseling us to fit in the church to form his building; we need to see the larger view and the local view of this metaphor as it applies to the church.</a:t>
            </a:r>
          </a:p>
          <a:p>
            <a:pPr marL="0" indent="0" rtl="0" fontAlgn="base">
              <a:buFont typeface="Arial" panose="020B0604020202020204" pitchFamily="34" charset="0"/>
              <a:buNone/>
            </a:pPr>
            <a:endParaRPr lang="en-US" dirty="0">
              <a:solidFill>
                <a:schemeClr val="tx1"/>
              </a:solidFill>
            </a:endParaRPr>
          </a:p>
          <a:p>
            <a:pPr marL="0" indent="0" rtl="0" fontAlgn="base">
              <a:buFont typeface="Arial" panose="020B0604020202020204" pitchFamily="34" charset="0"/>
              <a:buNone/>
            </a:pPr>
            <a:r>
              <a:rPr lang="en-US" dirty="0">
                <a:solidFill>
                  <a:schemeClr val="tx1"/>
                </a:solidFill>
              </a:rPr>
              <a:t>The apostle Peter used similar language when he wrote this…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9</a:t>
            </a:fld>
            <a:endParaRPr lang="en-US"/>
          </a:p>
        </p:txBody>
      </p:sp>
    </p:spTree>
    <p:extLst>
      <p:ext uri="{BB962C8B-B14F-4D97-AF65-F5344CB8AC3E}">
        <p14:creationId xmlns:p14="http://schemas.microsoft.com/office/powerpoint/2010/main" val="327009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FF0B4-1059-4E43-9992-FAF15CEC79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A8D87CD-B756-B145-858C-5C10B396D6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8FB54E-9B1A-B54C-88AB-2B291854E402}"/>
              </a:ext>
            </a:extLst>
          </p:cNvPr>
          <p:cNvSpPr>
            <a:spLocks noGrp="1"/>
          </p:cNvSpPr>
          <p:nvPr>
            <p:ph type="dt" sz="half" idx="10"/>
          </p:nvPr>
        </p:nvSpPr>
        <p:spPr/>
        <p:txBody>
          <a:bodyPr/>
          <a:lstStyle/>
          <a:p>
            <a:fld id="{376DA680-8C69-F943-AB86-E0AE065EE96E}" type="datetimeFigureOut">
              <a:rPr lang="en-US" smtClean="0"/>
              <a:t>6/14/21</a:t>
            </a:fld>
            <a:endParaRPr lang="en-US"/>
          </a:p>
        </p:txBody>
      </p:sp>
      <p:sp>
        <p:nvSpPr>
          <p:cNvPr id="5" name="Footer Placeholder 4">
            <a:extLst>
              <a:ext uri="{FF2B5EF4-FFF2-40B4-BE49-F238E27FC236}">
                <a16:creationId xmlns:a16="http://schemas.microsoft.com/office/drawing/2014/main" id="{8826DF43-E64B-1042-A133-44A840CB88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942511-3647-B548-8EFC-265FADBBE94B}"/>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3551293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9B7DA-C92C-F04F-8BDB-9043D1307F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45869D-78F2-204E-A24A-3A891BA700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4FF4CD-319C-C746-9BDD-7969643C2326}"/>
              </a:ext>
            </a:extLst>
          </p:cNvPr>
          <p:cNvSpPr>
            <a:spLocks noGrp="1"/>
          </p:cNvSpPr>
          <p:nvPr>
            <p:ph type="dt" sz="half" idx="10"/>
          </p:nvPr>
        </p:nvSpPr>
        <p:spPr/>
        <p:txBody>
          <a:bodyPr/>
          <a:lstStyle/>
          <a:p>
            <a:fld id="{376DA680-8C69-F943-AB86-E0AE065EE96E}" type="datetimeFigureOut">
              <a:rPr lang="en-US" smtClean="0"/>
              <a:t>6/14/21</a:t>
            </a:fld>
            <a:endParaRPr lang="en-US"/>
          </a:p>
        </p:txBody>
      </p:sp>
      <p:sp>
        <p:nvSpPr>
          <p:cNvPr id="5" name="Footer Placeholder 4">
            <a:extLst>
              <a:ext uri="{FF2B5EF4-FFF2-40B4-BE49-F238E27FC236}">
                <a16:creationId xmlns:a16="http://schemas.microsoft.com/office/drawing/2014/main" id="{A7023AFE-8687-664E-9863-CC3AB7C769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35EE8E-345A-F043-B2CE-1236C56AA3DF}"/>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1851859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A5605E-8C8F-4C45-8AE7-2F6B7FDA247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293980-A3E9-234F-860F-5B398D9A4F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E9C928-22F2-194E-9028-1AE59A656BED}"/>
              </a:ext>
            </a:extLst>
          </p:cNvPr>
          <p:cNvSpPr>
            <a:spLocks noGrp="1"/>
          </p:cNvSpPr>
          <p:nvPr>
            <p:ph type="dt" sz="half" idx="10"/>
          </p:nvPr>
        </p:nvSpPr>
        <p:spPr/>
        <p:txBody>
          <a:bodyPr/>
          <a:lstStyle/>
          <a:p>
            <a:fld id="{376DA680-8C69-F943-AB86-E0AE065EE96E}" type="datetimeFigureOut">
              <a:rPr lang="en-US" smtClean="0"/>
              <a:t>6/14/21</a:t>
            </a:fld>
            <a:endParaRPr lang="en-US"/>
          </a:p>
        </p:txBody>
      </p:sp>
      <p:sp>
        <p:nvSpPr>
          <p:cNvPr id="5" name="Footer Placeholder 4">
            <a:extLst>
              <a:ext uri="{FF2B5EF4-FFF2-40B4-BE49-F238E27FC236}">
                <a16:creationId xmlns:a16="http://schemas.microsoft.com/office/drawing/2014/main" id="{484E28F0-B8CE-BD4E-B926-00A8ED442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E2559A-E0D2-1B48-8F45-A2265CD7D574}"/>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637550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C347F-9EAC-464D-B84D-3CF89A065B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E63D07-9A57-014F-9741-579B1A206B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2F76C4-5D0C-604B-8477-DD61F25CD27B}"/>
              </a:ext>
            </a:extLst>
          </p:cNvPr>
          <p:cNvSpPr>
            <a:spLocks noGrp="1"/>
          </p:cNvSpPr>
          <p:nvPr>
            <p:ph type="dt" sz="half" idx="10"/>
          </p:nvPr>
        </p:nvSpPr>
        <p:spPr/>
        <p:txBody>
          <a:bodyPr/>
          <a:lstStyle/>
          <a:p>
            <a:fld id="{376DA680-8C69-F943-AB86-E0AE065EE96E}" type="datetimeFigureOut">
              <a:rPr lang="en-US" smtClean="0"/>
              <a:t>6/14/21</a:t>
            </a:fld>
            <a:endParaRPr lang="en-US"/>
          </a:p>
        </p:txBody>
      </p:sp>
      <p:sp>
        <p:nvSpPr>
          <p:cNvPr id="5" name="Footer Placeholder 4">
            <a:extLst>
              <a:ext uri="{FF2B5EF4-FFF2-40B4-BE49-F238E27FC236}">
                <a16:creationId xmlns:a16="http://schemas.microsoft.com/office/drawing/2014/main" id="{2D3E360D-0612-8A41-8554-44B1983F2D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B3780-CE4B-AF4A-BD97-86A51B555C6F}"/>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3901799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2C5E3-970A-E641-9001-96DBACB6FE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3030E4-45DA-2646-9D52-EC113635A3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A26B62-303A-E04A-83BB-B5EC69B5D8B9}"/>
              </a:ext>
            </a:extLst>
          </p:cNvPr>
          <p:cNvSpPr>
            <a:spLocks noGrp="1"/>
          </p:cNvSpPr>
          <p:nvPr>
            <p:ph type="dt" sz="half" idx="10"/>
          </p:nvPr>
        </p:nvSpPr>
        <p:spPr/>
        <p:txBody>
          <a:bodyPr/>
          <a:lstStyle/>
          <a:p>
            <a:fld id="{376DA680-8C69-F943-AB86-E0AE065EE96E}" type="datetimeFigureOut">
              <a:rPr lang="en-US" smtClean="0"/>
              <a:t>6/14/21</a:t>
            </a:fld>
            <a:endParaRPr lang="en-US"/>
          </a:p>
        </p:txBody>
      </p:sp>
      <p:sp>
        <p:nvSpPr>
          <p:cNvPr id="5" name="Footer Placeholder 4">
            <a:extLst>
              <a:ext uri="{FF2B5EF4-FFF2-40B4-BE49-F238E27FC236}">
                <a16:creationId xmlns:a16="http://schemas.microsoft.com/office/drawing/2014/main" id="{37BBB1E3-B472-CF40-A384-550B79A46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F4FD2-97D7-EA49-AD46-E86612C810F2}"/>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2237410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8087-D628-7048-A7AC-DDFAF12C96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9F5D35-2CE4-F341-B436-56E8694DCF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28F31B-F065-CB4E-B22F-187C014FA1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447BAA-E255-1F42-9657-726F6989E07E}"/>
              </a:ext>
            </a:extLst>
          </p:cNvPr>
          <p:cNvSpPr>
            <a:spLocks noGrp="1"/>
          </p:cNvSpPr>
          <p:nvPr>
            <p:ph type="dt" sz="half" idx="10"/>
          </p:nvPr>
        </p:nvSpPr>
        <p:spPr/>
        <p:txBody>
          <a:bodyPr/>
          <a:lstStyle/>
          <a:p>
            <a:fld id="{376DA680-8C69-F943-AB86-E0AE065EE96E}" type="datetimeFigureOut">
              <a:rPr lang="en-US" smtClean="0"/>
              <a:t>6/14/21</a:t>
            </a:fld>
            <a:endParaRPr lang="en-US"/>
          </a:p>
        </p:txBody>
      </p:sp>
      <p:sp>
        <p:nvSpPr>
          <p:cNvPr id="6" name="Footer Placeholder 5">
            <a:extLst>
              <a:ext uri="{FF2B5EF4-FFF2-40B4-BE49-F238E27FC236}">
                <a16:creationId xmlns:a16="http://schemas.microsoft.com/office/drawing/2014/main" id="{9B14341D-677C-DF47-991A-292BAFFC7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8C0D44-1973-5F4A-A582-6FFD990C8BFB}"/>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3147940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882BE-807F-1842-A736-40EC4EA30A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727942-ABA2-D04A-9DBE-67597055F6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4D6E7F-CB3E-B74A-B486-E655615C92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0F3FAC-6C63-3447-BCA5-D11F094FF9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7F17C7-D389-6147-A065-5F97C3BD08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1AF601-B3B9-9C4D-81A0-4EFFC2CBA207}"/>
              </a:ext>
            </a:extLst>
          </p:cNvPr>
          <p:cNvSpPr>
            <a:spLocks noGrp="1"/>
          </p:cNvSpPr>
          <p:nvPr>
            <p:ph type="dt" sz="half" idx="10"/>
          </p:nvPr>
        </p:nvSpPr>
        <p:spPr/>
        <p:txBody>
          <a:bodyPr/>
          <a:lstStyle/>
          <a:p>
            <a:fld id="{376DA680-8C69-F943-AB86-E0AE065EE96E}" type="datetimeFigureOut">
              <a:rPr lang="en-US" smtClean="0"/>
              <a:t>6/14/21</a:t>
            </a:fld>
            <a:endParaRPr lang="en-US"/>
          </a:p>
        </p:txBody>
      </p:sp>
      <p:sp>
        <p:nvSpPr>
          <p:cNvPr id="8" name="Footer Placeholder 7">
            <a:extLst>
              <a:ext uri="{FF2B5EF4-FFF2-40B4-BE49-F238E27FC236}">
                <a16:creationId xmlns:a16="http://schemas.microsoft.com/office/drawing/2014/main" id="{36676A62-BA83-1F41-8E8F-943F61FC2D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927826-12FD-1F4E-9BED-F985298B4C7D}"/>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4262189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CF0EB-756E-7A4A-9F59-C38C4B465D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08257A-144E-C543-84D7-8927CC0547CC}"/>
              </a:ext>
            </a:extLst>
          </p:cNvPr>
          <p:cNvSpPr>
            <a:spLocks noGrp="1"/>
          </p:cNvSpPr>
          <p:nvPr>
            <p:ph type="dt" sz="half" idx="10"/>
          </p:nvPr>
        </p:nvSpPr>
        <p:spPr/>
        <p:txBody>
          <a:bodyPr/>
          <a:lstStyle/>
          <a:p>
            <a:fld id="{376DA680-8C69-F943-AB86-E0AE065EE96E}" type="datetimeFigureOut">
              <a:rPr lang="en-US" smtClean="0"/>
              <a:t>6/14/21</a:t>
            </a:fld>
            <a:endParaRPr lang="en-US"/>
          </a:p>
        </p:txBody>
      </p:sp>
      <p:sp>
        <p:nvSpPr>
          <p:cNvPr id="4" name="Footer Placeholder 3">
            <a:extLst>
              <a:ext uri="{FF2B5EF4-FFF2-40B4-BE49-F238E27FC236}">
                <a16:creationId xmlns:a16="http://schemas.microsoft.com/office/drawing/2014/main" id="{16420003-EFEF-094F-8927-F9DFDEAACE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955CF4-6ACF-DC4B-953A-09705F310259}"/>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2260337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315B03-5E63-5F41-AF11-5F91C2C0D029}"/>
              </a:ext>
            </a:extLst>
          </p:cNvPr>
          <p:cNvSpPr>
            <a:spLocks noGrp="1"/>
          </p:cNvSpPr>
          <p:nvPr>
            <p:ph type="dt" sz="half" idx="10"/>
          </p:nvPr>
        </p:nvSpPr>
        <p:spPr/>
        <p:txBody>
          <a:bodyPr/>
          <a:lstStyle/>
          <a:p>
            <a:fld id="{376DA680-8C69-F943-AB86-E0AE065EE96E}" type="datetimeFigureOut">
              <a:rPr lang="en-US" smtClean="0"/>
              <a:t>6/14/21</a:t>
            </a:fld>
            <a:endParaRPr lang="en-US"/>
          </a:p>
        </p:txBody>
      </p:sp>
      <p:sp>
        <p:nvSpPr>
          <p:cNvPr id="3" name="Footer Placeholder 2">
            <a:extLst>
              <a:ext uri="{FF2B5EF4-FFF2-40B4-BE49-F238E27FC236}">
                <a16:creationId xmlns:a16="http://schemas.microsoft.com/office/drawing/2014/main" id="{4C63E2A5-990C-614C-90E4-118E06692C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FE4485-C27C-4D44-B621-AA8198786AEB}"/>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1515483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08BEF-AE68-984A-9AA4-08A2A5BF6C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BDB3E1-E562-DD49-9574-3549D755BA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C2534A-1F97-7E42-95CC-CD388DEC41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CACCE0-3970-3B47-BA80-664B2C6BCF1C}"/>
              </a:ext>
            </a:extLst>
          </p:cNvPr>
          <p:cNvSpPr>
            <a:spLocks noGrp="1"/>
          </p:cNvSpPr>
          <p:nvPr>
            <p:ph type="dt" sz="half" idx="10"/>
          </p:nvPr>
        </p:nvSpPr>
        <p:spPr/>
        <p:txBody>
          <a:bodyPr/>
          <a:lstStyle/>
          <a:p>
            <a:fld id="{376DA680-8C69-F943-AB86-E0AE065EE96E}" type="datetimeFigureOut">
              <a:rPr lang="en-US" smtClean="0"/>
              <a:t>6/14/21</a:t>
            </a:fld>
            <a:endParaRPr lang="en-US"/>
          </a:p>
        </p:txBody>
      </p:sp>
      <p:sp>
        <p:nvSpPr>
          <p:cNvPr id="6" name="Footer Placeholder 5">
            <a:extLst>
              <a:ext uri="{FF2B5EF4-FFF2-40B4-BE49-F238E27FC236}">
                <a16:creationId xmlns:a16="http://schemas.microsoft.com/office/drawing/2014/main" id="{B2BAC67C-CC76-D845-A918-BF8B140BB4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DF982E-572C-E844-966C-56CAEBCBB5D7}"/>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2847763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67D3-CC05-D242-BD6B-B36610AB0E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3C4C08-AC65-0344-A6F9-5EC86E2B92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0A61DB-4D5A-1F4B-9EB0-08E40E8F44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D454E1-5EC6-304F-A5F4-87032C0016F8}"/>
              </a:ext>
            </a:extLst>
          </p:cNvPr>
          <p:cNvSpPr>
            <a:spLocks noGrp="1"/>
          </p:cNvSpPr>
          <p:nvPr>
            <p:ph type="dt" sz="half" idx="10"/>
          </p:nvPr>
        </p:nvSpPr>
        <p:spPr/>
        <p:txBody>
          <a:bodyPr/>
          <a:lstStyle/>
          <a:p>
            <a:fld id="{376DA680-8C69-F943-AB86-E0AE065EE96E}" type="datetimeFigureOut">
              <a:rPr lang="en-US" smtClean="0"/>
              <a:t>6/14/21</a:t>
            </a:fld>
            <a:endParaRPr lang="en-US"/>
          </a:p>
        </p:txBody>
      </p:sp>
      <p:sp>
        <p:nvSpPr>
          <p:cNvPr id="6" name="Footer Placeholder 5">
            <a:extLst>
              <a:ext uri="{FF2B5EF4-FFF2-40B4-BE49-F238E27FC236}">
                <a16:creationId xmlns:a16="http://schemas.microsoft.com/office/drawing/2014/main" id="{1EF82463-A7C7-FD41-8074-27CBA5A739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FACDEC-2F56-474C-B3C1-D27425B0C29E}"/>
              </a:ext>
            </a:extLst>
          </p:cNvPr>
          <p:cNvSpPr>
            <a:spLocks noGrp="1"/>
          </p:cNvSpPr>
          <p:nvPr>
            <p:ph type="sldNum" sz="quarter" idx="12"/>
          </p:nvPr>
        </p:nvSpPr>
        <p:spPr/>
        <p:txBody>
          <a:bodyPr/>
          <a:lstStyle/>
          <a:p>
            <a:fld id="{B58648E0-CD67-EF42-9704-D7AAB848C574}" type="slidenum">
              <a:rPr lang="en-US" smtClean="0"/>
              <a:t>‹#›</a:t>
            </a:fld>
            <a:endParaRPr lang="en-US"/>
          </a:p>
        </p:txBody>
      </p:sp>
    </p:spTree>
    <p:extLst>
      <p:ext uri="{BB962C8B-B14F-4D97-AF65-F5344CB8AC3E}">
        <p14:creationId xmlns:p14="http://schemas.microsoft.com/office/powerpoint/2010/main" val="3550988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B578BD-F6FB-4749-8101-499AFE553E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46834A-CB46-5A47-936B-9C4AA96AB0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69C752-4ACD-F040-92E7-4C45E29B2F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6DA680-8C69-F943-AB86-E0AE065EE96E}" type="datetimeFigureOut">
              <a:rPr lang="en-US" smtClean="0"/>
              <a:t>6/14/21</a:t>
            </a:fld>
            <a:endParaRPr lang="en-US"/>
          </a:p>
        </p:txBody>
      </p:sp>
      <p:sp>
        <p:nvSpPr>
          <p:cNvPr id="5" name="Footer Placeholder 4">
            <a:extLst>
              <a:ext uri="{FF2B5EF4-FFF2-40B4-BE49-F238E27FC236}">
                <a16:creationId xmlns:a16="http://schemas.microsoft.com/office/drawing/2014/main" id="{526DF5F3-33BD-B140-8506-1C0B86E6C1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BB66088-7810-3F45-A83F-72AFBD9DFD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8648E0-CD67-EF42-9704-D7AAB848C574}" type="slidenum">
              <a:rPr lang="en-US" smtClean="0"/>
              <a:t>‹#›</a:t>
            </a:fld>
            <a:endParaRPr lang="en-US"/>
          </a:p>
        </p:txBody>
      </p:sp>
    </p:spTree>
    <p:extLst>
      <p:ext uri="{BB962C8B-B14F-4D97-AF65-F5344CB8AC3E}">
        <p14:creationId xmlns:p14="http://schemas.microsoft.com/office/powerpoint/2010/main" val="1838166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wall, brick, rock&#10;&#10;Description automatically generated">
            <a:extLst>
              <a:ext uri="{FF2B5EF4-FFF2-40B4-BE49-F238E27FC236}">
                <a16:creationId xmlns:a16="http://schemas.microsoft.com/office/drawing/2014/main" id="{08B3339D-613E-0A41-83B8-DA9D3CD17842}"/>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330175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dancing&#10;&#10;Description automatically generated with medium confidence">
            <a:extLst>
              <a:ext uri="{FF2B5EF4-FFF2-40B4-BE49-F238E27FC236}">
                <a16:creationId xmlns:a16="http://schemas.microsoft.com/office/drawing/2014/main" id="{A2DA30A5-D2CC-6248-9249-779DC35E7BE0}"/>
              </a:ext>
            </a:extLst>
          </p:cNvPr>
          <p:cNvPicPr>
            <a:picLocks noChangeAspect="1"/>
          </p:cNvPicPr>
          <p:nvPr/>
        </p:nvPicPr>
        <p:blipFill rotWithShape="1">
          <a:blip r:embed="rId3">
            <a:alphaModFix amt="35000"/>
          </a:blip>
          <a:srcRect b="10359"/>
          <a:stretch/>
        </p:blipFill>
        <p:spPr>
          <a:xfrm>
            <a:off x="20" y="1"/>
            <a:ext cx="12191980" cy="6857999"/>
          </a:xfrm>
          <a:prstGeom prst="rect">
            <a:avLst/>
          </a:prstGeom>
        </p:spPr>
      </p:pic>
      <p:cxnSp>
        <p:nvCxnSpPr>
          <p:cNvPr id="15"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5155379" y="1065862"/>
            <a:ext cx="6814947" cy="4726276"/>
          </a:xfrm>
        </p:spPr>
        <p:txBody>
          <a:bodyPr anchor="ctr">
            <a:noAutofit/>
          </a:bodyPr>
          <a:lstStyle/>
          <a:p>
            <a:pPr marL="0" indent="0">
              <a:buNone/>
            </a:pPr>
            <a:r>
              <a:rPr lang="en-US" sz="3600" dirty="0">
                <a:solidFill>
                  <a:srgbClr val="FFFFFF"/>
                </a:solidFill>
                <a:effectLst>
                  <a:outerShdw blurRad="50800" dist="38100" dir="2700000" algn="tl" rotWithShape="0">
                    <a:prstClr val="black">
                      <a:alpha val="40000"/>
                    </a:prstClr>
                  </a:outerShdw>
                </a:effectLst>
                <a:latin typeface="+mj-lt"/>
              </a:rPr>
              <a:t>As you come to him, the living Stone—rejected by humans but chosen by God and precious to him—you also, </a:t>
            </a:r>
            <a:r>
              <a:rPr lang="en-US" sz="3600" dirty="0">
                <a:solidFill>
                  <a:srgbClr val="FFFF00"/>
                </a:solidFill>
                <a:effectLst>
                  <a:outerShdw blurRad="50800" dist="38100" dir="2700000" algn="tl" rotWithShape="0">
                    <a:prstClr val="black">
                      <a:alpha val="40000"/>
                    </a:prstClr>
                  </a:outerShdw>
                </a:effectLst>
                <a:latin typeface="+mj-lt"/>
              </a:rPr>
              <a:t>like living stones</a:t>
            </a:r>
            <a:r>
              <a:rPr lang="en-US" sz="3600" dirty="0">
                <a:solidFill>
                  <a:srgbClr val="FFFFFF"/>
                </a:solidFill>
                <a:effectLst>
                  <a:outerShdw blurRad="50800" dist="38100" dir="2700000" algn="tl" rotWithShape="0">
                    <a:prstClr val="black">
                      <a:alpha val="40000"/>
                    </a:prstClr>
                  </a:outerShdw>
                </a:effectLst>
                <a:latin typeface="+mj-lt"/>
              </a:rPr>
              <a:t>, </a:t>
            </a:r>
            <a:br>
              <a:rPr lang="en-US" sz="3600" dirty="0">
                <a:solidFill>
                  <a:srgbClr val="FFFFFF"/>
                </a:solidFill>
                <a:effectLst>
                  <a:outerShdw blurRad="50800" dist="38100" dir="2700000" algn="tl" rotWithShape="0">
                    <a:prstClr val="black">
                      <a:alpha val="40000"/>
                    </a:prstClr>
                  </a:outerShdw>
                </a:effectLst>
                <a:latin typeface="+mj-lt"/>
              </a:rPr>
            </a:br>
            <a:r>
              <a:rPr lang="en-US" sz="3600" dirty="0">
                <a:solidFill>
                  <a:srgbClr val="FFFFFF"/>
                </a:solidFill>
                <a:effectLst>
                  <a:outerShdw blurRad="50800" dist="38100" dir="2700000" algn="tl" rotWithShape="0">
                    <a:prstClr val="black">
                      <a:alpha val="40000"/>
                    </a:prstClr>
                  </a:outerShdw>
                </a:effectLst>
                <a:latin typeface="+mj-lt"/>
              </a:rPr>
              <a:t>are being built into </a:t>
            </a:r>
            <a:r>
              <a:rPr lang="en-US" sz="3600" dirty="0">
                <a:solidFill>
                  <a:srgbClr val="FFFF00"/>
                </a:solidFill>
                <a:effectLst>
                  <a:outerShdw blurRad="50800" dist="38100" dir="2700000" algn="tl" rotWithShape="0">
                    <a:prstClr val="black">
                      <a:alpha val="40000"/>
                    </a:prstClr>
                  </a:outerShdw>
                </a:effectLst>
                <a:latin typeface="+mj-lt"/>
              </a:rPr>
              <a:t>a spiritual house </a:t>
            </a:r>
            <a:r>
              <a:rPr lang="en-US" sz="3600" dirty="0">
                <a:solidFill>
                  <a:srgbClr val="FFFFFF"/>
                </a:solidFill>
                <a:effectLst>
                  <a:outerShdw blurRad="50800" dist="38100" dir="2700000" algn="tl" rotWithShape="0">
                    <a:prstClr val="black">
                      <a:alpha val="40000"/>
                    </a:prstClr>
                  </a:outerShdw>
                </a:effectLst>
                <a:latin typeface="+mj-lt"/>
              </a:rPr>
              <a:t>to be a holy priesthood, offering spiritual sacrifices acceptable to God through Jesus Christ.</a:t>
            </a:r>
            <a:r>
              <a:rPr lang="en-US" sz="3600" b="1" dirty="0">
                <a:solidFill>
                  <a:srgbClr val="FFFFFF"/>
                </a:solidFill>
                <a:effectLst>
                  <a:outerShdw blurRad="50800" dist="38100" dir="2700000" algn="tl" rotWithShape="0">
                    <a:prstClr val="black">
                      <a:alpha val="40000"/>
                    </a:prstClr>
                  </a:outerShdw>
                </a:effectLst>
              </a:rPr>
              <a:t>	</a:t>
            </a:r>
          </a:p>
          <a:p>
            <a:pPr marL="0" indent="0">
              <a:buNone/>
            </a:pPr>
            <a:r>
              <a:rPr lang="en-US" sz="3600" b="1" dirty="0">
                <a:solidFill>
                  <a:srgbClr val="FFFFFF"/>
                </a:solidFill>
                <a:effectLst>
                  <a:outerShdw blurRad="50800" dist="38100" dir="2700000" algn="tl" rotWithShape="0">
                    <a:prstClr val="black">
                      <a:alpha val="40000"/>
                    </a:prstClr>
                  </a:outerShdw>
                </a:effectLst>
              </a:rPr>
              <a:t>1 Peter 2:4-5 NIV</a:t>
            </a:r>
          </a:p>
        </p:txBody>
      </p:sp>
    </p:spTree>
    <p:extLst>
      <p:ext uri="{BB962C8B-B14F-4D97-AF65-F5344CB8AC3E}">
        <p14:creationId xmlns:p14="http://schemas.microsoft.com/office/powerpoint/2010/main" val="31598728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hart, diagram, sunburst chart&#10;&#10;Description automatically generated">
            <a:extLst>
              <a:ext uri="{FF2B5EF4-FFF2-40B4-BE49-F238E27FC236}">
                <a16:creationId xmlns:a16="http://schemas.microsoft.com/office/drawing/2014/main" id="{EFD2D1E3-2E15-8042-9ABD-9EFC08CEB64D}"/>
              </a:ext>
            </a:extLst>
          </p:cNvPr>
          <p:cNvPicPr>
            <a:picLocks noChangeAspect="1"/>
          </p:cNvPicPr>
          <p:nvPr/>
        </p:nvPicPr>
        <p:blipFill rotWithShape="1">
          <a:blip r:embed="rId3"/>
          <a:srcRect l="9910" r="10778"/>
          <a:stretch/>
        </p:blipFill>
        <p:spPr>
          <a:xfrm>
            <a:off x="1" y="10"/>
            <a:ext cx="9669642" cy="6857990"/>
          </a:xfrm>
          <a:prstGeom prst="rect">
            <a:avLst/>
          </a:prstGeom>
        </p:spPr>
      </p:pic>
      <p:sp>
        <p:nvSpPr>
          <p:cNvPr id="30" name="Rectangle 2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F5E62C5F-E7D1-F245-B2E2-CE27CBCCF919}"/>
              </a:ext>
            </a:extLst>
          </p:cNvPr>
          <p:cNvSpPr txBox="1"/>
          <p:nvPr/>
        </p:nvSpPr>
        <p:spPr>
          <a:xfrm>
            <a:off x="8135944" y="879855"/>
            <a:ext cx="4053007" cy="5098289"/>
          </a:xfrm>
          <a:prstGeom prst="rect">
            <a:avLst/>
          </a:prstGeom>
        </p:spPr>
        <p:txBody>
          <a:bodyPr vert="horz" lIns="91440" tIns="45720" rIns="91440" bIns="45720" rtlCol="0">
            <a:noAutofit/>
          </a:bodyPr>
          <a:lstStyle/>
          <a:p>
            <a:pPr>
              <a:lnSpc>
                <a:spcPct val="90000"/>
              </a:lnSpc>
              <a:spcAft>
                <a:spcPts val="600"/>
              </a:spcAft>
            </a:pPr>
            <a:r>
              <a:rPr lang="en-US" sz="3600" dirty="0">
                <a:solidFill>
                  <a:schemeClr val="tx1">
                    <a:lumMod val="65000"/>
                    <a:lumOff val="35000"/>
                  </a:schemeClr>
                </a:solidFill>
              </a:rPr>
              <a:t>The phrase “one another” occurs </a:t>
            </a:r>
            <a:br>
              <a:rPr lang="en-US" sz="3600" dirty="0">
                <a:solidFill>
                  <a:schemeClr val="tx1">
                    <a:lumMod val="65000"/>
                    <a:lumOff val="35000"/>
                  </a:schemeClr>
                </a:solidFill>
              </a:rPr>
            </a:br>
            <a:r>
              <a:rPr lang="en-US" sz="3600" b="1" dirty="0">
                <a:solidFill>
                  <a:schemeClr val="tx1">
                    <a:lumMod val="65000"/>
                    <a:lumOff val="35000"/>
                  </a:schemeClr>
                </a:solidFill>
              </a:rPr>
              <a:t>100 times </a:t>
            </a:r>
            <a:r>
              <a:rPr lang="en-US" sz="3600" dirty="0">
                <a:solidFill>
                  <a:schemeClr val="tx1">
                    <a:lumMod val="65000"/>
                    <a:lumOff val="35000"/>
                  </a:schemeClr>
                </a:solidFill>
              </a:rPr>
              <a:t>in the New Testament!</a:t>
            </a:r>
            <a:br>
              <a:rPr lang="en-US" sz="3600" dirty="0">
                <a:solidFill>
                  <a:schemeClr val="tx1">
                    <a:lumMod val="65000"/>
                    <a:lumOff val="35000"/>
                  </a:schemeClr>
                </a:solidFill>
              </a:rPr>
            </a:br>
            <a:endParaRPr lang="en-US" sz="3600" dirty="0">
              <a:solidFill>
                <a:schemeClr val="tx1">
                  <a:lumMod val="65000"/>
                  <a:lumOff val="35000"/>
                </a:schemeClr>
              </a:solidFill>
            </a:endParaRPr>
          </a:p>
          <a:p>
            <a:pPr>
              <a:lnSpc>
                <a:spcPct val="90000"/>
              </a:lnSpc>
              <a:spcAft>
                <a:spcPts val="600"/>
              </a:spcAft>
            </a:pPr>
            <a:r>
              <a:rPr lang="en-US" sz="3600" dirty="0">
                <a:solidFill>
                  <a:schemeClr val="tx1">
                    <a:lumMod val="65000"/>
                    <a:lumOff val="35000"/>
                  </a:schemeClr>
                </a:solidFill>
              </a:rPr>
              <a:t>59 of those are commands of how (and how not) to relate to others in close community.</a:t>
            </a:r>
          </a:p>
        </p:txBody>
      </p:sp>
    </p:spTree>
    <p:extLst>
      <p:ext uri="{BB962C8B-B14F-4D97-AF65-F5344CB8AC3E}">
        <p14:creationId xmlns:p14="http://schemas.microsoft.com/office/powerpoint/2010/main" val="331218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hape&#10;&#10;Description automatically generated">
            <a:extLst>
              <a:ext uri="{FF2B5EF4-FFF2-40B4-BE49-F238E27FC236}">
                <a16:creationId xmlns:a16="http://schemas.microsoft.com/office/drawing/2014/main" id="{54D9CFED-062E-D54B-868E-3E5EABC6B9C8}"/>
              </a:ext>
            </a:extLst>
          </p:cNvPr>
          <p:cNvPicPr>
            <a:picLocks noChangeAspect="1"/>
          </p:cNvPicPr>
          <p:nvPr/>
        </p:nvPicPr>
        <p:blipFill>
          <a:blip r:embed="rId3"/>
          <a:stretch>
            <a:fillRect/>
          </a:stretch>
        </p:blipFill>
        <p:spPr>
          <a:xfrm>
            <a:off x="1657165" y="0"/>
            <a:ext cx="8877670" cy="6858000"/>
          </a:xfrm>
          <a:prstGeom prst="rect">
            <a:avLst/>
          </a:prstGeom>
        </p:spPr>
      </p:pic>
    </p:spTree>
    <p:extLst>
      <p:ext uri="{BB962C8B-B14F-4D97-AF65-F5344CB8AC3E}">
        <p14:creationId xmlns:p14="http://schemas.microsoft.com/office/powerpoint/2010/main" val="865725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F3FCE817-018C-7E49-A35C-853A2CC41BC9}"/>
              </a:ext>
            </a:extLst>
          </p:cNvPr>
          <p:cNvPicPr>
            <a:picLocks noChangeAspect="1"/>
          </p:cNvPicPr>
          <p:nvPr/>
        </p:nvPicPr>
        <p:blipFill>
          <a:blip r:embed="rId3"/>
          <a:stretch>
            <a:fillRect/>
          </a:stretch>
        </p:blipFill>
        <p:spPr>
          <a:xfrm>
            <a:off x="1766776" y="182082"/>
            <a:ext cx="8658447" cy="6493835"/>
          </a:xfrm>
          <a:prstGeom prst="rect">
            <a:avLst/>
          </a:prstGeom>
        </p:spPr>
      </p:pic>
    </p:spTree>
    <p:extLst>
      <p:ext uri="{BB962C8B-B14F-4D97-AF65-F5344CB8AC3E}">
        <p14:creationId xmlns:p14="http://schemas.microsoft.com/office/powerpoint/2010/main" val="117983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49C7DB-27EF-F14B-BD2F-E265E34FC292}"/>
              </a:ext>
            </a:extLst>
          </p:cNvPr>
          <p:cNvSpPr>
            <a:spLocks noGrp="1"/>
          </p:cNvSpPr>
          <p:nvPr>
            <p:ph idx="1"/>
          </p:nvPr>
        </p:nvSpPr>
        <p:spPr>
          <a:xfrm>
            <a:off x="1184044" y="1317567"/>
            <a:ext cx="10088014" cy="4222866"/>
          </a:xfrm>
        </p:spPr>
        <p:txBody>
          <a:bodyPr>
            <a:noAutofit/>
          </a:bodyPr>
          <a:lstStyle/>
          <a:p>
            <a:pPr marL="0" indent="0">
              <a:buNone/>
            </a:pPr>
            <a:r>
              <a:rPr lang="en-US" sz="3600" b="1" dirty="0">
                <a:solidFill>
                  <a:schemeClr val="bg1"/>
                </a:solidFill>
              </a:rPr>
              <a:t>Hebrews 10:23-25 (VOICE) </a:t>
            </a:r>
          </a:p>
          <a:p>
            <a:pPr marL="0" indent="0">
              <a:buNone/>
            </a:pPr>
            <a:r>
              <a:rPr lang="en-US" sz="3600" b="1" baseline="30000" dirty="0">
                <a:solidFill>
                  <a:schemeClr val="bg1"/>
                </a:solidFill>
              </a:rPr>
              <a:t>23 </a:t>
            </a:r>
            <a:r>
              <a:rPr lang="en-US" sz="3600" dirty="0">
                <a:solidFill>
                  <a:schemeClr val="bg1"/>
                </a:solidFill>
              </a:rPr>
              <a:t>Let us hold strong to </a:t>
            </a:r>
            <a:r>
              <a:rPr lang="en-US" sz="3600" dirty="0">
                <a:solidFill>
                  <a:srgbClr val="FFFF00"/>
                </a:solidFill>
              </a:rPr>
              <a:t>the confession of our hope</a:t>
            </a:r>
            <a:r>
              <a:rPr lang="en-US" sz="3600" dirty="0">
                <a:solidFill>
                  <a:schemeClr val="bg1"/>
                </a:solidFill>
              </a:rPr>
              <a:t>, never wavering, since the One [Jesus] who promised it to us is faithful. </a:t>
            </a:r>
            <a:r>
              <a:rPr lang="en-US" sz="3600" b="1" baseline="30000" dirty="0">
                <a:solidFill>
                  <a:schemeClr val="bg1"/>
                </a:solidFill>
              </a:rPr>
              <a:t>24 </a:t>
            </a:r>
            <a:r>
              <a:rPr lang="en-US" sz="3600" dirty="0">
                <a:solidFill>
                  <a:schemeClr val="bg1"/>
                </a:solidFill>
              </a:rPr>
              <a:t>Let us consider how </a:t>
            </a:r>
            <a:r>
              <a:rPr lang="en-US" sz="3600" dirty="0">
                <a:solidFill>
                  <a:srgbClr val="FFFF00"/>
                </a:solidFill>
              </a:rPr>
              <a:t>to inspire each other</a:t>
            </a:r>
            <a:r>
              <a:rPr lang="en-US" sz="3600" dirty="0">
                <a:solidFill>
                  <a:schemeClr val="bg1"/>
                </a:solidFill>
              </a:rPr>
              <a:t> to greater love and to righteous deeds, </a:t>
            </a:r>
            <a:br>
              <a:rPr lang="en-US" sz="3600" dirty="0">
                <a:solidFill>
                  <a:schemeClr val="bg1"/>
                </a:solidFill>
              </a:rPr>
            </a:br>
            <a:r>
              <a:rPr lang="en-US" sz="3600" b="1" baseline="30000" dirty="0">
                <a:solidFill>
                  <a:schemeClr val="bg1"/>
                </a:solidFill>
              </a:rPr>
              <a:t>25 </a:t>
            </a:r>
            <a:r>
              <a:rPr lang="en-US" sz="3600" dirty="0">
                <a:solidFill>
                  <a:srgbClr val="FFFF00"/>
                </a:solidFill>
              </a:rPr>
              <a:t>not forgetting to gather as a community</a:t>
            </a:r>
            <a:r>
              <a:rPr lang="en-US" sz="3600" dirty="0">
                <a:solidFill>
                  <a:schemeClr val="bg1"/>
                </a:solidFill>
              </a:rPr>
              <a:t>, as some have forgotten, but encouraging each other, especially as the day </a:t>
            </a:r>
            <a:r>
              <a:rPr lang="en-US" sz="3600" i="1" dirty="0">
                <a:solidFill>
                  <a:schemeClr val="bg1"/>
                </a:solidFill>
              </a:rPr>
              <a:t>of His return </a:t>
            </a:r>
            <a:r>
              <a:rPr lang="en-US" sz="3600" dirty="0">
                <a:solidFill>
                  <a:schemeClr val="bg1"/>
                </a:solidFill>
              </a:rPr>
              <a:t>approaches. </a:t>
            </a:r>
            <a:endParaRPr lang="en-US" sz="3600" b="1" dirty="0">
              <a:solidFill>
                <a:schemeClr val="bg1"/>
              </a:solidFill>
            </a:endParaRPr>
          </a:p>
        </p:txBody>
      </p:sp>
    </p:spTree>
    <p:extLst>
      <p:ext uri="{BB962C8B-B14F-4D97-AF65-F5344CB8AC3E}">
        <p14:creationId xmlns:p14="http://schemas.microsoft.com/office/powerpoint/2010/main" val="235417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BGRectangle">
            <a:extLst>
              <a:ext uri="{FF2B5EF4-FFF2-40B4-BE49-F238E27FC236}">
                <a16:creationId xmlns:a16="http://schemas.microsoft.com/office/drawing/2014/main" id="{9CC67894-1D18-43E0-B8E1-ECF37EB0D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3">
            <a:extLst>
              <a:ext uri="{FF2B5EF4-FFF2-40B4-BE49-F238E27FC236}">
                <a16:creationId xmlns:a16="http://schemas.microsoft.com/office/drawing/2014/main" id="{A13E3398-4840-4DA1-B674-51AE569B2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brick wall with a hole in it&#10;&#10;Description automatically generated with low confidence">
            <a:extLst>
              <a:ext uri="{FF2B5EF4-FFF2-40B4-BE49-F238E27FC236}">
                <a16:creationId xmlns:a16="http://schemas.microsoft.com/office/drawing/2014/main" id="{7DF6F2C0-4ABC-A443-9125-1EF37D768DB4}"/>
              </a:ext>
            </a:extLst>
          </p:cNvPr>
          <p:cNvPicPr>
            <a:picLocks noChangeAspect="1"/>
          </p:cNvPicPr>
          <p:nvPr/>
        </p:nvPicPr>
        <p:blipFill rotWithShape="1">
          <a:blip r:embed="rId3">
            <a:alphaModFix amt="50000"/>
          </a:blip>
          <a:srcRect b="21329"/>
          <a:stretch/>
        </p:blipFill>
        <p:spPr>
          <a:xfrm>
            <a:off x="20" y="1"/>
            <a:ext cx="12191980" cy="6857999"/>
          </a:xfrm>
          <a:prstGeom prst="rect">
            <a:avLst/>
          </a:prstGeom>
        </p:spPr>
      </p:pic>
      <p:sp>
        <p:nvSpPr>
          <p:cNvPr id="2" name="Title 1">
            <a:extLst>
              <a:ext uri="{FF2B5EF4-FFF2-40B4-BE49-F238E27FC236}">
                <a16:creationId xmlns:a16="http://schemas.microsoft.com/office/drawing/2014/main" id="{856CC689-EACE-AC48-B7C3-074AA685D2A1}"/>
              </a:ext>
            </a:extLst>
          </p:cNvPr>
          <p:cNvSpPr>
            <a:spLocks noGrp="1"/>
          </p:cNvSpPr>
          <p:nvPr>
            <p:ph type="title"/>
          </p:nvPr>
        </p:nvSpPr>
        <p:spPr>
          <a:xfrm>
            <a:off x="943276" y="712268"/>
            <a:ext cx="10410524" cy="1193533"/>
          </a:xfrm>
        </p:spPr>
        <p:txBody>
          <a:bodyPr>
            <a:normAutofit/>
          </a:bodyPr>
          <a:lstStyle/>
          <a:p>
            <a:r>
              <a:rPr lang="en-US" b="1" dirty="0">
                <a:solidFill>
                  <a:srgbClr val="FFFFFF"/>
                </a:solidFill>
                <a:effectLst>
                  <a:outerShdw blurRad="50800" dist="38100" dir="2700000" algn="tl" rotWithShape="0">
                    <a:prstClr val="black">
                      <a:alpha val="40000"/>
                    </a:prstClr>
                  </a:outerShdw>
                </a:effectLst>
                <a:latin typeface="+mn-lt"/>
              </a:rPr>
              <a:t>Created for Community</a:t>
            </a:r>
          </a:p>
        </p:txBody>
      </p:sp>
      <p:sp>
        <p:nvSpPr>
          <p:cNvPr id="22" name="!!Line">
            <a:extLst>
              <a:ext uri="{FF2B5EF4-FFF2-40B4-BE49-F238E27FC236}">
                <a16:creationId xmlns:a16="http://schemas.microsoft.com/office/drawing/2014/main" id="{83306AB0-8BF5-43D5-B5E2-C53EA07838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826324"/>
            <a:ext cx="27432" cy="914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AF73D14-50D8-214F-8776-0A321CFBFCC2}"/>
              </a:ext>
            </a:extLst>
          </p:cNvPr>
          <p:cNvSpPr>
            <a:spLocks noGrp="1"/>
          </p:cNvSpPr>
          <p:nvPr>
            <p:ph idx="1"/>
          </p:nvPr>
        </p:nvSpPr>
        <p:spPr>
          <a:xfrm>
            <a:off x="943276" y="1905800"/>
            <a:ext cx="10486724" cy="4810883"/>
          </a:xfrm>
        </p:spPr>
        <p:txBody>
          <a:bodyPr>
            <a:normAutofit/>
          </a:bodyPr>
          <a:lstStyle/>
          <a:p>
            <a:pPr marL="0" indent="0">
              <a:buNone/>
            </a:pPr>
            <a:r>
              <a:rPr lang="en-US" sz="3000" dirty="0">
                <a:solidFill>
                  <a:srgbClr val="FFFFFF"/>
                </a:solidFill>
                <a:effectLst>
                  <a:outerShdw blurRad="50800" dist="38100" dir="2700000" algn="tl" rotWithShape="0">
                    <a:prstClr val="black">
                      <a:alpha val="40000"/>
                    </a:prstClr>
                  </a:outerShdw>
                </a:effectLst>
              </a:rPr>
              <a:t>Questions for reflection and response:</a:t>
            </a:r>
          </a:p>
          <a:p>
            <a:pPr marL="0" indent="0">
              <a:buNone/>
            </a:pPr>
            <a:endParaRPr lang="en-US" sz="3200" dirty="0">
              <a:solidFill>
                <a:srgbClr val="FFFFFF"/>
              </a:solidFill>
            </a:endParaRPr>
          </a:p>
          <a:p>
            <a:pPr marL="514350" indent="-514350">
              <a:buFont typeface="+mj-lt"/>
              <a:buAutoNum type="arabicPeriod"/>
            </a:pPr>
            <a:endParaRPr lang="en-US" sz="3200" dirty="0">
              <a:solidFill>
                <a:srgbClr val="FFFFFF"/>
              </a:solidFill>
            </a:endParaRPr>
          </a:p>
        </p:txBody>
      </p:sp>
    </p:spTree>
    <p:extLst>
      <p:ext uri="{BB962C8B-B14F-4D97-AF65-F5344CB8AC3E}">
        <p14:creationId xmlns:p14="http://schemas.microsoft.com/office/powerpoint/2010/main" val="25228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BGRectangle">
            <a:extLst>
              <a:ext uri="{FF2B5EF4-FFF2-40B4-BE49-F238E27FC236}">
                <a16:creationId xmlns:a16="http://schemas.microsoft.com/office/drawing/2014/main" id="{9CC67894-1D18-43E0-B8E1-ECF37EB0D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3">
            <a:extLst>
              <a:ext uri="{FF2B5EF4-FFF2-40B4-BE49-F238E27FC236}">
                <a16:creationId xmlns:a16="http://schemas.microsoft.com/office/drawing/2014/main" id="{A13E3398-4840-4DA1-B674-51AE569B2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brick wall with a hole in it&#10;&#10;Description automatically generated with low confidence">
            <a:extLst>
              <a:ext uri="{FF2B5EF4-FFF2-40B4-BE49-F238E27FC236}">
                <a16:creationId xmlns:a16="http://schemas.microsoft.com/office/drawing/2014/main" id="{7DF6F2C0-4ABC-A443-9125-1EF37D768DB4}"/>
              </a:ext>
            </a:extLst>
          </p:cNvPr>
          <p:cNvPicPr>
            <a:picLocks noChangeAspect="1"/>
          </p:cNvPicPr>
          <p:nvPr/>
        </p:nvPicPr>
        <p:blipFill rotWithShape="1">
          <a:blip r:embed="rId3">
            <a:alphaModFix amt="50000"/>
          </a:blip>
          <a:srcRect b="21329"/>
          <a:stretch/>
        </p:blipFill>
        <p:spPr>
          <a:xfrm>
            <a:off x="20" y="1"/>
            <a:ext cx="12191980" cy="6857999"/>
          </a:xfrm>
          <a:prstGeom prst="rect">
            <a:avLst/>
          </a:prstGeom>
        </p:spPr>
      </p:pic>
      <p:sp>
        <p:nvSpPr>
          <p:cNvPr id="2" name="Title 1">
            <a:extLst>
              <a:ext uri="{FF2B5EF4-FFF2-40B4-BE49-F238E27FC236}">
                <a16:creationId xmlns:a16="http://schemas.microsoft.com/office/drawing/2014/main" id="{856CC689-EACE-AC48-B7C3-074AA685D2A1}"/>
              </a:ext>
            </a:extLst>
          </p:cNvPr>
          <p:cNvSpPr>
            <a:spLocks noGrp="1"/>
          </p:cNvSpPr>
          <p:nvPr>
            <p:ph type="title"/>
          </p:nvPr>
        </p:nvSpPr>
        <p:spPr>
          <a:xfrm>
            <a:off x="943276" y="712268"/>
            <a:ext cx="10410524" cy="1193533"/>
          </a:xfrm>
        </p:spPr>
        <p:txBody>
          <a:bodyPr>
            <a:normAutofit/>
          </a:bodyPr>
          <a:lstStyle/>
          <a:p>
            <a:r>
              <a:rPr lang="en-US" b="1" dirty="0">
                <a:solidFill>
                  <a:srgbClr val="FFFFFF"/>
                </a:solidFill>
                <a:effectLst>
                  <a:outerShdw blurRad="50800" dist="38100" dir="2700000" algn="tl" rotWithShape="0">
                    <a:prstClr val="black">
                      <a:alpha val="40000"/>
                    </a:prstClr>
                  </a:outerShdw>
                </a:effectLst>
                <a:latin typeface="+mn-lt"/>
              </a:rPr>
              <a:t>Created for Community</a:t>
            </a:r>
          </a:p>
        </p:txBody>
      </p:sp>
      <p:sp>
        <p:nvSpPr>
          <p:cNvPr id="22" name="!!Line">
            <a:extLst>
              <a:ext uri="{FF2B5EF4-FFF2-40B4-BE49-F238E27FC236}">
                <a16:creationId xmlns:a16="http://schemas.microsoft.com/office/drawing/2014/main" id="{83306AB0-8BF5-43D5-B5E2-C53EA07838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826324"/>
            <a:ext cx="27432" cy="914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AF73D14-50D8-214F-8776-0A321CFBFCC2}"/>
              </a:ext>
            </a:extLst>
          </p:cNvPr>
          <p:cNvSpPr>
            <a:spLocks noGrp="1"/>
          </p:cNvSpPr>
          <p:nvPr>
            <p:ph idx="1"/>
          </p:nvPr>
        </p:nvSpPr>
        <p:spPr>
          <a:xfrm>
            <a:off x="943276" y="1905800"/>
            <a:ext cx="10486724" cy="4810883"/>
          </a:xfrm>
        </p:spPr>
        <p:txBody>
          <a:bodyPr>
            <a:normAutofit/>
          </a:bodyPr>
          <a:lstStyle/>
          <a:p>
            <a:pPr marL="0" indent="0">
              <a:buNone/>
            </a:pPr>
            <a:r>
              <a:rPr lang="en-US" sz="3000" dirty="0">
                <a:solidFill>
                  <a:srgbClr val="FFFFFF"/>
                </a:solidFill>
                <a:effectLst>
                  <a:outerShdw blurRad="50800" dist="38100" dir="2700000" algn="tl" rotWithShape="0">
                    <a:prstClr val="black">
                      <a:alpha val="40000"/>
                    </a:prstClr>
                  </a:outerShdw>
                </a:effectLst>
              </a:rPr>
              <a:t>Questions for reflection and response:</a:t>
            </a:r>
          </a:p>
          <a:p>
            <a:pPr marL="514350" indent="-514350">
              <a:buFont typeface="+mj-lt"/>
              <a:buAutoNum type="arabicPeriod"/>
            </a:pPr>
            <a:r>
              <a:rPr lang="en-US" sz="3000" dirty="0">
                <a:solidFill>
                  <a:srgbClr val="FFFFFF"/>
                </a:solidFill>
                <a:effectLst>
                  <a:outerShdw blurRad="50800" dist="38100" dir="2700000" algn="tl" rotWithShape="0">
                    <a:prstClr val="black">
                      <a:alpha val="40000"/>
                    </a:prstClr>
                  </a:outerShdw>
                </a:effectLst>
              </a:rPr>
              <a:t>Do you agree with the Scriptures that you were created for community, not hyper-individualism or isolation?  If so, are you moving toward </a:t>
            </a:r>
            <a:r>
              <a:rPr lang="en-US" sz="3000" b="1" dirty="0">
                <a:solidFill>
                  <a:srgbClr val="FFFFFF"/>
                </a:solidFill>
                <a:effectLst>
                  <a:outerShdw blurRad="50800" dist="38100" dir="2700000" algn="tl" rotWithShape="0">
                    <a:prstClr val="black">
                      <a:alpha val="40000"/>
                    </a:prstClr>
                  </a:outerShdw>
                </a:effectLst>
              </a:rPr>
              <a:t>“one-</a:t>
            </a:r>
            <a:r>
              <a:rPr lang="en-US" sz="3000" b="1" dirty="0" err="1">
                <a:solidFill>
                  <a:srgbClr val="FFFFFF"/>
                </a:solidFill>
                <a:effectLst>
                  <a:outerShdw blurRad="50800" dist="38100" dir="2700000" algn="tl" rotWithShape="0">
                    <a:prstClr val="black">
                      <a:alpha val="40000"/>
                    </a:prstClr>
                  </a:outerShdw>
                </a:effectLst>
              </a:rPr>
              <a:t>anothering</a:t>
            </a:r>
            <a:r>
              <a:rPr lang="en-US" sz="3000" b="1" dirty="0">
                <a:solidFill>
                  <a:srgbClr val="FFFFFF"/>
                </a:solidFill>
                <a:effectLst>
                  <a:outerShdw blurRad="50800" dist="38100" dir="2700000" algn="tl" rotWithShape="0">
                    <a:prstClr val="black">
                      <a:alpha val="40000"/>
                    </a:prstClr>
                  </a:outerShdw>
                </a:effectLst>
              </a:rPr>
              <a:t>” </a:t>
            </a:r>
            <a:r>
              <a:rPr lang="en-US" sz="3000" dirty="0">
                <a:solidFill>
                  <a:srgbClr val="FFFFFF"/>
                </a:solidFill>
                <a:effectLst>
                  <a:outerShdw blurRad="50800" dist="38100" dir="2700000" algn="tl" rotWithShape="0">
                    <a:prstClr val="black">
                      <a:alpha val="40000"/>
                    </a:prstClr>
                  </a:outerShdw>
                </a:effectLst>
              </a:rPr>
              <a:t>or away from it?</a:t>
            </a:r>
          </a:p>
          <a:p>
            <a:pPr marL="0" indent="0">
              <a:buNone/>
            </a:pPr>
            <a:endParaRPr lang="en-US" sz="3200" dirty="0">
              <a:solidFill>
                <a:srgbClr val="FFFFFF"/>
              </a:solidFill>
            </a:endParaRPr>
          </a:p>
          <a:p>
            <a:pPr marL="514350" indent="-514350">
              <a:buFont typeface="+mj-lt"/>
              <a:buAutoNum type="arabicPeriod"/>
            </a:pPr>
            <a:endParaRPr lang="en-US" sz="3200" dirty="0">
              <a:solidFill>
                <a:srgbClr val="FFFFFF"/>
              </a:solidFill>
            </a:endParaRPr>
          </a:p>
        </p:txBody>
      </p:sp>
    </p:spTree>
    <p:extLst>
      <p:ext uri="{BB962C8B-B14F-4D97-AF65-F5344CB8AC3E}">
        <p14:creationId xmlns:p14="http://schemas.microsoft.com/office/powerpoint/2010/main" val="242088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BGRectangle">
            <a:extLst>
              <a:ext uri="{FF2B5EF4-FFF2-40B4-BE49-F238E27FC236}">
                <a16:creationId xmlns:a16="http://schemas.microsoft.com/office/drawing/2014/main" id="{9CC67894-1D18-43E0-B8E1-ECF37EB0D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3">
            <a:extLst>
              <a:ext uri="{FF2B5EF4-FFF2-40B4-BE49-F238E27FC236}">
                <a16:creationId xmlns:a16="http://schemas.microsoft.com/office/drawing/2014/main" id="{A13E3398-4840-4DA1-B674-51AE569B2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brick wall with a hole in it&#10;&#10;Description automatically generated with low confidence">
            <a:extLst>
              <a:ext uri="{FF2B5EF4-FFF2-40B4-BE49-F238E27FC236}">
                <a16:creationId xmlns:a16="http://schemas.microsoft.com/office/drawing/2014/main" id="{7DF6F2C0-4ABC-A443-9125-1EF37D768DB4}"/>
              </a:ext>
            </a:extLst>
          </p:cNvPr>
          <p:cNvPicPr>
            <a:picLocks noChangeAspect="1"/>
          </p:cNvPicPr>
          <p:nvPr/>
        </p:nvPicPr>
        <p:blipFill rotWithShape="1">
          <a:blip r:embed="rId3">
            <a:alphaModFix amt="50000"/>
          </a:blip>
          <a:srcRect b="21329"/>
          <a:stretch/>
        </p:blipFill>
        <p:spPr>
          <a:xfrm>
            <a:off x="20" y="1"/>
            <a:ext cx="12191980" cy="6857999"/>
          </a:xfrm>
          <a:prstGeom prst="rect">
            <a:avLst/>
          </a:prstGeom>
        </p:spPr>
      </p:pic>
      <p:sp>
        <p:nvSpPr>
          <p:cNvPr id="2" name="Title 1">
            <a:extLst>
              <a:ext uri="{FF2B5EF4-FFF2-40B4-BE49-F238E27FC236}">
                <a16:creationId xmlns:a16="http://schemas.microsoft.com/office/drawing/2014/main" id="{856CC689-EACE-AC48-B7C3-074AA685D2A1}"/>
              </a:ext>
            </a:extLst>
          </p:cNvPr>
          <p:cNvSpPr>
            <a:spLocks noGrp="1"/>
          </p:cNvSpPr>
          <p:nvPr>
            <p:ph type="title"/>
          </p:nvPr>
        </p:nvSpPr>
        <p:spPr>
          <a:xfrm>
            <a:off x="943276" y="712268"/>
            <a:ext cx="10410524" cy="1193533"/>
          </a:xfrm>
        </p:spPr>
        <p:txBody>
          <a:bodyPr>
            <a:normAutofit/>
          </a:bodyPr>
          <a:lstStyle/>
          <a:p>
            <a:r>
              <a:rPr lang="en-US" b="1" dirty="0">
                <a:solidFill>
                  <a:srgbClr val="FFFFFF"/>
                </a:solidFill>
                <a:effectLst>
                  <a:outerShdw blurRad="50800" dist="38100" dir="2700000" algn="tl" rotWithShape="0">
                    <a:prstClr val="black">
                      <a:alpha val="40000"/>
                    </a:prstClr>
                  </a:outerShdw>
                </a:effectLst>
                <a:latin typeface="+mn-lt"/>
              </a:rPr>
              <a:t>Created for Community</a:t>
            </a:r>
          </a:p>
        </p:txBody>
      </p:sp>
      <p:sp>
        <p:nvSpPr>
          <p:cNvPr id="22" name="!!Line">
            <a:extLst>
              <a:ext uri="{FF2B5EF4-FFF2-40B4-BE49-F238E27FC236}">
                <a16:creationId xmlns:a16="http://schemas.microsoft.com/office/drawing/2014/main" id="{83306AB0-8BF5-43D5-B5E2-C53EA07838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826324"/>
            <a:ext cx="27432" cy="914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AF73D14-50D8-214F-8776-0A321CFBFCC2}"/>
              </a:ext>
            </a:extLst>
          </p:cNvPr>
          <p:cNvSpPr>
            <a:spLocks noGrp="1"/>
          </p:cNvSpPr>
          <p:nvPr>
            <p:ph idx="1"/>
          </p:nvPr>
        </p:nvSpPr>
        <p:spPr>
          <a:xfrm>
            <a:off x="943276" y="1905800"/>
            <a:ext cx="10486724" cy="4810883"/>
          </a:xfrm>
        </p:spPr>
        <p:txBody>
          <a:bodyPr>
            <a:normAutofit/>
          </a:bodyPr>
          <a:lstStyle/>
          <a:p>
            <a:pPr marL="0" indent="0">
              <a:buNone/>
            </a:pPr>
            <a:r>
              <a:rPr lang="en-US" sz="3000" dirty="0">
                <a:solidFill>
                  <a:srgbClr val="FFFFFF"/>
                </a:solidFill>
                <a:effectLst>
                  <a:outerShdw blurRad="50800" dist="38100" dir="2700000" algn="tl" rotWithShape="0">
                    <a:prstClr val="black">
                      <a:alpha val="40000"/>
                    </a:prstClr>
                  </a:outerShdw>
                </a:effectLst>
              </a:rPr>
              <a:t>Questions for reflection and response:</a:t>
            </a:r>
          </a:p>
          <a:p>
            <a:pPr marL="514350" indent="-514350">
              <a:buFont typeface="+mj-lt"/>
              <a:buAutoNum type="arabicPeriod"/>
            </a:pPr>
            <a:r>
              <a:rPr lang="en-US" sz="3000" dirty="0">
                <a:solidFill>
                  <a:srgbClr val="FFFFFF"/>
                </a:solidFill>
                <a:effectLst>
                  <a:outerShdw blurRad="50800" dist="38100" dir="2700000" algn="tl" rotWithShape="0">
                    <a:prstClr val="black">
                      <a:alpha val="40000"/>
                    </a:prstClr>
                  </a:outerShdw>
                </a:effectLst>
              </a:rPr>
              <a:t>Do you agree with the Scriptures that you were created for community, not hyper-individualism or isolation?  If so, are you moving toward </a:t>
            </a:r>
            <a:r>
              <a:rPr lang="en-US" sz="3000" b="1" dirty="0">
                <a:solidFill>
                  <a:srgbClr val="FFFFFF"/>
                </a:solidFill>
                <a:effectLst>
                  <a:outerShdw blurRad="50800" dist="38100" dir="2700000" algn="tl" rotWithShape="0">
                    <a:prstClr val="black">
                      <a:alpha val="40000"/>
                    </a:prstClr>
                  </a:outerShdw>
                </a:effectLst>
              </a:rPr>
              <a:t>“one-</a:t>
            </a:r>
            <a:r>
              <a:rPr lang="en-US" sz="3000" b="1" dirty="0" err="1">
                <a:solidFill>
                  <a:srgbClr val="FFFFFF"/>
                </a:solidFill>
                <a:effectLst>
                  <a:outerShdw blurRad="50800" dist="38100" dir="2700000" algn="tl" rotWithShape="0">
                    <a:prstClr val="black">
                      <a:alpha val="40000"/>
                    </a:prstClr>
                  </a:outerShdw>
                </a:effectLst>
              </a:rPr>
              <a:t>anothering</a:t>
            </a:r>
            <a:r>
              <a:rPr lang="en-US" sz="3000" b="1" dirty="0">
                <a:solidFill>
                  <a:srgbClr val="FFFFFF"/>
                </a:solidFill>
                <a:effectLst>
                  <a:outerShdw blurRad="50800" dist="38100" dir="2700000" algn="tl" rotWithShape="0">
                    <a:prstClr val="black">
                      <a:alpha val="40000"/>
                    </a:prstClr>
                  </a:outerShdw>
                </a:effectLst>
              </a:rPr>
              <a:t>” </a:t>
            </a:r>
            <a:r>
              <a:rPr lang="en-US" sz="3000" dirty="0">
                <a:solidFill>
                  <a:srgbClr val="FFFFFF"/>
                </a:solidFill>
                <a:effectLst>
                  <a:outerShdw blurRad="50800" dist="38100" dir="2700000" algn="tl" rotWithShape="0">
                    <a:prstClr val="black">
                      <a:alpha val="40000"/>
                    </a:prstClr>
                  </a:outerShdw>
                </a:effectLst>
              </a:rPr>
              <a:t>or away from it?</a:t>
            </a:r>
          </a:p>
          <a:p>
            <a:pPr marL="514350" indent="-514350">
              <a:buFont typeface="+mj-lt"/>
              <a:buAutoNum type="arabicPeriod"/>
            </a:pPr>
            <a:r>
              <a:rPr lang="en-US" sz="3000" dirty="0">
                <a:solidFill>
                  <a:srgbClr val="FFFFFF"/>
                </a:solidFill>
                <a:effectLst>
                  <a:outerShdw blurRad="50800" dist="38100" dir="2700000" algn="tl" rotWithShape="0">
                    <a:prstClr val="black">
                      <a:alpha val="40000"/>
                    </a:prstClr>
                  </a:outerShdw>
                </a:effectLst>
              </a:rPr>
              <a:t>Now that we’re coming out of the pandemic, how is God calling you to re-engage with </a:t>
            </a:r>
            <a:r>
              <a:rPr lang="en-US" sz="3000" b="1" dirty="0">
                <a:solidFill>
                  <a:srgbClr val="FFFFFF"/>
                </a:solidFill>
                <a:effectLst>
                  <a:outerShdw blurRad="50800" dist="38100" dir="2700000" algn="tl" rotWithShape="0">
                    <a:prstClr val="black">
                      <a:alpha val="40000"/>
                    </a:prstClr>
                  </a:outerShdw>
                </a:effectLst>
              </a:rPr>
              <a:t>the spaces </a:t>
            </a:r>
            <a:r>
              <a:rPr lang="en-US" sz="3000" dirty="0">
                <a:solidFill>
                  <a:srgbClr val="FFFFFF"/>
                </a:solidFill>
                <a:effectLst>
                  <a:outerShdw blurRad="50800" dist="38100" dir="2700000" algn="tl" rotWithShape="0">
                    <a:prstClr val="black">
                      <a:alpha val="40000"/>
                    </a:prstClr>
                  </a:outerShdw>
                </a:effectLst>
              </a:rPr>
              <a:t>of the church?</a:t>
            </a:r>
          </a:p>
          <a:p>
            <a:pPr marL="0" indent="0">
              <a:buNone/>
            </a:pPr>
            <a:endParaRPr lang="en-US" sz="3200" dirty="0">
              <a:solidFill>
                <a:srgbClr val="FFFFFF"/>
              </a:solidFill>
            </a:endParaRPr>
          </a:p>
          <a:p>
            <a:pPr marL="514350" indent="-514350">
              <a:buFont typeface="+mj-lt"/>
              <a:buAutoNum type="arabicPeriod"/>
            </a:pPr>
            <a:endParaRPr lang="en-US" sz="3200" dirty="0">
              <a:solidFill>
                <a:srgbClr val="FFFFFF"/>
              </a:solidFill>
            </a:endParaRPr>
          </a:p>
        </p:txBody>
      </p:sp>
    </p:spTree>
    <p:extLst>
      <p:ext uri="{BB962C8B-B14F-4D97-AF65-F5344CB8AC3E}">
        <p14:creationId xmlns:p14="http://schemas.microsoft.com/office/powerpoint/2010/main" val="309853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BGRectangle">
            <a:extLst>
              <a:ext uri="{FF2B5EF4-FFF2-40B4-BE49-F238E27FC236}">
                <a16:creationId xmlns:a16="http://schemas.microsoft.com/office/drawing/2014/main" id="{9CC67894-1D18-43E0-B8E1-ECF37EB0D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3">
            <a:extLst>
              <a:ext uri="{FF2B5EF4-FFF2-40B4-BE49-F238E27FC236}">
                <a16:creationId xmlns:a16="http://schemas.microsoft.com/office/drawing/2014/main" id="{A13E3398-4840-4DA1-B674-51AE569B24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brick wall with a hole in it&#10;&#10;Description automatically generated with low confidence">
            <a:extLst>
              <a:ext uri="{FF2B5EF4-FFF2-40B4-BE49-F238E27FC236}">
                <a16:creationId xmlns:a16="http://schemas.microsoft.com/office/drawing/2014/main" id="{7DF6F2C0-4ABC-A443-9125-1EF37D768DB4}"/>
              </a:ext>
            </a:extLst>
          </p:cNvPr>
          <p:cNvPicPr>
            <a:picLocks noChangeAspect="1"/>
          </p:cNvPicPr>
          <p:nvPr/>
        </p:nvPicPr>
        <p:blipFill rotWithShape="1">
          <a:blip r:embed="rId3">
            <a:alphaModFix amt="50000"/>
          </a:blip>
          <a:srcRect b="21329"/>
          <a:stretch/>
        </p:blipFill>
        <p:spPr>
          <a:xfrm>
            <a:off x="20" y="1"/>
            <a:ext cx="12191980" cy="6857999"/>
          </a:xfrm>
          <a:prstGeom prst="rect">
            <a:avLst/>
          </a:prstGeom>
        </p:spPr>
      </p:pic>
      <p:sp>
        <p:nvSpPr>
          <p:cNvPr id="2" name="Title 1">
            <a:extLst>
              <a:ext uri="{FF2B5EF4-FFF2-40B4-BE49-F238E27FC236}">
                <a16:creationId xmlns:a16="http://schemas.microsoft.com/office/drawing/2014/main" id="{856CC689-EACE-AC48-B7C3-074AA685D2A1}"/>
              </a:ext>
            </a:extLst>
          </p:cNvPr>
          <p:cNvSpPr>
            <a:spLocks noGrp="1"/>
          </p:cNvSpPr>
          <p:nvPr>
            <p:ph type="title"/>
          </p:nvPr>
        </p:nvSpPr>
        <p:spPr>
          <a:xfrm>
            <a:off x="943276" y="712268"/>
            <a:ext cx="10410524" cy="1193533"/>
          </a:xfrm>
        </p:spPr>
        <p:txBody>
          <a:bodyPr>
            <a:normAutofit/>
          </a:bodyPr>
          <a:lstStyle/>
          <a:p>
            <a:r>
              <a:rPr lang="en-US" b="1" dirty="0">
                <a:solidFill>
                  <a:srgbClr val="FFFFFF"/>
                </a:solidFill>
                <a:effectLst>
                  <a:outerShdw blurRad="50800" dist="38100" dir="2700000" algn="tl" rotWithShape="0">
                    <a:prstClr val="black">
                      <a:alpha val="40000"/>
                    </a:prstClr>
                  </a:outerShdw>
                </a:effectLst>
                <a:latin typeface="+mn-lt"/>
              </a:rPr>
              <a:t>Created for Community</a:t>
            </a:r>
          </a:p>
        </p:txBody>
      </p:sp>
      <p:sp>
        <p:nvSpPr>
          <p:cNvPr id="22" name="!!Line">
            <a:extLst>
              <a:ext uri="{FF2B5EF4-FFF2-40B4-BE49-F238E27FC236}">
                <a16:creationId xmlns:a16="http://schemas.microsoft.com/office/drawing/2014/main" id="{83306AB0-8BF5-43D5-B5E2-C53EA07838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826324"/>
            <a:ext cx="27432" cy="914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AF73D14-50D8-214F-8776-0A321CFBFCC2}"/>
              </a:ext>
            </a:extLst>
          </p:cNvPr>
          <p:cNvSpPr>
            <a:spLocks noGrp="1"/>
          </p:cNvSpPr>
          <p:nvPr>
            <p:ph idx="1"/>
          </p:nvPr>
        </p:nvSpPr>
        <p:spPr>
          <a:xfrm>
            <a:off x="943276" y="1905800"/>
            <a:ext cx="10486724" cy="4810883"/>
          </a:xfrm>
        </p:spPr>
        <p:txBody>
          <a:bodyPr>
            <a:normAutofit/>
          </a:bodyPr>
          <a:lstStyle/>
          <a:p>
            <a:pPr marL="0" indent="0">
              <a:buNone/>
            </a:pPr>
            <a:r>
              <a:rPr lang="en-US" sz="3000" dirty="0">
                <a:solidFill>
                  <a:srgbClr val="FFFFFF"/>
                </a:solidFill>
                <a:effectLst>
                  <a:outerShdw blurRad="50800" dist="38100" dir="2700000" algn="tl" rotWithShape="0">
                    <a:prstClr val="black">
                      <a:alpha val="40000"/>
                    </a:prstClr>
                  </a:outerShdw>
                </a:effectLst>
              </a:rPr>
              <a:t>Questions for reflection and response:</a:t>
            </a:r>
          </a:p>
          <a:p>
            <a:pPr marL="514350" indent="-514350">
              <a:buFont typeface="+mj-lt"/>
              <a:buAutoNum type="arabicPeriod"/>
            </a:pPr>
            <a:r>
              <a:rPr lang="en-US" sz="3000" dirty="0">
                <a:solidFill>
                  <a:srgbClr val="FFFFFF"/>
                </a:solidFill>
                <a:effectLst>
                  <a:outerShdw blurRad="50800" dist="38100" dir="2700000" algn="tl" rotWithShape="0">
                    <a:prstClr val="black">
                      <a:alpha val="40000"/>
                    </a:prstClr>
                  </a:outerShdw>
                </a:effectLst>
              </a:rPr>
              <a:t>Do you agree with the Scriptures that you were created for community, not hyper-individualism or isolation?  If so, are you moving toward </a:t>
            </a:r>
            <a:r>
              <a:rPr lang="en-US" sz="3000" b="1" dirty="0">
                <a:solidFill>
                  <a:srgbClr val="FFFFFF"/>
                </a:solidFill>
                <a:effectLst>
                  <a:outerShdw blurRad="50800" dist="38100" dir="2700000" algn="tl" rotWithShape="0">
                    <a:prstClr val="black">
                      <a:alpha val="40000"/>
                    </a:prstClr>
                  </a:outerShdw>
                </a:effectLst>
              </a:rPr>
              <a:t>“one-</a:t>
            </a:r>
            <a:r>
              <a:rPr lang="en-US" sz="3000" b="1" dirty="0" err="1">
                <a:solidFill>
                  <a:srgbClr val="FFFFFF"/>
                </a:solidFill>
                <a:effectLst>
                  <a:outerShdw blurRad="50800" dist="38100" dir="2700000" algn="tl" rotWithShape="0">
                    <a:prstClr val="black">
                      <a:alpha val="40000"/>
                    </a:prstClr>
                  </a:outerShdw>
                </a:effectLst>
              </a:rPr>
              <a:t>anothering</a:t>
            </a:r>
            <a:r>
              <a:rPr lang="en-US" sz="3000" b="1" dirty="0">
                <a:solidFill>
                  <a:srgbClr val="FFFFFF"/>
                </a:solidFill>
                <a:effectLst>
                  <a:outerShdw blurRad="50800" dist="38100" dir="2700000" algn="tl" rotWithShape="0">
                    <a:prstClr val="black">
                      <a:alpha val="40000"/>
                    </a:prstClr>
                  </a:outerShdw>
                </a:effectLst>
              </a:rPr>
              <a:t>” </a:t>
            </a:r>
            <a:r>
              <a:rPr lang="en-US" sz="3000" dirty="0">
                <a:solidFill>
                  <a:srgbClr val="FFFFFF"/>
                </a:solidFill>
                <a:effectLst>
                  <a:outerShdw blurRad="50800" dist="38100" dir="2700000" algn="tl" rotWithShape="0">
                    <a:prstClr val="black">
                      <a:alpha val="40000"/>
                    </a:prstClr>
                  </a:outerShdw>
                </a:effectLst>
              </a:rPr>
              <a:t>or away from it?</a:t>
            </a:r>
          </a:p>
          <a:p>
            <a:pPr marL="514350" indent="-514350">
              <a:buFont typeface="+mj-lt"/>
              <a:buAutoNum type="arabicPeriod"/>
            </a:pPr>
            <a:r>
              <a:rPr lang="en-US" sz="3000" dirty="0">
                <a:solidFill>
                  <a:srgbClr val="FFFFFF"/>
                </a:solidFill>
                <a:effectLst>
                  <a:outerShdw blurRad="50800" dist="38100" dir="2700000" algn="tl" rotWithShape="0">
                    <a:prstClr val="black">
                      <a:alpha val="40000"/>
                    </a:prstClr>
                  </a:outerShdw>
                </a:effectLst>
              </a:rPr>
              <a:t>Now that we’re coming out of the pandemic, how is God calling you to re-engage with </a:t>
            </a:r>
            <a:r>
              <a:rPr lang="en-US" sz="3000" b="1" dirty="0">
                <a:solidFill>
                  <a:srgbClr val="FFFFFF"/>
                </a:solidFill>
                <a:effectLst>
                  <a:outerShdw blurRad="50800" dist="38100" dir="2700000" algn="tl" rotWithShape="0">
                    <a:prstClr val="black">
                      <a:alpha val="40000"/>
                    </a:prstClr>
                  </a:outerShdw>
                </a:effectLst>
              </a:rPr>
              <a:t>the spaces </a:t>
            </a:r>
            <a:r>
              <a:rPr lang="en-US" sz="3000" dirty="0">
                <a:solidFill>
                  <a:srgbClr val="FFFFFF"/>
                </a:solidFill>
                <a:effectLst>
                  <a:outerShdw blurRad="50800" dist="38100" dir="2700000" algn="tl" rotWithShape="0">
                    <a:prstClr val="black">
                      <a:alpha val="40000"/>
                    </a:prstClr>
                  </a:outerShdw>
                </a:effectLst>
              </a:rPr>
              <a:t>of the church?</a:t>
            </a:r>
          </a:p>
          <a:p>
            <a:pPr marL="514350" indent="-514350">
              <a:buFont typeface="+mj-lt"/>
              <a:buAutoNum type="arabicPeriod"/>
            </a:pPr>
            <a:r>
              <a:rPr lang="en-US" sz="3000" dirty="0">
                <a:solidFill>
                  <a:srgbClr val="FFFFFF"/>
                </a:solidFill>
                <a:effectLst>
                  <a:outerShdw blurRad="50800" dist="38100" dir="2700000" algn="tl" rotWithShape="0">
                    <a:prstClr val="black">
                      <a:alpha val="40000"/>
                    </a:prstClr>
                  </a:outerShdw>
                </a:effectLst>
              </a:rPr>
              <a:t>Since participation in the local church is God’s way of changing us and the world around us, how might </a:t>
            </a:r>
            <a:r>
              <a:rPr lang="en-US" sz="3000" i="1" dirty="0">
                <a:solidFill>
                  <a:srgbClr val="FFFFFF"/>
                </a:solidFill>
                <a:effectLst>
                  <a:outerShdw blurRad="50800" dist="38100" dir="2700000" algn="tl" rotWithShape="0">
                    <a:prstClr val="black">
                      <a:alpha val="40000"/>
                    </a:prstClr>
                  </a:outerShdw>
                </a:effectLst>
              </a:rPr>
              <a:t>you</a:t>
            </a:r>
            <a:r>
              <a:rPr lang="en-US" sz="3000" dirty="0">
                <a:solidFill>
                  <a:srgbClr val="FFFFFF"/>
                </a:solidFill>
                <a:effectLst>
                  <a:outerShdw blurRad="50800" dist="38100" dir="2700000" algn="tl" rotWithShape="0">
                    <a:prstClr val="black">
                      <a:alpha val="40000"/>
                    </a:prstClr>
                  </a:outerShdw>
                </a:effectLst>
              </a:rPr>
              <a:t> need to (re)direct </a:t>
            </a:r>
            <a:r>
              <a:rPr lang="en-US" sz="3000" b="1" dirty="0">
                <a:solidFill>
                  <a:srgbClr val="FFFFFF"/>
                </a:solidFill>
                <a:effectLst>
                  <a:outerShdw blurRad="50800" dist="38100" dir="2700000" algn="tl" rotWithShape="0">
                    <a:prstClr val="black">
                      <a:alpha val="40000"/>
                    </a:prstClr>
                  </a:outerShdw>
                </a:effectLst>
              </a:rPr>
              <a:t>your time, talents, and treasure </a:t>
            </a:r>
            <a:r>
              <a:rPr lang="en-US" sz="3000" dirty="0">
                <a:solidFill>
                  <a:srgbClr val="FFFFFF"/>
                </a:solidFill>
                <a:effectLst>
                  <a:outerShdw blurRad="50800" dist="38100" dir="2700000" algn="tl" rotWithShape="0">
                    <a:prstClr val="black">
                      <a:alpha val="40000"/>
                    </a:prstClr>
                  </a:outerShdw>
                </a:effectLst>
              </a:rPr>
              <a:t>to support the mission and vision of Grantham Church moving forward?</a:t>
            </a:r>
          </a:p>
          <a:p>
            <a:pPr marL="0" indent="0">
              <a:buNone/>
            </a:pPr>
            <a:endParaRPr lang="en-US" sz="3200" dirty="0">
              <a:solidFill>
                <a:srgbClr val="FFFFFF"/>
              </a:solidFill>
            </a:endParaRPr>
          </a:p>
          <a:p>
            <a:pPr marL="514350" indent="-514350">
              <a:buFont typeface="+mj-lt"/>
              <a:buAutoNum type="arabicPeriod"/>
            </a:pPr>
            <a:endParaRPr lang="en-US" sz="3200" dirty="0">
              <a:solidFill>
                <a:srgbClr val="FFFFFF"/>
              </a:solidFill>
            </a:endParaRPr>
          </a:p>
        </p:txBody>
      </p:sp>
    </p:spTree>
    <p:extLst>
      <p:ext uri="{BB962C8B-B14F-4D97-AF65-F5344CB8AC3E}">
        <p14:creationId xmlns:p14="http://schemas.microsoft.com/office/powerpoint/2010/main" val="421604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wall, brick, rock&#10;&#10;Description automatically generated">
            <a:extLst>
              <a:ext uri="{FF2B5EF4-FFF2-40B4-BE49-F238E27FC236}">
                <a16:creationId xmlns:a16="http://schemas.microsoft.com/office/drawing/2014/main" id="{08B3339D-613E-0A41-83B8-DA9D3CD17842}"/>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141531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background pattern&#10;&#10;Description automatically generated">
            <a:extLst>
              <a:ext uri="{FF2B5EF4-FFF2-40B4-BE49-F238E27FC236}">
                <a16:creationId xmlns:a16="http://schemas.microsoft.com/office/drawing/2014/main" id="{858E1B92-A0C1-D84A-BBB5-9DAC1B68530E}"/>
              </a:ext>
            </a:extLst>
          </p:cNvPr>
          <p:cNvPicPr>
            <a:picLocks noChangeAspect="1"/>
          </p:cNvPicPr>
          <p:nvPr/>
        </p:nvPicPr>
        <p:blipFill rotWithShape="1">
          <a:blip r:embed="rId3"/>
          <a:srcRect t="5680" b="4696"/>
          <a:stretch/>
        </p:blipFill>
        <p:spPr>
          <a:xfrm>
            <a:off x="20" y="1282"/>
            <a:ext cx="12191980" cy="6856718"/>
          </a:xfrm>
          <a:prstGeom prst="rect">
            <a:avLst/>
          </a:prstGeom>
        </p:spPr>
      </p:pic>
    </p:spTree>
    <p:extLst>
      <p:ext uri="{BB962C8B-B14F-4D97-AF65-F5344CB8AC3E}">
        <p14:creationId xmlns:p14="http://schemas.microsoft.com/office/powerpoint/2010/main" val="84574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38B1169-4371-4743-973A-1F0E8BDB312E}"/>
              </a:ext>
            </a:extLst>
          </p:cNvPr>
          <p:cNvPicPr>
            <a:picLocks noChangeAspect="1"/>
          </p:cNvPicPr>
          <p:nvPr/>
        </p:nvPicPr>
        <p:blipFill rotWithShape="1">
          <a:blip r:embed="rId3">
            <a:alphaModFix amt="35000"/>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1B99B1DD-2963-E949-BD56-BD07B23A8667}"/>
              </a:ext>
            </a:extLst>
          </p:cNvPr>
          <p:cNvSpPr>
            <a:spLocks noGrp="1"/>
          </p:cNvSpPr>
          <p:nvPr>
            <p:ph idx="1"/>
          </p:nvPr>
        </p:nvSpPr>
        <p:spPr>
          <a:xfrm>
            <a:off x="2696094" y="2504700"/>
            <a:ext cx="6799811" cy="1848600"/>
          </a:xfrm>
        </p:spPr>
        <p:txBody>
          <a:bodyPr>
            <a:normAutofit/>
          </a:bodyPr>
          <a:lstStyle/>
          <a:p>
            <a:pPr marL="0" indent="0" algn="r">
              <a:buNone/>
            </a:pPr>
            <a:r>
              <a:rPr lang="en-US" sz="3600" dirty="0">
                <a:solidFill>
                  <a:srgbClr val="FFFFFF"/>
                </a:solidFill>
                <a:latin typeface="+mj-lt"/>
              </a:rPr>
              <a:t>Then God said, “Let </a:t>
            </a:r>
            <a:r>
              <a:rPr lang="en-US" sz="3600" dirty="0">
                <a:solidFill>
                  <a:srgbClr val="FFFF00"/>
                </a:solidFill>
                <a:latin typeface="+mj-lt"/>
              </a:rPr>
              <a:t>us</a:t>
            </a:r>
            <a:r>
              <a:rPr lang="en-US" sz="3600" dirty="0">
                <a:solidFill>
                  <a:srgbClr val="FFFFFF"/>
                </a:solidFill>
                <a:latin typeface="+mj-lt"/>
              </a:rPr>
              <a:t> make human beings in </a:t>
            </a:r>
            <a:r>
              <a:rPr lang="en-US" sz="3600" dirty="0">
                <a:solidFill>
                  <a:srgbClr val="FFFF00"/>
                </a:solidFill>
                <a:latin typeface="+mj-lt"/>
              </a:rPr>
              <a:t>our image</a:t>
            </a:r>
            <a:r>
              <a:rPr lang="en-US" sz="3600" dirty="0">
                <a:solidFill>
                  <a:srgbClr val="FFFFFF"/>
                </a:solidFill>
                <a:latin typeface="+mj-lt"/>
              </a:rPr>
              <a:t>, to be like </a:t>
            </a:r>
            <a:r>
              <a:rPr lang="en-US" sz="3600" dirty="0">
                <a:solidFill>
                  <a:srgbClr val="FFFF00"/>
                </a:solidFill>
                <a:latin typeface="+mj-lt"/>
              </a:rPr>
              <a:t>us</a:t>
            </a:r>
            <a:r>
              <a:rPr lang="en-US" sz="3600" dirty="0">
                <a:solidFill>
                  <a:srgbClr val="FFFFFF"/>
                </a:solidFill>
                <a:latin typeface="+mj-lt"/>
              </a:rPr>
              <a:t>.”</a:t>
            </a:r>
          </a:p>
          <a:p>
            <a:pPr marL="0" indent="0" algn="r">
              <a:buNone/>
            </a:pPr>
            <a:r>
              <a:rPr lang="en-US" sz="3600" b="1" dirty="0">
                <a:solidFill>
                  <a:srgbClr val="FFFFFF"/>
                </a:solidFill>
              </a:rPr>
              <a:t>Genesis 1:26 NLT</a:t>
            </a:r>
          </a:p>
        </p:txBody>
      </p:sp>
    </p:spTree>
    <p:extLst>
      <p:ext uri="{BB962C8B-B14F-4D97-AF65-F5344CB8AC3E}">
        <p14:creationId xmlns:p14="http://schemas.microsoft.com/office/powerpoint/2010/main" val="20791372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baby, sleeping, messy, surrounded&#10;&#10;Description automatically generated">
            <a:extLst>
              <a:ext uri="{FF2B5EF4-FFF2-40B4-BE49-F238E27FC236}">
                <a16:creationId xmlns:a16="http://schemas.microsoft.com/office/drawing/2014/main" id="{ACAC358D-D901-6B49-88AF-2A77A0DD51B7}"/>
              </a:ext>
            </a:extLst>
          </p:cNvPr>
          <p:cNvPicPr>
            <a:picLocks noChangeAspect="1"/>
          </p:cNvPicPr>
          <p:nvPr/>
        </p:nvPicPr>
        <p:blipFill rotWithShape="1">
          <a:blip r:embed="rId3"/>
          <a:srcRect l="9084" r="10901"/>
          <a:stretch/>
        </p:blipFill>
        <p:spPr>
          <a:xfrm>
            <a:off x="20" y="1282"/>
            <a:ext cx="12191980" cy="6856718"/>
          </a:xfrm>
          <a:prstGeom prst="rect">
            <a:avLst/>
          </a:prstGeom>
        </p:spPr>
      </p:pic>
    </p:spTree>
    <p:extLst>
      <p:ext uri="{BB962C8B-B14F-4D97-AF65-F5344CB8AC3E}">
        <p14:creationId xmlns:p14="http://schemas.microsoft.com/office/powerpoint/2010/main" val="133156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oup of people sitting on a boat looking at a body of water&#10;&#10;Description automatically generated with medium confidence">
            <a:extLst>
              <a:ext uri="{FF2B5EF4-FFF2-40B4-BE49-F238E27FC236}">
                <a16:creationId xmlns:a16="http://schemas.microsoft.com/office/drawing/2014/main" id="{933A0E73-7059-8743-809D-BB1F7D69DD16}"/>
              </a:ext>
            </a:extLst>
          </p:cNvPr>
          <p:cNvPicPr>
            <a:picLocks noChangeAspect="1"/>
          </p:cNvPicPr>
          <p:nvPr/>
        </p:nvPicPr>
        <p:blipFill rotWithShape="1">
          <a:blip r:embed="rId3">
            <a:alphaModFix amt="40000"/>
          </a:blip>
          <a:srcRect t="16045"/>
          <a:stretch/>
        </p:blipFill>
        <p:spPr>
          <a:xfrm>
            <a:off x="20" y="1"/>
            <a:ext cx="12191980" cy="6857999"/>
          </a:xfrm>
          <a:prstGeom prst="rect">
            <a:avLst/>
          </a:prstGeom>
        </p:spPr>
      </p:pic>
      <p:sp>
        <p:nvSpPr>
          <p:cNvPr id="48" name="Rectangle 4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0" name="Rectangle 4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23198D5-C9BA-8649-9CC5-E560ED92A5EA}"/>
              </a:ext>
            </a:extLst>
          </p:cNvPr>
          <p:cNvSpPr txBox="1"/>
          <p:nvPr/>
        </p:nvSpPr>
        <p:spPr>
          <a:xfrm>
            <a:off x="841248" y="3502152"/>
            <a:ext cx="10506456" cy="3135540"/>
          </a:xfrm>
          <a:prstGeom prst="rect">
            <a:avLst/>
          </a:prstGeom>
        </p:spPr>
        <p:txBody>
          <a:bodyPr vert="horz" lIns="91440" tIns="45720" rIns="91440" bIns="45720" rtlCol="0">
            <a:normAutofit lnSpcReduction="10000"/>
          </a:bodyPr>
          <a:lstStyle/>
          <a:p>
            <a:pPr>
              <a:lnSpc>
                <a:spcPct val="90000"/>
              </a:lnSpc>
              <a:spcAft>
                <a:spcPts val="600"/>
              </a:spcAft>
            </a:pPr>
            <a:r>
              <a:rPr lang="en-US" sz="4200" dirty="0">
                <a:latin typeface="+mj-lt"/>
              </a:rPr>
              <a:t>Jesus said, “I will build my </a:t>
            </a:r>
            <a:r>
              <a:rPr lang="en-US" sz="4200" dirty="0">
                <a:solidFill>
                  <a:srgbClr val="FFFF00"/>
                </a:solidFill>
                <a:latin typeface="+mj-lt"/>
              </a:rPr>
              <a:t>church</a:t>
            </a:r>
            <a:r>
              <a:rPr lang="en-US" sz="4200" dirty="0">
                <a:latin typeface="+mj-lt"/>
              </a:rPr>
              <a:t>…” </a:t>
            </a:r>
            <a:r>
              <a:rPr lang="en-US" sz="4200" b="1" dirty="0"/>
              <a:t>Matt 16:18</a:t>
            </a:r>
          </a:p>
          <a:p>
            <a:pPr>
              <a:lnSpc>
                <a:spcPct val="90000"/>
              </a:lnSpc>
              <a:spcAft>
                <a:spcPts val="600"/>
              </a:spcAft>
            </a:pPr>
            <a:r>
              <a:rPr lang="en-US" sz="4200" dirty="0"/>
              <a:t> </a:t>
            </a:r>
            <a:r>
              <a:rPr lang="en-US" sz="4200" i="1" dirty="0"/>
              <a:t>  </a:t>
            </a:r>
            <a:r>
              <a:rPr lang="en-US" sz="4200" b="1" i="1" dirty="0"/>
              <a:t> </a:t>
            </a:r>
            <a:br>
              <a:rPr lang="en-US" sz="4200" b="1" i="1" dirty="0"/>
            </a:br>
            <a:r>
              <a:rPr lang="en-US" sz="4200" b="1" i="1" dirty="0" err="1"/>
              <a:t>ekklēsia</a:t>
            </a:r>
            <a:r>
              <a:rPr lang="en-US" sz="3600" b="1" i="1" dirty="0"/>
              <a:t> </a:t>
            </a:r>
            <a:r>
              <a:rPr lang="en-US" sz="4200" dirty="0"/>
              <a:t>– “</a:t>
            </a:r>
            <a:r>
              <a:rPr lang="en-US" sz="4200" dirty="0">
                <a:latin typeface="+mj-lt"/>
              </a:rPr>
              <a:t>called out” ones</a:t>
            </a:r>
          </a:p>
          <a:p>
            <a:pPr marL="571500" indent="-571500">
              <a:lnSpc>
                <a:spcPct val="90000"/>
              </a:lnSpc>
              <a:spcAft>
                <a:spcPts val="600"/>
              </a:spcAft>
              <a:buFont typeface="Arial" panose="020B0604020202020204" pitchFamily="34" charset="0"/>
              <a:buChar char="•"/>
            </a:pPr>
            <a:r>
              <a:rPr lang="en-US" sz="4200" dirty="0"/>
              <a:t>used 114 times in the New Testament</a:t>
            </a:r>
          </a:p>
          <a:p>
            <a:pPr marL="571500" indent="-571500">
              <a:lnSpc>
                <a:spcPct val="90000"/>
              </a:lnSpc>
              <a:spcAft>
                <a:spcPts val="600"/>
              </a:spcAft>
              <a:buFont typeface="Arial" panose="020B0604020202020204" pitchFamily="34" charset="0"/>
              <a:buChar char="•"/>
            </a:pPr>
            <a:r>
              <a:rPr lang="en-US" sz="4200" dirty="0"/>
              <a:t>the assembly or gathering of God’s people</a:t>
            </a:r>
          </a:p>
        </p:txBody>
      </p:sp>
    </p:spTree>
    <p:extLst>
      <p:ext uri="{BB962C8B-B14F-4D97-AF65-F5344CB8AC3E}">
        <p14:creationId xmlns:p14="http://schemas.microsoft.com/office/powerpoint/2010/main" val="28498811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primate, mammal, pan&#10;&#10;Description automatically generated">
            <a:extLst>
              <a:ext uri="{FF2B5EF4-FFF2-40B4-BE49-F238E27FC236}">
                <a16:creationId xmlns:a16="http://schemas.microsoft.com/office/drawing/2014/main" id="{5B8FE23B-5363-0F48-9812-2BE1DD0B3E0E}"/>
              </a:ext>
            </a:extLst>
          </p:cNvPr>
          <p:cNvPicPr>
            <a:picLocks noChangeAspect="1"/>
          </p:cNvPicPr>
          <p:nvPr/>
        </p:nvPicPr>
        <p:blipFill rotWithShape="1">
          <a:blip r:embed="rId3">
            <a:alphaModFix amt="35000"/>
          </a:blip>
          <a:srcRect l="17183" r="5040" b="1"/>
          <a:stretch/>
        </p:blipFill>
        <p:spPr>
          <a:xfrm>
            <a:off x="20" y="10"/>
            <a:ext cx="12191980" cy="6857990"/>
          </a:xfrm>
          <a:prstGeom prst="rect">
            <a:avLst/>
          </a:prstGeom>
        </p:spPr>
      </p:pic>
      <p:sp>
        <p:nvSpPr>
          <p:cNvPr id="5" name="Title 4">
            <a:extLst>
              <a:ext uri="{FF2B5EF4-FFF2-40B4-BE49-F238E27FC236}">
                <a16:creationId xmlns:a16="http://schemas.microsoft.com/office/drawing/2014/main" id="{D2AA31BB-0474-FA43-B878-AC2716D502A6}"/>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b="1" dirty="0">
                <a:solidFill>
                  <a:srgbClr val="FFFFFF"/>
                </a:solidFill>
                <a:latin typeface="+mn-lt"/>
              </a:rPr>
              <a:t>Portrait of an Early House Church in Rome</a:t>
            </a:r>
          </a:p>
        </p:txBody>
      </p:sp>
      <p:sp>
        <p:nvSpPr>
          <p:cNvPr id="6" name="Content Placeholder 5">
            <a:extLst>
              <a:ext uri="{FF2B5EF4-FFF2-40B4-BE49-F238E27FC236}">
                <a16:creationId xmlns:a16="http://schemas.microsoft.com/office/drawing/2014/main" id="{DB9C5B1B-5942-BC4A-8C04-C54C645CC30E}"/>
              </a:ext>
            </a:extLst>
          </p:cNvPr>
          <p:cNvSpPr>
            <a:spLocks noGrp="1"/>
          </p:cNvSpPr>
          <p:nvPr>
            <p:ph idx="1"/>
          </p:nvPr>
        </p:nvSpPr>
        <p:spPr>
          <a:xfrm>
            <a:off x="838200" y="1496291"/>
            <a:ext cx="10515600" cy="4996584"/>
          </a:xfrm>
        </p:spPr>
        <p:txBody>
          <a:bodyPr vert="horz" lIns="91440" tIns="45720" rIns="91440" bIns="45720" rtlCol="0">
            <a:noAutofit/>
          </a:bodyPr>
          <a:lstStyle/>
          <a:p>
            <a:r>
              <a:rPr lang="en-US" sz="3200" dirty="0">
                <a:solidFill>
                  <a:srgbClr val="FFFFFF"/>
                </a:solidFill>
              </a:rPr>
              <a:t>Met in larger house (a dozen or so people - 30 max)</a:t>
            </a:r>
          </a:p>
          <a:p>
            <a:r>
              <a:rPr lang="en-US" sz="3200" dirty="0">
                <a:solidFill>
                  <a:srgbClr val="FFFFFF"/>
                </a:solidFill>
              </a:rPr>
              <a:t>Men and women</a:t>
            </a:r>
          </a:p>
          <a:p>
            <a:r>
              <a:rPr lang="en-US" sz="3200" dirty="0">
                <a:solidFill>
                  <a:srgbClr val="FFFFFF"/>
                </a:solidFill>
              </a:rPr>
              <a:t>Roman citizens and non-citizens</a:t>
            </a:r>
          </a:p>
          <a:p>
            <a:r>
              <a:rPr lang="en-US" sz="3200" dirty="0">
                <a:solidFill>
                  <a:srgbClr val="FFFFFF"/>
                </a:solidFill>
              </a:rPr>
              <a:t>Single, married, divorced, and widows</a:t>
            </a:r>
          </a:p>
          <a:p>
            <a:r>
              <a:rPr lang="en-US" sz="3200" dirty="0">
                <a:solidFill>
                  <a:srgbClr val="FFFFFF"/>
                </a:solidFill>
              </a:rPr>
              <a:t>Jews and Gentiles (different political, religious and moral backgrounds – views ranging from strange to offensive)</a:t>
            </a:r>
          </a:p>
          <a:p>
            <a:r>
              <a:rPr lang="en-US" sz="3200" dirty="0">
                <a:solidFill>
                  <a:srgbClr val="FFFFFF"/>
                </a:solidFill>
              </a:rPr>
              <a:t>Various ethnicities with different customs and traditions</a:t>
            </a:r>
          </a:p>
          <a:p>
            <a:r>
              <a:rPr lang="en-US" sz="3200" dirty="0">
                <a:solidFill>
                  <a:srgbClr val="FFFFFF"/>
                </a:solidFill>
              </a:rPr>
              <a:t>Freed slaves and slaves who had </a:t>
            </a:r>
            <a:r>
              <a:rPr lang="en-US" sz="3200" i="1" dirty="0">
                <a:solidFill>
                  <a:srgbClr val="FFFFFF"/>
                </a:solidFill>
              </a:rPr>
              <a:t>no</a:t>
            </a:r>
            <a:r>
              <a:rPr lang="en-US" sz="3200" dirty="0">
                <a:solidFill>
                  <a:srgbClr val="FFFFFF"/>
                </a:solidFill>
              </a:rPr>
              <a:t> legal rights</a:t>
            </a:r>
          </a:p>
          <a:p>
            <a:r>
              <a:rPr lang="en-US" sz="3200" dirty="0">
                <a:solidFill>
                  <a:srgbClr val="FFFFFF"/>
                </a:solidFill>
              </a:rPr>
              <a:t>Folks from elite classes down to the poor and the homeless</a:t>
            </a:r>
          </a:p>
        </p:txBody>
      </p:sp>
    </p:spTree>
    <p:extLst>
      <p:ext uri="{BB962C8B-B14F-4D97-AF65-F5344CB8AC3E}">
        <p14:creationId xmlns:p14="http://schemas.microsoft.com/office/powerpoint/2010/main" val="4617761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Chart, bubble chart&#10;&#10;Description automatically generated">
            <a:extLst>
              <a:ext uri="{FF2B5EF4-FFF2-40B4-BE49-F238E27FC236}">
                <a16:creationId xmlns:a16="http://schemas.microsoft.com/office/drawing/2014/main" id="{D19714B6-13CF-A34E-A431-05A0E19F24FD}"/>
              </a:ext>
            </a:extLst>
          </p:cNvPr>
          <p:cNvPicPr>
            <a:picLocks noChangeAspect="1"/>
          </p:cNvPicPr>
          <p:nvPr/>
        </p:nvPicPr>
        <p:blipFill>
          <a:blip r:embed="rId3"/>
          <a:stretch>
            <a:fillRect/>
          </a:stretch>
        </p:blipFill>
        <p:spPr>
          <a:xfrm>
            <a:off x="480060" y="822734"/>
            <a:ext cx="3425957" cy="5212050"/>
          </a:xfrm>
          <a:prstGeom prst="rect">
            <a:avLst/>
          </a:prstGeom>
        </p:spPr>
      </p:pic>
      <p:sp>
        <p:nvSpPr>
          <p:cNvPr id="4" name="TextBox 3">
            <a:extLst>
              <a:ext uri="{FF2B5EF4-FFF2-40B4-BE49-F238E27FC236}">
                <a16:creationId xmlns:a16="http://schemas.microsoft.com/office/drawing/2014/main" id="{EE47437B-E903-D144-A6FA-4CBF935E0B64}"/>
              </a:ext>
            </a:extLst>
          </p:cNvPr>
          <p:cNvSpPr txBox="1"/>
          <p:nvPr/>
        </p:nvSpPr>
        <p:spPr>
          <a:xfrm>
            <a:off x="4387515" y="822735"/>
            <a:ext cx="7324425" cy="5354228"/>
          </a:xfrm>
          <a:prstGeom prst="rect">
            <a:avLst/>
          </a:prstGeom>
        </p:spPr>
        <p:txBody>
          <a:bodyPr vert="horz" lIns="91440" tIns="45720" rIns="91440" bIns="45720" rtlCol="0">
            <a:noAutofit/>
          </a:bodyPr>
          <a:lstStyle/>
          <a:p>
            <a:pPr>
              <a:lnSpc>
                <a:spcPct val="90000"/>
              </a:lnSpc>
              <a:spcAft>
                <a:spcPts val="600"/>
              </a:spcAft>
            </a:pPr>
            <a:r>
              <a:rPr lang="en-US" sz="3400" dirty="0">
                <a:latin typeface="+mj-lt"/>
              </a:rPr>
              <a:t>”Getting the church right is so important. The church is God’s </a:t>
            </a:r>
            <a:r>
              <a:rPr lang="en-US" sz="3400" i="1" dirty="0">
                <a:latin typeface="+mj-lt"/>
              </a:rPr>
              <a:t>world-changing social experiment </a:t>
            </a:r>
            <a:r>
              <a:rPr lang="en-US" sz="3400" dirty="0">
                <a:latin typeface="+mj-lt"/>
              </a:rPr>
              <a:t>of bringing unlikes and different to the table to share life with one another as a new kind of family. When this happens, we show the world what love, justice, peace, reconciliation, and life together are designed by God to be. The church is God’s show-and-tell for the world to see how God wants us to live as a family.” </a:t>
            </a:r>
            <a:r>
              <a:rPr lang="en-US" sz="3400" dirty="0"/>
              <a:t>(pg. 16)</a:t>
            </a:r>
          </a:p>
        </p:txBody>
      </p:sp>
    </p:spTree>
    <p:extLst>
      <p:ext uri="{BB962C8B-B14F-4D97-AF65-F5344CB8AC3E}">
        <p14:creationId xmlns:p14="http://schemas.microsoft.com/office/powerpoint/2010/main" val="16045410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rick wall with a hole in it&#10;&#10;Description automatically generated with low confidence">
            <a:extLst>
              <a:ext uri="{FF2B5EF4-FFF2-40B4-BE49-F238E27FC236}">
                <a16:creationId xmlns:a16="http://schemas.microsoft.com/office/drawing/2014/main" id="{B7913C1D-B162-B04C-94B8-DE9A955A3880}"/>
              </a:ext>
            </a:extLst>
          </p:cNvPr>
          <p:cNvPicPr>
            <a:picLocks noChangeAspect="1"/>
          </p:cNvPicPr>
          <p:nvPr/>
        </p:nvPicPr>
        <p:blipFill rotWithShape="1">
          <a:blip r:embed="rId3">
            <a:alphaModFix amt="35000"/>
          </a:blip>
          <a:srcRect b="21329"/>
          <a:stretch/>
        </p:blipFill>
        <p:spPr>
          <a:xfrm>
            <a:off x="20" y="10"/>
            <a:ext cx="12191980" cy="6857990"/>
          </a:xfrm>
          <a:prstGeom prst="rect">
            <a:avLst/>
          </a:prstGeom>
        </p:spPr>
      </p:pic>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1186642" y="1557049"/>
            <a:ext cx="9818716" cy="3743902"/>
          </a:xfrm>
        </p:spPr>
        <p:txBody>
          <a:bodyPr>
            <a:normAutofit/>
          </a:bodyPr>
          <a:lstStyle/>
          <a:p>
            <a:pPr marL="0" indent="0">
              <a:buNone/>
            </a:pPr>
            <a:r>
              <a:rPr lang="en-US" sz="3600" b="1" dirty="0">
                <a:solidFill>
                  <a:srgbClr val="FFFFFF"/>
                </a:solidFill>
              </a:rPr>
              <a:t>Paul, Ephesians 2:19-22 MSG</a:t>
            </a:r>
          </a:p>
          <a:p>
            <a:pPr marL="0" indent="0">
              <a:buNone/>
            </a:pPr>
            <a:r>
              <a:rPr lang="en-US" sz="3600" dirty="0">
                <a:solidFill>
                  <a:srgbClr val="FFFFFF"/>
                </a:solidFill>
              </a:rPr>
              <a:t>You’re no longer wandering exiles. This kingdom of faith is now your home country. You’re no longer strangers or outsiders. </a:t>
            </a:r>
            <a:r>
              <a:rPr lang="en-US" sz="3600" dirty="0">
                <a:solidFill>
                  <a:srgbClr val="FFFF00"/>
                </a:solidFill>
              </a:rPr>
              <a:t>You </a:t>
            </a:r>
            <a:r>
              <a:rPr lang="en-US" sz="3600" i="1" dirty="0">
                <a:solidFill>
                  <a:srgbClr val="FFFF00"/>
                </a:solidFill>
              </a:rPr>
              <a:t>belong</a:t>
            </a:r>
            <a:r>
              <a:rPr lang="en-US" sz="3600" dirty="0">
                <a:solidFill>
                  <a:srgbClr val="FFFF00"/>
                </a:solidFill>
              </a:rPr>
              <a:t> here</a:t>
            </a:r>
            <a:r>
              <a:rPr lang="en-US" sz="3600" dirty="0">
                <a:solidFill>
                  <a:srgbClr val="FFFFFF"/>
                </a:solidFill>
              </a:rPr>
              <a:t>, with as much right to the name Christian as anyone. </a:t>
            </a:r>
            <a:r>
              <a:rPr lang="en-US" sz="3600" dirty="0">
                <a:solidFill>
                  <a:srgbClr val="FFFF00"/>
                </a:solidFill>
              </a:rPr>
              <a:t>God is building a home.</a:t>
            </a:r>
            <a:r>
              <a:rPr lang="en-US" sz="3600" dirty="0">
                <a:solidFill>
                  <a:srgbClr val="FFFFFF"/>
                </a:solidFill>
              </a:rPr>
              <a:t> He’s using us all—irrespective of how we got here—in what he is building. </a:t>
            </a:r>
            <a:endParaRPr lang="en-US" sz="3600" b="1" dirty="0">
              <a:solidFill>
                <a:srgbClr val="FFFFFF"/>
              </a:solidFill>
            </a:endParaRPr>
          </a:p>
        </p:txBody>
      </p:sp>
    </p:spTree>
    <p:extLst>
      <p:ext uri="{BB962C8B-B14F-4D97-AF65-F5344CB8AC3E}">
        <p14:creationId xmlns:p14="http://schemas.microsoft.com/office/powerpoint/2010/main" val="20109998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rick wall with a hole in it&#10;&#10;Description automatically generated with low confidence">
            <a:extLst>
              <a:ext uri="{FF2B5EF4-FFF2-40B4-BE49-F238E27FC236}">
                <a16:creationId xmlns:a16="http://schemas.microsoft.com/office/drawing/2014/main" id="{B5DC3858-825F-5E4C-A37C-324EDA4A0DBB}"/>
              </a:ext>
            </a:extLst>
          </p:cNvPr>
          <p:cNvPicPr>
            <a:picLocks noChangeAspect="1"/>
          </p:cNvPicPr>
          <p:nvPr/>
        </p:nvPicPr>
        <p:blipFill rotWithShape="1">
          <a:blip r:embed="rId3">
            <a:alphaModFix amt="35000"/>
          </a:blip>
          <a:srcRect b="21329"/>
          <a:stretch/>
        </p:blipFill>
        <p:spPr>
          <a:xfrm>
            <a:off x="20" y="10"/>
            <a:ext cx="12191980" cy="6857990"/>
          </a:xfrm>
          <a:prstGeom prst="rect">
            <a:avLst/>
          </a:prstGeom>
        </p:spPr>
      </p:pic>
      <p:sp>
        <p:nvSpPr>
          <p:cNvPr id="5" name="Content Placeholder 4">
            <a:extLst>
              <a:ext uri="{FF2B5EF4-FFF2-40B4-BE49-F238E27FC236}">
                <a16:creationId xmlns:a16="http://schemas.microsoft.com/office/drawing/2014/main" id="{6E6E2061-74BE-334E-8F7A-77647E858BC7}"/>
              </a:ext>
            </a:extLst>
          </p:cNvPr>
          <p:cNvSpPr>
            <a:spLocks noGrp="1"/>
          </p:cNvSpPr>
          <p:nvPr>
            <p:ph idx="1"/>
          </p:nvPr>
        </p:nvSpPr>
        <p:spPr>
          <a:xfrm>
            <a:off x="1436023" y="1580702"/>
            <a:ext cx="9319953" cy="3696596"/>
          </a:xfrm>
        </p:spPr>
        <p:txBody>
          <a:bodyPr>
            <a:normAutofit/>
          </a:bodyPr>
          <a:lstStyle/>
          <a:p>
            <a:pPr marL="0" indent="0">
              <a:buNone/>
            </a:pPr>
            <a:r>
              <a:rPr lang="en-US" sz="3600" dirty="0">
                <a:solidFill>
                  <a:srgbClr val="FFFFFF"/>
                </a:solidFill>
              </a:rPr>
              <a:t>He used the apostles and prophets for the foundation. Now he’s using you, </a:t>
            </a:r>
            <a:r>
              <a:rPr lang="en-US" sz="3600" dirty="0">
                <a:solidFill>
                  <a:srgbClr val="FFFF00"/>
                </a:solidFill>
              </a:rPr>
              <a:t>fitting you in </a:t>
            </a:r>
            <a:r>
              <a:rPr lang="en-US" sz="3600" dirty="0">
                <a:solidFill>
                  <a:srgbClr val="FFFFFF"/>
                </a:solidFill>
              </a:rPr>
              <a:t>brick by brick, </a:t>
            </a:r>
            <a:r>
              <a:rPr lang="en-US" sz="3600" i="1" dirty="0">
                <a:solidFill>
                  <a:srgbClr val="FFFF00"/>
                </a:solidFill>
              </a:rPr>
              <a:t>stone by stone</a:t>
            </a:r>
            <a:r>
              <a:rPr lang="en-US" sz="3600" dirty="0">
                <a:solidFill>
                  <a:srgbClr val="FFFFFF"/>
                </a:solidFill>
              </a:rPr>
              <a:t>, with Christ Jesus as the cornerstone that holds all the parts together. We see it </a:t>
            </a:r>
            <a:r>
              <a:rPr lang="en-US" sz="3600" dirty="0">
                <a:solidFill>
                  <a:srgbClr val="FFFF00"/>
                </a:solidFill>
              </a:rPr>
              <a:t>taking shape day after day</a:t>
            </a:r>
            <a:r>
              <a:rPr lang="en-US" sz="3600" dirty="0">
                <a:solidFill>
                  <a:srgbClr val="FFFFFF"/>
                </a:solidFill>
              </a:rPr>
              <a:t>—a holy temple built by God, all of us built into it, a temple in which God is quite at home.</a:t>
            </a:r>
            <a:endParaRPr lang="en-US" sz="3600" b="1" dirty="0">
              <a:solidFill>
                <a:srgbClr val="FFFFFF"/>
              </a:solidFill>
            </a:endParaRPr>
          </a:p>
        </p:txBody>
      </p:sp>
    </p:spTree>
    <p:extLst>
      <p:ext uri="{BB962C8B-B14F-4D97-AF65-F5344CB8AC3E}">
        <p14:creationId xmlns:p14="http://schemas.microsoft.com/office/powerpoint/2010/main" val="36832610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69264</TotalTime>
  <Words>2657</Words>
  <Application>Microsoft Macintosh PowerPoint</Application>
  <PresentationFormat>Widescreen</PresentationFormat>
  <Paragraphs>164</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Portrait of an Early House Church in Rome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Created for Community</vt:lpstr>
      <vt:lpstr>Created for Community</vt:lpstr>
      <vt:lpstr>Created for Community</vt:lpstr>
      <vt:lpstr>Created for Community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1704</cp:revision>
  <cp:lastPrinted>2021-06-13T13:28:41Z</cp:lastPrinted>
  <dcterms:created xsi:type="dcterms:W3CDTF">2020-12-22T19:47:34Z</dcterms:created>
  <dcterms:modified xsi:type="dcterms:W3CDTF">2021-06-14T16:31:29Z</dcterms:modified>
</cp:coreProperties>
</file>