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53"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71" r:id="rId12"/>
    <p:sldId id="267" r:id="rId13"/>
    <p:sldId id="268" r:id="rId14"/>
    <p:sldId id="269" r:id="rId15"/>
    <p:sldId id="27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4"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04A9F-4E7B-4581-9B70-9E1CE07460DE}"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47ABFD21-637B-42CD-80FD-250605FDD0B9}">
      <dgm:prSet custT="1"/>
      <dgm:spPr/>
      <dgm:t>
        <a:bodyPr/>
        <a:lstStyle/>
        <a:p>
          <a:r>
            <a:rPr lang="en-US" sz="1400" b="1" baseline="0" dirty="0">
              <a:latin typeface="Abadi" panose="020B0604020104020204" pitchFamily="34" charset="0"/>
            </a:rPr>
            <a:t>Keyword: </a:t>
          </a:r>
          <a:r>
            <a:rPr lang="en-US" sz="1400" baseline="0" dirty="0">
              <a:latin typeface="Abadi" panose="020B0604020104020204" pitchFamily="34" charset="0"/>
            </a:rPr>
            <a:t>Mobilization</a:t>
          </a:r>
          <a:endParaRPr lang="en-US" sz="1400" dirty="0">
            <a:latin typeface="Abadi" panose="020B0604020104020204" pitchFamily="34" charset="0"/>
          </a:endParaRPr>
        </a:p>
      </dgm:t>
    </dgm:pt>
    <dgm:pt modelId="{91E2DDDA-3302-44D2-8F5B-FCECA9E16AE0}" type="parTrans" cxnId="{5D200E6E-CF11-42BF-B667-1AB30D635176}">
      <dgm:prSet/>
      <dgm:spPr/>
      <dgm:t>
        <a:bodyPr/>
        <a:lstStyle/>
        <a:p>
          <a:endParaRPr lang="en-US" sz="2000">
            <a:latin typeface="Abadi" panose="020B0604020104020204" pitchFamily="34" charset="0"/>
          </a:endParaRPr>
        </a:p>
      </dgm:t>
    </dgm:pt>
    <dgm:pt modelId="{2EA05BF0-8585-42CE-B970-92D9914B0A33}" type="sibTrans" cxnId="{5D200E6E-CF11-42BF-B667-1AB30D635176}">
      <dgm:prSet/>
      <dgm:spPr/>
      <dgm:t>
        <a:bodyPr/>
        <a:lstStyle/>
        <a:p>
          <a:endParaRPr lang="en-US" sz="2000">
            <a:latin typeface="Abadi" panose="020B0604020104020204" pitchFamily="34" charset="0"/>
          </a:endParaRPr>
        </a:p>
      </dgm:t>
    </dgm:pt>
    <dgm:pt modelId="{399FC1C0-5620-4862-B05E-7FFAF13A46AD}">
      <dgm:prSet custT="1"/>
      <dgm:spPr/>
      <dgm:t>
        <a:bodyPr/>
        <a:lstStyle/>
        <a:p>
          <a:r>
            <a:rPr lang="en-US" sz="1400" b="1" baseline="0" dirty="0">
              <a:latin typeface="Abadi" panose="020B0604020104020204" pitchFamily="34" charset="0"/>
            </a:rPr>
            <a:t>Strategy: </a:t>
          </a:r>
          <a:r>
            <a:rPr lang="en-US" sz="1400" baseline="0" dirty="0">
              <a:latin typeface="Abadi" panose="020B0604020104020204" pitchFamily="34" charset="0"/>
            </a:rPr>
            <a:t>Broad participation, creating a change in social climate, public opinion, or knocking down pillars of support. Disruption, confrontation, or mass movement.</a:t>
          </a:r>
          <a:endParaRPr lang="en-US" sz="1400" dirty="0">
            <a:latin typeface="Abadi" panose="020B0604020104020204" pitchFamily="34" charset="0"/>
          </a:endParaRPr>
        </a:p>
      </dgm:t>
    </dgm:pt>
    <dgm:pt modelId="{E1DB9482-B165-4F3F-9566-CBD56DB177C2}" type="parTrans" cxnId="{33D55B54-FF1E-42AF-B62A-FA42BDFA4DAB}">
      <dgm:prSet/>
      <dgm:spPr/>
      <dgm:t>
        <a:bodyPr/>
        <a:lstStyle/>
        <a:p>
          <a:endParaRPr lang="en-US" sz="2000">
            <a:latin typeface="Abadi" panose="020B0604020104020204" pitchFamily="34" charset="0"/>
          </a:endParaRPr>
        </a:p>
      </dgm:t>
    </dgm:pt>
    <dgm:pt modelId="{723754CC-04B9-42F2-B15D-9D85CACC8CC5}" type="sibTrans" cxnId="{33D55B54-FF1E-42AF-B62A-FA42BDFA4DAB}">
      <dgm:prSet/>
      <dgm:spPr/>
      <dgm:t>
        <a:bodyPr/>
        <a:lstStyle/>
        <a:p>
          <a:endParaRPr lang="en-US" sz="2000">
            <a:latin typeface="Abadi" panose="020B0604020104020204" pitchFamily="34" charset="0"/>
          </a:endParaRPr>
        </a:p>
      </dgm:t>
    </dgm:pt>
    <dgm:pt modelId="{8F8FBA34-3C44-4A7A-90F3-ED0E8A84360E}">
      <dgm:prSet custT="1"/>
      <dgm:spPr/>
      <dgm:t>
        <a:bodyPr/>
        <a:lstStyle/>
        <a:p>
          <a:r>
            <a:rPr lang="en-US" sz="1400" b="1" baseline="0" dirty="0">
              <a:latin typeface="Abadi" panose="020B0604020104020204" pitchFamily="34" charset="0"/>
            </a:rPr>
            <a:t>Strength: </a:t>
          </a:r>
          <a:r>
            <a:rPr lang="en-US" sz="1400" baseline="0" dirty="0">
              <a:latin typeface="Abadi" panose="020B0604020104020204" pitchFamily="34" charset="0"/>
            </a:rPr>
            <a:t>Fosters and rides cultural momentum, participation is easy and accessible for masses of people. They create dilemma situations where people can’t remain neutral.</a:t>
          </a:r>
          <a:endParaRPr lang="en-US" sz="1400" dirty="0">
            <a:latin typeface="Abadi" panose="020B0604020104020204" pitchFamily="34" charset="0"/>
          </a:endParaRPr>
        </a:p>
      </dgm:t>
    </dgm:pt>
    <dgm:pt modelId="{8A4C1FFC-BBD1-4401-A820-D2609561C76F}" type="parTrans" cxnId="{C8FADDB3-0A84-4B72-9AB1-A06747B02AEA}">
      <dgm:prSet/>
      <dgm:spPr/>
      <dgm:t>
        <a:bodyPr/>
        <a:lstStyle/>
        <a:p>
          <a:endParaRPr lang="en-US" sz="2000">
            <a:latin typeface="Abadi" panose="020B0604020104020204" pitchFamily="34" charset="0"/>
          </a:endParaRPr>
        </a:p>
      </dgm:t>
    </dgm:pt>
    <dgm:pt modelId="{14342882-BCAB-4EC6-ABAE-61F09CDED4F0}" type="sibTrans" cxnId="{C8FADDB3-0A84-4B72-9AB1-A06747B02AEA}">
      <dgm:prSet/>
      <dgm:spPr/>
      <dgm:t>
        <a:bodyPr/>
        <a:lstStyle/>
        <a:p>
          <a:endParaRPr lang="en-US" sz="2000">
            <a:latin typeface="Abadi" panose="020B0604020104020204" pitchFamily="34" charset="0"/>
          </a:endParaRPr>
        </a:p>
      </dgm:t>
    </dgm:pt>
    <dgm:pt modelId="{6F976EF3-B2D8-495D-AED0-4334A71A307E}">
      <dgm:prSet custT="1"/>
      <dgm:spPr/>
      <dgm:t>
        <a:bodyPr/>
        <a:lstStyle/>
        <a:p>
          <a:r>
            <a:rPr lang="en-US" sz="1400" b="1" baseline="0" dirty="0">
              <a:latin typeface="Abadi" panose="020B0604020104020204" pitchFamily="34" charset="0"/>
            </a:rPr>
            <a:t>Weakness: </a:t>
          </a:r>
          <a:r>
            <a:rPr lang="en-US" sz="1400" baseline="0" dirty="0">
              <a:latin typeface="Abadi" panose="020B0604020104020204" pitchFamily="34" charset="0"/>
            </a:rPr>
            <a:t>With little commitment &amp; limited structure, protest movements are often short lived.</a:t>
          </a:r>
          <a:endParaRPr lang="en-US" sz="1400" dirty="0">
            <a:latin typeface="Abadi" panose="020B0604020104020204" pitchFamily="34" charset="0"/>
          </a:endParaRPr>
        </a:p>
      </dgm:t>
    </dgm:pt>
    <dgm:pt modelId="{F938F6BD-3EDD-41FE-A7DE-9AC3867B9F71}" type="parTrans" cxnId="{5341968F-B238-4908-97DC-1A13B3929803}">
      <dgm:prSet/>
      <dgm:spPr/>
      <dgm:t>
        <a:bodyPr/>
        <a:lstStyle/>
        <a:p>
          <a:endParaRPr lang="en-US" sz="2000">
            <a:latin typeface="Abadi" panose="020B0604020104020204" pitchFamily="34" charset="0"/>
          </a:endParaRPr>
        </a:p>
      </dgm:t>
    </dgm:pt>
    <dgm:pt modelId="{3927FE29-2517-402C-B188-6E3BDEF134B0}" type="sibTrans" cxnId="{5341968F-B238-4908-97DC-1A13B3929803}">
      <dgm:prSet/>
      <dgm:spPr/>
      <dgm:t>
        <a:bodyPr/>
        <a:lstStyle/>
        <a:p>
          <a:endParaRPr lang="en-US" sz="2000">
            <a:latin typeface="Abadi" panose="020B0604020104020204" pitchFamily="34" charset="0"/>
          </a:endParaRPr>
        </a:p>
      </dgm:t>
    </dgm:pt>
    <dgm:pt modelId="{A23C31FC-A605-4C6B-B543-B5EF28F4B3C1}">
      <dgm:prSet custT="1"/>
      <dgm:spPr/>
      <dgm:t>
        <a:bodyPr/>
        <a:lstStyle/>
        <a:p>
          <a:r>
            <a:rPr lang="en-US" sz="1400" b="1" baseline="0" dirty="0">
              <a:latin typeface="Abadi" panose="020B0604020104020204" pitchFamily="34" charset="0"/>
            </a:rPr>
            <a:t>Impact: </a:t>
          </a:r>
          <a:r>
            <a:rPr lang="en-US" sz="1400" baseline="0" dirty="0">
              <a:latin typeface="Abadi" panose="020B0604020104020204" pitchFamily="34" charset="0"/>
            </a:rPr>
            <a:t>Some usher significant change in a short time and help shift the narrative. </a:t>
          </a:r>
          <a:endParaRPr lang="en-US" sz="1400" dirty="0">
            <a:latin typeface="Abadi" panose="020B0604020104020204" pitchFamily="34" charset="0"/>
          </a:endParaRPr>
        </a:p>
      </dgm:t>
    </dgm:pt>
    <dgm:pt modelId="{B7AD4D67-54E4-460F-9BA5-8F9B19E04D87}" type="parTrans" cxnId="{A9100F1C-03D1-4C1F-823C-0004216F1A66}">
      <dgm:prSet/>
      <dgm:spPr/>
      <dgm:t>
        <a:bodyPr/>
        <a:lstStyle/>
        <a:p>
          <a:endParaRPr lang="en-US" sz="2000">
            <a:latin typeface="Abadi" panose="020B0604020104020204" pitchFamily="34" charset="0"/>
          </a:endParaRPr>
        </a:p>
      </dgm:t>
    </dgm:pt>
    <dgm:pt modelId="{81BBF3DA-30E4-4814-B5D0-C4B6A344D2F2}" type="sibTrans" cxnId="{A9100F1C-03D1-4C1F-823C-0004216F1A66}">
      <dgm:prSet/>
      <dgm:spPr/>
      <dgm:t>
        <a:bodyPr/>
        <a:lstStyle/>
        <a:p>
          <a:endParaRPr lang="en-US" sz="2000">
            <a:latin typeface="Abadi" panose="020B0604020104020204" pitchFamily="34" charset="0"/>
          </a:endParaRPr>
        </a:p>
      </dgm:t>
    </dgm:pt>
    <dgm:pt modelId="{5A01478A-619D-476A-B6FE-B1602C5676BD}" type="pres">
      <dgm:prSet presAssocID="{CD204A9F-4E7B-4581-9B70-9E1CE07460DE}" presName="vert0" presStyleCnt="0">
        <dgm:presLayoutVars>
          <dgm:dir/>
          <dgm:animOne val="branch"/>
          <dgm:animLvl val="lvl"/>
        </dgm:presLayoutVars>
      </dgm:prSet>
      <dgm:spPr/>
    </dgm:pt>
    <dgm:pt modelId="{F843E18B-565E-417E-855C-04A84F1FF28E}" type="pres">
      <dgm:prSet presAssocID="{47ABFD21-637B-42CD-80FD-250605FDD0B9}" presName="thickLine" presStyleLbl="alignNode1" presStyleIdx="0" presStyleCnt="5"/>
      <dgm:spPr/>
    </dgm:pt>
    <dgm:pt modelId="{0AE6AAD0-5608-4D5A-A143-91B1D6FC14BF}" type="pres">
      <dgm:prSet presAssocID="{47ABFD21-637B-42CD-80FD-250605FDD0B9}" presName="horz1" presStyleCnt="0"/>
      <dgm:spPr/>
    </dgm:pt>
    <dgm:pt modelId="{65EDFB16-5943-4BD3-A43A-5C9C9639D834}" type="pres">
      <dgm:prSet presAssocID="{47ABFD21-637B-42CD-80FD-250605FDD0B9}" presName="tx1" presStyleLbl="revTx" presStyleIdx="0" presStyleCnt="5"/>
      <dgm:spPr/>
    </dgm:pt>
    <dgm:pt modelId="{85D5EA4A-6865-4AC7-946E-B207E22C5901}" type="pres">
      <dgm:prSet presAssocID="{47ABFD21-637B-42CD-80FD-250605FDD0B9}" presName="vert1" presStyleCnt="0"/>
      <dgm:spPr/>
    </dgm:pt>
    <dgm:pt modelId="{736A5C4E-B54B-4EB9-8DF9-1299A62B2FA4}" type="pres">
      <dgm:prSet presAssocID="{399FC1C0-5620-4862-B05E-7FFAF13A46AD}" presName="thickLine" presStyleLbl="alignNode1" presStyleIdx="1" presStyleCnt="5"/>
      <dgm:spPr/>
    </dgm:pt>
    <dgm:pt modelId="{F6B592A9-D973-4659-A73C-AB23FDA2B1FA}" type="pres">
      <dgm:prSet presAssocID="{399FC1C0-5620-4862-B05E-7FFAF13A46AD}" presName="horz1" presStyleCnt="0"/>
      <dgm:spPr/>
    </dgm:pt>
    <dgm:pt modelId="{4DD64717-3F46-45BB-A119-FCD753135F8E}" type="pres">
      <dgm:prSet presAssocID="{399FC1C0-5620-4862-B05E-7FFAF13A46AD}" presName="tx1" presStyleLbl="revTx" presStyleIdx="1" presStyleCnt="5"/>
      <dgm:spPr/>
    </dgm:pt>
    <dgm:pt modelId="{9AE17BFD-AAC5-4250-97F0-4556D223A83C}" type="pres">
      <dgm:prSet presAssocID="{399FC1C0-5620-4862-B05E-7FFAF13A46AD}" presName="vert1" presStyleCnt="0"/>
      <dgm:spPr/>
    </dgm:pt>
    <dgm:pt modelId="{3A938716-8B80-4C45-AACA-077AA7EE075F}" type="pres">
      <dgm:prSet presAssocID="{8F8FBA34-3C44-4A7A-90F3-ED0E8A84360E}" presName="thickLine" presStyleLbl="alignNode1" presStyleIdx="2" presStyleCnt="5"/>
      <dgm:spPr/>
    </dgm:pt>
    <dgm:pt modelId="{8083ACBF-B26D-4CF5-9069-21118EF54996}" type="pres">
      <dgm:prSet presAssocID="{8F8FBA34-3C44-4A7A-90F3-ED0E8A84360E}" presName="horz1" presStyleCnt="0"/>
      <dgm:spPr/>
    </dgm:pt>
    <dgm:pt modelId="{FAF99CFB-1755-40C4-903F-915AA72B5003}" type="pres">
      <dgm:prSet presAssocID="{8F8FBA34-3C44-4A7A-90F3-ED0E8A84360E}" presName="tx1" presStyleLbl="revTx" presStyleIdx="2" presStyleCnt="5"/>
      <dgm:spPr/>
    </dgm:pt>
    <dgm:pt modelId="{CBD5D512-ED23-450B-9DC8-24D7C446DCF4}" type="pres">
      <dgm:prSet presAssocID="{8F8FBA34-3C44-4A7A-90F3-ED0E8A84360E}" presName="vert1" presStyleCnt="0"/>
      <dgm:spPr/>
    </dgm:pt>
    <dgm:pt modelId="{09E268DA-7BA6-43C9-BFC2-171D7FA01613}" type="pres">
      <dgm:prSet presAssocID="{6F976EF3-B2D8-495D-AED0-4334A71A307E}" presName="thickLine" presStyleLbl="alignNode1" presStyleIdx="3" presStyleCnt="5"/>
      <dgm:spPr/>
    </dgm:pt>
    <dgm:pt modelId="{A06406D6-7A14-43DC-9A9A-0C6CE0B82DAF}" type="pres">
      <dgm:prSet presAssocID="{6F976EF3-B2D8-495D-AED0-4334A71A307E}" presName="horz1" presStyleCnt="0"/>
      <dgm:spPr/>
    </dgm:pt>
    <dgm:pt modelId="{A1012A6D-79ED-4C70-9470-5843B0534566}" type="pres">
      <dgm:prSet presAssocID="{6F976EF3-B2D8-495D-AED0-4334A71A307E}" presName="tx1" presStyleLbl="revTx" presStyleIdx="3" presStyleCnt="5"/>
      <dgm:spPr/>
    </dgm:pt>
    <dgm:pt modelId="{6D1BE2E0-DE6A-4B2B-B5A0-66590EC7A350}" type="pres">
      <dgm:prSet presAssocID="{6F976EF3-B2D8-495D-AED0-4334A71A307E}" presName="vert1" presStyleCnt="0"/>
      <dgm:spPr/>
    </dgm:pt>
    <dgm:pt modelId="{9134D456-24F2-4ED1-8C43-4520667AEBD1}" type="pres">
      <dgm:prSet presAssocID="{A23C31FC-A605-4C6B-B543-B5EF28F4B3C1}" presName="thickLine" presStyleLbl="alignNode1" presStyleIdx="4" presStyleCnt="5"/>
      <dgm:spPr/>
    </dgm:pt>
    <dgm:pt modelId="{7BD67EF0-C786-487D-9A98-8DA93AB7FA5A}" type="pres">
      <dgm:prSet presAssocID="{A23C31FC-A605-4C6B-B543-B5EF28F4B3C1}" presName="horz1" presStyleCnt="0"/>
      <dgm:spPr/>
    </dgm:pt>
    <dgm:pt modelId="{FBD4556F-DE81-4BD0-9B2D-7E61C406D9B5}" type="pres">
      <dgm:prSet presAssocID="{A23C31FC-A605-4C6B-B543-B5EF28F4B3C1}" presName="tx1" presStyleLbl="revTx" presStyleIdx="4" presStyleCnt="5"/>
      <dgm:spPr/>
    </dgm:pt>
    <dgm:pt modelId="{1370F7E8-2868-4DB1-9EE6-4F8E8152EE91}" type="pres">
      <dgm:prSet presAssocID="{A23C31FC-A605-4C6B-B543-B5EF28F4B3C1}" presName="vert1" presStyleCnt="0"/>
      <dgm:spPr/>
    </dgm:pt>
  </dgm:ptLst>
  <dgm:cxnLst>
    <dgm:cxn modelId="{10FE0906-4FE2-4EC0-81F4-928B59C1E7A9}" type="presOf" srcId="{A23C31FC-A605-4C6B-B543-B5EF28F4B3C1}" destId="{FBD4556F-DE81-4BD0-9B2D-7E61C406D9B5}" srcOrd="0" destOrd="0" presId="urn:microsoft.com/office/officeart/2008/layout/LinedList"/>
    <dgm:cxn modelId="{A9100F1C-03D1-4C1F-823C-0004216F1A66}" srcId="{CD204A9F-4E7B-4581-9B70-9E1CE07460DE}" destId="{A23C31FC-A605-4C6B-B543-B5EF28F4B3C1}" srcOrd="4" destOrd="0" parTransId="{B7AD4D67-54E4-460F-9BA5-8F9B19E04D87}" sibTransId="{81BBF3DA-30E4-4814-B5D0-C4B6A344D2F2}"/>
    <dgm:cxn modelId="{5BBDB926-8EB6-469C-BE82-23A2CB33B5C0}" type="presOf" srcId="{6F976EF3-B2D8-495D-AED0-4334A71A307E}" destId="{A1012A6D-79ED-4C70-9470-5843B0534566}" srcOrd="0" destOrd="0" presId="urn:microsoft.com/office/officeart/2008/layout/LinedList"/>
    <dgm:cxn modelId="{5D200E6E-CF11-42BF-B667-1AB30D635176}" srcId="{CD204A9F-4E7B-4581-9B70-9E1CE07460DE}" destId="{47ABFD21-637B-42CD-80FD-250605FDD0B9}" srcOrd="0" destOrd="0" parTransId="{91E2DDDA-3302-44D2-8F5B-FCECA9E16AE0}" sibTransId="{2EA05BF0-8585-42CE-B970-92D9914B0A33}"/>
    <dgm:cxn modelId="{6CB1EE52-CD69-4242-9B98-68241178003C}" type="presOf" srcId="{47ABFD21-637B-42CD-80FD-250605FDD0B9}" destId="{65EDFB16-5943-4BD3-A43A-5C9C9639D834}" srcOrd="0" destOrd="0" presId="urn:microsoft.com/office/officeart/2008/layout/LinedList"/>
    <dgm:cxn modelId="{33D55B54-FF1E-42AF-B62A-FA42BDFA4DAB}" srcId="{CD204A9F-4E7B-4581-9B70-9E1CE07460DE}" destId="{399FC1C0-5620-4862-B05E-7FFAF13A46AD}" srcOrd="1" destOrd="0" parTransId="{E1DB9482-B165-4F3F-9566-CBD56DB177C2}" sibTransId="{723754CC-04B9-42F2-B15D-9D85CACC8CC5}"/>
    <dgm:cxn modelId="{5341968F-B238-4908-97DC-1A13B3929803}" srcId="{CD204A9F-4E7B-4581-9B70-9E1CE07460DE}" destId="{6F976EF3-B2D8-495D-AED0-4334A71A307E}" srcOrd="3" destOrd="0" parTransId="{F938F6BD-3EDD-41FE-A7DE-9AC3867B9F71}" sibTransId="{3927FE29-2517-402C-B188-6E3BDEF134B0}"/>
    <dgm:cxn modelId="{4A3DC3A6-919C-4DC4-AA7B-5D0CF975CA8C}" type="presOf" srcId="{CD204A9F-4E7B-4581-9B70-9E1CE07460DE}" destId="{5A01478A-619D-476A-B6FE-B1602C5676BD}" srcOrd="0" destOrd="0" presId="urn:microsoft.com/office/officeart/2008/layout/LinedList"/>
    <dgm:cxn modelId="{C8FADDB3-0A84-4B72-9AB1-A06747B02AEA}" srcId="{CD204A9F-4E7B-4581-9B70-9E1CE07460DE}" destId="{8F8FBA34-3C44-4A7A-90F3-ED0E8A84360E}" srcOrd="2" destOrd="0" parTransId="{8A4C1FFC-BBD1-4401-A820-D2609561C76F}" sibTransId="{14342882-BCAB-4EC6-ABAE-61F09CDED4F0}"/>
    <dgm:cxn modelId="{849CF5EA-44D7-4BB4-87BB-DE6B1732E229}" type="presOf" srcId="{8F8FBA34-3C44-4A7A-90F3-ED0E8A84360E}" destId="{FAF99CFB-1755-40C4-903F-915AA72B5003}" srcOrd="0" destOrd="0" presId="urn:microsoft.com/office/officeart/2008/layout/LinedList"/>
    <dgm:cxn modelId="{F9EF82EC-5D70-446C-9232-E254E1669D18}" type="presOf" srcId="{399FC1C0-5620-4862-B05E-7FFAF13A46AD}" destId="{4DD64717-3F46-45BB-A119-FCD753135F8E}" srcOrd="0" destOrd="0" presId="urn:microsoft.com/office/officeart/2008/layout/LinedList"/>
    <dgm:cxn modelId="{6EB4166E-6227-4080-A605-EE4F7339DBE3}" type="presParOf" srcId="{5A01478A-619D-476A-B6FE-B1602C5676BD}" destId="{F843E18B-565E-417E-855C-04A84F1FF28E}" srcOrd="0" destOrd="0" presId="urn:microsoft.com/office/officeart/2008/layout/LinedList"/>
    <dgm:cxn modelId="{E7302A22-6E55-4FEB-95F3-3F775E5E35A8}" type="presParOf" srcId="{5A01478A-619D-476A-B6FE-B1602C5676BD}" destId="{0AE6AAD0-5608-4D5A-A143-91B1D6FC14BF}" srcOrd="1" destOrd="0" presId="urn:microsoft.com/office/officeart/2008/layout/LinedList"/>
    <dgm:cxn modelId="{92DC527A-A993-4E5C-8FBD-A9B7C9336832}" type="presParOf" srcId="{0AE6AAD0-5608-4D5A-A143-91B1D6FC14BF}" destId="{65EDFB16-5943-4BD3-A43A-5C9C9639D834}" srcOrd="0" destOrd="0" presId="urn:microsoft.com/office/officeart/2008/layout/LinedList"/>
    <dgm:cxn modelId="{1F4EB891-97B7-4F23-92BA-3AA2F9C596DB}" type="presParOf" srcId="{0AE6AAD0-5608-4D5A-A143-91B1D6FC14BF}" destId="{85D5EA4A-6865-4AC7-946E-B207E22C5901}" srcOrd="1" destOrd="0" presId="urn:microsoft.com/office/officeart/2008/layout/LinedList"/>
    <dgm:cxn modelId="{EB683BD1-4238-46B4-A0A9-BCC0A6EABB16}" type="presParOf" srcId="{5A01478A-619D-476A-B6FE-B1602C5676BD}" destId="{736A5C4E-B54B-4EB9-8DF9-1299A62B2FA4}" srcOrd="2" destOrd="0" presId="urn:microsoft.com/office/officeart/2008/layout/LinedList"/>
    <dgm:cxn modelId="{938FBB64-0A09-45D3-A643-2EF119AD11B8}" type="presParOf" srcId="{5A01478A-619D-476A-B6FE-B1602C5676BD}" destId="{F6B592A9-D973-4659-A73C-AB23FDA2B1FA}" srcOrd="3" destOrd="0" presId="urn:microsoft.com/office/officeart/2008/layout/LinedList"/>
    <dgm:cxn modelId="{7172FA76-3B0A-45AD-8450-D31F4547B42F}" type="presParOf" srcId="{F6B592A9-D973-4659-A73C-AB23FDA2B1FA}" destId="{4DD64717-3F46-45BB-A119-FCD753135F8E}" srcOrd="0" destOrd="0" presId="urn:microsoft.com/office/officeart/2008/layout/LinedList"/>
    <dgm:cxn modelId="{DAF0B12D-6B0A-421C-BDCE-41836190E29C}" type="presParOf" srcId="{F6B592A9-D973-4659-A73C-AB23FDA2B1FA}" destId="{9AE17BFD-AAC5-4250-97F0-4556D223A83C}" srcOrd="1" destOrd="0" presId="urn:microsoft.com/office/officeart/2008/layout/LinedList"/>
    <dgm:cxn modelId="{7B274671-CFA3-4B43-B78C-9C2C319CD952}" type="presParOf" srcId="{5A01478A-619D-476A-B6FE-B1602C5676BD}" destId="{3A938716-8B80-4C45-AACA-077AA7EE075F}" srcOrd="4" destOrd="0" presId="urn:microsoft.com/office/officeart/2008/layout/LinedList"/>
    <dgm:cxn modelId="{580C0457-B889-4ECD-9569-79DA18E67E34}" type="presParOf" srcId="{5A01478A-619D-476A-B6FE-B1602C5676BD}" destId="{8083ACBF-B26D-4CF5-9069-21118EF54996}" srcOrd="5" destOrd="0" presId="urn:microsoft.com/office/officeart/2008/layout/LinedList"/>
    <dgm:cxn modelId="{2A92F4F2-2158-4554-8135-9968C36453E5}" type="presParOf" srcId="{8083ACBF-B26D-4CF5-9069-21118EF54996}" destId="{FAF99CFB-1755-40C4-903F-915AA72B5003}" srcOrd="0" destOrd="0" presId="urn:microsoft.com/office/officeart/2008/layout/LinedList"/>
    <dgm:cxn modelId="{7901DDE8-A711-4D01-9EE3-475A1E612930}" type="presParOf" srcId="{8083ACBF-B26D-4CF5-9069-21118EF54996}" destId="{CBD5D512-ED23-450B-9DC8-24D7C446DCF4}" srcOrd="1" destOrd="0" presId="urn:microsoft.com/office/officeart/2008/layout/LinedList"/>
    <dgm:cxn modelId="{30FED8C5-B48D-4AFB-8345-19F16B114DA8}" type="presParOf" srcId="{5A01478A-619D-476A-B6FE-B1602C5676BD}" destId="{09E268DA-7BA6-43C9-BFC2-171D7FA01613}" srcOrd="6" destOrd="0" presId="urn:microsoft.com/office/officeart/2008/layout/LinedList"/>
    <dgm:cxn modelId="{BBCDFDD0-D2E2-4638-8160-3A6F5F0DFD63}" type="presParOf" srcId="{5A01478A-619D-476A-B6FE-B1602C5676BD}" destId="{A06406D6-7A14-43DC-9A9A-0C6CE0B82DAF}" srcOrd="7" destOrd="0" presId="urn:microsoft.com/office/officeart/2008/layout/LinedList"/>
    <dgm:cxn modelId="{AF70753E-9D4E-45D4-A5F4-125F669BF5A2}" type="presParOf" srcId="{A06406D6-7A14-43DC-9A9A-0C6CE0B82DAF}" destId="{A1012A6D-79ED-4C70-9470-5843B0534566}" srcOrd="0" destOrd="0" presId="urn:microsoft.com/office/officeart/2008/layout/LinedList"/>
    <dgm:cxn modelId="{6730F823-2C5D-45F6-9733-E5D843E7612E}" type="presParOf" srcId="{A06406D6-7A14-43DC-9A9A-0C6CE0B82DAF}" destId="{6D1BE2E0-DE6A-4B2B-B5A0-66590EC7A350}" srcOrd="1" destOrd="0" presId="urn:microsoft.com/office/officeart/2008/layout/LinedList"/>
    <dgm:cxn modelId="{173006F5-9AAA-4BC0-8DD6-2A60A30006C3}" type="presParOf" srcId="{5A01478A-619D-476A-B6FE-B1602C5676BD}" destId="{9134D456-24F2-4ED1-8C43-4520667AEBD1}" srcOrd="8" destOrd="0" presId="urn:microsoft.com/office/officeart/2008/layout/LinedList"/>
    <dgm:cxn modelId="{084C4805-E68C-4B38-B67E-7239ACBE76A6}" type="presParOf" srcId="{5A01478A-619D-476A-B6FE-B1602C5676BD}" destId="{7BD67EF0-C786-487D-9A98-8DA93AB7FA5A}" srcOrd="9" destOrd="0" presId="urn:microsoft.com/office/officeart/2008/layout/LinedList"/>
    <dgm:cxn modelId="{6D44974F-F618-47E1-BB70-2612C7E23C6C}" type="presParOf" srcId="{7BD67EF0-C786-487D-9A98-8DA93AB7FA5A}" destId="{FBD4556F-DE81-4BD0-9B2D-7E61C406D9B5}" srcOrd="0" destOrd="0" presId="urn:microsoft.com/office/officeart/2008/layout/LinedList"/>
    <dgm:cxn modelId="{37ADE7F2-7733-4CD3-9626-BAA24EB7532A}" type="presParOf" srcId="{7BD67EF0-C786-487D-9A98-8DA93AB7FA5A}" destId="{1370F7E8-2868-4DB1-9EE6-4F8E8152EE9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04A9F-4E7B-4581-9B70-9E1CE07460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7ABFD21-637B-42CD-80FD-250605FDD0B9}">
      <dgm:prSet custT="1"/>
      <dgm:spPr/>
      <dgm:t>
        <a:bodyPr/>
        <a:lstStyle/>
        <a:p>
          <a:r>
            <a:rPr lang="en-US" sz="1400" b="1" baseline="0" dirty="0">
              <a:latin typeface="Abadi" panose="020B0604020104020204" pitchFamily="34" charset="0"/>
            </a:rPr>
            <a:t>Keyword: </a:t>
          </a:r>
          <a:r>
            <a:rPr lang="en-US" sz="1400" baseline="0" dirty="0">
              <a:latin typeface="Abadi" panose="020B0604020104020204" pitchFamily="34" charset="0"/>
            </a:rPr>
            <a:t>Organization</a:t>
          </a:r>
          <a:endParaRPr lang="en-US" sz="1400" dirty="0">
            <a:latin typeface="Abadi" panose="020B0604020104020204" pitchFamily="34" charset="0"/>
          </a:endParaRPr>
        </a:p>
      </dgm:t>
    </dgm:pt>
    <dgm:pt modelId="{91E2DDDA-3302-44D2-8F5B-FCECA9E16AE0}" type="parTrans" cxnId="{5D200E6E-CF11-42BF-B667-1AB30D635176}">
      <dgm:prSet/>
      <dgm:spPr/>
      <dgm:t>
        <a:bodyPr/>
        <a:lstStyle/>
        <a:p>
          <a:endParaRPr lang="en-US" sz="2400">
            <a:latin typeface="Abadi" panose="020B0604020104020204" pitchFamily="34" charset="0"/>
          </a:endParaRPr>
        </a:p>
      </dgm:t>
    </dgm:pt>
    <dgm:pt modelId="{2EA05BF0-8585-42CE-B970-92D9914B0A33}" type="sibTrans" cxnId="{5D200E6E-CF11-42BF-B667-1AB30D635176}">
      <dgm:prSet/>
      <dgm:spPr/>
      <dgm:t>
        <a:bodyPr/>
        <a:lstStyle/>
        <a:p>
          <a:endParaRPr lang="en-US" sz="2400">
            <a:latin typeface="Abadi" panose="020B0604020104020204" pitchFamily="34" charset="0"/>
          </a:endParaRPr>
        </a:p>
      </dgm:t>
    </dgm:pt>
    <dgm:pt modelId="{399FC1C0-5620-4862-B05E-7FFAF13A46AD}">
      <dgm:prSet custT="1"/>
      <dgm:spPr/>
      <dgm:t>
        <a:bodyPr/>
        <a:lstStyle/>
        <a:p>
          <a:r>
            <a:rPr lang="en-US" sz="1400" b="1" baseline="0" dirty="0">
              <a:latin typeface="Abadi" panose="020B0604020104020204" pitchFamily="34" charset="0"/>
            </a:rPr>
            <a:t>Strategy: </a:t>
          </a:r>
          <a:r>
            <a:rPr lang="en-US" sz="1400" baseline="0" dirty="0">
              <a:latin typeface="Abadi" panose="020B0604020104020204" pitchFamily="34" charset="0"/>
            </a:rPr>
            <a:t>Building a committed base of ordinary people that leverage formal structures for incremental social change over the long haul.</a:t>
          </a:r>
        </a:p>
        <a:p>
          <a:endParaRPr lang="en-US" sz="1400" dirty="0">
            <a:latin typeface="Abadi" panose="020B0604020104020204" pitchFamily="34" charset="0"/>
          </a:endParaRPr>
        </a:p>
      </dgm:t>
    </dgm:pt>
    <dgm:pt modelId="{E1DB9482-B165-4F3F-9566-CBD56DB177C2}" type="parTrans" cxnId="{33D55B54-FF1E-42AF-B62A-FA42BDFA4DAB}">
      <dgm:prSet/>
      <dgm:spPr/>
      <dgm:t>
        <a:bodyPr/>
        <a:lstStyle/>
        <a:p>
          <a:endParaRPr lang="en-US" sz="2400">
            <a:latin typeface="Abadi" panose="020B0604020104020204" pitchFamily="34" charset="0"/>
          </a:endParaRPr>
        </a:p>
      </dgm:t>
    </dgm:pt>
    <dgm:pt modelId="{723754CC-04B9-42F2-B15D-9D85CACC8CC5}" type="sibTrans" cxnId="{33D55B54-FF1E-42AF-B62A-FA42BDFA4DAB}">
      <dgm:prSet/>
      <dgm:spPr/>
      <dgm:t>
        <a:bodyPr/>
        <a:lstStyle/>
        <a:p>
          <a:endParaRPr lang="en-US" sz="2400">
            <a:latin typeface="Abadi" panose="020B0604020104020204" pitchFamily="34" charset="0"/>
          </a:endParaRPr>
        </a:p>
      </dgm:t>
    </dgm:pt>
    <dgm:pt modelId="{8F8FBA34-3C44-4A7A-90F3-ED0E8A84360E}">
      <dgm:prSet custT="1"/>
      <dgm:spPr/>
      <dgm:t>
        <a:bodyPr/>
        <a:lstStyle/>
        <a:p>
          <a:r>
            <a:rPr lang="en-US" sz="1400" b="1" baseline="0" dirty="0">
              <a:latin typeface="Abadi" panose="020B0604020104020204" pitchFamily="34" charset="0"/>
            </a:rPr>
            <a:t>Strength: </a:t>
          </a:r>
          <a:r>
            <a:rPr lang="en-US" sz="1400" baseline="0" dirty="0">
              <a:latin typeface="Abadi" panose="020B0604020104020204" pitchFamily="34" charset="0"/>
            </a:rPr>
            <a:t>Committed membership does the work regardless of what is trendy. Focused on tangible goals at the grassroots level.</a:t>
          </a:r>
        </a:p>
        <a:p>
          <a:endParaRPr lang="en-US" sz="1400" dirty="0">
            <a:latin typeface="Abadi" panose="020B0604020104020204" pitchFamily="34" charset="0"/>
          </a:endParaRPr>
        </a:p>
      </dgm:t>
    </dgm:pt>
    <dgm:pt modelId="{8A4C1FFC-BBD1-4401-A820-D2609561C76F}" type="parTrans" cxnId="{C8FADDB3-0A84-4B72-9AB1-A06747B02AEA}">
      <dgm:prSet/>
      <dgm:spPr/>
      <dgm:t>
        <a:bodyPr/>
        <a:lstStyle/>
        <a:p>
          <a:endParaRPr lang="en-US" sz="2400">
            <a:latin typeface="Abadi" panose="020B0604020104020204" pitchFamily="34" charset="0"/>
          </a:endParaRPr>
        </a:p>
      </dgm:t>
    </dgm:pt>
    <dgm:pt modelId="{14342882-BCAB-4EC6-ABAE-61F09CDED4F0}" type="sibTrans" cxnId="{C8FADDB3-0A84-4B72-9AB1-A06747B02AEA}">
      <dgm:prSet/>
      <dgm:spPr/>
      <dgm:t>
        <a:bodyPr/>
        <a:lstStyle/>
        <a:p>
          <a:endParaRPr lang="en-US" sz="2400">
            <a:latin typeface="Abadi" panose="020B0604020104020204" pitchFamily="34" charset="0"/>
          </a:endParaRPr>
        </a:p>
      </dgm:t>
    </dgm:pt>
    <dgm:pt modelId="{6F976EF3-B2D8-495D-AED0-4334A71A307E}">
      <dgm:prSet custT="1"/>
      <dgm:spPr/>
      <dgm:t>
        <a:bodyPr/>
        <a:lstStyle/>
        <a:p>
          <a:r>
            <a:rPr lang="en-US" sz="1400" b="1" baseline="0" dirty="0">
              <a:latin typeface="Abadi" panose="020B0604020104020204" pitchFamily="34" charset="0"/>
            </a:rPr>
            <a:t>Weakness: </a:t>
          </a:r>
          <a:r>
            <a:rPr lang="en-US" sz="1400" baseline="0" dirty="0">
              <a:latin typeface="Abadi" panose="020B0604020104020204" pitchFamily="34" charset="0"/>
            </a:rPr>
            <a:t>Some organizers are inflexible around methodology and berate movement activism, even when there is social momentum.</a:t>
          </a:r>
          <a:endParaRPr lang="en-US" sz="1400" dirty="0">
            <a:latin typeface="Abadi" panose="020B0604020104020204" pitchFamily="34" charset="0"/>
          </a:endParaRPr>
        </a:p>
      </dgm:t>
    </dgm:pt>
    <dgm:pt modelId="{F938F6BD-3EDD-41FE-A7DE-9AC3867B9F71}" type="parTrans" cxnId="{5341968F-B238-4908-97DC-1A13B3929803}">
      <dgm:prSet/>
      <dgm:spPr/>
      <dgm:t>
        <a:bodyPr/>
        <a:lstStyle/>
        <a:p>
          <a:endParaRPr lang="en-US" sz="2400">
            <a:latin typeface="Abadi" panose="020B0604020104020204" pitchFamily="34" charset="0"/>
          </a:endParaRPr>
        </a:p>
      </dgm:t>
    </dgm:pt>
    <dgm:pt modelId="{3927FE29-2517-402C-B188-6E3BDEF134B0}" type="sibTrans" cxnId="{5341968F-B238-4908-97DC-1A13B3929803}">
      <dgm:prSet/>
      <dgm:spPr/>
      <dgm:t>
        <a:bodyPr/>
        <a:lstStyle/>
        <a:p>
          <a:endParaRPr lang="en-US" sz="2400">
            <a:latin typeface="Abadi" panose="020B0604020104020204" pitchFamily="34" charset="0"/>
          </a:endParaRPr>
        </a:p>
      </dgm:t>
    </dgm:pt>
    <dgm:pt modelId="{A23C31FC-A605-4C6B-B543-B5EF28F4B3C1}">
      <dgm:prSet custT="1"/>
      <dgm:spPr/>
      <dgm:t>
        <a:bodyPr/>
        <a:lstStyle/>
        <a:p>
          <a:r>
            <a:rPr lang="en-US" sz="1400" b="1" baseline="0" dirty="0">
              <a:latin typeface="Abadi" panose="020B0604020104020204" pitchFamily="34" charset="0"/>
            </a:rPr>
            <a:t>Impact: </a:t>
          </a:r>
          <a:r>
            <a:rPr lang="en-US" sz="1400" baseline="0" dirty="0">
              <a:latin typeface="Abadi" panose="020B0604020104020204" pitchFamily="34" charset="0"/>
            </a:rPr>
            <a:t>Organizing helps ordinary people realize their agency as they accomplish concrete local goals and grow in their capacity for social change over the long haul.</a:t>
          </a:r>
        </a:p>
        <a:p>
          <a:endParaRPr lang="en-US" sz="1400" dirty="0">
            <a:latin typeface="Abadi" panose="020B0604020104020204" pitchFamily="34" charset="0"/>
          </a:endParaRPr>
        </a:p>
      </dgm:t>
    </dgm:pt>
    <dgm:pt modelId="{B7AD4D67-54E4-460F-9BA5-8F9B19E04D87}" type="parTrans" cxnId="{A9100F1C-03D1-4C1F-823C-0004216F1A66}">
      <dgm:prSet/>
      <dgm:spPr/>
      <dgm:t>
        <a:bodyPr/>
        <a:lstStyle/>
        <a:p>
          <a:endParaRPr lang="en-US" sz="2400">
            <a:latin typeface="Abadi" panose="020B0604020104020204" pitchFamily="34" charset="0"/>
          </a:endParaRPr>
        </a:p>
      </dgm:t>
    </dgm:pt>
    <dgm:pt modelId="{81BBF3DA-30E4-4814-B5D0-C4B6A344D2F2}" type="sibTrans" cxnId="{A9100F1C-03D1-4C1F-823C-0004216F1A66}">
      <dgm:prSet/>
      <dgm:spPr/>
      <dgm:t>
        <a:bodyPr/>
        <a:lstStyle/>
        <a:p>
          <a:endParaRPr lang="en-US" sz="2400">
            <a:latin typeface="Abadi" panose="020B0604020104020204" pitchFamily="34" charset="0"/>
          </a:endParaRPr>
        </a:p>
      </dgm:t>
    </dgm:pt>
    <dgm:pt modelId="{5D1BB817-13E1-4389-AE72-07BB0D074674}" type="pres">
      <dgm:prSet presAssocID="{CD204A9F-4E7B-4581-9B70-9E1CE07460DE}" presName="vert0" presStyleCnt="0">
        <dgm:presLayoutVars>
          <dgm:dir/>
          <dgm:animOne val="branch"/>
          <dgm:animLvl val="lvl"/>
        </dgm:presLayoutVars>
      </dgm:prSet>
      <dgm:spPr/>
    </dgm:pt>
    <dgm:pt modelId="{C669409F-A8C6-47E2-AB3A-37F9DBF3CF08}" type="pres">
      <dgm:prSet presAssocID="{47ABFD21-637B-42CD-80FD-250605FDD0B9}" presName="thickLine" presStyleLbl="alignNode1" presStyleIdx="0" presStyleCnt="5"/>
      <dgm:spPr/>
    </dgm:pt>
    <dgm:pt modelId="{B2FFC4D8-4F61-4F5E-848A-67649E00D723}" type="pres">
      <dgm:prSet presAssocID="{47ABFD21-637B-42CD-80FD-250605FDD0B9}" presName="horz1" presStyleCnt="0"/>
      <dgm:spPr/>
    </dgm:pt>
    <dgm:pt modelId="{5743A97D-D911-409F-B6B5-E9E68612E85A}" type="pres">
      <dgm:prSet presAssocID="{47ABFD21-637B-42CD-80FD-250605FDD0B9}" presName="tx1" presStyleLbl="revTx" presStyleIdx="0" presStyleCnt="5"/>
      <dgm:spPr/>
    </dgm:pt>
    <dgm:pt modelId="{5117BD0D-459C-4583-800B-663691C03456}" type="pres">
      <dgm:prSet presAssocID="{47ABFD21-637B-42CD-80FD-250605FDD0B9}" presName="vert1" presStyleCnt="0"/>
      <dgm:spPr/>
    </dgm:pt>
    <dgm:pt modelId="{3988AA0C-F0BE-49E9-BEE5-FB98669B9535}" type="pres">
      <dgm:prSet presAssocID="{399FC1C0-5620-4862-B05E-7FFAF13A46AD}" presName="thickLine" presStyleLbl="alignNode1" presStyleIdx="1" presStyleCnt="5"/>
      <dgm:spPr/>
    </dgm:pt>
    <dgm:pt modelId="{AF128F51-1691-4282-9BC1-2598D064BD24}" type="pres">
      <dgm:prSet presAssocID="{399FC1C0-5620-4862-B05E-7FFAF13A46AD}" presName="horz1" presStyleCnt="0"/>
      <dgm:spPr/>
    </dgm:pt>
    <dgm:pt modelId="{988DF680-A395-4C51-97A3-7D6C928BCFCD}" type="pres">
      <dgm:prSet presAssocID="{399FC1C0-5620-4862-B05E-7FFAF13A46AD}" presName="tx1" presStyleLbl="revTx" presStyleIdx="1" presStyleCnt="5"/>
      <dgm:spPr/>
    </dgm:pt>
    <dgm:pt modelId="{0AD67C47-8CFC-425A-9FB4-07024DF73EBE}" type="pres">
      <dgm:prSet presAssocID="{399FC1C0-5620-4862-B05E-7FFAF13A46AD}" presName="vert1" presStyleCnt="0"/>
      <dgm:spPr/>
    </dgm:pt>
    <dgm:pt modelId="{D3AFF279-8670-4AAE-B42D-CA4F97B55A5E}" type="pres">
      <dgm:prSet presAssocID="{8F8FBA34-3C44-4A7A-90F3-ED0E8A84360E}" presName="thickLine" presStyleLbl="alignNode1" presStyleIdx="2" presStyleCnt="5"/>
      <dgm:spPr/>
    </dgm:pt>
    <dgm:pt modelId="{B09B0755-63F4-4FEF-B4ED-5CFDAAD76D9F}" type="pres">
      <dgm:prSet presAssocID="{8F8FBA34-3C44-4A7A-90F3-ED0E8A84360E}" presName="horz1" presStyleCnt="0"/>
      <dgm:spPr/>
    </dgm:pt>
    <dgm:pt modelId="{FC61B300-AF95-4EDD-A472-EA72D40B4FD1}" type="pres">
      <dgm:prSet presAssocID="{8F8FBA34-3C44-4A7A-90F3-ED0E8A84360E}" presName="tx1" presStyleLbl="revTx" presStyleIdx="2" presStyleCnt="5"/>
      <dgm:spPr/>
    </dgm:pt>
    <dgm:pt modelId="{B0926C10-3064-4482-917B-52B2BB3EBDDD}" type="pres">
      <dgm:prSet presAssocID="{8F8FBA34-3C44-4A7A-90F3-ED0E8A84360E}" presName="vert1" presStyleCnt="0"/>
      <dgm:spPr/>
    </dgm:pt>
    <dgm:pt modelId="{A003C582-E9DD-424C-9AAE-C372382C1880}" type="pres">
      <dgm:prSet presAssocID="{6F976EF3-B2D8-495D-AED0-4334A71A307E}" presName="thickLine" presStyleLbl="alignNode1" presStyleIdx="3" presStyleCnt="5"/>
      <dgm:spPr/>
    </dgm:pt>
    <dgm:pt modelId="{D9E57CF1-009C-4E97-ABBC-F9CC3FDE6220}" type="pres">
      <dgm:prSet presAssocID="{6F976EF3-B2D8-495D-AED0-4334A71A307E}" presName="horz1" presStyleCnt="0"/>
      <dgm:spPr/>
    </dgm:pt>
    <dgm:pt modelId="{E9EC632F-E818-4491-A85E-D7090471FA9D}" type="pres">
      <dgm:prSet presAssocID="{6F976EF3-B2D8-495D-AED0-4334A71A307E}" presName="tx1" presStyleLbl="revTx" presStyleIdx="3" presStyleCnt="5"/>
      <dgm:spPr/>
    </dgm:pt>
    <dgm:pt modelId="{5518E893-F235-49F0-B24E-D06AC88B70A1}" type="pres">
      <dgm:prSet presAssocID="{6F976EF3-B2D8-495D-AED0-4334A71A307E}" presName="vert1" presStyleCnt="0"/>
      <dgm:spPr/>
    </dgm:pt>
    <dgm:pt modelId="{70C6BE1D-5DB3-4EE2-ABB3-920744DE099D}" type="pres">
      <dgm:prSet presAssocID="{A23C31FC-A605-4C6B-B543-B5EF28F4B3C1}" presName="thickLine" presStyleLbl="alignNode1" presStyleIdx="4" presStyleCnt="5"/>
      <dgm:spPr/>
    </dgm:pt>
    <dgm:pt modelId="{F2AE499C-4F81-4FAA-B9D0-9807966BA525}" type="pres">
      <dgm:prSet presAssocID="{A23C31FC-A605-4C6B-B543-B5EF28F4B3C1}" presName="horz1" presStyleCnt="0"/>
      <dgm:spPr/>
    </dgm:pt>
    <dgm:pt modelId="{CD3197F4-EFC8-4FCA-9C93-035785813217}" type="pres">
      <dgm:prSet presAssocID="{A23C31FC-A605-4C6B-B543-B5EF28F4B3C1}" presName="tx1" presStyleLbl="revTx" presStyleIdx="4" presStyleCnt="5"/>
      <dgm:spPr/>
    </dgm:pt>
    <dgm:pt modelId="{C8946FB4-5ED0-4664-AF67-320729B4DF15}" type="pres">
      <dgm:prSet presAssocID="{A23C31FC-A605-4C6B-B543-B5EF28F4B3C1}" presName="vert1" presStyleCnt="0"/>
      <dgm:spPr/>
    </dgm:pt>
  </dgm:ptLst>
  <dgm:cxnLst>
    <dgm:cxn modelId="{7DB69217-E7BE-4547-9B6F-EA0267457FEF}" type="presOf" srcId="{399FC1C0-5620-4862-B05E-7FFAF13A46AD}" destId="{988DF680-A395-4C51-97A3-7D6C928BCFCD}" srcOrd="0" destOrd="0" presId="urn:microsoft.com/office/officeart/2008/layout/LinedList"/>
    <dgm:cxn modelId="{A9100F1C-03D1-4C1F-823C-0004216F1A66}" srcId="{CD204A9F-4E7B-4581-9B70-9E1CE07460DE}" destId="{A23C31FC-A605-4C6B-B543-B5EF28F4B3C1}" srcOrd="4" destOrd="0" parTransId="{B7AD4D67-54E4-460F-9BA5-8F9B19E04D87}" sibTransId="{81BBF3DA-30E4-4814-B5D0-C4B6A344D2F2}"/>
    <dgm:cxn modelId="{37050D47-6749-4DA0-BA97-B3B39FBD9394}" type="presOf" srcId="{47ABFD21-637B-42CD-80FD-250605FDD0B9}" destId="{5743A97D-D911-409F-B6B5-E9E68612E85A}" srcOrd="0" destOrd="0" presId="urn:microsoft.com/office/officeart/2008/layout/LinedList"/>
    <dgm:cxn modelId="{5D200E6E-CF11-42BF-B667-1AB30D635176}" srcId="{CD204A9F-4E7B-4581-9B70-9E1CE07460DE}" destId="{47ABFD21-637B-42CD-80FD-250605FDD0B9}" srcOrd="0" destOrd="0" parTransId="{91E2DDDA-3302-44D2-8F5B-FCECA9E16AE0}" sibTransId="{2EA05BF0-8585-42CE-B970-92D9914B0A33}"/>
    <dgm:cxn modelId="{33D55B54-FF1E-42AF-B62A-FA42BDFA4DAB}" srcId="{CD204A9F-4E7B-4581-9B70-9E1CE07460DE}" destId="{399FC1C0-5620-4862-B05E-7FFAF13A46AD}" srcOrd="1" destOrd="0" parTransId="{E1DB9482-B165-4F3F-9566-CBD56DB177C2}" sibTransId="{723754CC-04B9-42F2-B15D-9D85CACC8CC5}"/>
    <dgm:cxn modelId="{9712E379-125B-42FD-A5D2-D027DCD6C095}" type="presOf" srcId="{CD204A9F-4E7B-4581-9B70-9E1CE07460DE}" destId="{5D1BB817-13E1-4389-AE72-07BB0D074674}" srcOrd="0" destOrd="0" presId="urn:microsoft.com/office/officeart/2008/layout/LinedList"/>
    <dgm:cxn modelId="{3E509E8D-E76A-4991-977F-C72B06653BBB}" type="presOf" srcId="{A23C31FC-A605-4C6B-B543-B5EF28F4B3C1}" destId="{CD3197F4-EFC8-4FCA-9C93-035785813217}" srcOrd="0" destOrd="0" presId="urn:microsoft.com/office/officeart/2008/layout/LinedList"/>
    <dgm:cxn modelId="{5341968F-B238-4908-97DC-1A13B3929803}" srcId="{CD204A9F-4E7B-4581-9B70-9E1CE07460DE}" destId="{6F976EF3-B2D8-495D-AED0-4334A71A307E}" srcOrd="3" destOrd="0" parTransId="{F938F6BD-3EDD-41FE-A7DE-9AC3867B9F71}" sibTransId="{3927FE29-2517-402C-B188-6E3BDEF134B0}"/>
    <dgm:cxn modelId="{C8FADDB3-0A84-4B72-9AB1-A06747B02AEA}" srcId="{CD204A9F-4E7B-4581-9B70-9E1CE07460DE}" destId="{8F8FBA34-3C44-4A7A-90F3-ED0E8A84360E}" srcOrd="2" destOrd="0" parTransId="{8A4C1FFC-BBD1-4401-A820-D2609561C76F}" sibTransId="{14342882-BCAB-4EC6-ABAE-61F09CDED4F0}"/>
    <dgm:cxn modelId="{A6D45DBD-9EC7-424D-BF59-08BD4CD537FD}" type="presOf" srcId="{8F8FBA34-3C44-4A7A-90F3-ED0E8A84360E}" destId="{FC61B300-AF95-4EDD-A472-EA72D40B4FD1}" srcOrd="0" destOrd="0" presId="urn:microsoft.com/office/officeart/2008/layout/LinedList"/>
    <dgm:cxn modelId="{2BF39BE6-C72E-4AA7-9A51-EC6690279451}" type="presOf" srcId="{6F976EF3-B2D8-495D-AED0-4334A71A307E}" destId="{E9EC632F-E818-4491-A85E-D7090471FA9D}" srcOrd="0" destOrd="0" presId="urn:microsoft.com/office/officeart/2008/layout/LinedList"/>
    <dgm:cxn modelId="{92667626-2434-4F51-83C5-AC4C8F48CE26}" type="presParOf" srcId="{5D1BB817-13E1-4389-AE72-07BB0D074674}" destId="{C669409F-A8C6-47E2-AB3A-37F9DBF3CF08}" srcOrd="0" destOrd="0" presId="urn:microsoft.com/office/officeart/2008/layout/LinedList"/>
    <dgm:cxn modelId="{911A74E8-9F42-4AFC-9189-BED383612DBC}" type="presParOf" srcId="{5D1BB817-13E1-4389-AE72-07BB0D074674}" destId="{B2FFC4D8-4F61-4F5E-848A-67649E00D723}" srcOrd="1" destOrd="0" presId="urn:microsoft.com/office/officeart/2008/layout/LinedList"/>
    <dgm:cxn modelId="{B92987A2-DF76-44DA-B4AF-715B762C9AAA}" type="presParOf" srcId="{B2FFC4D8-4F61-4F5E-848A-67649E00D723}" destId="{5743A97D-D911-409F-B6B5-E9E68612E85A}" srcOrd="0" destOrd="0" presId="urn:microsoft.com/office/officeart/2008/layout/LinedList"/>
    <dgm:cxn modelId="{F4B8802F-DF0F-4227-A13B-90A5F7054D2F}" type="presParOf" srcId="{B2FFC4D8-4F61-4F5E-848A-67649E00D723}" destId="{5117BD0D-459C-4583-800B-663691C03456}" srcOrd="1" destOrd="0" presId="urn:microsoft.com/office/officeart/2008/layout/LinedList"/>
    <dgm:cxn modelId="{54C8DCD8-A4F7-4051-AC02-D7B4917FFE5F}" type="presParOf" srcId="{5D1BB817-13E1-4389-AE72-07BB0D074674}" destId="{3988AA0C-F0BE-49E9-BEE5-FB98669B9535}" srcOrd="2" destOrd="0" presId="urn:microsoft.com/office/officeart/2008/layout/LinedList"/>
    <dgm:cxn modelId="{BE286A4B-F314-4215-96A9-293F1827C608}" type="presParOf" srcId="{5D1BB817-13E1-4389-AE72-07BB0D074674}" destId="{AF128F51-1691-4282-9BC1-2598D064BD24}" srcOrd="3" destOrd="0" presId="urn:microsoft.com/office/officeart/2008/layout/LinedList"/>
    <dgm:cxn modelId="{36230C16-30A4-4CBE-BAEA-0854464934CE}" type="presParOf" srcId="{AF128F51-1691-4282-9BC1-2598D064BD24}" destId="{988DF680-A395-4C51-97A3-7D6C928BCFCD}" srcOrd="0" destOrd="0" presId="urn:microsoft.com/office/officeart/2008/layout/LinedList"/>
    <dgm:cxn modelId="{162747CE-5112-4398-9ED0-1E5F0AA68CA6}" type="presParOf" srcId="{AF128F51-1691-4282-9BC1-2598D064BD24}" destId="{0AD67C47-8CFC-425A-9FB4-07024DF73EBE}" srcOrd="1" destOrd="0" presId="urn:microsoft.com/office/officeart/2008/layout/LinedList"/>
    <dgm:cxn modelId="{10E43ACC-1D3D-4115-8531-0DA7E95296ED}" type="presParOf" srcId="{5D1BB817-13E1-4389-AE72-07BB0D074674}" destId="{D3AFF279-8670-4AAE-B42D-CA4F97B55A5E}" srcOrd="4" destOrd="0" presId="urn:microsoft.com/office/officeart/2008/layout/LinedList"/>
    <dgm:cxn modelId="{6DAA9BA8-9A3D-49DA-B5BD-0912934B7362}" type="presParOf" srcId="{5D1BB817-13E1-4389-AE72-07BB0D074674}" destId="{B09B0755-63F4-4FEF-B4ED-5CFDAAD76D9F}" srcOrd="5" destOrd="0" presId="urn:microsoft.com/office/officeart/2008/layout/LinedList"/>
    <dgm:cxn modelId="{99ED0F76-C050-4B07-9806-E267FD642D26}" type="presParOf" srcId="{B09B0755-63F4-4FEF-B4ED-5CFDAAD76D9F}" destId="{FC61B300-AF95-4EDD-A472-EA72D40B4FD1}" srcOrd="0" destOrd="0" presId="urn:microsoft.com/office/officeart/2008/layout/LinedList"/>
    <dgm:cxn modelId="{DFD2BD6F-D5A5-4899-9EBA-016DAA69076C}" type="presParOf" srcId="{B09B0755-63F4-4FEF-B4ED-5CFDAAD76D9F}" destId="{B0926C10-3064-4482-917B-52B2BB3EBDDD}" srcOrd="1" destOrd="0" presId="urn:microsoft.com/office/officeart/2008/layout/LinedList"/>
    <dgm:cxn modelId="{48E5C583-177A-4BF1-BCF8-03C5572F45AE}" type="presParOf" srcId="{5D1BB817-13E1-4389-AE72-07BB0D074674}" destId="{A003C582-E9DD-424C-9AAE-C372382C1880}" srcOrd="6" destOrd="0" presId="urn:microsoft.com/office/officeart/2008/layout/LinedList"/>
    <dgm:cxn modelId="{A94C18C7-C4AF-4271-B306-6723D4463D81}" type="presParOf" srcId="{5D1BB817-13E1-4389-AE72-07BB0D074674}" destId="{D9E57CF1-009C-4E97-ABBC-F9CC3FDE6220}" srcOrd="7" destOrd="0" presId="urn:microsoft.com/office/officeart/2008/layout/LinedList"/>
    <dgm:cxn modelId="{C641D865-9C5B-4EAB-AA26-40DA9F1CEB24}" type="presParOf" srcId="{D9E57CF1-009C-4E97-ABBC-F9CC3FDE6220}" destId="{E9EC632F-E818-4491-A85E-D7090471FA9D}" srcOrd="0" destOrd="0" presId="urn:microsoft.com/office/officeart/2008/layout/LinedList"/>
    <dgm:cxn modelId="{50460461-D45B-4484-870D-B0124F50B0B6}" type="presParOf" srcId="{D9E57CF1-009C-4E97-ABBC-F9CC3FDE6220}" destId="{5518E893-F235-49F0-B24E-D06AC88B70A1}" srcOrd="1" destOrd="0" presId="urn:microsoft.com/office/officeart/2008/layout/LinedList"/>
    <dgm:cxn modelId="{D4D9EDA2-AFB7-4A50-842E-05404760A817}" type="presParOf" srcId="{5D1BB817-13E1-4389-AE72-07BB0D074674}" destId="{70C6BE1D-5DB3-4EE2-ABB3-920744DE099D}" srcOrd="8" destOrd="0" presId="urn:microsoft.com/office/officeart/2008/layout/LinedList"/>
    <dgm:cxn modelId="{7A86D1E6-AC44-47EA-ACFC-824A62728AE2}" type="presParOf" srcId="{5D1BB817-13E1-4389-AE72-07BB0D074674}" destId="{F2AE499C-4F81-4FAA-B9D0-9807966BA525}" srcOrd="9" destOrd="0" presId="urn:microsoft.com/office/officeart/2008/layout/LinedList"/>
    <dgm:cxn modelId="{88C9712E-3CB1-4F97-812F-B7B1AF0E2674}" type="presParOf" srcId="{F2AE499C-4F81-4FAA-B9D0-9807966BA525}" destId="{CD3197F4-EFC8-4FCA-9C93-035785813217}" srcOrd="0" destOrd="0" presId="urn:microsoft.com/office/officeart/2008/layout/LinedList"/>
    <dgm:cxn modelId="{24705405-B8A5-4AE0-8A07-6D9609D61261}" type="presParOf" srcId="{F2AE499C-4F81-4FAA-B9D0-9807966BA525}" destId="{C8946FB4-5ED0-4664-AF67-320729B4DF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3E18B-565E-417E-855C-04A84F1FF28E}">
      <dsp:nvSpPr>
        <dsp:cNvPr id="0" name=""/>
        <dsp:cNvSpPr/>
      </dsp:nvSpPr>
      <dsp:spPr>
        <a:xfrm>
          <a:off x="0" y="303"/>
          <a:ext cx="7796212" cy="0"/>
        </a:xfrm>
        <a:prstGeom prst="line">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5EDFB16-5943-4BD3-A43A-5C9C9639D834}">
      <dsp:nvSpPr>
        <dsp:cNvPr id="0" name=""/>
        <dsp:cNvSpPr/>
      </dsp:nvSpPr>
      <dsp:spPr>
        <a:xfrm>
          <a:off x="0" y="303"/>
          <a:ext cx="7796212" cy="49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Keyword: </a:t>
          </a:r>
          <a:r>
            <a:rPr lang="en-US" sz="1400" kern="1200" baseline="0" dirty="0">
              <a:latin typeface="Abadi" panose="020B0604020104020204" pitchFamily="34" charset="0"/>
            </a:rPr>
            <a:t>Mobilization</a:t>
          </a:r>
          <a:endParaRPr lang="en-US" sz="1400" kern="1200" dirty="0">
            <a:latin typeface="Abadi" panose="020B0604020104020204" pitchFamily="34" charset="0"/>
          </a:endParaRPr>
        </a:p>
      </dsp:txBody>
      <dsp:txXfrm>
        <a:off x="0" y="303"/>
        <a:ext cx="7796212" cy="496607"/>
      </dsp:txXfrm>
    </dsp:sp>
    <dsp:sp modelId="{736A5C4E-B54B-4EB9-8DF9-1299A62B2FA4}">
      <dsp:nvSpPr>
        <dsp:cNvPr id="0" name=""/>
        <dsp:cNvSpPr/>
      </dsp:nvSpPr>
      <dsp:spPr>
        <a:xfrm>
          <a:off x="0" y="496910"/>
          <a:ext cx="7796212" cy="0"/>
        </a:xfrm>
        <a:prstGeom prst="line">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DD64717-3F46-45BB-A119-FCD753135F8E}">
      <dsp:nvSpPr>
        <dsp:cNvPr id="0" name=""/>
        <dsp:cNvSpPr/>
      </dsp:nvSpPr>
      <dsp:spPr>
        <a:xfrm>
          <a:off x="0" y="496910"/>
          <a:ext cx="7796212" cy="49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Strategy: </a:t>
          </a:r>
          <a:r>
            <a:rPr lang="en-US" sz="1400" kern="1200" baseline="0" dirty="0">
              <a:latin typeface="Abadi" panose="020B0604020104020204" pitchFamily="34" charset="0"/>
            </a:rPr>
            <a:t>Broad participation, creating a change in social climate, public opinion, or knocking down pillars of support. Disruption, confrontation, or mass movement.</a:t>
          </a:r>
          <a:endParaRPr lang="en-US" sz="1400" kern="1200" dirty="0">
            <a:latin typeface="Abadi" panose="020B0604020104020204" pitchFamily="34" charset="0"/>
          </a:endParaRPr>
        </a:p>
      </dsp:txBody>
      <dsp:txXfrm>
        <a:off x="0" y="496910"/>
        <a:ext cx="7796212" cy="496607"/>
      </dsp:txXfrm>
    </dsp:sp>
    <dsp:sp modelId="{3A938716-8B80-4C45-AACA-077AA7EE075F}">
      <dsp:nvSpPr>
        <dsp:cNvPr id="0" name=""/>
        <dsp:cNvSpPr/>
      </dsp:nvSpPr>
      <dsp:spPr>
        <a:xfrm>
          <a:off x="0" y="993518"/>
          <a:ext cx="7796212" cy="0"/>
        </a:xfrm>
        <a:prstGeom prst="line">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AF99CFB-1755-40C4-903F-915AA72B5003}">
      <dsp:nvSpPr>
        <dsp:cNvPr id="0" name=""/>
        <dsp:cNvSpPr/>
      </dsp:nvSpPr>
      <dsp:spPr>
        <a:xfrm>
          <a:off x="0" y="993518"/>
          <a:ext cx="7796212" cy="49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Strength: </a:t>
          </a:r>
          <a:r>
            <a:rPr lang="en-US" sz="1400" kern="1200" baseline="0" dirty="0">
              <a:latin typeface="Abadi" panose="020B0604020104020204" pitchFamily="34" charset="0"/>
            </a:rPr>
            <a:t>Fosters and rides cultural momentum, participation is easy and accessible for masses of people. They create dilemma situations where people can’t remain neutral.</a:t>
          </a:r>
          <a:endParaRPr lang="en-US" sz="1400" kern="1200" dirty="0">
            <a:latin typeface="Abadi" panose="020B0604020104020204" pitchFamily="34" charset="0"/>
          </a:endParaRPr>
        </a:p>
      </dsp:txBody>
      <dsp:txXfrm>
        <a:off x="0" y="993518"/>
        <a:ext cx="7796212" cy="496607"/>
      </dsp:txXfrm>
    </dsp:sp>
    <dsp:sp modelId="{09E268DA-7BA6-43C9-BFC2-171D7FA01613}">
      <dsp:nvSpPr>
        <dsp:cNvPr id="0" name=""/>
        <dsp:cNvSpPr/>
      </dsp:nvSpPr>
      <dsp:spPr>
        <a:xfrm>
          <a:off x="0" y="1490125"/>
          <a:ext cx="7796212" cy="0"/>
        </a:xfrm>
        <a:prstGeom prst="line">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1012A6D-79ED-4C70-9470-5843B0534566}">
      <dsp:nvSpPr>
        <dsp:cNvPr id="0" name=""/>
        <dsp:cNvSpPr/>
      </dsp:nvSpPr>
      <dsp:spPr>
        <a:xfrm>
          <a:off x="0" y="1490125"/>
          <a:ext cx="7796212" cy="49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Weakness: </a:t>
          </a:r>
          <a:r>
            <a:rPr lang="en-US" sz="1400" kern="1200" baseline="0" dirty="0">
              <a:latin typeface="Abadi" panose="020B0604020104020204" pitchFamily="34" charset="0"/>
            </a:rPr>
            <a:t>With little commitment &amp; limited structure, protest movements are often short lived.</a:t>
          </a:r>
          <a:endParaRPr lang="en-US" sz="1400" kern="1200" dirty="0">
            <a:latin typeface="Abadi" panose="020B0604020104020204" pitchFamily="34" charset="0"/>
          </a:endParaRPr>
        </a:p>
      </dsp:txBody>
      <dsp:txXfrm>
        <a:off x="0" y="1490125"/>
        <a:ext cx="7796212" cy="496607"/>
      </dsp:txXfrm>
    </dsp:sp>
    <dsp:sp modelId="{9134D456-24F2-4ED1-8C43-4520667AEBD1}">
      <dsp:nvSpPr>
        <dsp:cNvPr id="0" name=""/>
        <dsp:cNvSpPr/>
      </dsp:nvSpPr>
      <dsp:spPr>
        <a:xfrm>
          <a:off x="0" y="1986733"/>
          <a:ext cx="7796212" cy="0"/>
        </a:xfrm>
        <a:prstGeom prst="line">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BD4556F-DE81-4BD0-9B2D-7E61C406D9B5}">
      <dsp:nvSpPr>
        <dsp:cNvPr id="0" name=""/>
        <dsp:cNvSpPr/>
      </dsp:nvSpPr>
      <dsp:spPr>
        <a:xfrm>
          <a:off x="0" y="1986733"/>
          <a:ext cx="7796212" cy="49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Impact: </a:t>
          </a:r>
          <a:r>
            <a:rPr lang="en-US" sz="1400" kern="1200" baseline="0" dirty="0">
              <a:latin typeface="Abadi" panose="020B0604020104020204" pitchFamily="34" charset="0"/>
            </a:rPr>
            <a:t>Some usher significant change in a short time and help shift the narrative. </a:t>
          </a:r>
          <a:endParaRPr lang="en-US" sz="1400" kern="1200" dirty="0">
            <a:latin typeface="Abadi" panose="020B0604020104020204" pitchFamily="34" charset="0"/>
          </a:endParaRPr>
        </a:p>
      </dsp:txBody>
      <dsp:txXfrm>
        <a:off x="0" y="1986733"/>
        <a:ext cx="7796212" cy="496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9409F-A8C6-47E2-AB3A-37F9DBF3CF08}">
      <dsp:nvSpPr>
        <dsp:cNvPr id="0" name=""/>
        <dsp:cNvSpPr/>
      </dsp:nvSpPr>
      <dsp:spPr>
        <a:xfrm>
          <a:off x="0" y="379"/>
          <a:ext cx="8520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3A97D-D911-409F-B6B5-E9E68612E85A}">
      <dsp:nvSpPr>
        <dsp:cNvPr id="0" name=""/>
        <dsp:cNvSpPr/>
      </dsp:nvSpPr>
      <dsp:spPr>
        <a:xfrm>
          <a:off x="0" y="379"/>
          <a:ext cx="8520600" cy="62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Keyword: </a:t>
          </a:r>
          <a:r>
            <a:rPr lang="en-US" sz="1400" kern="1200" baseline="0" dirty="0">
              <a:latin typeface="Abadi" panose="020B0604020104020204" pitchFamily="34" charset="0"/>
            </a:rPr>
            <a:t>Organization</a:t>
          </a:r>
          <a:endParaRPr lang="en-US" sz="1400" kern="1200" dirty="0">
            <a:latin typeface="Abadi" panose="020B0604020104020204" pitchFamily="34" charset="0"/>
          </a:endParaRPr>
        </a:p>
      </dsp:txBody>
      <dsp:txXfrm>
        <a:off x="0" y="379"/>
        <a:ext cx="8520600" cy="622034"/>
      </dsp:txXfrm>
    </dsp:sp>
    <dsp:sp modelId="{3988AA0C-F0BE-49E9-BEE5-FB98669B9535}">
      <dsp:nvSpPr>
        <dsp:cNvPr id="0" name=""/>
        <dsp:cNvSpPr/>
      </dsp:nvSpPr>
      <dsp:spPr>
        <a:xfrm>
          <a:off x="0" y="622414"/>
          <a:ext cx="8520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DF680-A395-4C51-97A3-7D6C928BCFCD}">
      <dsp:nvSpPr>
        <dsp:cNvPr id="0" name=""/>
        <dsp:cNvSpPr/>
      </dsp:nvSpPr>
      <dsp:spPr>
        <a:xfrm>
          <a:off x="0" y="622414"/>
          <a:ext cx="8520600" cy="62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Strategy: </a:t>
          </a:r>
          <a:r>
            <a:rPr lang="en-US" sz="1400" kern="1200" baseline="0" dirty="0">
              <a:latin typeface="Abadi" panose="020B0604020104020204" pitchFamily="34" charset="0"/>
            </a:rPr>
            <a:t>Building a committed base of ordinary people that leverage formal structures for incremental social change over the long haul.</a:t>
          </a:r>
        </a:p>
        <a:p>
          <a:pPr marL="0" lvl="0" indent="0" algn="l" defTabSz="622300">
            <a:lnSpc>
              <a:spcPct val="90000"/>
            </a:lnSpc>
            <a:spcBef>
              <a:spcPct val="0"/>
            </a:spcBef>
            <a:spcAft>
              <a:spcPct val="35000"/>
            </a:spcAft>
            <a:buNone/>
          </a:pPr>
          <a:endParaRPr lang="en-US" sz="1400" kern="1200" dirty="0">
            <a:latin typeface="Abadi" panose="020B0604020104020204" pitchFamily="34" charset="0"/>
          </a:endParaRPr>
        </a:p>
      </dsp:txBody>
      <dsp:txXfrm>
        <a:off x="0" y="622414"/>
        <a:ext cx="8520600" cy="622034"/>
      </dsp:txXfrm>
    </dsp:sp>
    <dsp:sp modelId="{D3AFF279-8670-4AAE-B42D-CA4F97B55A5E}">
      <dsp:nvSpPr>
        <dsp:cNvPr id="0" name=""/>
        <dsp:cNvSpPr/>
      </dsp:nvSpPr>
      <dsp:spPr>
        <a:xfrm>
          <a:off x="0" y="1244448"/>
          <a:ext cx="8520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61B300-AF95-4EDD-A472-EA72D40B4FD1}">
      <dsp:nvSpPr>
        <dsp:cNvPr id="0" name=""/>
        <dsp:cNvSpPr/>
      </dsp:nvSpPr>
      <dsp:spPr>
        <a:xfrm>
          <a:off x="0" y="1244448"/>
          <a:ext cx="8520600" cy="62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Strength: </a:t>
          </a:r>
          <a:r>
            <a:rPr lang="en-US" sz="1400" kern="1200" baseline="0" dirty="0">
              <a:latin typeface="Abadi" panose="020B0604020104020204" pitchFamily="34" charset="0"/>
            </a:rPr>
            <a:t>Committed membership does the work regardless of what is trendy. Focused on tangible goals at the grassroots level.</a:t>
          </a:r>
        </a:p>
        <a:p>
          <a:pPr marL="0" lvl="0" indent="0" algn="l" defTabSz="622300">
            <a:lnSpc>
              <a:spcPct val="90000"/>
            </a:lnSpc>
            <a:spcBef>
              <a:spcPct val="0"/>
            </a:spcBef>
            <a:spcAft>
              <a:spcPct val="35000"/>
            </a:spcAft>
            <a:buNone/>
          </a:pPr>
          <a:endParaRPr lang="en-US" sz="1400" kern="1200" dirty="0">
            <a:latin typeface="Abadi" panose="020B0604020104020204" pitchFamily="34" charset="0"/>
          </a:endParaRPr>
        </a:p>
      </dsp:txBody>
      <dsp:txXfrm>
        <a:off x="0" y="1244448"/>
        <a:ext cx="8520600" cy="622034"/>
      </dsp:txXfrm>
    </dsp:sp>
    <dsp:sp modelId="{A003C582-E9DD-424C-9AAE-C372382C1880}">
      <dsp:nvSpPr>
        <dsp:cNvPr id="0" name=""/>
        <dsp:cNvSpPr/>
      </dsp:nvSpPr>
      <dsp:spPr>
        <a:xfrm>
          <a:off x="0" y="1866483"/>
          <a:ext cx="8520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C632F-E818-4491-A85E-D7090471FA9D}">
      <dsp:nvSpPr>
        <dsp:cNvPr id="0" name=""/>
        <dsp:cNvSpPr/>
      </dsp:nvSpPr>
      <dsp:spPr>
        <a:xfrm>
          <a:off x="0" y="1866483"/>
          <a:ext cx="8520600" cy="62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Weakness: </a:t>
          </a:r>
          <a:r>
            <a:rPr lang="en-US" sz="1400" kern="1200" baseline="0" dirty="0">
              <a:latin typeface="Abadi" panose="020B0604020104020204" pitchFamily="34" charset="0"/>
            </a:rPr>
            <a:t>Some organizers are inflexible around methodology and berate movement activism, even when there is social momentum.</a:t>
          </a:r>
          <a:endParaRPr lang="en-US" sz="1400" kern="1200" dirty="0">
            <a:latin typeface="Abadi" panose="020B0604020104020204" pitchFamily="34" charset="0"/>
          </a:endParaRPr>
        </a:p>
      </dsp:txBody>
      <dsp:txXfrm>
        <a:off x="0" y="1866483"/>
        <a:ext cx="8520600" cy="622034"/>
      </dsp:txXfrm>
    </dsp:sp>
    <dsp:sp modelId="{70C6BE1D-5DB3-4EE2-ABB3-920744DE099D}">
      <dsp:nvSpPr>
        <dsp:cNvPr id="0" name=""/>
        <dsp:cNvSpPr/>
      </dsp:nvSpPr>
      <dsp:spPr>
        <a:xfrm>
          <a:off x="0" y="2488517"/>
          <a:ext cx="8520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197F4-EFC8-4FCA-9C93-035785813217}">
      <dsp:nvSpPr>
        <dsp:cNvPr id="0" name=""/>
        <dsp:cNvSpPr/>
      </dsp:nvSpPr>
      <dsp:spPr>
        <a:xfrm>
          <a:off x="0" y="2488517"/>
          <a:ext cx="8520600" cy="62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baseline="0" dirty="0">
              <a:latin typeface="Abadi" panose="020B0604020104020204" pitchFamily="34" charset="0"/>
            </a:rPr>
            <a:t>Impact: </a:t>
          </a:r>
          <a:r>
            <a:rPr lang="en-US" sz="1400" kern="1200" baseline="0" dirty="0">
              <a:latin typeface="Abadi" panose="020B0604020104020204" pitchFamily="34" charset="0"/>
            </a:rPr>
            <a:t>Organizing helps ordinary people realize their agency as they accomplish concrete local goals and grow in their capacity for social change over the long haul.</a:t>
          </a:r>
        </a:p>
        <a:p>
          <a:pPr marL="0" lvl="0" indent="0" algn="l" defTabSz="622300">
            <a:lnSpc>
              <a:spcPct val="90000"/>
            </a:lnSpc>
            <a:spcBef>
              <a:spcPct val="0"/>
            </a:spcBef>
            <a:spcAft>
              <a:spcPct val="35000"/>
            </a:spcAft>
            <a:buNone/>
          </a:pPr>
          <a:endParaRPr lang="en-US" sz="1400" kern="1200" dirty="0">
            <a:latin typeface="Abadi" panose="020B0604020104020204" pitchFamily="34" charset="0"/>
          </a:endParaRPr>
        </a:p>
      </dsp:txBody>
      <dsp:txXfrm>
        <a:off x="0" y="2488517"/>
        <a:ext cx="8520600" cy="6220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9a2d9c73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9a2d9c73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9a2d9c73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9a2d9c73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47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9a2d9c73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b9a2d9c73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9a2d9c73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b9a2d9c73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9a2d9c73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9a2d9c73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9a2d9c73e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b9a2d9c73e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9a2d9c7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9a2d9c7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9a2d9c73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9a2d9c7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9a2d9c73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9a2d9c73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9a2d9c73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9a2d9c73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9a2d9c73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9a2d9c73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9a2d9c73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9a2d9c73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9a2d9c73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9a2d9c73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9a2d9c73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9a2d9c73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2" name="Freeform 11"/>
          <p:cNvSpPr/>
          <p:nvPr/>
        </p:nvSpPr>
        <p:spPr>
          <a:xfrm>
            <a:off x="-11907" y="0"/>
            <a:ext cx="8762858" cy="4941094"/>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3211693"/>
            <a:ext cx="8496943"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0"/>
            <a:ext cx="6539684" cy="342658"/>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19988"/>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496992"/>
            <a:ext cx="7316390" cy="2074896"/>
          </a:xfrm>
        </p:spPr>
        <p:txBody>
          <a:bodyPr anchor="b">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rot="21420000">
            <a:off x="737297" y="2628907"/>
            <a:ext cx="7316390" cy="412750"/>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711406" y="3433847"/>
            <a:ext cx="4607740" cy="872334"/>
          </a:xfrm>
        </p:spPr>
        <p:txBody>
          <a:bodyPr/>
          <a:lstStyle>
            <a:lvl1pPr algn="ctr">
              <a:defRPr sz="4050">
                <a:solidFill>
                  <a:schemeClr val="accent1">
                    <a:lumMod val="60000"/>
                    <a:lumOff val="40000"/>
                  </a:schemeClr>
                </a:solidFill>
              </a:defRPr>
            </a:lvl1pPr>
          </a:lstStyle>
          <a:p>
            <a:fld id="{4AAD347D-5ACD-4C99-B74B-A9C85AD731AF}" type="datetimeFigureOut">
              <a:rPr lang="en-US" smtClean="0"/>
              <a:t>1/30/2021</a:t>
            </a:fld>
            <a:endParaRPr lang="en-US" dirty="0"/>
          </a:p>
        </p:txBody>
      </p:sp>
      <p:sp>
        <p:nvSpPr>
          <p:cNvPr id="5" name="Footer Placeholder 4"/>
          <p:cNvSpPr>
            <a:spLocks noGrp="1"/>
          </p:cNvSpPr>
          <p:nvPr>
            <p:ph type="ftr" sz="quarter" idx="11"/>
          </p:nvPr>
        </p:nvSpPr>
        <p:spPr>
          <a:xfrm rot="21420000">
            <a:off x="6858" y="3753580"/>
            <a:ext cx="3038094" cy="715581"/>
          </a:xfrm>
          <a:noFill/>
        </p:spPr>
        <p:txBody>
          <a:bodyPr wrap="square" rtlCol="0">
            <a:spAutoFit/>
          </a:bodyPr>
          <a:lstStyle>
            <a:lvl1pPr>
              <a:defRPr lang="en-US" sz="4050" dirty="0"/>
            </a:lvl1pPr>
          </a:lstStyle>
          <a:p>
            <a:endParaRPr lang="en-US" dirty="0"/>
          </a:p>
        </p:txBody>
      </p:sp>
      <p:sp>
        <p:nvSpPr>
          <p:cNvPr id="6" name="Slide Number Placeholder 5"/>
          <p:cNvSpPr>
            <a:spLocks noGrp="1"/>
          </p:cNvSpPr>
          <p:nvPr>
            <p:ph type="sldNum" sz="quarter" idx="12"/>
          </p:nvPr>
        </p:nvSpPr>
        <p:spPr>
          <a:xfrm rot="21420000">
            <a:off x="7388818" y="2874486"/>
            <a:ext cx="680390" cy="373853"/>
          </a:xfrm>
        </p:spPr>
        <p:txBody>
          <a:bodyPr/>
          <a:lstStyle>
            <a:lvl1pPr>
              <a:defRPr sz="1800">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25" name="5-Point Star 24"/>
          <p:cNvSpPr/>
          <p:nvPr/>
        </p:nvSpPr>
        <p:spPr>
          <a:xfrm rot="21420000">
            <a:off x="3166039" y="3833517"/>
            <a:ext cx="386540" cy="386540"/>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50008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3079749"/>
            <a:ext cx="7796031" cy="44163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514350"/>
            <a:ext cx="7794385" cy="2396177"/>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35" y="3527192"/>
            <a:ext cx="7796046" cy="511854"/>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252434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7677" cy="2396177"/>
          </a:xfrm>
        </p:spPr>
        <p:txBody>
          <a:bodyPr anchor="ct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5" y="3079750"/>
            <a:ext cx="7796047" cy="955205"/>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589236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514350"/>
            <a:ext cx="7143765" cy="2187528"/>
          </a:xfrm>
        </p:spPr>
        <p:txBody>
          <a:bodyPr anchor="ct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8" y="2707524"/>
            <a:ext cx="6500967" cy="283326"/>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4351" y="3079751"/>
            <a:ext cx="7797662" cy="951189"/>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TextBox 12"/>
          <p:cNvSpPr txBox="1"/>
          <p:nvPr/>
        </p:nvSpPr>
        <p:spPr>
          <a:xfrm>
            <a:off x="514351" y="66947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19212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5474537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292891"/>
            <a:ext cx="7796030" cy="1883876"/>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3185601"/>
            <a:ext cx="7796030" cy="855483"/>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46836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514350"/>
            <a:ext cx="7796030" cy="863974"/>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52"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175967"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175966"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27785"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27785"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7833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514350"/>
            <a:ext cx="7797662" cy="863974"/>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4335" y="1547547"/>
            <a:ext cx="2482596" cy="115254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8880" y="3291966"/>
            <a:ext cx="2482596" cy="73897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17805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176999" y="1547547"/>
            <a:ext cx="2482596" cy="115142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176999" y="3291965"/>
            <a:ext cx="2482596" cy="7389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2670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26614" y="1547546"/>
            <a:ext cx="2482596" cy="115289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26614" y="3291963"/>
            <a:ext cx="2482596" cy="73897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206846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1547547"/>
            <a:ext cx="7796030" cy="24833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1713676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514350"/>
            <a:ext cx="1698485" cy="351658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514350"/>
            <a:ext cx="5928323" cy="351658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6881430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21658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508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1547547"/>
            <a:ext cx="7796030" cy="2483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4721817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230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6030" cy="2395115"/>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2806700"/>
            <a:ext cx="7796030" cy="1229711"/>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909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7662" cy="868605"/>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1547547"/>
            <a:ext cx="3816536" cy="248339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1547547"/>
            <a:ext cx="3814904" cy="248339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610840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6030" cy="8686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67" y="1547547"/>
            <a:ext cx="3642119"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514352" y="2146300"/>
            <a:ext cx="3816534" cy="188463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644" y="1547547"/>
            <a:ext cx="3648368"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495477" y="2146300"/>
            <a:ext cx="3816535" cy="188463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713555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220280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65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514350"/>
            <a:ext cx="3095145" cy="1517439"/>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0" y="514350"/>
            <a:ext cx="4525781" cy="3516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031789"/>
            <a:ext cx="3095146" cy="1999150"/>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1420112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514350"/>
            <a:ext cx="4758977" cy="1517439"/>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0"/>
            <a:ext cx="2698610" cy="3803650"/>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1" y="2031789"/>
            <a:ext cx="4758976" cy="177186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593659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Group 9"/>
          <p:cNvGrpSpPr/>
          <p:nvPr/>
        </p:nvGrpSpPr>
        <p:grpSpPr>
          <a:xfrm>
            <a:off x="-19048" y="0"/>
            <a:ext cx="9004013" cy="498306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514350"/>
            <a:ext cx="7797662" cy="8639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547547"/>
            <a:ext cx="7797662" cy="248339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4318000"/>
            <a:ext cx="2838450" cy="373853"/>
          </a:xfrm>
          <a:prstGeom prst="rect">
            <a:avLst/>
          </a:prstGeom>
        </p:spPr>
        <p:txBody>
          <a:bodyPr vert="horz" lIns="91440" tIns="45720" rIns="91440" bIns="45720" rtlCol="0" anchor="ctr"/>
          <a:lstStyle>
            <a:lvl1pPr algn="r">
              <a:defRPr sz="2400" cap="all" baseline="0">
                <a:solidFill>
                  <a:schemeClr val="accent1">
                    <a:lumMod val="60000"/>
                    <a:lumOff val="40000"/>
                  </a:schemeClr>
                </a:solidFill>
              </a:defRPr>
            </a:lvl1pPr>
          </a:lstStyle>
          <a:p>
            <a:fld id="{4AAD347D-5ACD-4C99-B74B-A9C85AD731AF}" type="datetimeFigureOut">
              <a:rPr lang="en-US" smtClean="0"/>
              <a:t>1/30/2021</a:t>
            </a:fld>
            <a:endParaRPr lang="en-US" dirty="0"/>
          </a:p>
        </p:txBody>
      </p:sp>
      <p:sp>
        <p:nvSpPr>
          <p:cNvPr id="5" name="Footer Placeholder 4"/>
          <p:cNvSpPr>
            <a:spLocks noGrp="1"/>
          </p:cNvSpPr>
          <p:nvPr>
            <p:ph type="ftr" sz="quarter" idx="3"/>
          </p:nvPr>
        </p:nvSpPr>
        <p:spPr>
          <a:xfrm>
            <a:off x="514351" y="4318000"/>
            <a:ext cx="4124789" cy="373853"/>
          </a:xfrm>
          <a:prstGeom prst="rect">
            <a:avLst/>
          </a:prstGeom>
        </p:spPr>
        <p:txBody>
          <a:bodyPr vert="horz" lIns="91440" tIns="45720" rIns="91440" bIns="45720" rtlCol="0" anchor="ctr"/>
          <a:lstStyle>
            <a:lvl1pPr algn="l">
              <a:defRPr sz="24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4715341" y="4318000"/>
            <a:ext cx="680390" cy="373853"/>
          </a:xfrm>
          <a:prstGeom prst="rect">
            <a:avLst/>
          </a:prstGeom>
        </p:spPr>
        <p:txBody>
          <a:bodyPr vert="horz" lIns="91440" tIns="45720" rIns="91440" bIns="45720" rtlCol="0" anchor="ctr"/>
          <a:lstStyle>
            <a:lvl1pPr algn="ctr">
              <a:defRPr sz="2400" cap="all" baseline="0">
                <a:solidFill>
                  <a:schemeClr val="accent1">
                    <a:lumMod val="60000"/>
                    <a:lumOff val="4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4544939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Lst>
  <p:hf sldNum="0" hdr="0" ftr="0" dt="0"/>
  <p:txStyles>
    <p:titleStyle>
      <a:lvl1pPr algn="l" defTabSz="685800" rtl="0" eaLnBrk="1" latinLnBrk="0" hangingPunct="1">
        <a:lnSpc>
          <a:spcPct val="90000"/>
        </a:lnSpc>
        <a:spcBef>
          <a:spcPct val="0"/>
        </a:spcBef>
        <a:buNone/>
        <a:defRPr sz="4050" kern="1200" cap="all" baseline="0">
          <a:solidFill>
            <a:schemeClr val="accent1">
              <a:lumMod val="60000"/>
              <a:lumOff val="40000"/>
            </a:schemeClr>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lumMod val="60000"/>
            <a:lumOff val="40000"/>
          </a:schemeClr>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hyperlink" Target="mailto:drew.gi.hart@gmail.com"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“The Things that Make for Peace”</a:t>
            </a:r>
            <a:endParaRPr dirty="0"/>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Faithful </a:t>
            </a:r>
            <a:r>
              <a:rPr lang="en" sz="1600" dirty="0"/>
              <a:t>Ecclesial Strategies for Social Change</a:t>
            </a:r>
            <a:endParaRPr sz="1600" dirty="0"/>
          </a:p>
        </p:txBody>
      </p:sp>
      <p:sp>
        <p:nvSpPr>
          <p:cNvPr id="56" name="Google Shape;56;p13"/>
          <p:cNvSpPr txBox="1"/>
          <p:nvPr/>
        </p:nvSpPr>
        <p:spPr>
          <a:xfrm rot="21405559">
            <a:off x="1357004" y="3486801"/>
            <a:ext cx="5939184"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t>Drew G. I. Hart, PhD</a:t>
            </a:r>
          </a:p>
          <a:p>
            <a:pPr marL="0" lvl="0" indent="0" algn="ctr" rtl="0">
              <a:spcBef>
                <a:spcPts val="0"/>
              </a:spcBef>
              <a:spcAft>
                <a:spcPts val="0"/>
              </a:spcAft>
              <a:buNone/>
            </a:pPr>
            <a:r>
              <a:rPr lang="en-US" sz="1400" dirty="0"/>
              <a:t>Author of </a:t>
            </a:r>
            <a:r>
              <a:rPr lang="en-US" sz="1400" i="1" dirty="0"/>
              <a:t>Who Will Be A Witness?: Igniting Activism for God’s Justice Love and Deliverance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109"/>
        <p:cNvGrpSpPr/>
        <p:nvPr/>
      </p:nvGrpSpPr>
      <p:grpSpPr>
        <a:xfrm>
          <a:off x="0" y="0"/>
          <a:ext cx="0" cy="0"/>
          <a:chOff x="0" y="0"/>
          <a:chExt cx="0" cy="0"/>
        </a:xfrm>
      </p:grpSpPr>
      <p:pic>
        <p:nvPicPr>
          <p:cNvPr id="115" name="Picture 114">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17"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4941093"/>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19"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1692"/>
            <a:ext cx="8496942"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1"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34265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3"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19987"/>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25"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3833517"/>
            <a:ext cx="386540" cy="386539"/>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127" name="Freeform: Shape 126">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110" name="Google Shape;110;p22"/>
          <p:cNvSpPr txBox="1">
            <a:spLocks noGrp="1"/>
          </p:cNvSpPr>
          <p:nvPr>
            <p:ph type="title"/>
          </p:nvPr>
        </p:nvSpPr>
        <p:spPr>
          <a:xfrm>
            <a:off x="1595535" y="1302866"/>
            <a:ext cx="6824564" cy="2608730"/>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6600">
                <a:solidFill>
                  <a:schemeClr val="accent1"/>
                </a:solidFill>
              </a:rPr>
              <a:t>Community Organizing</a:t>
            </a:r>
          </a:p>
        </p:txBody>
      </p:sp>
      <p:sp>
        <p:nvSpPr>
          <p:cNvPr id="129" name="Freeform: Shape 128">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2897"/>
            <a:ext cx="9144000" cy="990603"/>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29305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Community organizing</a:t>
            </a:r>
            <a:endParaRPr lang="en-US" dirty="0"/>
          </a:p>
        </p:txBody>
      </p:sp>
      <p:graphicFrame>
        <p:nvGraphicFramePr>
          <p:cNvPr id="99" name="Google Shape;97;p20">
            <a:extLst>
              <a:ext uri="{FF2B5EF4-FFF2-40B4-BE49-F238E27FC236}">
                <a16:creationId xmlns:a16="http://schemas.microsoft.com/office/drawing/2014/main" id="{BA450A26-E269-4590-B9C9-BBC6549AA83D}"/>
              </a:ext>
            </a:extLst>
          </p:cNvPr>
          <p:cNvGraphicFramePr/>
          <p:nvPr>
            <p:extLst>
              <p:ext uri="{D42A27DB-BD31-4B8C-83A1-F6EECF244321}">
                <p14:modId xmlns:p14="http://schemas.microsoft.com/office/powerpoint/2010/main" val="68086296"/>
              </p:ext>
            </p:extLst>
          </p:nvPr>
        </p:nvGraphicFramePr>
        <p:xfrm>
          <a:off x="311700" y="1084550"/>
          <a:ext cx="8520600" cy="3110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77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120"/>
        <p:cNvGrpSpPr/>
        <p:nvPr/>
      </p:nvGrpSpPr>
      <p:grpSpPr>
        <a:xfrm>
          <a:off x="0" y="0"/>
          <a:ext cx="0" cy="0"/>
          <a:chOff x="0" y="0"/>
          <a:chExt cx="0" cy="0"/>
        </a:xfrm>
      </p:grpSpPr>
      <p:pic>
        <p:nvPicPr>
          <p:cNvPr id="128" name="Picture 127">
            <a:extLst>
              <a:ext uri="{FF2B5EF4-FFF2-40B4-BE49-F238E27FC236}">
                <a16:creationId xmlns:a16="http://schemas.microsoft.com/office/drawing/2014/main" id="{9D06494E-5BB6-4A8A-A7F9-1F41102F44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30" name="Freeform 11">
            <a:extLst>
              <a:ext uri="{FF2B5EF4-FFF2-40B4-BE49-F238E27FC236}">
                <a16:creationId xmlns:a16="http://schemas.microsoft.com/office/drawing/2014/main" id="{AC24005C-D756-46CB-9EB9-A7123B2D9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4941093"/>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2" name="Freeform 13">
            <a:extLst>
              <a:ext uri="{FF2B5EF4-FFF2-40B4-BE49-F238E27FC236}">
                <a16:creationId xmlns:a16="http://schemas.microsoft.com/office/drawing/2014/main" id="{BE140C3D-4D5C-4E75-B938-E8DCF15C6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1692"/>
            <a:ext cx="8496942"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34" name="Freeform 25">
            <a:extLst>
              <a:ext uri="{FF2B5EF4-FFF2-40B4-BE49-F238E27FC236}">
                <a16:creationId xmlns:a16="http://schemas.microsoft.com/office/drawing/2014/main" id="{F5C46128-CDBB-435D-AB88-08EB5C7A2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34265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36" name="Freeform 14">
            <a:extLst>
              <a:ext uri="{FF2B5EF4-FFF2-40B4-BE49-F238E27FC236}">
                <a16:creationId xmlns:a16="http://schemas.microsoft.com/office/drawing/2014/main" id="{CB30CBAC-64D3-42FA-ADAF-66110855C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19987"/>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8" name="5-Point Star 24">
            <a:extLst>
              <a:ext uri="{FF2B5EF4-FFF2-40B4-BE49-F238E27FC236}">
                <a16:creationId xmlns:a16="http://schemas.microsoft.com/office/drawing/2014/main" id="{6158D126-572A-42CF-9256-C478E7E5D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3833517"/>
            <a:ext cx="386540" cy="386539"/>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pic>
        <p:nvPicPr>
          <p:cNvPr id="140" name="Picture 139">
            <a:extLst>
              <a:ext uri="{FF2B5EF4-FFF2-40B4-BE49-F238E27FC236}">
                <a16:creationId xmlns:a16="http://schemas.microsoft.com/office/drawing/2014/main" id="{3F844E87-50BD-4404-94DE-670D9359B5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42" name="Freeform 16">
            <a:extLst>
              <a:ext uri="{FF2B5EF4-FFF2-40B4-BE49-F238E27FC236}">
                <a16:creationId xmlns:a16="http://schemas.microsoft.com/office/drawing/2014/main" id="{A432E955-9F59-46C4-8F2F-8C630FA58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4941093"/>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4" name="Freeform 18">
            <a:extLst>
              <a:ext uri="{FF2B5EF4-FFF2-40B4-BE49-F238E27FC236}">
                <a16:creationId xmlns:a16="http://schemas.microsoft.com/office/drawing/2014/main" id="{79C3918C-7F2C-4B78-AE24-D2122F9F2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3453" y="2373803"/>
            <a:ext cx="8503311" cy="2359522"/>
          </a:xfrm>
          <a:custGeom>
            <a:avLst/>
            <a:gdLst>
              <a:gd name="connsiteX0" fmla="*/ 11201371 w 11337749"/>
              <a:gd name="connsiteY0" fmla="*/ 0 h 3146030"/>
              <a:gd name="connsiteX1" fmla="*/ 11337749 w 11337749"/>
              <a:gd name="connsiteY1" fmla="*/ 2542023 h 3146030"/>
              <a:gd name="connsiteX2" fmla="*/ 8492 w 11337749"/>
              <a:gd name="connsiteY2" fmla="*/ 3146030 h 3146030"/>
              <a:gd name="connsiteX3" fmla="*/ 2 w 11337749"/>
              <a:gd name="connsiteY3" fmla="*/ 587735 h 3146030"/>
              <a:gd name="connsiteX4" fmla="*/ 0 w 11337749"/>
              <a:gd name="connsiteY4" fmla="*/ 587038 h 3146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7749" h="3146030">
                <a:moveTo>
                  <a:pt x="11201371" y="0"/>
                </a:moveTo>
                <a:lnTo>
                  <a:pt x="11337749" y="2542023"/>
                </a:lnTo>
                <a:lnTo>
                  <a:pt x="8492" y="3146030"/>
                </a:lnTo>
                <a:cubicBezTo>
                  <a:pt x="10785" y="2572498"/>
                  <a:pt x="1900" y="1389730"/>
                  <a:pt x="2" y="587735"/>
                </a:cubicBezTo>
                <a:lnTo>
                  <a:pt x="0" y="587038"/>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6" name="Freeform 20">
            <a:extLst>
              <a:ext uri="{FF2B5EF4-FFF2-40B4-BE49-F238E27FC236}">
                <a16:creationId xmlns:a16="http://schemas.microsoft.com/office/drawing/2014/main" id="{216C44F6-27C2-4FDC-A261-BEBF798F4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19987"/>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21" name="Google Shape;121;p24"/>
          <p:cNvSpPr txBox="1">
            <a:spLocks noGrp="1"/>
          </p:cNvSpPr>
          <p:nvPr>
            <p:ph type="title"/>
          </p:nvPr>
        </p:nvSpPr>
        <p:spPr>
          <a:xfrm rot="21420000">
            <a:off x="399355" y="2760317"/>
            <a:ext cx="7634099" cy="1010247"/>
          </a:xfrm>
          <a:prstGeom prst="rect">
            <a:avLst/>
          </a:prstGeom>
        </p:spPr>
        <p:txBody>
          <a:bodyPr spcFirstLastPara="1" vert="horz" lIns="91440" tIns="45720" rIns="91440" bIns="45720" rtlCol="0" anchor="b" anchorCtr="0">
            <a:normAutofit/>
          </a:bodyPr>
          <a:lstStyle/>
          <a:p>
            <a:pPr marL="0" lvl="0" indent="0" algn="r" defTabSz="914400">
              <a:spcAft>
                <a:spcPts val="0"/>
              </a:spcAft>
            </a:pPr>
            <a:r>
              <a:rPr lang="en-US" sz="5000">
                <a:solidFill>
                  <a:schemeClr val="bg1"/>
                </a:solidFill>
              </a:rPr>
              <a:t>Faith-Based Organizations </a:t>
            </a:r>
          </a:p>
        </p:txBody>
      </p:sp>
      <p:sp>
        <p:nvSpPr>
          <p:cNvPr id="148" name="Rectangle 147">
            <a:extLst>
              <a:ext uri="{FF2B5EF4-FFF2-40B4-BE49-F238E27FC236}">
                <a16:creationId xmlns:a16="http://schemas.microsoft.com/office/drawing/2014/main" id="{7F4EF234-D7FB-4632-8668-47FD6024B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1365">
            <a:off x="1126305" y="280676"/>
            <a:ext cx="171450" cy="17145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D5F9852D-84EE-49AE-9BE1-B3442D61CA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1365">
            <a:off x="8022405" y="1878249"/>
            <a:ext cx="171450" cy="17145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5-Point Star 22">
            <a:extLst>
              <a:ext uri="{FF2B5EF4-FFF2-40B4-BE49-F238E27FC236}">
                <a16:creationId xmlns:a16="http://schemas.microsoft.com/office/drawing/2014/main" id="{FC6C162D-67DA-4B2F-9C38-37D57314C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887573" y="4027651"/>
            <a:ext cx="386539" cy="38654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22" name="Google Shape;122;p24"/>
          <p:cNvPicPr preferRelativeResize="0"/>
          <p:nvPr/>
        </p:nvPicPr>
        <p:blipFill rotWithShape="1">
          <a:blip r:embed="rId5"/>
          <a:srcRect r="-4" b="1263"/>
          <a:stretch/>
        </p:blipFill>
        <p:spPr>
          <a:xfrm rot="21420000">
            <a:off x="-73793" y="-102111"/>
            <a:ext cx="4115385" cy="2712214"/>
          </a:xfrm>
          <a:custGeom>
            <a:avLst/>
            <a:gdLst/>
            <a:ahLst/>
            <a:cxnLst/>
            <a:rect l="l" t="t" r="r" b="b"/>
            <a:pathLst>
              <a:path w="5487181" h="3616286">
                <a:moveTo>
                  <a:pt x="189521" y="0"/>
                </a:moveTo>
                <a:lnTo>
                  <a:pt x="5487181" y="277638"/>
                </a:lnTo>
                <a:lnTo>
                  <a:pt x="5487181" y="3616286"/>
                </a:lnTo>
                <a:lnTo>
                  <a:pt x="0" y="3616286"/>
                </a:lnTo>
                <a:close/>
              </a:path>
            </a:pathLst>
          </a:custGeom>
          <a:noFill/>
        </p:spPr>
      </p:pic>
      <p:pic>
        <p:nvPicPr>
          <p:cNvPr id="123" name="Google Shape;123;p24"/>
          <p:cNvPicPr preferRelativeResize="0"/>
          <p:nvPr/>
        </p:nvPicPr>
        <p:blipFill rotWithShape="1">
          <a:blip r:embed="rId6"/>
          <a:srcRect l="6143" r="-3" b="-3"/>
          <a:stretch/>
        </p:blipFill>
        <p:spPr>
          <a:xfrm rot="21420000">
            <a:off x="4135300" y="-110580"/>
            <a:ext cx="4160212" cy="2504369"/>
          </a:xfrm>
          <a:custGeom>
            <a:avLst/>
            <a:gdLst/>
            <a:ahLst/>
            <a:cxnLst/>
            <a:rect l="l" t="t" r="r" b="b"/>
            <a:pathLst>
              <a:path w="5546949" h="3339160">
                <a:moveTo>
                  <a:pt x="0" y="0"/>
                </a:moveTo>
                <a:lnTo>
                  <a:pt x="5546949" y="290703"/>
                </a:lnTo>
                <a:lnTo>
                  <a:pt x="5546948" y="3339160"/>
                </a:lnTo>
                <a:lnTo>
                  <a:pt x="0" y="3339160"/>
                </a:lnTo>
                <a:close/>
              </a:path>
            </a:pathLst>
          </a:cu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127"/>
        <p:cNvGrpSpPr/>
        <p:nvPr/>
      </p:nvGrpSpPr>
      <p:grpSpPr>
        <a:xfrm>
          <a:off x="0" y="0"/>
          <a:ext cx="0" cy="0"/>
          <a:chOff x="0" y="0"/>
          <a:chExt cx="0" cy="0"/>
        </a:xfrm>
      </p:grpSpPr>
      <p:pic>
        <p:nvPicPr>
          <p:cNvPr id="139" name="Picture 138">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41" name="Group 140">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4983060"/>
            <a:chOff x="-25397" y="0"/>
            <a:chExt cx="12005350" cy="6644081"/>
          </a:xfrm>
        </p:grpSpPr>
        <p:sp useBgFill="1">
          <p:nvSpPr>
            <p:cNvPr id="142" name="Rectangle 141">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3"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46" name="Picture 145">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48" name="Freeform: Shape 147">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0"/>
            <a:ext cx="8178800" cy="41782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128" name="Google Shape;128;p25"/>
          <p:cNvSpPr txBox="1">
            <a:spLocks noGrp="1"/>
          </p:cNvSpPr>
          <p:nvPr>
            <p:ph type="title"/>
          </p:nvPr>
        </p:nvSpPr>
        <p:spPr>
          <a:xfrm>
            <a:off x="965199" y="796245"/>
            <a:ext cx="7213600" cy="78233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2500">
                <a:solidFill>
                  <a:schemeClr val="accent1"/>
                </a:solidFill>
              </a:rPr>
              <a:t>FREE Together’s Focus Groups and Partnerships</a:t>
            </a:r>
          </a:p>
        </p:txBody>
      </p:sp>
      <p:sp>
        <p:nvSpPr>
          <p:cNvPr id="129" name="Google Shape;129;p25"/>
          <p:cNvSpPr txBox="1">
            <a:spLocks noGrp="1"/>
          </p:cNvSpPr>
          <p:nvPr>
            <p:ph type="body" idx="1"/>
          </p:nvPr>
        </p:nvSpPr>
        <p:spPr>
          <a:xfrm>
            <a:off x="965199" y="1670010"/>
            <a:ext cx="7213600" cy="2689718"/>
          </a:xfrm>
          <a:prstGeom prst="rect">
            <a:avLst/>
          </a:prstGeom>
        </p:spPr>
        <p:txBody>
          <a:bodyPr spcFirstLastPara="1" vert="horz" lIns="91440" tIns="45720" rIns="91440" bIns="45720" rtlCol="0" anchor="ctr" anchorCtr="0">
            <a:normAutofit/>
          </a:bodyPr>
          <a:lstStyle/>
          <a:p>
            <a:pPr marL="0" lvl="0" indent="-228600" defTabSz="914400">
              <a:spcBef>
                <a:spcPts val="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FREE Together Focus Groups</a:t>
            </a:r>
          </a:p>
          <a:p>
            <a:pPr marL="457200" lvl="0" indent="-228600" defTabSz="914400">
              <a:spcBef>
                <a:spcPts val="12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Immigration (MILPA)</a:t>
            </a:r>
          </a:p>
          <a:p>
            <a:pPr marL="457200" lvl="0" indent="-228600" defTabSz="914400">
              <a:spcBef>
                <a:spcPts val="12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Public Education (POWER Interfaith)</a:t>
            </a:r>
          </a:p>
          <a:p>
            <a:pPr marL="457200" lvl="0" indent="-228600" defTabSz="914400">
              <a:spcBef>
                <a:spcPts val="10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Criminal Justice/Policing/Prisons (HAT)</a:t>
            </a:r>
          </a:p>
          <a:p>
            <a:pPr marL="457200" lvl="0" indent="-228600" defTabSz="914400">
              <a:spcBef>
                <a:spcPts val="1000"/>
              </a:spcBef>
              <a:spcAft>
                <a:spcPts val="120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Housing (Greater Harrisburg Area Tenants Union)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133"/>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1F34DAB-52DE-4CC0-B643-81F62ACD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a:effectLst/>
        </p:spPr>
        <p:style>
          <a:lnRef idx="1">
            <a:schemeClr val="accent1"/>
          </a:lnRef>
          <a:fillRef idx="3">
            <a:schemeClr val="accent1"/>
          </a:fillRef>
          <a:effectRef idx="2">
            <a:schemeClr val="accent1"/>
          </a:effectRef>
          <a:fontRef idx="minor">
            <a:schemeClr val="lt1"/>
          </a:fontRef>
        </p:style>
      </p:sp>
      <p:pic>
        <p:nvPicPr>
          <p:cNvPr id="134" name="Google Shape;134;p26" descr="king_wide-c28e158bdda9b702bd4464803b63db008bb9002e-s6-c30.jpg"/>
          <p:cNvPicPr preferRelativeResize="0"/>
          <p:nvPr/>
        </p:nvPicPr>
        <p:blipFill rotWithShape="1">
          <a:blip r:embed="rId4"/>
          <a:srcRect r="1" b="14828"/>
          <a:stretch/>
        </p:blipFill>
        <p:spPr>
          <a:xfrm>
            <a:off x="20" y="10"/>
            <a:ext cx="8805939" cy="4200151"/>
          </a:xfrm>
          <a:prstGeom prst="rect">
            <a:avLst/>
          </a:prstGeom>
          <a:noFill/>
        </p:spPr>
      </p:pic>
      <p:sp>
        <p:nvSpPr>
          <p:cNvPr id="77" name="Rectangle 76">
            <a:extLst>
              <a:ext uri="{FF2B5EF4-FFF2-40B4-BE49-F238E27FC236}">
                <a16:creationId xmlns:a16="http://schemas.microsoft.com/office/drawing/2014/main" id="{82A9A3C0-86CD-4674-9020-567F2AA85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3788440" cy="4200161"/>
          </a:xfrm>
          <a:prstGeom prst="rect">
            <a:avLst/>
          </a:prstGeom>
          <a:gradFill flip="none" rotWithShape="1">
            <a:gsLst>
              <a:gs pos="0">
                <a:schemeClr val="tx1">
                  <a:alpha val="0"/>
                </a:schemeClr>
              </a:gs>
              <a:gs pos="54900">
                <a:srgbClr val="000000">
                  <a:alpha val="14000"/>
                </a:srgbClr>
              </a:gs>
              <a:gs pos="100000">
                <a:schemeClr val="tx1">
                  <a:alpha val="5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52078B7-A4A7-41F3-8113-3925A3BD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0374" y="0"/>
            <a:ext cx="3788440" cy="4200161"/>
          </a:xfrm>
          <a:prstGeom prst="rect">
            <a:avLst/>
          </a:prstGeom>
          <a:gradFill flip="none" rotWithShape="1">
            <a:gsLst>
              <a:gs pos="0">
                <a:schemeClr val="tx1">
                  <a:alpha val="0"/>
                </a:schemeClr>
              </a:gs>
              <a:gs pos="54900">
                <a:srgbClr val="000000">
                  <a:alpha val="14000"/>
                </a:srgbClr>
              </a:gs>
              <a:gs pos="100000">
                <a:schemeClr val="tx1">
                  <a:alpha val="5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9F832E9-8174-4C9C-878F-8FC45B2BD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0161"/>
            <a:ext cx="8798814" cy="58543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3" name="Freeform 9">
            <a:extLst>
              <a:ext uri="{FF2B5EF4-FFF2-40B4-BE49-F238E27FC236}">
                <a16:creationId xmlns:a16="http://schemas.microsoft.com/office/drawing/2014/main" id="{12579F24-C6D5-46F1-9180-D96AFE558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22824" cy="4814635"/>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138"/>
        <p:cNvGrpSpPr/>
        <p:nvPr/>
      </p:nvGrpSpPr>
      <p:grpSpPr>
        <a:xfrm>
          <a:off x="0" y="0"/>
          <a:ext cx="0" cy="0"/>
          <a:chOff x="0" y="0"/>
          <a:chExt cx="0" cy="0"/>
        </a:xfrm>
      </p:grpSpPr>
      <p:pic>
        <p:nvPicPr>
          <p:cNvPr id="83" name="Picture 82">
            <a:extLst>
              <a:ext uri="{FF2B5EF4-FFF2-40B4-BE49-F238E27FC236}">
                <a16:creationId xmlns:a16="http://schemas.microsoft.com/office/drawing/2014/main" id="{442BF582-FF2B-462E-A0AE-B16F473986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5" name="Group 84">
            <a:extLst>
              <a:ext uri="{FF2B5EF4-FFF2-40B4-BE49-F238E27FC236}">
                <a16:creationId xmlns:a16="http://schemas.microsoft.com/office/drawing/2014/main" id="{A331A07C-DCB0-4B88-B53E-568275CB5E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4983060"/>
            <a:chOff x="-25397" y="0"/>
            <a:chExt cx="12005350" cy="6644081"/>
          </a:xfrm>
        </p:grpSpPr>
        <p:sp useBgFill="1">
          <p:nvSpPr>
            <p:cNvPr id="86" name="Rectangle 85">
              <a:extLst>
                <a:ext uri="{FF2B5EF4-FFF2-40B4-BE49-F238E27FC236}">
                  <a16:creationId xmlns:a16="http://schemas.microsoft.com/office/drawing/2014/main" id="{5320B800-0C18-4A6C-BC73-7CA95DF13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87" name="Freeform 11">
              <a:extLst>
                <a:ext uri="{FF2B5EF4-FFF2-40B4-BE49-F238E27FC236}">
                  <a16:creationId xmlns:a16="http://schemas.microsoft.com/office/drawing/2014/main" id="{7A30756B-9636-48CA-A0CA-F0F5C7CB4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8" name="Rectangle 87">
              <a:extLst>
                <a:ext uri="{FF2B5EF4-FFF2-40B4-BE49-F238E27FC236}">
                  <a16:creationId xmlns:a16="http://schemas.microsoft.com/office/drawing/2014/main" id="{AC7C5D03-9634-41DB-80AF-AA570F8DA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142" name="Google Shape;142;p27"/>
          <p:cNvSpPr txBox="1"/>
          <p:nvPr/>
        </p:nvSpPr>
        <p:spPr>
          <a:xfrm>
            <a:off x="515320" y="514350"/>
            <a:ext cx="3158155" cy="863973"/>
          </a:xfrm>
          <a:prstGeom prst="rect">
            <a:avLst/>
          </a:prstGeom>
        </p:spPr>
        <p:txBody>
          <a:bodyPr spcFirstLastPara="1" vert="horz" lIns="91440" tIns="45720" rIns="91440" bIns="45720" rtlCol="0" anchor="ctr" anchorCtr="0">
            <a:normAutofit/>
          </a:bodyPr>
          <a:lstStyle/>
          <a:p>
            <a:pPr marL="0" lvl="0" indent="0" defTabSz="914400">
              <a:lnSpc>
                <a:spcPct val="90000"/>
              </a:lnSpc>
              <a:spcBef>
                <a:spcPct val="0"/>
              </a:spcBef>
              <a:spcAft>
                <a:spcPts val="600"/>
              </a:spcAft>
            </a:pPr>
            <a:r>
              <a:rPr lang="en-US" sz="3400" cap="all">
                <a:solidFill>
                  <a:schemeClr val="accent1">
                    <a:lumMod val="60000"/>
                    <a:lumOff val="40000"/>
                  </a:schemeClr>
                </a:solidFill>
                <a:latin typeface="+mj-lt"/>
                <a:ea typeface="+mj-ea"/>
                <a:cs typeface="+mj-cs"/>
              </a:rPr>
              <a:t>Keep Up With Me</a:t>
            </a:r>
          </a:p>
        </p:txBody>
      </p:sp>
      <p:sp>
        <p:nvSpPr>
          <p:cNvPr id="139" name="Google Shape;139;p27"/>
          <p:cNvSpPr txBox="1">
            <a:spLocks noGrp="1"/>
          </p:cNvSpPr>
          <p:nvPr>
            <p:ph type="body" idx="1"/>
          </p:nvPr>
        </p:nvSpPr>
        <p:spPr>
          <a:xfrm>
            <a:off x="514350" y="1547547"/>
            <a:ext cx="3157494" cy="2149757"/>
          </a:xfrm>
          <a:prstGeom prst="rect">
            <a:avLst/>
          </a:prstGeom>
        </p:spPr>
        <p:txBody>
          <a:bodyPr spcFirstLastPara="1" vert="horz" lIns="91440" tIns="45720" rIns="91440" bIns="45720" rtlCol="0" anchor="ctr" anchorCtr="0">
            <a:normAutofit/>
          </a:bodyPr>
          <a:lstStyle/>
          <a:p>
            <a:pPr marL="0" lvl="0" indent="-228600" defTabSz="914400">
              <a:spcBef>
                <a:spcPts val="0"/>
              </a:spcBef>
              <a:spcAft>
                <a:spcPts val="0"/>
              </a:spcAft>
              <a:buSzPct val="160000"/>
              <a:buFont typeface="Arial" panose="020B0604020202020204" pitchFamily="34" charset="0"/>
              <a:buChar char="•"/>
            </a:pPr>
            <a:r>
              <a:rPr lang="en-US" i="1" dirty="0"/>
              <a:t>Trouble I’ve Seen</a:t>
            </a:r>
            <a:r>
              <a:rPr lang="en-US" dirty="0"/>
              <a:t>  (Jan. 2016)  </a:t>
            </a:r>
          </a:p>
          <a:p>
            <a:pPr marL="0" lvl="0" indent="-228600" defTabSz="914400">
              <a:spcBef>
                <a:spcPts val="1200"/>
              </a:spcBef>
              <a:spcAft>
                <a:spcPts val="0"/>
              </a:spcAft>
              <a:buSzPct val="160000"/>
              <a:buFont typeface="Arial" panose="020B0604020202020204" pitchFamily="34" charset="0"/>
              <a:buChar char="•"/>
            </a:pPr>
            <a:r>
              <a:rPr lang="en-US" i="1" dirty="0"/>
              <a:t>Who Will Be A Witness? </a:t>
            </a:r>
            <a:r>
              <a:rPr lang="en-US" dirty="0"/>
              <a:t> (Sept. 2020)</a:t>
            </a:r>
          </a:p>
          <a:p>
            <a:pPr marL="0" lvl="0" indent="-228600" defTabSz="914400">
              <a:spcBef>
                <a:spcPts val="1200"/>
              </a:spcBef>
              <a:spcAft>
                <a:spcPts val="0"/>
              </a:spcAft>
              <a:buSzPct val="160000"/>
              <a:buFont typeface="Arial" panose="020B0604020202020204" pitchFamily="34" charset="0"/>
              <a:buChar char="•"/>
            </a:pPr>
            <a:r>
              <a:rPr lang="en-US" dirty="0"/>
              <a:t>Email: </a:t>
            </a:r>
            <a:r>
              <a:rPr lang="en-US" u="sng" dirty="0">
                <a:hlinkClick r:id="rId5"/>
              </a:rPr>
              <a:t>drew.gi.hart@gmail.com</a:t>
            </a:r>
            <a:endParaRPr lang="en-US" dirty="0"/>
          </a:p>
          <a:p>
            <a:pPr marL="0" lvl="0" indent="-228600" defTabSz="914400">
              <a:spcBef>
                <a:spcPts val="1200"/>
              </a:spcBef>
              <a:spcAft>
                <a:spcPts val="0"/>
              </a:spcAft>
              <a:buSzPct val="160000"/>
              <a:buFont typeface="Arial" panose="020B0604020202020204" pitchFamily="34" charset="0"/>
              <a:buChar char="•"/>
            </a:pPr>
            <a:r>
              <a:rPr lang="en-US" dirty="0"/>
              <a:t>Twitter &amp; Instagram: @DruHart</a:t>
            </a:r>
          </a:p>
          <a:p>
            <a:pPr marL="0" lvl="0" indent="-228600" defTabSz="914400">
              <a:spcBef>
                <a:spcPts val="1200"/>
              </a:spcBef>
              <a:spcAft>
                <a:spcPts val="0"/>
              </a:spcAft>
              <a:buSzPct val="160000"/>
              <a:buFont typeface="Arial" panose="020B0604020202020204" pitchFamily="34" charset="0"/>
              <a:buChar char="•"/>
            </a:pPr>
            <a:r>
              <a:rPr lang="en-US" dirty="0"/>
              <a:t>Inverse Podcast</a:t>
            </a:r>
          </a:p>
          <a:p>
            <a:pPr marL="0" lvl="0" indent="-228600" defTabSz="914400">
              <a:spcBef>
                <a:spcPts val="1200"/>
              </a:spcBef>
              <a:spcAft>
                <a:spcPts val="0"/>
              </a:spcAft>
              <a:buSzPct val="160000"/>
              <a:buFont typeface="Arial" panose="020B0604020202020204" pitchFamily="34" charset="0"/>
              <a:buChar char="•"/>
            </a:pPr>
            <a:endParaRPr lang="en-US" dirty="0"/>
          </a:p>
          <a:p>
            <a:pPr marL="0" lvl="0" indent="-228600" defTabSz="914400">
              <a:spcBef>
                <a:spcPts val="1200"/>
              </a:spcBef>
              <a:spcAft>
                <a:spcPts val="1200"/>
              </a:spcAft>
              <a:buSzPct val="160000"/>
              <a:buFont typeface="Arial" panose="020B0604020202020204" pitchFamily="34" charset="0"/>
              <a:buChar char="•"/>
            </a:pPr>
            <a:endParaRPr lang="en-US" dirty="0"/>
          </a:p>
        </p:txBody>
      </p:sp>
      <p:sp>
        <p:nvSpPr>
          <p:cNvPr id="90" name="Rectangle 89">
            <a:extLst>
              <a:ext uri="{FF2B5EF4-FFF2-40B4-BE49-F238E27FC236}">
                <a16:creationId xmlns:a16="http://schemas.microsoft.com/office/drawing/2014/main" id="{3D6202A1-E662-4881-9D45-3B6C4D4BE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0961" y="342900"/>
            <a:ext cx="4368044" cy="3514603"/>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Google Shape;140;p27" descr="51Tvk8gTyIL._SY344_BO1,204,203,200_.jpg"/>
          <p:cNvPicPr preferRelativeResize="0"/>
          <p:nvPr/>
        </p:nvPicPr>
        <p:blipFill rotWithShape="1">
          <a:blip r:embed="rId6"/>
          <a:srcRect l="2958" r="1973" b="4"/>
          <a:stretch/>
        </p:blipFill>
        <p:spPr>
          <a:xfrm>
            <a:off x="4208811" y="517018"/>
            <a:ext cx="1956589" cy="3164725"/>
          </a:xfrm>
          <a:prstGeom prst="rect">
            <a:avLst/>
          </a:prstGeom>
          <a:noFill/>
        </p:spPr>
      </p:pic>
      <p:pic>
        <p:nvPicPr>
          <p:cNvPr id="141" name="Google Shape;141;p27"/>
          <p:cNvPicPr preferRelativeResize="0"/>
          <p:nvPr/>
        </p:nvPicPr>
        <p:blipFill rotWithShape="1">
          <a:blip r:embed="rId7"/>
          <a:srcRect l="2124" r="3698" b="-1"/>
          <a:stretch/>
        </p:blipFill>
        <p:spPr>
          <a:xfrm>
            <a:off x="6257983" y="512366"/>
            <a:ext cx="1960623" cy="31693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60"/>
        <p:cNvGrpSpPr/>
        <p:nvPr/>
      </p:nvGrpSpPr>
      <p:grpSpPr>
        <a:xfrm>
          <a:off x="0" y="0"/>
          <a:ext cx="0" cy="0"/>
          <a:chOff x="0" y="0"/>
          <a:chExt cx="0" cy="0"/>
        </a:xfrm>
      </p:grpSpPr>
      <p:pic>
        <p:nvPicPr>
          <p:cNvPr id="81" name="Picture 80">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3" name="Group 82">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4983060"/>
            <a:chOff x="-25397" y="0"/>
            <a:chExt cx="12005350" cy="6644081"/>
          </a:xfrm>
        </p:grpSpPr>
        <p:sp useBgFill="1">
          <p:nvSpPr>
            <p:cNvPr id="84" name="Rectangle 83">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85"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6" name="Rectangle 85">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88" name="Freeform: Shape 87">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90" name="Freeform: Shape 8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0"/>
            <a:ext cx="8178800" cy="41782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61" name="Google Shape;61;p14"/>
          <p:cNvSpPr txBox="1">
            <a:spLocks noGrp="1"/>
          </p:cNvSpPr>
          <p:nvPr>
            <p:ph type="title"/>
          </p:nvPr>
        </p:nvSpPr>
        <p:spPr>
          <a:xfrm>
            <a:off x="965199" y="796245"/>
            <a:ext cx="7213600" cy="78233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2800" dirty="0">
                <a:solidFill>
                  <a:schemeClr val="accent1"/>
                </a:solidFill>
              </a:rPr>
              <a:t>Luke 19:41-44: “The Things that Make for Peace”</a:t>
            </a:r>
          </a:p>
        </p:txBody>
      </p:sp>
      <p:sp>
        <p:nvSpPr>
          <p:cNvPr id="62" name="Google Shape;62;p14"/>
          <p:cNvSpPr txBox="1">
            <a:spLocks noGrp="1"/>
          </p:cNvSpPr>
          <p:nvPr>
            <p:ph type="body" idx="1"/>
          </p:nvPr>
        </p:nvSpPr>
        <p:spPr>
          <a:xfrm>
            <a:off x="965199" y="1670010"/>
            <a:ext cx="7213600" cy="2689718"/>
          </a:xfrm>
          <a:prstGeom prst="rect">
            <a:avLst/>
          </a:prstGeom>
        </p:spPr>
        <p:txBody>
          <a:bodyPr spcFirstLastPara="1" vert="horz" lIns="91440" tIns="45720" rIns="91440" bIns="45720" rtlCol="0" anchor="ctr" anchorCtr="0">
            <a:normAutofit fontScale="77500" lnSpcReduction="20000"/>
          </a:bodyPr>
          <a:lstStyle/>
          <a:p>
            <a:pPr marL="0" indent="0" defTabSz="914400">
              <a:spcBef>
                <a:spcPts val="1200"/>
              </a:spcBef>
              <a:buClr>
                <a:schemeClr val="accent1"/>
              </a:buClr>
              <a:buSzPct val="160000"/>
              <a:buNone/>
            </a:pPr>
            <a:r>
              <a:rPr lang="en-US" sz="2100" dirty="0">
                <a:solidFill>
                  <a:schemeClr val="tx1">
                    <a:lumMod val="85000"/>
                    <a:lumOff val="15000"/>
                  </a:schemeClr>
                </a:solidFill>
                <a:latin typeface="Abadi" panose="020B0604020202020204" pitchFamily="34" charset="0"/>
              </a:rPr>
              <a:t>“Now when Jesus approached and saw the city, he wept over it, saying, “If you had only known on this day, even you, the things that make for peace! But now they are hidden from your eyes. For the days will come upon you when your enemies will build an embankment against you and surround you and close in on you from every side. They will demolish you – you and your children within your walls – and they will not leave within you one stone on top of another, because you did not recognize the time of your visitation from god.” (NET)</a:t>
            </a:r>
            <a:endParaRPr lang="en-US" sz="2100" dirty="0">
              <a:solidFill>
                <a:schemeClr val="tx1">
                  <a:lumMod val="85000"/>
                  <a:lumOff val="15000"/>
                </a:schemeClr>
              </a:solidFill>
              <a:highlight>
                <a:srgbClr val="FFFFFF"/>
              </a:highlight>
              <a:latin typeface="Abadi" panose="020B0604020202020204" pitchFamily="34" charset="0"/>
            </a:endParaRPr>
          </a:p>
          <a:p>
            <a:pPr marL="0" lvl="0" indent="-228600" defTabSz="914400">
              <a:spcBef>
                <a:spcPts val="0"/>
              </a:spcBef>
              <a:spcAft>
                <a:spcPts val="1200"/>
              </a:spcAft>
              <a:buClr>
                <a:schemeClr val="accent1"/>
              </a:buClr>
              <a:buSzPct val="160000"/>
              <a:buFont typeface="Arial" panose="020B0604020202020204" pitchFamily="34" charset="0"/>
              <a:buChar char="•"/>
            </a:pPr>
            <a:endParaRPr lang="en-US" sz="1400" dirty="0">
              <a:solidFill>
                <a:schemeClr val="tx1">
                  <a:lumMod val="85000"/>
                  <a:lumOff val="1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66"/>
        <p:cNvGrpSpPr/>
        <p:nvPr/>
      </p:nvGrpSpPr>
      <p:grpSpPr>
        <a:xfrm>
          <a:off x="0" y="0"/>
          <a:ext cx="0" cy="0"/>
          <a:chOff x="0" y="0"/>
          <a:chExt cx="0" cy="0"/>
        </a:xfrm>
      </p:grpSpPr>
      <p:pic>
        <p:nvPicPr>
          <p:cNvPr id="72" name="Picture 71">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74"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4941093"/>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6"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1692"/>
            <a:ext cx="8496942"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8"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34265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0"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19987"/>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2"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3833517"/>
            <a:ext cx="386540" cy="386539"/>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84" name="Freeform: Shape 83">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67" name="Google Shape;67;p15"/>
          <p:cNvSpPr txBox="1">
            <a:spLocks noGrp="1"/>
          </p:cNvSpPr>
          <p:nvPr>
            <p:ph type="title"/>
          </p:nvPr>
        </p:nvSpPr>
        <p:spPr>
          <a:xfrm>
            <a:off x="1595535" y="1302866"/>
            <a:ext cx="6824564" cy="2608730"/>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6600">
                <a:solidFill>
                  <a:schemeClr val="accent1"/>
                </a:solidFill>
              </a:rPr>
              <a:t>Nonviolent Action &amp; Resistance</a:t>
            </a:r>
          </a:p>
        </p:txBody>
      </p:sp>
      <p:sp>
        <p:nvSpPr>
          <p:cNvPr id="86" name="Freeform: Shape 85">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2897"/>
            <a:ext cx="9144000" cy="990603"/>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71"/>
        <p:cNvGrpSpPr/>
        <p:nvPr/>
      </p:nvGrpSpPr>
      <p:grpSpPr>
        <a:xfrm>
          <a:off x="0" y="0"/>
          <a:ext cx="0" cy="0"/>
          <a:chOff x="0" y="0"/>
          <a:chExt cx="0" cy="0"/>
        </a:xfrm>
      </p:grpSpPr>
      <p:pic>
        <p:nvPicPr>
          <p:cNvPr id="95" name="Picture 94">
            <a:extLst>
              <a:ext uri="{FF2B5EF4-FFF2-40B4-BE49-F238E27FC236}">
                <a16:creationId xmlns:a16="http://schemas.microsoft.com/office/drawing/2014/main" id="{B9A34A26-8C1B-4AAD-9EA6-3B6A3AA1ED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7" name="Group 96">
            <a:extLst>
              <a:ext uri="{FF2B5EF4-FFF2-40B4-BE49-F238E27FC236}">
                <a16:creationId xmlns:a16="http://schemas.microsoft.com/office/drawing/2014/main" id="{121C8873-D97B-452B-BF1E-467937DCE4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4983060"/>
            <a:chOff x="-25397" y="0"/>
            <a:chExt cx="12005350" cy="6644081"/>
          </a:xfrm>
        </p:grpSpPr>
        <p:sp useBgFill="1">
          <p:nvSpPr>
            <p:cNvPr id="98" name="Rectangle 97">
              <a:extLst>
                <a:ext uri="{FF2B5EF4-FFF2-40B4-BE49-F238E27FC236}">
                  <a16:creationId xmlns:a16="http://schemas.microsoft.com/office/drawing/2014/main" id="{DAEB7262-0956-4A86-8330-899057980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99" name="Freeform 11">
              <a:extLst>
                <a:ext uri="{FF2B5EF4-FFF2-40B4-BE49-F238E27FC236}">
                  <a16:creationId xmlns:a16="http://schemas.microsoft.com/office/drawing/2014/main" id="{AC272077-E577-420C-9FF5-1584AFA19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0" name="Rectangle 99">
              <a:extLst>
                <a:ext uri="{FF2B5EF4-FFF2-40B4-BE49-F238E27FC236}">
                  <a16:creationId xmlns:a16="http://schemas.microsoft.com/office/drawing/2014/main" id="{61C2D3B0-6DCC-41C2-B673-18796E364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74" name="Google Shape;74;p16"/>
          <p:cNvPicPr preferRelativeResize="0"/>
          <p:nvPr/>
        </p:nvPicPr>
        <p:blipFill rotWithShape="1">
          <a:blip r:embed="rId5"/>
          <a:srcRect t="13986" r="9091" b="9405"/>
          <a:stretch/>
        </p:blipFill>
        <p:spPr>
          <a:xfrm>
            <a:off x="20" y="10"/>
            <a:ext cx="9143980" cy="5143490"/>
          </a:xfrm>
          <a:prstGeom prst="rect">
            <a:avLst/>
          </a:prstGeom>
          <a:noFill/>
        </p:spPr>
      </p:pic>
      <p:sp>
        <p:nvSpPr>
          <p:cNvPr id="102"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460206"/>
            <a:ext cx="6033080" cy="42291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72" name="Google Shape;72;p16"/>
          <p:cNvSpPr txBox="1">
            <a:spLocks noGrp="1"/>
          </p:cNvSpPr>
          <p:nvPr>
            <p:ph type="title"/>
          </p:nvPr>
        </p:nvSpPr>
        <p:spPr>
          <a:xfrm rot="21420000">
            <a:off x="364584" y="915749"/>
            <a:ext cx="5138391" cy="863974"/>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600">
                <a:solidFill>
                  <a:schemeClr val="bg1"/>
                </a:solidFill>
              </a:rPr>
              <a:t>Christian Basis for Nonviolent Action &amp; Resistance</a:t>
            </a:r>
          </a:p>
        </p:txBody>
      </p:sp>
      <p:sp>
        <p:nvSpPr>
          <p:cNvPr id="73" name="Google Shape;73;p16"/>
          <p:cNvSpPr txBox="1">
            <a:spLocks noGrp="1"/>
          </p:cNvSpPr>
          <p:nvPr>
            <p:ph type="body" idx="1"/>
          </p:nvPr>
        </p:nvSpPr>
        <p:spPr>
          <a:xfrm rot="21420000">
            <a:off x="440404" y="1836339"/>
            <a:ext cx="5144399" cy="2208489"/>
          </a:xfrm>
          <a:prstGeom prst="rect">
            <a:avLst/>
          </a:prstGeom>
        </p:spPr>
        <p:txBody>
          <a:bodyPr spcFirstLastPara="1" vert="horz" lIns="91440" tIns="45720" rIns="91440" bIns="45720" rtlCol="0" anchor="ctr" anchorCtr="0">
            <a:normAutofit/>
          </a:bodyPr>
          <a:lstStyle/>
          <a:p>
            <a:pPr marL="457200" lvl="0" indent="-228600" defTabSz="914400">
              <a:spcBef>
                <a:spcPts val="1000"/>
              </a:spcBef>
              <a:spcAft>
                <a:spcPts val="0"/>
              </a:spcAft>
              <a:buSzPct val="160000"/>
              <a:buFont typeface="Arial" panose="020B0604020202020204" pitchFamily="34" charset="0"/>
              <a:buChar char="•"/>
            </a:pPr>
            <a:r>
              <a:rPr lang="en-US" sz="1300" dirty="0">
                <a:solidFill>
                  <a:schemeClr val="bg1"/>
                </a:solidFill>
              </a:rPr>
              <a:t>Every person is made in the Image of God</a:t>
            </a:r>
          </a:p>
          <a:p>
            <a:pPr marL="457200" lvl="0" indent="-228600" defTabSz="914400">
              <a:spcBef>
                <a:spcPts val="1000"/>
              </a:spcBef>
              <a:spcAft>
                <a:spcPts val="0"/>
              </a:spcAft>
              <a:buSzPct val="160000"/>
              <a:buFont typeface="Arial" panose="020B0604020202020204" pitchFamily="34" charset="0"/>
              <a:buChar char="•"/>
            </a:pPr>
            <a:r>
              <a:rPr lang="en-US" sz="1300" dirty="0">
                <a:solidFill>
                  <a:schemeClr val="bg1"/>
                </a:solidFill>
              </a:rPr>
              <a:t>We are called to love our enemies and be peacemakers</a:t>
            </a:r>
          </a:p>
          <a:p>
            <a:pPr marL="457200" lvl="0" indent="-228600" defTabSz="914400">
              <a:spcBef>
                <a:spcPts val="1000"/>
              </a:spcBef>
              <a:spcAft>
                <a:spcPts val="1000"/>
              </a:spcAft>
              <a:buSzPct val="160000"/>
              <a:buFont typeface="Arial" panose="020B0604020202020204" pitchFamily="34" charset="0"/>
              <a:buChar char="•"/>
            </a:pPr>
            <a:r>
              <a:rPr lang="en-US" sz="1300" dirty="0">
                <a:solidFill>
                  <a:schemeClr val="bg1"/>
                </a:solidFill>
              </a:rPr>
              <a:t>Our discipleship requires that we take up our cross in the way of Jesus</a:t>
            </a:r>
          </a:p>
          <a:p>
            <a:pPr marL="457200" lvl="0" indent="-228600" defTabSz="914400">
              <a:spcAft>
                <a:spcPts val="1000"/>
              </a:spcAft>
              <a:buSzPct val="160000"/>
              <a:buFont typeface="Arial" panose="020B0604020202020204" pitchFamily="34" charset="0"/>
              <a:buChar char="•"/>
            </a:pPr>
            <a:r>
              <a:rPr lang="en-US" sz="1300" dirty="0">
                <a:solidFill>
                  <a:schemeClr val="bg1"/>
                </a:solidFill>
              </a:rPr>
              <a:t>We are captivated by God’s dream of shalom for all creation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78"/>
        <p:cNvGrpSpPr/>
        <p:nvPr/>
      </p:nvGrpSpPr>
      <p:grpSpPr>
        <a:xfrm>
          <a:off x="0" y="0"/>
          <a:ext cx="0" cy="0"/>
          <a:chOff x="0" y="0"/>
          <a:chExt cx="0" cy="0"/>
        </a:xfrm>
      </p:grpSpPr>
      <p:pic>
        <p:nvPicPr>
          <p:cNvPr id="85" name="Picture 84">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7" name="Group 86">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4983060"/>
            <a:chOff x="-25397" y="0"/>
            <a:chExt cx="12005350" cy="6644081"/>
          </a:xfrm>
        </p:grpSpPr>
        <p:sp useBgFill="1">
          <p:nvSpPr>
            <p:cNvPr id="88" name="Rectangle 87">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89"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0" name="Rectangle 89">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92" name="Freeform: Shape 91">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94" name="Freeform: Shape 93">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0"/>
            <a:ext cx="8178800" cy="41782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79" name="Google Shape;79;p17"/>
          <p:cNvSpPr txBox="1">
            <a:spLocks noGrp="1"/>
          </p:cNvSpPr>
          <p:nvPr>
            <p:ph type="title"/>
          </p:nvPr>
        </p:nvSpPr>
        <p:spPr>
          <a:xfrm>
            <a:off x="965199" y="796245"/>
            <a:ext cx="7213600" cy="78233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2500" dirty="0">
                <a:solidFill>
                  <a:schemeClr val="accent1"/>
                </a:solidFill>
              </a:rPr>
              <a:t>Martin Luther King’s Principles of Nonviolence</a:t>
            </a:r>
          </a:p>
        </p:txBody>
      </p:sp>
      <p:sp>
        <p:nvSpPr>
          <p:cNvPr id="80" name="Google Shape;80;p17"/>
          <p:cNvSpPr txBox="1">
            <a:spLocks noGrp="1"/>
          </p:cNvSpPr>
          <p:nvPr>
            <p:ph type="body" idx="1"/>
          </p:nvPr>
        </p:nvSpPr>
        <p:spPr>
          <a:xfrm>
            <a:off x="965199" y="1670010"/>
            <a:ext cx="7213600" cy="2689718"/>
          </a:xfrm>
          <a:prstGeom prst="rect">
            <a:avLst/>
          </a:prstGeom>
        </p:spPr>
        <p:txBody>
          <a:bodyPr spcFirstLastPara="1" vert="horz" lIns="91440" tIns="45720" rIns="91440" bIns="45720" rtlCol="0" anchor="ctr" anchorCtr="0">
            <a:normAutofit/>
          </a:bodyPr>
          <a:lstStyle/>
          <a:p>
            <a:pPr marL="0" lvl="0" indent="-228600" defTabSz="914400">
              <a:spcBef>
                <a:spcPts val="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Principle 1: Nonviolence is a way of life for courageous people.</a:t>
            </a:r>
          </a:p>
          <a:p>
            <a:pPr marL="0" lvl="0" indent="-228600" defTabSz="914400">
              <a:spcBef>
                <a:spcPts val="12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Principle 2: Nonviolence seeks to win friendship and understanding. </a:t>
            </a:r>
          </a:p>
          <a:p>
            <a:pPr marL="0" lvl="0" indent="-228600" defTabSz="914400">
              <a:spcBef>
                <a:spcPts val="12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Principle 3: Nonviolence seeks to defeat injustice not people. </a:t>
            </a:r>
          </a:p>
          <a:p>
            <a:pPr marL="0" lvl="0" indent="-228600" defTabSz="914400">
              <a:spcBef>
                <a:spcPts val="12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Principle 4: Nonviolence holds that suffering can educate and transform.</a:t>
            </a:r>
          </a:p>
          <a:p>
            <a:pPr marL="0" lvl="0" indent="-228600" defTabSz="914400">
              <a:spcBef>
                <a:spcPts val="12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Principle 5: Nonviolence chooses love instead of hate.</a:t>
            </a:r>
          </a:p>
          <a:p>
            <a:pPr marL="0" lvl="0" indent="-228600" defTabSz="914400">
              <a:spcBef>
                <a:spcPts val="1200"/>
              </a:spcBef>
              <a:spcAft>
                <a:spcPts val="120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Principle 6: Nonviolence believes that the universe is on the side of justice.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84"/>
        <p:cNvGrpSpPr/>
        <p:nvPr/>
      </p:nvGrpSpPr>
      <p:grpSpPr>
        <a:xfrm>
          <a:off x="0" y="0"/>
          <a:ext cx="0" cy="0"/>
          <a:chOff x="0" y="0"/>
          <a:chExt cx="0" cy="0"/>
        </a:xfrm>
      </p:grpSpPr>
      <p:pic>
        <p:nvPicPr>
          <p:cNvPr id="91" name="Picture 90">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3" name="Group 92">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4983060"/>
            <a:chOff x="-25397" y="0"/>
            <a:chExt cx="12005350" cy="6644081"/>
          </a:xfrm>
        </p:grpSpPr>
        <p:sp useBgFill="1">
          <p:nvSpPr>
            <p:cNvPr id="94" name="Rectangle 93">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95"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6" name="Rectangle 95">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98" name="Freeform: Shape 97">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13" name="Freeform: Shape 9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0"/>
            <a:ext cx="8178800" cy="41782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85" name="Google Shape;85;p18"/>
          <p:cNvSpPr txBox="1">
            <a:spLocks noGrp="1"/>
          </p:cNvSpPr>
          <p:nvPr>
            <p:ph type="title"/>
          </p:nvPr>
        </p:nvSpPr>
        <p:spPr>
          <a:xfrm>
            <a:off x="965199" y="796245"/>
            <a:ext cx="7213600" cy="78233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2800">
                <a:solidFill>
                  <a:schemeClr val="accent1"/>
                </a:solidFill>
              </a:rPr>
              <a:t>The Effectiveness of Strategic Nonviolence</a:t>
            </a:r>
          </a:p>
        </p:txBody>
      </p:sp>
      <p:sp>
        <p:nvSpPr>
          <p:cNvPr id="86" name="Google Shape;86;p18"/>
          <p:cNvSpPr txBox="1">
            <a:spLocks noGrp="1"/>
          </p:cNvSpPr>
          <p:nvPr>
            <p:ph type="body" idx="1"/>
          </p:nvPr>
        </p:nvSpPr>
        <p:spPr>
          <a:xfrm>
            <a:off x="965199" y="1670010"/>
            <a:ext cx="7213600" cy="2689718"/>
          </a:xfrm>
          <a:prstGeom prst="rect">
            <a:avLst/>
          </a:prstGeom>
        </p:spPr>
        <p:txBody>
          <a:bodyPr spcFirstLastPara="1" vert="horz" lIns="91440" tIns="45720" rIns="91440" bIns="45720" rtlCol="0" anchor="ctr" anchorCtr="0">
            <a:normAutofit lnSpcReduction="10000"/>
          </a:bodyPr>
          <a:lstStyle/>
          <a:p>
            <a:pPr marL="457200" lvl="0" indent="-228600" defTabSz="914400">
              <a:lnSpc>
                <a:spcPct val="110000"/>
              </a:lnSpc>
              <a:spcBef>
                <a:spcPts val="10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Nonviolence should be creative, strategic, active, and sustained. </a:t>
            </a:r>
          </a:p>
          <a:p>
            <a:pPr marL="457200" lvl="0" indent="-228600" defTabSz="914400">
              <a:lnSpc>
                <a:spcPct val="110000"/>
              </a:lnSpc>
              <a:spcBef>
                <a:spcPts val="12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Gene Sharp’s 198 Tactics in </a:t>
            </a:r>
            <a:r>
              <a:rPr lang="en-US" sz="1400" i="1" dirty="0">
                <a:solidFill>
                  <a:schemeClr val="tx1">
                    <a:lumMod val="85000"/>
                    <a:lumOff val="15000"/>
                  </a:schemeClr>
                </a:solidFill>
                <a:latin typeface="Abadi" panose="020B0604020104020204" pitchFamily="34" charset="0"/>
              </a:rPr>
              <a:t>The Politics of Nonviolent Action</a:t>
            </a:r>
            <a:r>
              <a:rPr lang="en-US" sz="1400" dirty="0">
                <a:solidFill>
                  <a:schemeClr val="tx1">
                    <a:lumMod val="85000"/>
                    <a:lumOff val="15000"/>
                  </a:schemeClr>
                </a:solidFill>
                <a:latin typeface="Abadi" panose="020B0604020104020204" pitchFamily="34" charset="0"/>
              </a:rPr>
              <a:t>  (1973).</a:t>
            </a:r>
          </a:p>
          <a:p>
            <a:pPr marL="457200" lvl="0" indent="-228600" defTabSz="914400">
              <a:lnSpc>
                <a:spcPct val="110000"/>
              </a:lnSpc>
              <a:spcBef>
                <a:spcPts val="10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Nonviolent movements are twice as successful as nonviolent ones.</a:t>
            </a:r>
          </a:p>
          <a:p>
            <a:pPr marL="457200" lvl="0" indent="-228600" defTabSz="914400">
              <a:lnSpc>
                <a:spcPct val="110000"/>
              </a:lnSpc>
              <a:spcBef>
                <a:spcPts val="1000"/>
              </a:spcBef>
              <a:spcAft>
                <a:spcPts val="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Social science tells us that nonviolent campaigns that reach sustained and active involvement from 3.5 percent of a population are successful.</a:t>
            </a:r>
          </a:p>
          <a:p>
            <a:pPr marL="457200" lvl="0" indent="-228600" defTabSz="914400">
              <a:lnSpc>
                <a:spcPct val="110000"/>
              </a:lnSpc>
              <a:spcBef>
                <a:spcPts val="1000"/>
              </a:spcBef>
              <a:spcAft>
                <a:spcPts val="1200"/>
              </a:spcAft>
              <a:buClr>
                <a:schemeClr val="accent1"/>
              </a:buClr>
              <a:buSzPct val="160000"/>
              <a:buFont typeface="Arial" panose="020B0604020202020204" pitchFamily="34" charset="0"/>
              <a:buChar char="•"/>
            </a:pPr>
            <a:r>
              <a:rPr lang="en-US" sz="1400" dirty="0">
                <a:solidFill>
                  <a:schemeClr val="tx1">
                    <a:lumMod val="85000"/>
                    <a:lumOff val="15000"/>
                  </a:schemeClr>
                </a:solidFill>
                <a:latin typeface="Abadi" panose="020B0604020104020204" pitchFamily="34" charset="0"/>
              </a:rPr>
              <a:t>Nonviolent resistance is growing in effectiveness while violent resistance is decreasing in effectiveness.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90"/>
        <p:cNvGrpSpPr/>
        <p:nvPr/>
      </p:nvGrpSpPr>
      <p:grpSpPr>
        <a:xfrm>
          <a:off x="0" y="0"/>
          <a:ext cx="0" cy="0"/>
          <a:chOff x="0" y="0"/>
          <a:chExt cx="0" cy="0"/>
        </a:xfrm>
      </p:grpSpPr>
      <p:pic>
        <p:nvPicPr>
          <p:cNvPr id="96" name="Picture 95">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98"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4941093"/>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00"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1692"/>
            <a:ext cx="8496942"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2"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34265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4"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19987"/>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6"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3833517"/>
            <a:ext cx="386540" cy="386539"/>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108" name="Freeform: Shape 107">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91" name="Google Shape;91;p19"/>
          <p:cNvSpPr txBox="1">
            <a:spLocks noGrp="1"/>
          </p:cNvSpPr>
          <p:nvPr>
            <p:ph type="title"/>
          </p:nvPr>
        </p:nvSpPr>
        <p:spPr>
          <a:xfrm>
            <a:off x="1595535" y="1302866"/>
            <a:ext cx="6824564" cy="2608730"/>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6600">
                <a:solidFill>
                  <a:schemeClr val="accent1"/>
                </a:solidFill>
              </a:rPr>
              <a:t>Protest Movements</a:t>
            </a:r>
          </a:p>
        </p:txBody>
      </p:sp>
      <p:sp>
        <p:nvSpPr>
          <p:cNvPr id="110" name="Freeform: Shape 109">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2897"/>
            <a:ext cx="9144000" cy="990603"/>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95"/>
        <p:cNvGrpSpPr/>
        <p:nvPr/>
      </p:nvGrpSpPr>
      <p:grpSpPr>
        <a:xfrm>
          <a:off x="0" y="0"/>
          <a:ext cx="0" cy="0"/>
          <a:chOff x="0" y="0"/>
          <a:chExt cx="0" cy="0"/>
        </a:xfrm>
      </p:grpSpPr>
      <p:pic>
        <p:nvPicPr>
          <p:cNvPr id="104" name="Picture 103">
            <a:extLst>
              <a:ext uri="{FF2B5EF4-FFF2-40B4-BE49-F238E27FC236}">
                <a16:creationId xmlns:a16="http://schemas.microsoft.com/office/drawing/2014/main" id="{91D7E10C-5A7C-46C0-9529-EA043EFF25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6" name="Group 105">
            <a:extLst>
              <a:ext uri="{FF2B5EF4-FFF2-40B4-BE49-F238E27FC236}">
                <a16:creationId xmlns:a16="http://schemas.microsoft.com/office/drawing/2014/main" id="{B57FFF29-CEFD-48D9-B1A7-EA2BBE5D36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4983060"/>
            <a:chOff x="-25397" y="0"/>
            <a:chExt cx="12005350" cy="6644081"/>
          </a:xfrm>
        </p:grpSpPr>
        <p:sp useBgFill="1">
          <p:nvSpPr>
            <p:cNvPr id="107" name="Rectangle 106">
              <a:extLst>
                <a:ext uri="{FF2B5EF4-FFF2-40B4-BE49-F238E27FC236}">
                  <a16:creationId xmlns:a16="http://schemas.microsoft.com/office/drawing/2014/main" id="{139A28C9-2D9A-46CC-9FA7-F8C800F13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08" name="Freeform 11">
              <a:extLst>
                <a:ext uri="{FF2B5EF4-FFF2-40B4-BE49-F238E27FC236}">
                  <a16:creationId xmlns:a16="http://schemas.microsoft.com/office/drawing/2014/main" id="{713AEB25-36A2-4BD8-A82D-51DC6EB75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9" name="Rectangle 108">
              <a:extLst>
                <a:ext uri="{FF2B5EF4-FFF2-40B4-BE49-F238E27FC236}">
                  <a16:creationId xmlns:a16="http://schemas.microsoft.com/office/drawing/2014/main" id="{6CCEACC4-9DC7-48CA-8ACB-AB67C314F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96" name="Google Shape;96;p20"/>
          <p:cNvSpPr txBox="1">
            <a:spLocks noGrp="1"/>
          </p:cNvSpPr>
          <p:nvPr>
            <p:ph type="title"/>
          </p:nvPr>
        </p:nvSpPr>
        <p:spPr>
          <a:xfrm>
            <a:off x="514350" y="514350"/>
            <a:ext cx="7797662" cy="8639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5400"/>
              <a:t>Protest Movements</a:t>
            </a:r>
          </a:p>
        </p:txBody>
      </p:sp>
      <p:graphicFrame>
        <p:nvGraphicFramePr>
          <p:cNvPr id="99" name="Google Shape;97;p20">
            <a:extLst>
              <a:ext uri="{FF2B5EF4-FFF2-40B4-BE49-F238E27FC236}">
                <a16:creationId xmlns:a16="http://schemas.microsoft.com/office/drawing/2014/main" id="{BA450A26-E269-4590-B9C9-BBC6549AA83D}"/>
              </a:ext>
            </a:extLst>
          </p:cNvPr>
          <p:cNvGraphicFramePr/>
          <p:nvPr>
            <p:extLst>
              <p:ext uri="{D42A27DB-BD31-4B8C-83A1-F6EECF244321}">
                <p14:modId xmlns:p14="http://schemas.microsoft.com/office/powerpoint/2010/main" val="660780558"/>
              </p:ext>
            </p:extLst>
          </p:nvPr>
        </p:nvGraphicFramePr>
        <p:xfrm>
          <a:off x="514350" y="1547812"/>
          <a:ext cx="7796212" cy="24836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Shape 101"/>
        <p:cNvGrpSpPr/>
        <p:nvPr/>
      </p:nvGrpSpPr>
      <p:grpSpPr>
        <a:xfrm>
          <a:off x="0" y="0"/>
          <a:ext cx="0" cy="0"/>
          <a:chOff x="0" y="0"/>
          <a:chExt cx="0" cy="0"/>
        </a:xfrm>
      </p:grpSpPr>
      <p:pic>
        <p:nvPicPr>
          <p:cNvPr id="110" name="Picture 109">
            <a:extLst>
              <a:ext uri="{FF2B5EF4-FFF2-40B4-BE49-F238E27FC236}">
                <a16:creationId xmlns:a16="http://schemas.microsoft.com/office/drawing/2014/main" id="{83A04947-A2AA-438F-9099-EB5523422A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12" name="Freeform 11">
            <a:extLst>
              <a:ext uri="{FF2B5EF4-FFF2-40B4-BE49-F238E27FC236}">
                <a16:creationId xmlns:a16="http://schemas.microsoft.com/office/drawing/2014/main" id="{1FA046EB-FF57-4F8B-B0B9-37C67FB3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4941093"/>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14" name="Freeform 13">
            <a:extLst>
              <a:ext uri="{FF2B5EF4-FFF2-40B4-BE49-F238E27FC236}">
                <a16:creationId xmlns:a16="http://schemas.microsoft.com/office/drawing/2014/main" id="{27B03902-E39E-4FA4-86EF-36AA4BAE9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11692"/>
            <a:ext cx="8496942"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16" name="Freeform 25">
            <a:extLst>
              <a:ext uri="{FF2B5EF4-FFF2-40B4-BE49-F238E27FC236}">
                <a16:creationId xmlns:a16="http://schemas.microsoft.com/office/drawing/2014/main" id="{48311763-A43E-4E63-9032-A4CCBE7EC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34265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18" name="Freeform 14">
            <a:extLst>
              <a:ext uri="{FF2B5EF4-FFF2-40B4-BE49-F238E27FC236}">
                <a16:creationId xmlns:a16="http://schemas.microsoft.com/office/drawing/2014/main" id="{03859D69-E67C-491C-8553-829D6DFA2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19987"/>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20" name="5-Point Star 24">
            <a:extLst>
              <a:ext uri="{FF2B5EF4-FFF2-40B4-BE49-F238E27FC236}">
                <a16:creationId xmlns:a16="http://schemas.microsoft.com/office/drawing/2014/main" id="{30636EFF-0796-45A0-9C4A-86CADF62E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3833517"/>
            <a:ext cx="386540" cy="386539"/>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pic>
        <p:nvPicPr>
          <p:cNvPr id="122" name="Picture 121">
            <a:extLst>
              <a:ext uri="{FF2B5EF4-FFF2-40B4-BE49-F238E27FC236}">
                <a16:creationId xmlns:a16="http://schemas.microsoft.com/office/drawing/2014/main" id="{87E47AC4-4A29-4E46-83AF-0FDA9137E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24" name="Freeform 16">
            <a:extLst>
              <a:ext uri="{FF2B5EF4-FFF2-40B4-BE49-F238E27FC236}">
                <a16:creationId xmlns:a16="http://schemas.microsoft.com/office/drawing/2014/main" id="{D4123A27-94FE-4673-BD90-CCADB4E09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4941093"/>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6" name="Freeform 18">
            <a:extLst>
              <a:ext uri="{FF2B5EF4-FFF2-40B4-BE49-F238E27FC236}">
                <a16:creationId xmlns:a16="http://schemas.microsoft.com/office/drawing/2014/main" id="{08BE11AA-7C2D-418D-9B55-E48538828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3453" y="2373803"/>
            <a:ext cx="8503311" cy="2359522"/>
          </a:xfrm>
          <a:custGeom>
            <a:avLst/>
            <a:gdLst>
              <a:gd name="connsiteX0" fmla="*/ 11201371 w 11337749"/>
              <a:gd name="connsiteY0" fmla="*/ 0 h 3146030"/>
              <a:gd name="connsiteX1" fmla="*/ 11337749 w 11337749"/>
              <a:gd name="connsiteY1" fmla="*/ 2542023 h 3146030"/>
              <a:gd name="connsiteX2" fmla="*/ 8492 w 11337749"/>
              <a:gd name="connsiteY2" fmla="*/ 3146030 h 3146030"/>
              <a:gd name="connsiteX3" fmla="*/ 2 w 11337749"/>
              <a:gd name="connsiteY3" fmla="*/ 587735 h 3146030"/>
              <a:gd name="connsiteX4" fmla="*/ 0 w 11337749"/>
              <a:gd name="connsiteY4" fmla="*/ 587038 h 3146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7749" h="3146030">
                <a:moveTo>
                  <a:pt x="11201371" y="0"/>
                </a:moveTo>
                <a:lnTo>
                  <a:pt x="11337749" y="2542023"/>
                </a:lnTo>
                <a:lnTo>
                  <a:pt x="8492" y="3146030"/>
                </a:lnTo>
                <a:cubicBezTo>
                  <a:pt x="10785" y="2572498"/>
                  <a:pt x="1900" y="1389730"/>
                  <a:pt x="2" y="587735"/>
                </a:cubicBezTo>
                <a:lnTo>
                  <a:pt x="0" y="587038"/>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8" name="Freeform 20">
            <a:extLst>
              <a:ext uri="{FF2B5EF4-FFF2-40B4-BE49-F238E27FC236}">
                <a16:creationId xmlns:a16="http://schemas.microsoft.com/office/drawing/2014/main" id="{9C1D1584-07AB-4ED5-8108-9D0B47A04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19987"/>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2" name="Google Shape;102;p21"/>
          <p:cNvSpPr txBox="1">
            <a:spLocks noGrp="1"/>
          </p:cNvSpPr>
          <p:nvPr>
            <p:ph type="title"/>
          </p:nvPr>
        </p:nvSpPr>
        <p:spPr>
          <a:xfrm rot="21420000">
            <a:off x="399355" y="2760317"/>
            <a:ext cx="7634099" cy="1010247"/>
          </a:xfrm>
          <a:prstGeom prst="rect">
            <a:avLst/>
          </a:prstGeom>
        </p:spPr>
        <p:txBody>
          <a:bodyPr spcFirstLastPara="1" vert="horz" lIns="91440" tIns="45720" rIns="91440" bIns="45720" rtlCol="0" anchor="b" anchorCtr="0">
            <a:normAutofit/>
          </a:bodyPr>
          <a:lstStyle/>
          <a:p>
            <a:pPr marL="0" lvl="0" indent="0" algn="r" defTabSz="914400">
              <a:spcAft>
                <a:spcPts val="0"/>
              </a:spcAft>
            </a:pPr>
            <a:r>
              <a:rPr lang="en-US" sz="3200" dirty="0">
                <a:solidFill>
                  <a:schemeClr val="bg1"/>
                </a:solidFill>
              </a:rPr>
              <a:t>Recent National Protest Movements</a:t>
            </a:r>
          </a:p>
        </p:txBody>
      </p:sp>
      <p:sp>
        <p:nvSpPr>
          <p:cNvPr id="139" name="5-Point Star 22">
            <a:extLst>
              <a:ext uri="{FF2B5EF4-FFF2-40B4-BE49-F238E27FC236}">
                <a16:creationId xmlns:a16="http://schemas.microsoft.com/office/drawing/2014/main" id="{C54D9E13-1C44-40D7-9FE1-CEC7AB28B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887573" y="4027651"/>
            <a:ext cx="386539" cy="38654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03" name="Google Shape;103;p21"/>
          <p:cNvPicPr preferRelativeResize="0"/>
          <p:nvPr/>
        </p:nvPicPr>
        <p:blipFill rotWithShape="1">
          <a:blip r:embed="rId5"/>
          <a:srcRect l="20679" r="12409" b="-4"/>
          <a:stretch/>
        </p:blipFill>
        <p:spPr>
          <a:xfrm rot="21420000">
            <a:off x="-70248" y="-65973"/>
            <a:ext cx="2729483" cy="2722974"/>
          </a:xfrm>
          <a:custGeom>
            <a:avLst/>
            <a:gdLst/>
            <a:ahLst/>
            <a:cxnLst/>
            <a:rect l="l" t="t" r="r" b="b"/>
            <a:pathLst>
              <a:path w="3639312" h="3630632">
                <a:moveTo>
                  <a:pt x="186433" y="0"/>
                </a:moveTo>
                <a:lnTo>
                  <a:pt x="3639312" y="180958"/>
                </a:lnTo>
                <a:lnTo>
                  <a:pt x="3639312" y="3630632"/>
                </a:lnTo>
                <a:lnTo>
                  <a:pt x="0" y="3630632"/>
                </a:lnTo>
                <a:lnTo>
                  <a:pt x="0" y="3557347"/>
                </a:lnTo>
                <a:close/>
              </a:path>
            </a:pathLst>
          </a:custGeom>
          <a:noFill/>
        </p:spPr>
      </p:pic>
      <p:pic>
        <p:nvPicPr>
          <p:cNvPr id="104" name="Google Shape;104;p21"/>
          <p:cNvPicPr preferRelativeResize="0"/>
          <p:nvPr/>
        </p:nvPicPr>
        <p:blipFill rotWithShape="1">
          <a:blip r:embed="rId6"/>
          <a:srcRect l="34031" r="6404" b="-4"/>
          <a:stretch/>
        </p:blipFill>
        <p:spPr>
          <a:xfrm rot="21420000">
            <a:off x="2752953" y="-73191"/>
            <a:ext cx="2729484" cy="2577692"/>
          </a:xfrm>
          <a:custGeom>
            <a:avLst/>
            <a:gdLst/>
            <a:ahLst/>
            <a:cxnLst/>
            <a:rect l="l" t="t" r="r" b="b"/>
            <a:pathLst>
              <a:path w="3639312" h="3436924">
                <a:moveTo>
                  <a:pt x="0" y="0"/>
                </a:moveTo>
                <a:lnTo>
                  <a:pt x="3639312" y="190729"/>
                </a:lnTo>
                <a:lnTo>
                  <a:pt x="3639312" y="3436924"/>
                </a:lnTo>
                <a:lnTo>
                  <a:pt x="0" y="3436924"/>
                </a:lnTo>
                <a:close/>
              </a:path>
            </a:pathLst>
          </a:custGeom>
          <a:noFill/>
        </p:spPr>
      </p:pic>
      <p:pic>
        <p:nvPicPr>
          <p:cNvPr id="105" name="Google Shape;105;p21"/>
          <p:cNvPicPr preferRelativeResize="0"/>
          <p:nvPr/>
        </p:nvPicPr>
        <p:blipFill rotWithShape="1">
          <a:blip r:embed="rId7"/>
          <a:srcRect l="5824" r="19149" b="5"/>
          <a:stretch/>
        </p:blipFill>
        <p:spPr>
          <a:xfrm rot="21420000">
            <a:off x="5575507" y="-73089"/>
            <a:ext cx="2729484" cy="2428242"/>
          </a:xfrm>
          <a:custGeom>
            <a:avLst/>
            <a:gdLst/>
            <a:ahLst/>
            <a:cxnLst/>
            <a:rect l="l" t="t" r="r" b="b"/>
            <a:pathLst>
              <a:path w="3639312" h="3237657">
                <a:moveTo>
                  <a:pt x="0" y="0"/>
                </a:moveTo>
                <a:lnTo>
                  <a:pt x="3639312" y="190728"/>
                </a:lnTo>
                <a:lnTo>
                  <a:pt x="3639312" y="3237657"/>
                </a:lnTo>
                <a:lnTo>
                  <a:pt x="0" y="3237657"/>
                </a:lnTo>
                <a:close/>
              </a:path>
            </a:pathLst>
          </a:cu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656</Words>
  <Application>Microsoft Office PowerPoint</Application>
  <PresentationFormat>On-screen Show (16:9)</PresentationFormat>
  <Paragraphs>53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Abadi</vt:lpstr>
      <vt:lpstr>Arial</vt:lpstr>
      <vt:lpstr>Impact</vt:lpstr>
      <vt:lpstr>Main Event</vt:lpstr>
      <vt:lpstr>“The Things that Make for Peace”</vt:lpstr>
      <vt:lpstr>Luke 19:41-44: “The Things that Make for Peace”</vt:lpstr>
      <vt:lpstr>Nonviolent Action &amp; Resistance</vt:lpstr>
      <vt:lpstr>Christian Basis for Nonviolent Action &amp; Resistance</vt:lpstr>
      <vt:lpstr>Martin Luther King’s Principles of Nonviolence</vt:lpstr>
      <vt:lpstr>The Effectiveness of Strategic Nonviolence</vt:lpstr>
      <vt:lpstr>Protest Movements</vt:lpstr>
      <vt:lpstr>Protest Movements</vt:lpstr>
      <vt:lpstr>Recent National Protest Movements</vt:lpstr>
      <vt:lpstr>Community Organizing</vt:lpstr>
      <vt:lpstr>Community organizing</vt:lpstr>
      <vt:lpstr>Faith-Based Organizations </vt:lpstr>
      <vt:lpstr>FREE Together’s Focus Groups and Partnerships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Things that Make for Peace”</dc:title>
  <dc:creator>Hart, Andrew</dc:creator>
  <cp:lastModifiedBy>Hart, Andrew</cp:lastModifiedBy>
  <cp:revision>5</cp:revision>
  <dcterms:created xsi:type="dcterms:W3CDTF">2021-01-30T15:37:25Z</dcterms:created>
  <dcterms:modified xsi:type="dcterms:W3CDTF">2021-01-30T16:04:04Z</dcterms:modified>
</cp:coreProperties>
</file>