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549" r:id="rId3"/>
    <p:sldId id="503" r:id="rId4"/>
    <p:sldId id="536" r:id="rId5"/>
    <p:sldId id="544" r:id="rId6"/>
    <p:sldId id="547" r:id="rId7"/>
    <p:sldId id="543" r:id="rId8"/>
    <p:sldId id="546" r:id="rId9"/>
    <p:sldId id="545" r:id="rId10"/>
    <p:sldId id="542" r:id="rId11"/>
    <p:sldId id="4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70"/>
    <p:restoredTop sz="73607"/>
  </p:normalViewPr>
  <p:slideViewPr>
    <p:cSldViewPr snapToGrid="0">
      <p:cViewPr varScale="1">
        <p:scale>
          <a:sx n="90" d="100"/>
          <a:sy n="90" d="100"/>
        </p:scale>
        <p:origin x="944" y="19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Spring Celebration Service; Don’t forget that immediately after this service we will hold our Spring Reporting Council over lunch in the fellowship hall. We will read and listen to stories of how God has been at work in and through our congregation over the past year. I hope you’ll join us for that, as we celebrate God’s goodness and faithfulness to us in various ways.</a:t>
            </a:r>
          </a:p>
          <a:p>
            <a:pPr marL="171450" indent="-171450">
              <a:buFont typeface="Arial" panose="020B0604020202020204" pitchFamily="34" charset="0"/>
              <a:buChar char="•"/>
            </a:pPr>
            <a:r>
              <a:rPr lang="en-US" dirty="0"/>
              <a:t>As you’ve seen already this morning, one thing we are celebrating is the explosion of new babies! We have had 8 babies born to Grantham families this past year. And there are 4 more on the way.</a:t>
            </a:r>
          </a:p>
          <a:p>
            <a:endParaRPr lang="en-US" dirty="0"/>
          </a:p>
          <a:p>
            <a:r>
              <a:rPr lang="en-US" dirty="0"/>
              <a:t>And that’s a great segue into the message today on the church as family. Listen to what the Apostle Peter wrote in…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POINT]</a:t>
            </a:r>
          </a:p>
          <a:p>
            <a:endParaRPr lang="en-US" dirty="0"/>
          </a:p>
          <a:p>
            <a:r>
              <a:rPr lang="en-US" dirty="0"/>
              <a:t>If our church is to be family, then we must…</a:t>
            </a:r>
          </a:p>
          <a:p>
            <a:pPr marL="171450" indent="-171450">
              <a:buFont typeface="Arial" panose="020B0604020202020204" pitchFamily="34" charset="0"/>
              <a:buChar char="•"/>
            </a:pPr>
            <a:r>
              <a:rPr lang="en-US" dirty="0"/>
              <a:t>Allow Jesus to challenge our view of family, so he can expand it to include other disciples</a:t>
            </a:r>
          </a:p>
          <a:p>
            <a:pPr marL="171450" indent="-171450">
              <a:buFont typeface="Arial" panose="020B0604020202020204" pitchFamily="34" charset="0"/>
              <a:buChar char="•"/>
            </a:pPr>
            <a:r>
              <a:rPr lang="en-US" dirty="0"/>
              <a:t>Make space in our lives; be inconvenienced and stretched to welcome our neighbors</a:t>
            </a:r>
          </a:p>
          <a:p>
            <a:pPr marL="171450" indent="-171450">
              <a:buFont typeface="Arial" panose="020B0604020202020204" pitchFamily="34" charset="0"/>
              <a:buChar char="•"/>
            </a:pPr>
            <a:r>
              <a:rPr lang="en-US" dirty="0"/>
              <a:t>Be willing to befriend those who aren’t like us, in our season of life, or share our interests</a:t>
            </a:r>
          </a:p>
          <a:p>
            <a:pPr marL="171450" indent="-171450">
              <a:buFont typeface="Arial" panose="020B0604020202020204" pitchFamily="34" charset="0"/>
              <a:buChar char="•"/>
            </a:pPr>
            <a:r>
              <a:rPr lang="en-US" dirty="0"/>
              <a:t>Create an atmosphere of grace and acceptance (belonging); not be judgmental or easily offended</a:t>
            </a:r>
          </a:p>
          <a:p>
            <a:endParaRPr lang="en-US" dirty="0"/>
          </a:p>
          <a:p>
            <a:r>
              <a:rPr lang="en-US" dirty="0"/>
              <a:t>How is the Spirit speaking to you today about our church family? And what will you do about it?</a:t>
            </a:r>
          </a:p>
          <a:p>
            <a:endParaRPr lang="en-US" dirty="0"/>
          </a:p>
          <a:p>
            <a:r>
              <a:rPr lang="en-US" dirty="0"/>
              <a:t>Let’s pray…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47291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[NEW MEMBERS RECEPTION]</a:t>
            </a:r>
          </a:p>
          <a:p>
            <a:endParaRPr lang="en-US" dirty="0"/>
          </a:p>
          <a:p>
            <a:r>
              <a:rPr lang="en-US" dirty="0"/>
              <a:t>[SONG]</a:t>
            </a:r>
          </a:p>
          <a:p>
            <a:endParaRPr lang="en-US" dirty="0"/>
          </a:p>
          <a:p>
            <a:r>
              <a:rPr lang="en-US" dirty="0"/>
              <a:t>[SPRING REPORTING COUNCIL ANNOUNCEMENT]</a:t>
            </a:r>
          </a:p>
          <a:p>
            <a:endParaRPr lang="en-US" dirty="0"/>
          </a:p>
          <a:p>
            <a:r>
              <a:rPr lang="en-US" b="1" dirty="0"/>
              <a:t>Benediction</a:t>
            </a:r>
          </a:p>
          <a:p>
            <a:r>
              <a:rPr lang="en-US" b="0" dirty="0"/>
              <a:t>Grantham Church, as you worship with this congregation, and as you now go out into the world, may you choose love, mercy, and forgiveness over fear, anger, and hate. May you stay centered and guided by the God who looks like Jesus. And may you be on guard against the scattering forces of the evil one, as we make every effort to keep the unity of the Spirit. In the name of the Father, Son, and Holy Spirit, 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“spiritual house” – </a:t>
            </a:r>
            <a:r>
              <a:rPr lang="en-US" i="1" dirty="0" err="1"/>
              <a:t>pneumatikos</a:t>
            </a:r>
            <a:r>
              <a:rPr lang="en-US" i="1" dirty="0"/>
              <a:t> oikos</a:t>
            </a:r>
            <a:r>
              <a:rPr lang="en-US" dirty="0"/>
              <a:t>; </a:t>
            </a:r>
            <a:r>
              <a:rPr lang="en-US" i="1" dirty="0"/>
              <a:t>pneuma</a:t>
            </a:r>
            <a:r>
              <a:rPr lang="en-US" dirty="0"/>
              <a:t> = Spirit; </a:t>
            </a:r>
            <a:r>
              <a:rPr lang="en-US" i="1" dirty="0"/>
              <a:t>oikos</a:t>
            </a:r>
            <a:r>
              <a:rPr lang="en-US" dirty="0"/>
              <a:t> = household or network of familial relationships; Peter is speaking of a new reality that Christ has created in himself—a spiritual family or household that is created and sustained by his power and presence.</a:t>
            </a:r>
          </a:p>
          <a:p>
            <a:endParaRPr lang="en-US" dirty="0"/>
          </a:p>
          <a:p>
            <a:r>
              <a:rPr lang="en-US" dirty="0"/>
              <a:t>According to the New Testament, Jesus birthed his Church out of his own life, death, and resurrection. And after the Holy Spirit is given to the disciples in Acts 2, communities of disciples begin to challenge society and the prevailing social structures of the Greco-Roman world. They believed that the gospel demanded the reordering of people’s lives around Jesus Christ, the true Lord, Savior, and Living Stone. It was then through the planting of churches that a radical new understanding of “family” began to change the social and familial structures of the Gentile world, and of the Jewish world as well.</a:t>
            </a:r>
          </a:p>
          <a:p>
            <a:endParaRPr lang="en-US" dirty="0"/>
          </a:p>
          <a:p>
            <a:r>
              <a:rPr lang="en-US" dirty="0"/>
              <a:t>And these changes first began with Jesus. Take a look at Mark chapter 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v. 21 – His family “went to take charge of him” saying ”He is out of his mind.” Folks, if you’ve got issues in your biological family, you’re not alone. Jesus understands that struggle.</a:t>
            </a:r>
          </a:p>
          <a:p>
            <a:endParaRPr lang="en-US" dirty="0"/>
          </a:p>
          <a:p>
            <a:r>
              <a:rPr lang="en-US" dirty="0"/>
              <a:t>Skip over to verse 31...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5B00-8886-72E7-09BF-8FF87A6AF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D4-C3DF-D24C-25C3-9BA7207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BA0A-ED95-17AE-4162-80CE6508EF60}"/>
              </a:ext>
            </a:extLst>
          </p:cNvPr>
          <p:cNvSpPr>
            <a:spLocks noGrp="1"/>
          </p:cNvSpPr>
          <p:nvPr>
            <p:ph type="body" idx="1"/>
          </p:nvPr>
        </p:nvSpPr>
        <p:spPr/>
        <p:txBody>
          <a:bodyPr/>
          <a:lstStyle/>
          <a:p>
            <a:r>
              <a:rPr lang="en-US" dirty="0"/>
              <a:t>[READ &amp; COMMENT ON PASSAGE]</a:t>
            </a:r>
          </a:p>
          <a:p>
            <a:r>
              <a:rPr lang="en-US" dirty="0"/>
              <a:t>I can’t overstate how scandalous Jesus’ words would have been when you consider what “family” meant in his first-century context:</a:t>
            </a:r>
          </a:p>
          <a:p>
            <a:pPr marL="171450" indent="-171450">
              <a:buFont typeface="Arial" panose="020B0604020202020204" pitchFamily="34" charset="0"/>
              <a:buChar char="•"/>
            </a:pPr>
            <a:r>
              <a:rPr lang="en-US" dirty="0"/>
              <a:t>collectivist (group) mindset (e.g. your life and identity were determined by your family or tribe</a:t>
            </a:r>
          </a:p>
          <a:p>
            <a:pPr marL="171450" indent="-171450">
              <a:buFont typeface="Arial" panose="020B0604020202020204" pitchFamily="34" charset="0"/>
              <a:buChar char="•"/>
            </a:pPr>
            <a:r>
              <a:rPr lang="en-US" dirty="0"/>
              <a:t>You have heard the phrase: “blood is thicker than water” – the ANE epitomized this idea</a:t>
            </a:r>
          </a:p>
          <a:p>
            <a:endParaRPr lang="en-US" dirty="0"/>
          </a:p>
          <a:p>
            <a:r>
              <a:rPr lang="en-US" dirty="0"/>
              <a:t>And remember what Jesus said in Matthew 10:32-40. He tells his followers that their love for him must surpass love of biological family; he said that this love and devotion to him (and his new community/family) could and would cause division among children and their parents, as well as siblings. Why? Because the center of meaning, purpose, and real identity for a disciple, and the bond that holds all things together, is now discovered in our relationship to Jesus and his people. </a:t>
            </a:r>
          </a:p>
          <a:p>
            <a:endParaRPr lang="en-US" dirty="0"/>
          </a:p>
          <a:p>
            <a:r>
              <a:rPr lang="en-US" dirty="0"/>
              <a:t>It’s not that Jesus and the NT has a low view of the family with moms, dads, and children. No, quite the opposite. God designed the family to have loving moms and dads, as well as children who honor thy father and mother. And all of that certainly comes out in Paul’s epistles when he mentions what was known as “household codes” in that day. So, it’s not a low view of biological family, but an expansion of the idea through the spiritual work of Christ. Therefore, whether your earthly family is healthy or unhealthy, our identity and understanding of “family” has been affected by the person and work of Jesus. “Family” has now been redefined to include all those who know and follow Jesus.</a:t>
            </a:r>
          </a:p>
          <a:p>
            <a:endParaRPr lang="en-US" dirty="0"/>
          </a:p>
          <a:p>
            <a:r>
              <a:rPr lang="en-US" dirty="0"/>
              <a:t>Stanley Hauerwas says it this way… [NEXT SLIDE]</a:t>
            </a:r>
          </a:p>
        </p:txBody>
      </p:sp>
      <p:sp>
        <p:nvSpPr>
          <p:cNvPr id="4" name="Slide Number Placeholder 3">
            <a:extLst>
              <a:ext uri="{FF2B5EF4-FFF2-40B4-BE49-F238E27FC236}">
                <a16:creationId xmlns:a16="http://schemas.microsoft.com/office/drawing/2014/main" id="{6CA2C799-5DC7-FB5C-8052-CA22A6C9C6B6}"/>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46006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This is especially good news to those who have a complicated relationship or a non-existent relationship with their parents, or with their siblings, or with their grandparents. And to those who don’t have children or couldn’t have children, listen up… you do have children. They are the children in our congregation. No matter who you are… as disciples… we have all gained a larger family where Jesus Christ is the center and is the identity-forming and relationship-forming force of our community. </a:t>
            </a:r>
          </a:p>
          <a:p>
            <a:endParaRPr lang="en-US" dirty="0"/>
          </a:p>
          <a:p>
            <a:r>
              <a:rPr lang="en-US" dirty="0"/>
              <a:t>After experiencing the loss that sometimes comes in following Jesus, Peter said…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23655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5B00-8886-72E7-09BF-8FF87A6AF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D4-C3DF-D24C-25C3-9BA7207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BA0A-ED95-17AE-4162-80CE6508EF60}"/>
              </a:ext>
            </a:extLst>
          </p:cNvPr>
          <p:cNvSpPr>
            <a:spLocks noGrp="1"/>
          </p:cNvSpPr>
          <p:nvPr>
            <p:ph type="body" idx="1"/>
          </p:nvPr>
        </p:nvSpPr>
        <p:spPr/>
        <p:txBody>
          <a:bodyPr/>
          <a:lstStyle/>
          <a:p>
            <a:r>
              <a:rPr lang="en-US" dirty="0"/>
              <a:t>[READ &amp; COMMENT ON PASSAGE]</a:t>
            </a:r>
          </a:p>
          <a:p>
            <a:endParaRPr lang="en-US" dirty="0"/>
          </a:p>
          <a:p>
            <a:r>
              <a:rPr lang="en-US" dirty="0"/>
              <a:t>Jesus is saying that whatever you might lose (or at least feel like you’re losing) by accepting his Lordship and by embracing the spiritual family he is creating through the church, the reward is far greater than anything you might be required to give up or surrender to him.</a:t>
            </a:r>
          </a:p>
          <a:p>
            <a:endParaRPr lang="en-US" dirty="0"/>
          </a:p>
          <a:p>
            <a:r>
              <a:rPr lang="en-US" dirty="0"/>
              <a:t>Biblical scholar N.T. Wright says… [NEXT SLIDE]</a:t>
            </a:r>
          </a:p>
        </p:txBody>
      </p:sp>
      <p:sp>
        <p:nvSpPr>
          <p:cNvPr id="4" name="Slide Number Placeholder 3">
            <a:extLst>
              <a:ext uri="{FF2B5EF4-FFF2-40B4-BE49-F238E27FC236}">
                <a16:creationId xmlns:a16="http://schemas.microsoft.com/office/drawing/2014/main" id="{6CA2C799-5DC7-FB5C-8052-CA22A6C9C6B6}"/>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63816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t>
            </a:r>
            <a:r>
              <a:rPr lang="en-US" dirty="0"/>
              <a:t>doubt, this larger “Kingdom” view of family will challenge us in many ways. On a personal level, it means that we must no idolize our biological families and keep them closed off to others in the church. It means that we must be intentional in sharing our financial resources, our tables, and our empty rooms with those in need of our hospitality and community. In a day where many are lonely and isolated, the church guarantees that nobody is deprived of meaningful relationships. Nobody is without parents, children, or grandparents. For we are all part of a new family—the family of God.</a:t>
            </a:r>
          </a:p>
          <a:p>
            <a:endParaRPr lang="en-US" dirty="0"/>
          </a:p>
          <a:p>
            <a:r>
              <a:rPr lang="en-US" dirty="0"/>
              <a:t>And on a societal and political level, it means that when we’re tempted to pass judgment on an entire ethnic group or a whole nation, we remember that we have spiritual family members in Palestine, in Iran, and in other places around the world where the US funds and supports violence. As disciples of Jesus, we remember that we have family being oppressed and persecuted around the world. And they are not strangers or foreigners. For they, like us, have been adopted and grafted into God’s family.</a:t>
            </a:r>
          </a:p>
          <a:p>
            <a:endParaRPr lang="en-US" dirty="0"/>
          </a:p>
          <a:p>
            <a:r>
              <a:rPr lang="en-US" dirty="0"/>
              <a:t>Listen to what the Apostle Paul wrote in Ephesians…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24059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So, to be clear… the NT teaches the following:</a:t>
            </a:r>
          </a:p>
          <a:p>
            <a:pPr marL="171450" indent="-171450">
              <a:buFont typeface="Arial" panose="020B0604020202020204" pitchFamily="34" charset="0"/>
              <a:buChar char="•"/>
            </a:pPr>
            <a:r>
              <a:rPr lang="en-US" dirty="0"/>
              <a:t>Marriage and family is a microcosm of the church and of God's love for the world. </a:t>
            </a:r>
          </a:p>
          <a:p>
            <a:pPr marL="171450" indent="-171450">
              <a:buFont typeface="Arial" panose="020B0604020202020204" pitchFamily="34" charset="0"/>
              <a:buChar char="•"/>
            </a:pPr>
            <a:r>
              <a:rPr lang="en-US" dirty="0"/>
              <a:t>Our biological families are absorbed and incorporated into God's spiritual family. </a:t>
            </a:r>
          </a:p>
          <a:p>
            <a:pPr marL="171450" indent="-171450">
              <a:buFont typeface="Arial" panose="020B0604020202020204" pitchFamily="34" charset="0"/>
              <a:buChar char="•"/>
            </a:pPr>
            <a:r>
              <a:rPr lang="en-US" dirty="0"/>
              <a:t>Christian families exist to serve the mission and purpose of the church—God's “eternal purpose” for bringing healing and reconciling the world to God through Jesus. </a:t>
            </a:r>
          </a:p>
          <a:p>
            <a:pPr marL="171450" indent="-171450">
              <a:buFont typeface="Arial" panose="020B0604020202020204" pitchFamily="34" charset="0"/>
              <a:buChar char="•"/>
            </a:pPr>
            <a:r>
              <a:rPr lang="en-US" dirty="0"/>
              <a:t>Every Christian has a new extended family where all are brothers and sisters in Christ. </a:t>
            </a:r>
          </a:p>
          <a:p>
            <a:endParaRPr lang="en-US" dirty="0"/>
          </a:p>
          <a:p>
            <a:r>
              <a:rPr lang="en-US" dirty="0"/>
              <a:t>And again, this is made possible because Christ is the unifying force that creates and sustains this family. If Jesus were the Sun, then we are the planets orbiting around him. And for those who choose to pursue Christ with Grantham Church, you are part of this family. But being a part of the family requires intentionality on our part to share life together in our pursuit of Christ…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77007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Is your arrow (your heart and passions) pointed toward Christ? Does your personal life </a:t>
            </a:r>
            <a:r>
              <a:rPr lang="en-US" i="1" dirty="0"/>
              <a:t>and</a:t>
            </a:r>
            <a:r>
              <a:rPr lang="en-US" dirty="0"/>
              <a:t> your family life revolve around Christ and what he is doing through the Church in the world?</a:t>
            </a:r>
          </a:p>
          <a:p>
            <a:pPr marL="171450" indent="-171450">
              <a:buFont typeface="Arial" panose="020B0604020202020204" pitchFamily="34" charset="0"/>
              <a:buChar char="•"/>
            </a:pPr>
            <a:r>
              <a:rPr lang="en-US" dirty="0"/>
              <a:t>And ask yourself: “Am I truly seeing others at Grantham Church as part of my family?”</a:t>
            </a:r>
          </a:p>
          <a:p>
            <a:endParaRPr lang="en-US" dirty="0"/>
          </a:p>
          <a:p>
            <a:r>
              <a:rPr lang="en-US" dirty="0"/>
              <a:t>Brothers and sisters, for us at Grantham to continue growing into a household for Jesus, there are a few things that we must be willing to do…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60719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4/21/24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4/21/24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chalkboard with white text&#10;&#10;Description automatically generated">
            <a:extLst>
              <a:ext uri="{FF2B5EF4-FFF2-40B4-BE49-F238E27FC236}">
                <a16:creationId xmlns:a16="http://schemas.microsoft.com/office/drawing/2014/main" id="{872EE826-F384-7920-1FDC-C363E11C7B6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alkboard with text and a picture of a building&#10;&#10;Description automatically generated">
            <a:extLst>
              <a:ext uri="{FF2B5EF4-FFF2-40B4-BE49-F238E27FC236}">
                <a16:creationId xmlns:a16="http://schemas.microsoft.com/office/drawing/2014/main" id="{1DB49C95-6DBB-9AFE-ACD6-F3B365314BC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106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chalkboard with white text&#10;&#10;Description automatically generated">
            <a:extLst>
              <a:ext uri="{FF2B5EF4-FFF2-40B4-BE49-F238E27FC236}">
                <a16:creationId xmlns:a16="http://schemas.microsoft.com/office/drawing/2014/main" id="{83CB265C-0D13-10C5-D117-41C32095BB3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board with white text&#10;&#10;Description automatically generated">
            <a:extLst>
              <a:ext uri="{FF2B5EF4-FFF2-40B4-BE49-F238E27FC236}">
                <a16:creationId xmlns:a16="http://schemas.microsoft.com/office/drawing/2014/main" id="{0CBEC506-938C-DB8C-C4E5-262CD69F1C2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alkboard with a cartoon of a person and a book&#10;&#10;Description automatically generated">
            <a:extLst>
              <a:ext uri="{FF2B5EF4-FFF2-40B4-BE49-F238E27FC236}">
                <a16:creationId xmlns:a16="http://schemas.microsoft.com/office/drawing/2014/main" id="{91ACE4BB-0334-8728-9DDD-EE04A1F9C19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7363B-F3E1-C4B9-EC0B-77D2FA5722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07147-D9DE-682A-6E07-16267B600AAB}"/>
              </a:ext>
            </a:extLst>
          </p:cNvPr>
          <p:cNvSpPr>
            <a:spLocks noGrp="1"/>
          </p:cNvSpPr>
          <p:nvPr>
            <p:ph idx="1"/>
          </p:nvPr>
        </p:nvSpPr>
        <p:spPr>
          <a:xfrm>
            <a:off x="963463" y="1199540"/>
            <a:ext cx="10265074" cy="4458919"/>
          </a:xfrm>
        </p:spPr>
        <p:txBody>
          <a:bodyPr>
            <a:noAutofit/>
          </a:bodyPr>
          <a:lstStyle/>
          <a:p>
            <a:pPr marL="0" indent="0" algn="l">
              <a:buNone/>
            </a:pPr>
            <a:r>
              <a:rPr lang="en-US" sz="3200" b="1" dirty="0"/>
              <a:t>Mark 3:31-35 NIV</a:t>
            </a:r>
            <a:endParaRPr lang="en-US" sz="3200" b="1" i="0" u="none" strike="noStrike" dirty="0">
              <a:effectLst/>
            </a:endParaRPr>
          </a:p>
          <a:p>
            <a:pPr marL="0" indent="0" algn="l">
              <a:buNone/>
            </a:pPr>
            <a:r>
              <a:rPr lang="en-US" sz="3200" b="1" i="0" u="none" strike="noStrike" dirty="0">
                <a:effectLst/>
              </a:rPr>
              <a:t>31</a:t>
            </a:r>
            <a:r>
              <a:rPr lang="en-US" sz="3200" b="0" i="0" u="none" strike="noStrike" dirty="0">
                <a:effectLst/>
              </a:rPr>
              <a:t> Then Jesus’ mother and brothers arrived. Standing outside, they sent someone in to call him. </a:t>
            </a:r>
            <a:r>
              <a:rPr lang="en-US" sz="3200" b="1" i="0" u="none" strike="noStrike" dirty="0">
                <a:effectLst/>
              </a:rPr>
              <a:t>32</a:t>
            </a:r>
            <a:r>
              <a:rPr lang="en-US" sz="3200" b="0" i="0" u="none" strike="noStrike" dirty="0">
                <a:effectLst/>
              </a:rPr>
              <a:t> A crowd was sitting around him, and they told him, “Your mother and brothers are outside looking for you.” </a:t>
            </a:r>
            <a:r>
              <a:rPr lang="en-US" sz="3200" b="1" i="0" u="none" strike="noStrike" dirty="0">
                <a:effectLst/>
              </a:rPr>
              <a:t>33</a:t>
            </a:r>
            <a:r>
              <a:rPr lang="en-US" sz="3200" b="0" i="0" u="none" strike="noStrike" dirty="0">
                <a:effectLst/>
              </a:rPr>
              <a:t> </a:t>
            </a:r>
            <a:r>
              <a:rPr lang="en-US" sz="3200" b="0" i="0" u="none" strike="noStrike" dirty="0">
                <a:solidFill>
                  <a:srgbClr val="FF0000"/>
                </a:solidFill>
                <a:effectLst/>
              </a:rPr>
              <a:t>“Who are my mother and my brothers?” </a:t>
            </a:r>
            <a:r>
              <a:rPr lang="en-US" sz="3200" b="0" i="0" u="none" strike="noStrike" dirty="0">
                <a:effectLst/>
              </a:rPr>
              <a:t>he asked.</a:t>
            </a:r>
          </a:p>
          <a:p>
            <a:pPr marL="0" indent="0" algn="l">
              <a:buNone/>
            </a:pPr>
            <a:r>
              <a:rPr lang="en-US" sz="3200" b="1" i="0" u="none" strike="noStrike" dirty="0">
                <a:effectLst/>
              </a:rPr>
              <a:t>34</a:t>
            </a:r>
            <a:r>
              <a:rPr lang="en-US" sz="3200" b="0" i="0" u="none" strike="noStrike" dirty="0">
                <a:effectLst/>
              </a:rPr>
              <a:t> Then he looked at those seated in a circle around him and said, </a:t>
            </a:r>
            <a:r>
              <a:rPr lang="en-US" sz="3200" b="0" i="0" u="none" strike="noStrike" dirty="0">
                <a:solidFill>
                  <a:srgbClr val="FF0000"/>
                </a:solidFill>
                <a:effectLst/>
              </a:rPr>
              <a:t>“Here are my mother and my brothers! </a:t>
            </a:r>
            <a:r>
              <a:rPr lang="en-US" sz="3200" b="1" i="0" u="none" strike="noStrike" dirty="0">
                <a:effectLst/>
              </a:rPr>
              <a:t>35</a:t>
            </a:r>
            <a:r>
              <a:rPr lang="en-US" sz="3200" b="0" i="0" u="none" strike="noStrike" dirty="0">
                <a:solidFill>
                  <a:srgbClr val="FF0000"/>
                </a:solidFill>
                <a:effectLst/>
              </a:rPr>
              <a:t> Whoever does God’s will is my brother and sister and mother.”</a:t>
            </a:r>
          </a:p>
        </p:txBody>
      </p:sp>
    </p:spTree>
    <p:extLst>
      <p:ext uri="{BB962C8B-B14F-4D97-AF65-F5344CB8AC3E}">
        <p14:creationId xmlns:p14="http://schemas.microsoft.com/office/powerpoint/2010/main" val="22730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chalkboard&#10;&#10;Description automatically generated">
            <a:extLst>
              <a:ext uri="{FF2B5EF4-FFF2-40B4-BE49-F238E27FC236}">
                <a16:creationId xmlns:a16="http://schemas.microsoft.com/office/drawing/2014/main" id="{0F5E92F1-D0A3-7E96-2C48-FC0035A7423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780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7363B-F3E1-C4B9-EC0B-77D2FA5722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07147-D9DE-682A-6E07-16267B600AAB}"/>
              </a:ext>
            </a:extLst>
          </p:cNvPr>
          <p:cNvSpPr>
            <a:spLocks noGrp="1"/>
          </p:cNvSpPr>
          <p:nvPr>
            <p:ph idx="1"/>
          </p:nvPr>
        </p:nvSpPr>
        <p:spPr>
          <a:xfrm>
            <a:off x="919881" y="1264138"/>
            <a:ext cx="10352237" cy="4329723"/>
          </a:xfrm>
        </p:spPr>
        <p:txBody>
          <a:bodyPr>
            <a:noAutofit/>
          </a:bodyPr>
          <a:lstStyle/>
          <a:p>
            <a:pPr marL="0" indent="0" algn="l">
              <a:buNone/>
            </a:pPr>
            <a:r>
              <a:rPr lang="en-US" sz="3200" b="1" dirty="0"/>
              <a:t>Mark 10:28-30 NIV</a:t>
            </a:r>
            <a:endParaRPr lang="en-US" sz="3200" b="1" i="0" u="none" strike="noStrike" dirty="0">
              <a:effectLst/>
            </a:endParaRPr>
          </a:p>
          <a:p>
            <a:pPr marL="0" indent="0" algn="l">
              <a:buNone/>
            </a:pPr>
            <a:r>
              <a:rPr lang="en-US" sz="3200" b="1" i="0" u="none" strike="noStrike" dirty="0">
                <a:effectLst/>
              </a:rPr>
              <a:t>28</a:t>
            </a:r>
            <a:r>
              <a:rPr lang="en-US" sz="3200" b="0" i="0" u="none" strike="noStrike" dirty="0">
                <a:effectLst/>
              </a:rPr>
              <a:t> Then Peter began to speak up. “We’ve given up everything to follow you,” he said. </a:t>
            </a:r>
            <a:r>
              <a:rPr lang="en-US" sz="3200" b="1" i="0" u="none" strike="noStrike" dirty="0">
                <a:effectLst/>
              </a:rPr>
              <a:t>29</a:t>
            </a:r>
            <a:r>
              <a:rPr lang="en-US" sz="3200" b="0" i="0" u="none" strike="noStrike" dirty="0">
                <a:effectLst/>
              </a:rPr>
              <a:t> </a:t>
            </a:r>
            <a:r>
              <a:rPr lang="en-US" sz="3200" b="0" i="0" u="none" strike="noStrike" dirty="0">
                <a:solidFill>
                  <a:srgbClr val="FF0000"/>
                </a:solidFill>
                <a:effectLst/>
              </a:rPr>
              <a:t>“Yes,” Jesus replied, “and I assure you that everyone who has given up house or brothers or sisters or mother or father or children or property, for my sake and for the Good News, </a:t>
            </a:r>
            <a:r>
              <a:rPr lang="en-US" sz="3200" b="1" i="0" u="none" strike="noStrike" dirty="0">
                <a:effectLst/>
              </a:rPr>
              <a:t>30</a:t>
            </a:r>
            <a:r>
              <a:rPr lang="en-US" sz="3200" b="0" i="0" u="none" strike="noStrike" dirty="0">
                <a:solidFill>
                  <a:srgbClr val="FF0000"/>
                </a:solidFill>
                <a:effectLst/>
              </a:rPr>
              <a:t> will receive now in return a hundred times as many houses, brothers, sisters, mothers, children, and property—along with persecution. And in the world to come that person will have eternal life. </a:t>
            </a:r>
          </a:p>
        </p:txBody>
      </p:sp>
    </p:spTree>
    <p:extLst>
      <p:ext uri="{BB962C8B-B14F-4D97-AF65-F5344CB8AC3E}">
        <p14:creationId xmlns:p14="http://schemas.microsoft.com/office/powerpoint/2010/main" val="247967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chalkboard&#10;&#10;Description automatically generated">
            <a:extLst>
              <a:ext uri="{FF2B5EF4-FFF2-40B4-BE49-F238E27FC236}">
                <a16:creationId xmlns:a16="http://schemas.microsoft.com/office/drawing/2014/main" id="{3FECD55F-3659-B245-B192-1DF8CED35E16}"/>
              </a:ext>
            </a:extLst>
          </p:cNvPr>
          <p:cNvPicPr>
            <a:picLocks noChangeAspect="1"/>
          </p:cNvPicPr>
          <p:nvPr/>
        </p:nvPicPr>
        <p:blipFill rotWithShape="1">
          <a:blip r:embed="rId3"/>
          <a:srcRect t="1" b="18"/>
          <a:stretch/>
        </p:blipFill>
        <p:spPr>
          <a:xfrm>
            <a:off x="20" y="1282"/>
            <a:ext cx="12191980" cy="6856718"/>
          </a:xfrm>
          <a:prstGeom prst="rect">
            <a:avLst/>
          </a:prstGeom>
        </p:spPr>
      </p:pic>
    </p:spTree>
    <p:extLst>
      <p:ext uri="{BB962C8B-B14F-4D97-AF65-F5344CB8AC3E}">
        <p14:creationId xmlns:p14="http://schemas.microsoft.com/office/powerpoint/2010/main" val="37720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alkboard with white text&#10;&#10;Description automatically generated">
            <a:extLst>
              <a:ext uri="{FF2B5EF4-FFF2-40B4-BE49-F238E27FC236}">
                <a16:creationId xmlns:a16="http://schemas.microsoft.com/office/drawing/2014/main" id="{67F17687-82D6-1CFD-A7CE-6C705969EFC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891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ith a cross&#10;&#10;Description automatically generated">
            <a:extLst>
              <a:ext uri="{FF2B5EF4-FFF2-40B4-BE49-F238E27FC236}">
                <a16:creationId xmlns:a16="http://schemas.microsoft.com/office/drawing/2014/main" id="{941980FA-24DC-821B-088E-200FFFC52352}"/>
              </a:ext>
            </a:extLst>
          </p:cNvPr>
          <p:cNvPicPr>
            <a:picLocks noChangeAspect="1"/>
          </p:cNvPicPr>
          <p:nvPr/>
        </p:nvPicPr>
        <p:blipFill>
          <a:blip r:embed="rId3"/>
          <a:stretch>
            <a:fillRect/>
          </a:stretch>
        </p:blipFill>
        <p:spPr>
          <a:xfrm>
            <a:off x="2592184" y="643466"/>
            <a:ext cx="7007632" cy="5571067"/>
          </a:xfrm>
          <a:prstGeom prst="rect">
            <a:avLst/>
          </a:prstGeom>
        </p:spPr>
      </p:pic>
    </p:spTree>
    <p:extLst>
      <p:ext uri="{BB962C8B-B14F-4D97-AF65-F5344CB8AC3E}">
        <p14:creationId xmlns:p14="http://schemas.microsoft.com/office/powerpoint/2010/main" val="38359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74520</TotalTime>
  <Words>1855</Words>
  <Application>Microsoft Macintosh PowerPoint</Application>
  <PresentationFormat>Widescreen</PresentationFormat>
  <Paragraphs>91</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760</cp:revision>
  <cp:lastPrinted>2024-04-21T12:30:19Z</cp:lastPrinted>
  <dcterms:created xsi:type="dcterms:W3CDTF">2022-11-22T02:48:34Z</dcterms:created>
  <dcterms:modified xsi:type="dcterms:W3CDTF">2024-04-21T12:30:30Z</dcterms:modified>
</cp:coreProperties>
</file>