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lacktear" panose="02000503000000020004" pitchFamily="2" charset="77"/>
      <p:regular r:id="rId16"/>
    </p:embeddedFont>
    <p:embeddedFont>
      <p:font typeface="Montserrat Classic" pitchFamily="2" charset="77"/>
      <p:regular r:id="rId17"/>
    </p:embeddedFont>
    <p:embeddedFont>
      <p:font typeface="Nexa" panose="02000500000000000000" pitchFamily="2" charset="0"/>
      <p:regular r:id="rId18"/>
    </p:embeddedFont>
    <p:embeddedFont>
      <p:font typeface="Optima Bold" panose="02000503060000020004" pitchFamily="2" charset="0"/>
      <p:regular r:id="rId19"/>
      <p:boldItalic r:id="rId20"/>
    </p:embeddedFont>
    <p:embeddedFont>
      <p:font typeface="Optima Italics" panose="02000503060000020004" pitchFamily="2" charset="0"/>
      <p:regular r:id="rId21"/>
    </p:embeddedFont>
    <p:embeddedFont>
      <p:font typeface="Signika Bold" panose="02010003020600000004" pitchFamily="2" charset="0"/>
      <p:regular r:id="rId22"/>
      <p:bold r:id="rId23"/>
    </p:embeddedFont>
    <p:embeddedFont>
      <p:font typeface="Yellowtail" panose="02000503000000000000"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631978" y="493952"/>
            <a:ext cx="5644311" cy="2052034"/>
          </a:xfrm>
          <a:custGeom>
            <a:avLst/>
            <a:gdLst/>
            <a:ahLst/>
            <a:cxnLst/>
            <a:rect l="l" t="t" r="r" b="b"/>
            <a:pathLst>
              <a:path w="5644311" h="2052034">
                <a:moveTo>
                  <a:pt x="0" y="0"/>
                </a:moveTo>
                <a:lnTo>
                  <a:pt x="5644312" y="0"/>
                </a:lnTo>
                <a:lnTo>
                  <a:pt x="5644312" y="2052034"/>
                </a:lnTo>
                <a:lnTo>
                  <a:pt x="0" y="2052034"/>
                </a:lnTo>
                <a:lnTo>
                  <a:pt x="0" y="0"/>
                </a:lnTo>
                <a:close/>
              </a:path>
            </a:pathLst>
          </a:custGeom>
          <a:blipFill>
            <a:blip r:embed="rId3"/>
            <a:stretch>
              <a:fillRect/>
            </a:stretch>
          </a:blipFill>
        </p:spPr>
        <p:txBody>
          <a:bodyPr/>
          <a:lstStyle/>
          <a:p>
            <a:endParaRPr lang="en-US"/>
          </a:p>
        </p:txBody>
      </p:sp>
      <p:sp>
        <p:nvSpPr>
          <p:cNvPr id="4" name="Freeform 4"/>
          <p:cNvSpPr/>
          <p:nvPr/>
        </p:nvSpPr>
        <p:spPr>
          <a:xfrm>
            <a:off x="15894670" y="3567689"/>
            <a:ext cx="1875273" cy="1875273"/>
          </a:xfrm>
          <a:custGeom>
            <a:avLst/>
            <a:gdLst/>
            <a:ahLst/>
            <a:cxnLst/>
            <a:rect l="l" t="t" r="r" b="b"/>
            <a:pathLst>
              <a:path w="1875273" h="1875273">
                <a:moveTo>
                  <a:pt x="0" y="0"/>
                </a:moveTo>
                <a:lnTo>
                  <a:pt x="1875272" y="0"/>
                </a:lnTo>
                <a:lnTo>
                  <a:pt x="1875272" y="1875272"/>
                </a:lnTo>
                <a:lnTo>
                  <a:pt x="0" y="1875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481649" y="4138448"/>
            <a:ext cx="15160670" cy="2353005"/>
          </a:xfrm>
          <a:prstGeom prst="rect">
            <a:avLst/>
          </a:prstGeom>
        </p:spPr>
        <p:txBody>
          <a:bodyPr lIns="0" tIns="0" rIns="0" bIns="0" rtlCol="0" anchor="t">
            <a:spAutoFit/>
          </a:bodyPr>
          <a:lstStyle/>
          <a:p>
            <a:pPr algn="ctr">
              <a:lnSpc>
                <a:spcPts val="17689"/>
              </a:lnSpc>
            </a:pPr>
            <a:r>
              <a:rPr lang="en-US" sz="17689">
                <a:solidFill>
                  <a:srgbClr val="FFFFFF"/>
                </a:solidFill>
                <a:latin typeface="Signika Bold"/>
                <a:ea typeface="Signika Bold"/>
                <a:cs typeface="Signika Bold"/>
                <a:sym typeface="Signika Bold"/>
              </a:rPr>
              <a:t>FRUIT   SPIRIT</a:t>
            </a:r>
          </a:p>
        </p:txBody>
      </p:sp>
      <p:sp>
        <p:nvSpPr>
          <p:cNvPr id="6" name="TextBox 6"/>
          <p:cNvSpPr txBox="1"/>
          <p:nvPr/>
        </p:nvSpPr>
        <p:spPr>
          <a:xfrm>
            <a:off x="2998403" y="7663027"/>
            <a:ext cx="12127163" cy="838200"/>
          </a:xfrm>
          <a:prstGeom prst="rect">
            <a:avLst/>
          </a:prstGeom>
        </p:spPr>
        <p:txBody>
          <a:bodyPr lIns="0" tIns="0" rIns="0" bIns="0" rtlCol="0" anchor="t">
            <a:spAutoFit/>
          </a:bodyPr>
          <a:lstStyle/>
          <a:p>
            <a:pPr algn="ctr">
              <a:lnSpc>
                <a:spcPts val="6750"/>
              </a:lnSpc>
            </a:pPr>
            <a:r>
              <a:rPr lang="en-US" sz="5000" spc="500">
                <a:solidFill>
                  <a:srgbClr val="FFFFFF"/>
                </a:solidFill>
                <a:latin typeface="Montserrat Classic"/>
                <a:ea typeface="Montserrat Classic"/>
                <a:cs typeface="Montserrat Classic"/>
                <a:sym typeface="Montserrat Classic"/>
              </a:rPr>
              <a:t>SUMMER 2024 SERIES</a:t>
            </a:r>
          </a:p>
        </p:txBody>
      </p:sp>
      <p:sp>
        <p:nvSpPr>
          <p:cNvPr id="7" name="TextBox 7"/>
          <p:cNvSpPr txBox="1"/>
          <p:nvPr/>
        </p:nvSpPr>
        <p:spPr>
          <a:xfrm>
            <a:off x="2586446" y="4457700"/>
            <a:ext cx="12127163" cy="1323975"/>
          </a:xfrm>
          <a:prstGeom prst="rect">
            <a:avLst/>
          </a:prstGeom>
        </p:spPr>
        <p:txBody>
          <a:bodyPr lIns="0" tIns="0" rIns="0" bIns="0" rtlCol="0" anchor="t">
            <a:spAutoFit/>
          </a:bodyPr>
          <a:lstStyle/>
          <a:p>
            <a:pPr algn="ctr">
              <a:lnSpc>
                <a:spcPts val="5399"/>
              </a:lnSpc>
            </a:pPr>
            <a:r>
              <a:rPr lang="en-US" sz="3999" spc="399">
                <a:solidFill>
                  <a:srgbClr val="FFFFFF"/>
                </a:solidFill>
                <a:latin typeface="Nexa"/>
                <a:ea typeface="Nexa"/>
                <a:cs typeface="Nexa"/>
                <a:sym typeface="Nexa"/>
              </a:rPr>
              <a:t>OF</a:t>
            </a:r>
          </a:p>
          <a:p>
            <a:pPr algn="ctr">
              <a:lnSpc>
                <a:spcPts val="5399"/>
              </a:lnSpc>
            </a:pPr>
            <a:r>
              <a:rPr lang="en-US" sz="3999" spc="399">
                <a:solidFill>
                  <a:srgbClr val="FFFFFF"/>
                </a:solidFill>
                <a:latin typeface="Nexa"/>
                <a:ea typeface="Nexa"/>
                <a:cs typeface="Nexa"/>
                <a:sym typeface="Nexa"/>
              </a:rPr>
              <a:t>THE</a:t>
            </a:r>
          </a:p>
        </p:txBody>
      </p:sp>
      <p:sp>
        <p:nvSpPr>
          <p:cNvPr id="8" name="TextBox 8"/>
          <p:cNvSpPr txBox="1"/>
          <p:nvPr/>
        </p:nvSpPr>
        <p:spPr>
          <a:xfrm>
            <a:off x="7768970" y="2241186"/>
            <a:ext cx="1762116" cy="1851661"/>
          </a:xfrm>
          <a:prstGeom prst="rect">
            <a:avLst/>
          </a:prstGeom>
        </p:spPr>
        <p:txBody>
          <a:bodyPr lIns="0" tIns="0" rIns="0" bIns="0" rtlCol="0" anchor="t">
            <a:spAutoFit/>
          </a:bodyPr>
          <a:lstStyle/>
          <a:p>
            <a:pPr algn="l">
              <a:lnSpc>
                <a:spcPts val="15207"/>
              </a:lnSpc>
            </a:pPr>
            <a:r>
              <a:rPr lang="en-US" sz="10700" dirty="0">
                <a:solidFill>
                  <a:srgbClr val="FFFFFF"/>
                </a:solidFill>
                <a:latin typeface="Yellowtail"/>
                <a:ea typeface="Yellowtail"/>
                <a:cs typeface="Yellowtail"/>
                <a:sym typeface="Yellowtail"/>
              </a:rPr>
              <a:t>The</a:t>
            </a:r>
          </a:p>
        </p:txBody>
      </p:sp>
      <p:sp>
        <p:nvSpPr>
          <p:cNvPr id="9" name="TextBox 9"/>
          <p:cNvSpPr txBox="1"/>
          <p:nvPr/>
        </p:nvSpPr>
        <p:spPr>
          <a:xfrm>
            <a:off x="2258384" y="6078374"/>
            <a:ext cx="13244540" cy="1221280"/>
          </a:xfrm>
          <a:prstGeom prst="rect">
            <a:avLst/>
          </a:prstGeom>
        </p:spPr>
        <p:txBody>
          <a:bodyPr lIns="0" tIns="0" rIns="0" bIns="0" rtlCol="0" anchor="t">
            <a:spAutoFit/>
          </a:bodyPr>
          <a:lstStyle/>
          <a:p>
            <a:pPr algn="ctr">
              <a:lnSpc>
                <a:spcPts val="9938"/>
              </a:lnSpc>
            </a:pPr>
            <a:r>
              <a:rPr lang="en-US" sz="7098">
                <a:solidFill>
                  <a:srgbClr val="FFFFFF"/>
                </a:solidFill>
                <a:latin typeface="Blacktear"/>
                <a:ea typeface="Blacktear"/>
                <a:cs typeface="Blacktear"/>
                <a:sym typeface="Blacktear"/>
              </a:rPr>
              <a:t>Galatians 5:22-23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1446627" y="220177"/>
            <a:ext cx="15394746" cy="9467769"/>
          </a:xfrm>
          <a:custGeom>
            <a:avLst/>
            <a:gdLst/>
            <a:ahLst/>
            <a:cxnLst/>
            <a:rect l="l" t="t" r="r" b="b"/>
            <a:pathLst>
              <a:path w="15394746" h="9467769">
                <a:moveTo>
                  <a:pt x="0" y="0"/>
                </a:moveTo>
                <a:lnTo>
                  <a:pt x="15394746" y="0"/>
                </a:lnTo>
                <a:lnTo>
                  <a:pt x="15394746" y="9467769"/>
                </a:lnTo>
                <a:lnTo>
                  <a:pt x="0" y="9467769"/>
                </a:lnTo>
                <a:lnTo>
                  <a:pt x="0" y="0"/>
                </a:lnTo>
                <a:close/>
              </a:path>
            </a:pathLst>
          </a:custGeom>
          <a:blipFill>
            <a:blip r:embed="rId3">
              <a:alphaModFix amt="9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2650379" y="2616442"/>
            <a:ext cx="8746429" cy="4512945"/>
          </a:xfrm>
          <a:prstGeom prst="rect">
            <a:avLst/>
          </a:prstGeom>
        </p:spPr>
        <p:txBody>
          <a:bodyPr lIns="0" tIns="0" rIns="0" bIns="0" rtlCol="0" anchor="t">
            <a:spAutoFit/>
          </a:bodyPr>
          <a:lstStyle/>
          <a:p>
            <a:pPr marL="0" lvl="0" indent="0" algn="l">
              <a:lnSpc>
                <a:spcPts val="5880"/>
              </a:lnSpc>
              <a:spcBef>
                <a:spcPct val="0"/>
              </a:spcBef>
            </a:pPr>
            <a:r>
              <a:rPr lang="en-US" sz="4200" spc="420">
                <a:solidFill>
                  <a:srgbClr val="FFFFFF"/>
                </a:solidFill>
                <a:latin typeface="Optima Italics"/>
                <a:ea typeface="Optima Italics"/>
                <a:cs typeface="Optima Italics"/>
                <a:sym typeface="Optima Italics"/>
              </a:rPr>
              <a:t>...if we are to faithfully engage in our world, we must do it with confident hope rather than stifling anxiety, knowing that we will not always encounter an easy path.</a:t>
            </a:r>
          </a:p>
        </p:txBody>
      </p:sp>
      <p:sp>
        <p:nvSpPr>
          <p:cNvPr id="5" name="Freeform 5"/>
          <p:cNvSpPr/>
          <p:nvPr/>
        </p:nvSpPr>
        <p:spPr>
          <a:xfrm>
            <a:off x="12032120" y="2778367"/>
            <a:ext cx="3619250" cy="5470588"/>
          </a:xfrm>
          <a:custGeom>
            <a:avLst/>
            <a:gdLst/>
            <a:ahLst/>
            <a:cxnLst/>
            <a:rect l="l" t="t" r="r" b="b"/>
            <a:pathLst>
              <a:path w="3619250" h="5470588">
                <a:moveTo>
                  <a:pt x="0" y="0"/>
                </a:moveTo>
                <a:lnTo>
                  <a:pt x="3619250" y="0"/>
                </a:lnTo>
                <a:lnTo>
                  <a:pt x="3619250" y="5470588"/>
                </a:lnTo>
                <a:lnTo>
                  <a:pt x="0" y="5470588"/>
                </a:lnTo>
                <a:lnTo>
                  <a:pt x="0" y="0"/>
                </a:lnTo>
                <a:close/>
              </a:path>
            </a:pathLst>
          </a:custGeom>
          <a:blipFill>
            <a:blip r:embed="rId5"/>
            <a:stretch>
              <a:fillRect t="-989" b="-989"/>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10664232" y="5255068"/>
            <a:ext cx="3607644" cy="3607644"/>
          </a:xfrm>
          <a:custGeom>
            <a:avLst/>
            <a:gdLst/>
            <a:ahLst/>
            <a:cxnLst/>
            <a:rect l="l" t="t" r="r" b="b"/>
            <a:pathLst>
              <a:path w="3607644" h="3607644">
                <a:moveTo>
                  <a:pt x="0" y="0"/>
                </a:moveTo>
                <a:lnTo>
                  <a:pt x="3607644" y="0"/>
                </a:lnTo>
                <a:lnTo>
                  <a:pt x="3607644" y="3607643"/>
                </a:lnTo>
                <a:lnTo>
                  <a:pt x="0" y="3607643"/>
                </a:lnTo>
                <a:lnTo>
                  <a:pt x="0" y="0"/>
                </a:lnTo>
                <a:close/>
              </a:path>
            </a:pathLst>
          </a:custGeom>
          <a:blipFill>
            <a:blip r:embed="rId3"/>
            <a:stretch>
              <a:fillRect/>
            </a:stretch>
          </a:blipFill>
        </p:spPr>
        <p:txBody>
          <a:bodyPr/>
          <a:lstStyle/>
          <a:p>
            <a:endParaRPr lang="en-US"/>
          </a:p>
        </p:txBody>
      </p:sp>
      <p:sp>
        <p:nvSpPr>
          <p:cNvPr id="4" name="Freeform 4"/>
          <p:cNvSpPr/>
          <p:nvPr/>
        </p:nvSpPr>
        <p:spPr>
          <a:xfrm>
            <a:off x="2729254" y="1600397"/>
            <a:ext cx="4382836" cy="2462597"/>
          </a:xfrm>
          <a:custGeom>
            <a:avLst/>
            <a:gdLst/>
            <a:ahLst/>
            <a:cxnLst/>
            <a:rect l="l" t="t" r="r" b="b"/>
            <a:pathLst>
              <a:path w="4382836" h="2462597">
                <a:moveTo>
                  <a:pt x="0" y="0"/>
                </a:moveTo>
                <a:lnTo>
                  <a:pt x="4382836" y="0"/>
                </a:lnTo>
                <a:lnTo>
                  <a:pt x="4382836" y="2462597"/>
                </a:lnTo>
                <a:lnTo>
                  <a:pt x="0" y="2462597"/>
                </a:lnTo>
                <a:lnTo>
                  <a:pt x="0" y="0"/>
                </a:lnTo>
                <a:close/>
              </a:path>
            </a:pathLst>
          </a:custGeom>
          <a:blipFill>
            <a:blip r:embed="rId4"/>
            <a:stretch>
              <a:fillRect/>
            </a:stretch>
          </a:blipFill>
        </p:spPr>
        <p:txBody>
          <a:bodyPr/>
          <a:lstStyle/>
          <a:p>
            <a:endParaRPr lang="en-US"/>
          </a:p>
        </p:txBody>
      </p:sp>
      <p:sp>
        <p:nvSpPr>
          <p:cNvPr id="5" name="Freeform 5"/>
          <p:cNvSpPr/>
          <p:nvPr/>
        </p:nvSpPr>
        <p:spPr>
          <a:xfrm>
            <a:off x="10028718" y="1514158"/>
            <a:ext cx="4504143" cy="2635077"/>
          </a:xfrm>
          <a:custGeom>
            <a:avLst/>
            <a:gdLst/>
            <a:ahLst/>
            <a:cxnLst/>
            <a:rect l="l" t="t" r="r" b="b"/>
            <a:pathLst>
              <a:path w="4504143" h="2635077">
                <a:moveTo>
                  <a:pt x="0" y="0"/>
                </a:moveTo>
                <a:lnTo>
                  <a:pt x="4504142" y="0"/>
                </a:lnTo>
                <a:lnTo>
                  <a:pt x="4504142" y="2635076"/>
                </a:lnTo>
                <a:lnTo>
                  <a:pt x="0" y="2635076"/>
                </a:lnTo>
                <a:lnTo>
                  <a:pt x="0" y="0"/>
                </a:lnTo>
                <a:close/>
              </a:path>
            </a:pathLst>
          </a:custGeom>
          <a:blipFill>
            <a:blip r:embed="rId5"/>
            <a:stretch>
              <a:fillRect/>
            </a:stretch>
          </a:blipFill>
        </p:spPr>
        <p:txBody>
          <a:bodyPr/>
          <a:lstStyle/>
          <a:p>
            <a:endParaRPr lang="en-US"/>
          </a:p>
        </p:txBody>
      </p:sp>
      <p:sp>
        <p:nvSpPr>
          <p:cNvPr id="6" name="Freeform 6"/>
          <p:cNvSpPr/>
          <p:nvPr/>
        </p:nvSpPr>
        <p:spPr>
          <a:xfrm>
            <a:off x="2855768" y="6209097"/>
            <a:ext cx="4486314" cy="2523552"/>
          </a:xfrm>
          <a:custGeom>
            <a:avLst/>
            <a:gdLst/>
            <a:ahLst/>
            <a:cxnLst/>
            <a:rect l="l" t="t" r="r" b="b"/>
            <a:pathLst>
              <a:path w="4486314" h="2523552">
                <a:moveTo>
                  <a:pt x="0" y="0"/>
                </a:moveTo>
                <a:lnTo>
                  <a:pt x="4486314" y="0"/>
                </a:lnTo>
                <a:lnTo>
                  <a:pt x="4486314" y="2523552"/>
                </a:lnTo>
                <a:lnTo>
                  <a:pt x="0" y="2523552"/>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2729254" y="781050"/>
            <a:ext cx="12829492" cy="1218565"/>
          </a:xfrm>
          <a:prstGeom prst="rect">
            <a:avLst/>
          </a:prstGeom>
        </p:spPr>
        <p:txBody>
          <a:bodyPr lIns="0" tIns="0" rIns="0" bIns="0" rtlCol="0" anchor="t">
            <a:spAutoFit/>
          </a:bodyPr>
          <a:lstStyle/>
          <a:p>
            <a:pPr marL="0" lvl="0" indent="0" algn="ctr">
              <a:lnSpc>
                <a:spcPts val="8959"/>
              </a:lnSpc>
              <a:spcBef>
                <a:spcPct val="0"/>
              </a:spcBef>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8180360" y="955022"/>
            <a:ext cx="963640" cy="963640"/>
          </a:xfrm>
          <a:custGeom>
            <a:avLst/>
            <a:gdLst/>
            <a:ahLst/>
            <a:cxnLst/>
            <a:rect l="l" t="t" r="r" b="b"/>
            <a:pathLst>
              <a:path w="963640" h="963640">
                <a:moveTo>
                  <a:pt x="0" y="0"/>
                </a:moveTo>
                <a:lnTo>
                  <a:pt x="963640" y="0"/>
                </a:lnTo>
                <a:lnTo>
                  <a:pt x="963640" y="963640"/>
                </a:lnTo>
                <a:lnTo>
                  <a:pt x="0" y="9636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072220" y="436193"/>
            <a:ext cx="2964938" cy="2964938"/>
          </a:xfrm>
          <a:custGeom>
            <a:avLst/>
            <a:gdLst/>
            <a:ahLst/>
            <a:cxnLst/>
            <a:rect l="l" t="t" r="r" b="b"/>
            <a:pathLst>
              <a:path w="2964938" h="2964938">
                <a:moveTo>
                  <a:pt x="0" y="0"/>
                </a:moveTo>
                <a:lnTo>
                  <a:pt x="2964939" y="0"/>
                </a:lnTo>
                <a:lnTo>
                  <a:pt x="2964939" y="2964938"/>
                </a:lnTo>
                <a:lnTo>
                  <a:pt x="0" y="2964938"/>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28700" y="1535875"/>
            <a:ext cx="6557554" cy="728264"/>
          </a:xfrm>
          <a:prstGeom prst="rect">
            <a:avLst/>
          </a:prstGeom>
        </p:spPr>
        <p:txBody>
          <a:bodyPr lIns="0" tIns="0" rIns="0" bIns="0" rtlCol="0" anchor="t">
            <a:spAutoFit/>
          </a:bodyPr>
          <a:lstStyle/>
          <a:p>
            <a:pPr algn="ctr">
              <a:lnSpc>
                <a:spcPts val="2919"/>
              </a:lnSpc>
            </a:pPr>
            <a:r>
              <a:rPr lang="en-US" sz="2162" spc="216">
                <a:solidFill>
                  <a:srgbClr val="FFFFFF"/>
                </a:solidFill>
                <a:latin typeface="Nexa"/>
                <a:ea typeface="Nexa"/>
                <a:cs typeface="Nexa"/>
                <a:sym typeface="Nexa"/>
              </a:rPr>
              <a:t>OF</a:t>
            </a:r>
          </a:p>
          <a:p>
            <a:pPr algn="ctr">
              <a:lnSpc>
                <a:spcPts val="2919"/>
              </a:lnSpc>
            </a:pPr>
            <a:r>
              <a:rPr lang="en-US" sz="2162" spc="216">
                <a:solidFill>
                  <a:srgbClr val="FFFFFF"/>
                </a:solidFill>
                <a:latin typeface="Nexa"/>
                <a:ea typeface="Nexa"/>
                <a:cs typeface="Nexa"/>
                <a:sym typeface="Nexa"/>
              </a:rPr>
              <a:t>THE</a:t>
            </a:r>
          </a:p>
        </p:txBody>
      </p:sp>
      <p:grpSp>
        <p:nvGrpSpPr>
          <p:cNvPr id="6" name="Group 6"/>
          <p:cNvGrpSpPr/>
          <p:nvPr/>
        </p:nvGrpSpPr>
        <p:grpSpPr>
          <a:xfrm>
            <a:off x="644508" y="560254"/>
            <a:ext cx="7790559" cy="2027442"/>
            <a:chOff x="0" y="0"/>
            <a:chExt cx="10387411" cy="2703257"/>
          </a:xfrm>
        </p:grpSpPr>
        <p:sp>
          <p:nvSpPr>
            <p:cNvPr id="7" name="TextBox 7"/>
            <p:cNvSpPr txBox="1"/>
            <p:nvPr/>
          </p:nvSpPr>
          <p:spPr>
            <a:xfrm>
              <a:off x="0" y="1037119"/>
              <a:ext cx="10387411" cy="1666138"/>
            </a:xfrm>
            <a:prstGeom prst="rect">
              <a:avLst/>
            </a:prstGeom>
          </p:spPr>
          <p:txBody>
            <a:bodyPr lIns="0" tIns="0" rIns="0" bIns="0" rtlCol="0" anchor="t">
              <a:spAutoFit/>
            </a:bodyPr>
            <a:lstStyle/>
            <a:p>
              <a:pPr algn="ctr">
                <a:lnSpc>
                  <a:spcPts val="9090"/>
                </a:lnSpc>
              </a:pPr>
              <a:r>
                <a:rPr lang="en-US" sz="9090">
                  <a:solidFill>
                    <a:srgbClr val="FFFFFF"/>
                  </a:solidFill>
                  <a:latin typeface="Signika Bold"/>
                  <a:ea typeface="Signika Bold"/>
                  <a:cs typeface="Signika Bold"/>
                  <a:sym typeface="Signika Bold"/>
                </a:rPr>
                <a:t>FRUIT   SPIRIT</a:t>
              </a:r>
            </a:p>
          </p:txBody>
        </p:sp>
        <p:sp>
          <p:nvSpPr>
            <p:cNvPr id="8" name="TextBox 8"/>
            <p:cNvSpPr txBox="1"/>
            <p:nvPr/>
          </p:nvSpPr>
          <p:spPr>
            <a:xfrm>
              <a:off x="4307790" y="-161925"/>
              <a:ext cx="1207323" cy="1287552"/>
            </a:xfrm>
            <a:prstGeom prst="rect">
              <a:avLst/>
            </a:prstGeom>
          </p:spPr>
          <p:txBody>
            <a:bodyPr lIns="0" tIns="0" rIns="0" bIns="0" rtlCol="0" anchor="t">
              <a:spAutoFit/>
            </a:bodyPr>
            <a:lstStyle/>
            <a:p>
              <a:pPr algn="l">
                <a:lnSpc>
                  <a:spcPts val="7814"/>
                </a:lnSpc>
              </a:pPr>
              <a:r>
                <a:rPr lang="en-US" sz="5581">
                  <a:solidFill>
                    <a:srgbClr val="FFFFFF"/>
                  </a:solidFill>
                  <a:latin typeface="Yellowtail"/>
                  <a:ea typeface="Yellowtail"/>
                  <a:cs typeface="Yellowtail"/>
                  <a:sym typeface="Yellowtail"/>
                </a:rPr>
                <a:t>The</a:t>
              </a:r>
            </a:p>
          </p:txBody>
        </p:sp>
      </p:grpSp>
      <p:sp>
        <p:nvSpPr>
          <p:cNvPr id="9" name="TextBox 9"/>
          <p:cNvSpPr txBox="1"/>
          <p:nvPr/>
        </p:nvSpPr>
        <p:spPr>
          <a:xfrm>
            <a:off x="1028700" y="2701667"/>
            <a:ext cx="8652987" cy="1558320"/>
          </a:xfrm>
          <a:prstGeom prst="rect">
            <a:avLst/>
          </a:prstGeom>
        </p:spPr>
        <p:txBody>
          <a:bodyPr lIns="0" tIns="0" rIns="0" bIns="0" rtlCol="0" anchor="t">
            <a:spAutoFit/>
          </a:bodyPr>
          <a:lstStyle/>
          <a:p>
            <a:pPr marL="0" lvl="0" indent="0" algn="l">
              <a:lnSpc>
                <a:spcPts val="5983"/>
              </a:lnSpc>
              <a:spcBef>
                <a:spcPct val="0"/>
              </a:spcBef>
            </a:pPr>
            <a:r>
              <a:rPr lang="en-US" sz="4273" spc="427">
                <a:solidFill>
                  <a:srgbClr val="FFFFFF"/>
                </a:solidFill>
                <a:latin typeface="Optima Italics"/>
                <a:ea typeface="Optima Italics"/>
                <a:cs typeface="Optima Italics"/>
                <a:sym typeface="Optima Italics"/>
              </a:rPr>
              <a:t>How will you cultivate the fruit of faithfulness...</a:t>
            </a:r>
          </a:p>
        </p:txBody>
      </p:sp>
      <p:sp>
        <p:nvSpPr>
          <p:cNvPr id="10" name="TextBox 10"/>
          <p:cNvSpPr txBox="1"/>
          <p:nvPr/>
        </p:nvSpPr>
        <p:spPr>
          <a:xfrm>
            <a:off x="644172" y="4537773"/>
            <a:ext cx="17392987" cy="2604135"/>
          </a:xfrm>
          <a:prstGeom prst="rect">
            <a:avLst/>
          </a:prstGeom>
        </p:spPr>
        <p:txBody>
          <a:bodyPr lIns="0" tIns="0" rIns="0" bIns="0" rtlCol="0" anchor="t">
            <a:spAutoFit/>
          </a:bodyPr>
          <a:lstStyle/>
          <a:p>
            <a:pPr marL="777243" lvl="1" indent="-388622" algn="just">
              <a:lnSpc>
                <a:spcPts val="5040"/>
              </a:lnSpc>
              <a:buAutoNum type="arabicPeriod"/>
            </a:pPr>
            <a:r>
              <a:rPr lang="en-US" sz="3600" spc="86">
                <a:solidFill>
                  <a:srgbClr val="FFFFFF"/>
                </a:solidFill>
                <a:latin typeface="Optima Bold"/>
                <a:ea typeface="Optima Bold"/>
                <a:cs typeface="Optima Bold"/>
                <a:sym typeface="Optima Bold"/>
              </a:rPr>
              <a:t>in your own personal relationship with God?</a:t>
            </a:r>
          </a:p>
          <a:p>
            <a:pPr marL="777243" lvl="1" indent="-388622" algn="just">
              <a:lnSpc>
                <a:spcPts val="5040"/>
              </a:lnSpc>
              <a:buAutoNum type="arabicPeriod"/>
            </a:pPr>
            <a:r>
              <a:rPr lang="en-US" sz="3600" spc="86">
                <a:solidFill>
                  <a:srgbClr val="FFFFFF"/>
                </a:solidFill>
                <a:latin typeface="Optima Bold"/>
                <a:ea typeface="Optima Bold"/>
                <a:cs typeface="Optima Bold"/>
                <a:sym typeface="Optima Bold"/>
              </a:rPr>
              <a:t>in ways you can help to build up the body of Christ here at Grantham through faithfully using your gifts for one another?</a:t>
            </a:r>
          </a:p>
          <a:p>
            <a:pPr marL="777243" lvl="1" indent="-388622" algn="just">
              <a:lnSpc>
                <a:spcPts val="5040"/>
              </a:lnSpc>
              <a:buAutoNum type="arabicPeriod"/>
            </a:pPr>
            <a:r>
              <a:rPr lang="en-US" sz="3600" spc="86">
                <a:solidFill>
                  <a:srgbClr val="FFFFFF"/>
                </a:solidFill>
                <a:latin typeface="Optima Bold"/>
                <a:ea typeface="Optima Bold"/>
                <a:cs typeface="Optima Bold"/>
                <a:sym typeface="Optima Bold"/>
              </a:rPr>
              <a:t>in faithfully engaging in our world to share Christ’s love to others?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501697" y="90170"/>
            <a:ext cx="17284606" cy="6158230"/>
          </a:xfrm>
          <a:prstGeom prst="rect">
            <a:avLst/>
          </a:prstGeom>
        </p:spPr>
        <p:txBody>
          <a:bodyPr lIns="0" tIns="0" rIns="0" bIns="0" rtlCol="0" anchor="t">
            <a:spAutoFit/>
          </a:bodyPr>
          <a:lstStyle/>
          <a:p>
            <a:pPr algn="ctr">
              <a:lnSpc>
                <a:spcPts val="6020"/>
              </a:lnSpc>
            </a:pPr>
            <a:endParaRPr/>
          </a:p>
          <a:p>
            <a:pPr algn="l">
              <a:lnSpc>
                <a:spcPts val="6020"/>
              </a:lnSpc>
            </a:pPr>
            <a:r>
              <a:rPr lang="en-US" sz="4300" spc="103">
                <a:solidFill>
                  <a:srgbClr val="FFFFFF"/>
                </a:solidFill>
                <a:latin typeface="Optima Bold"/>
                <a:ea typeface="Optima Bold"/>
                <a:cs typeface="Optima Bold"/>
                <a:sym typeface="Optima Bold"/>
              </a:rPr>
              <a:t>Heavenly Father, I pray that this day I may live in your presence and please you more and more.</a:t>
            </a:r>
          </a:p>
          <a:p>
            <a:pPr algn="l">
              <a:lnSpc>
                <a:spcPts val="6020"/>
              </a:lnSpc>
            </a:pPr>
            <a:r>
              <a:rPr lang="en-US" sz="4300" spc="103">
                <a:solidFill>
                  <a:srgbClr val="FFFFFF"/>
                </a:solidFill>
                <a:latin typeface="Optima Bold"/>
                <a:ea typeface="Optima Bold"/>
                <a:cs typeface="Optima Bold"/>
                <a:sym typeface="Optima Bold"/>
              </a:rPr>
              <a:t>Lord Jesus, I pray that this day I may take up my cross and folllow you.</a:t>
            </a:r>
          </a:p>
          <a:p>
            <a:pPr algn="l">
              <a:lnSpc>
                <a:spcPts val="6020"/>
              </a:lnSpc>
            </a:pPr>
            <a:r>
              <a:rPr lang="en-US" sz="4300" spc="103">
                <a:solidFill>
                  <a:srgbClr val="FFFFFF"/>
                </a:solidFill>
                <a:latin typeface="Optima Bold"/>
                <a:ea typeface="Optima Bold"/>
                <a:cs typeface="Optima Bold"/>
                <a:sym typeface="Optima Bold"/>
              </a:rPr>
              <a:t>Holy Spirit, I pray that this day you will fill me with yourself and cause your fruit to ripen in my life: love, joy, peace, patience, kindness,  goodness, faithfulness, gentleness, and self-control. Amen.</a:t>
            </a:r>
          </a:p>
        </p:txBody>
      </p:sp>
      <p:sp>
        <p:nvSpPr>
          <p:cNvPr id="4" name="Freeform 4"/>
          <p:cNvSpPr/>
          <p:nvPr/>
        </p:nvSpPr>
        <p:spPr>
          <a:xfrm>
            <a:off x="6961660" y="6531378"/>
            <a:ext cx="3304113" cy="3304113"/>
          </a:xfrm>
          <a:custGeom>
            <a:avLst/>
            <a:gdLst/>
            <a:ahLst/>
            <a:cxnLst/>
            <a:rect l="l" t="t" r="r" b="b"/>
            <a:pathLst>
              <a:path w="3304113" h="3304113">
                <a:moveTo>
                  <a:pt x="0" y="0"/>
                </a:moveTo>
                <a:lnTo>
                  <a:pt x="3304113" y="0"/>
                </a:lnTo>
                <a:lnTo>
                  <a:pt x="3304113" y="3304113"/>
                </a:lnTo>
                <a:lnTo>
                  <a:pt x="0" y="330411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631978" y="493952"/>
            <a:ext cx="5644311" cy="2052034"/>
          </a:xfrm>
          <a:custGeom>
            <a:avLst/>
            <a:gdLst/>
            <a:ahLst/>
            <a:cxnLst/>
            <a:rect l="l" t="t" r="r" b="b"/>
            <a:pathLst>
              <a:path w="5644311" h="2052034">
                <a:moveTo>
                  <a:pt x="0" y="0"/>
                </a:moveTo>
                <a:lnTo>
                  <a:pt x="5644312" y="0"/>
                </a:lnTo>
                <a:lnTo>
                  <a:pt x="5644312" y="2052034"/>
                </a:lnTo>
                <a:lnTo>
                  <a:pt x="0" y="2052034"/>
                </a:lnTo>
                <a:lnTo>
                  <a:pt x="0" y="0"/>
                </a:lnTo>
                <a:close/>
              </a:path>
            </a:pathLst>
          </a:custGeom>
          <a:blipFill>
            <a:blip r:embed="rId3"/>
            <a:stretch>
              <a:fillRect/>
            </a:stretch>
          </a:blipFill>
        </p:spPr>
        <p:txBody>
          <a:bodyPr/>
          <a:lstStyle/>
          <a:p>
            <a:endParaRPr lang="en-US"/>
          </a:p>
        </p:txBody>
      </p:sp>
      <p:sp>
        <p:nvSpPr>
          <p:cNvPr id="4" name="Freeform 4"/>
          <p:cNvSpPr/>
          <p:nvPr/>
        </p:nvSpPr>
        <p:spPr>
          <a:xfrm>
            <a:off x="15894670" y="3567689"/>
            <a:ext cx="1875273" cy="1875273"/>
          </a:xfrm>
          <a:custGeom>
            <a:avLst/>
            <a:gdLst/>
            <a:ahLst/>
            <a:cxnLst/>
            <a:rect l="l" t="t" r="r" b="b"/>
            <a:pathLst>
              <a:path w="1875273" h="1875273">
                <a:moveTo>
                  <a:pt x="0" y="0"/>
                </a:moveTo>
                <a:lnTo>
                  <a:pt x="1875272" y="0"/>
                </a:lnTo>
                <a:lnTo>
                  <a:pt x="1875272" y="1875272"/>
                </a:lnTo>
                <a:lnTo>
                  <a:pt x="0" y="1875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481649" y="4138448"/>
            <a:ext cx="15160670" cy="2353005"/>
          </a:xfrm>
          <a:prstGeom prst="rect">
            <a:avLst/>
          </a:prstGeom>
        </p:spPr>
        <p:txBody>
          <a:bodyPr lIns="0" tIns="0" rIns="0" bIns="0" rtlCol="0" anchor="t">
            <a:spAutoFit/>
          </a:bodyPr>
          <a:lstStyle/>
          <a:p>
            <a:pPr algn="ctr">
              <a:lnSpc>
                <a:spcPts val="17689"/>
              </a:lnSpc>
            </a:pPr>
            <a:r>
              <a:rPr lang="en-US" sz="17689">
                <a:solidFill>
                  <a:srgbClr val="FFFFFF"/>
                </a:solidFill>
                <a:latin typeface="Signika Bold"/>
                <a:ea typeface="Signika Bold"/>
                <a:cs typeface="Signika Bold"/>
                <a:sym typeface="Signika Bold"/>
              </a:rPr>
              <a:t>FRUIT   SPIRIT</a:t>
            </a:r>
          </a:p>
        </p:txBody>
      </p:sp>
      <p:sp>
        <p:nvSpPr>
          <p:cNvPr id="6" name="TextBox 6"/>
          <p:cNvSpPr txBox="1"/>
          <p:nvPr/>
        </p:nvSpPr>
        <p:spPr>
          <a:xfrm>
            <a:off x="2586446" y="4457700"/>
            <a:ext cx="12127163" cy="1323975"/>
          </a:xfrm>
          <a:prstGeom prst="rect">
            <a:avLst/>
          </a:prstGeom>
        </p:spPr>
        <p:txBody>
          <a:bodyPr lIns="0" tIns="0" rIns="0" bIns="0" rtlCol="0" anchor="t">
            <a:spAutoFit/>
          </a:bodyPr>
          <a:lstStyle/>
          <a:p>
            <a:pPr algn="ctr">
              <a:lnSpc>
                <a:spcPts val="5399"/>
              </a:lnSpc>
            </a:pPr>
            <a:r>
              <a:rPr lang="en-US" sz="3999" spc="399">
                <a:solidFill>
                  <a:srgbClr val="FFFFFF"/>
                </a:solidFill>
                <a:latin typeface="Nexa"/>
                <a:ea typeface="Nexa"/>
                <a:cs typeface="Nexa"/>
                <a:sym typeface="Nexa"/>
              </a:rPr>
              <a:t>OF</a:t>
            </a:r>
          </a:p>
          <a:p>
            <a:pPr algn="ctr">
              <a:lnSpc>
                <a:spcPts val="5399"/>
              </a:lnSpc>
            </a:pPr>
            <a:r>
              <a:rPr lang="en-US" sz="3999" spc="399">
                <a:solidFill>
                  <a:srgbClr val="FFFFFF"/>
                </a:solidFill>
                <a:latin typeface="Nexa"/>
                <a:ea typeface="Nexa"/>
                <a:cs typeface="Nexa"/>
                <a:sym typeface="Nexa"/>
              </a:rPr>
              <a:t>THE</a:t>
            </a:r>
          </a:p>
        </p:txBody>
      </p:sp>
      <p:sp>
        <p:nvSpPr>
          <p:cNvPr id="7" name="TextBox 7"/>
          <p:cNvSpPr txBox="1"/>
          <p:nvPr/>
        </p:nvSpPr>
        <p:spPr>
          <a:xfrm>
            <a:off x="7768970" y="2241186"/>
            <a:ext cx="1762116" cy="1947678"/>
          </a:xfrm>
          <a:prstGeom prst="rect">
            <a:avLst/>
          </a:prstGeom>
        </p:spPr>
        <p:txBody>
          <a:bodyPr lIns="0" tIns="0" rIns="0" bIns="0" rtlCol="0" anchor="t">
            <a:spAutoFit/>
          </a:bodyPr>
          <a:lstStyle/>
          <a:p>
            <a:pPr algn="l">
              <a:lnSpc>
                <a:spcPts val="15207"/>
              </a:lnSpc>
            </a:pPr>
            <a:r>
              <a:rPr lang="en-US" sz="10862">
                <a:solidFill>
                  <a:srgbClr val="FFFFFF"/>
                </a:solidFill>
                <a:latin typeface="Yellowtail"/>
                <a:ea typeface="Yellowtail"/>
                <a:cs typeface="Yellowtail"/>
                <a:sym typeface="Yellowtail"/>
              </a:rPr>
              <a:t>The</a:t>
            </a:r>
          </a:p>
        </p:txBody>
      </p:sp>
      <p:sp>
        <p:nvSpPr>
          <p:cNvPr id="8" name="TextBox 8"/>
          <p:cNvSpPr txBox="1"/>
          <p:nvPr/>
        </p:nvSpPr>
        <p:spPr>
          <a:xfrm>
            <a:off x="1481649" y="8373362"/>
            <a:ext cx="13509026" cy="1117600"/>
          </a:xfrm>
          <a:prstGeom prst="rect">
            <a:avLst/>
          </a:prstGeom>
        </p:spPr>
        <p:txBody>
          <a:bodyPr lIns="0" tIns="0" rIns="0" bIns="0" rtlCol="0" anchor="t">
            <a:spAutoFit/>
          </a:bodyPr>
          <a:lstStyle/>
          <a:p>
            <a:pPr algn="l">
              <a:lnSpc>
                <a:spcPts val="4400"/>
              </a:lnSpc>
            </a:pPr>
            <a:r>
              <a:rPr lang="en-US" sz="4000" spc="400">
                <a:solidFill>
                  <a:srgbClr val="F2F5F9"/>
                </a:solidFill>
                <a:latin typeface="Nexa"/>
                <a:ea typeface="Nexa"/>
                <a:cs typeface="Nexa"/>
                <a:sym typeface="Nexa"/>
              </a:rPr>
              <a:t>Subscribe &amp; Listen to the </a:t>
            </a:r>
          </a:p>
          <a:p>
            <a:pPr marL="0" lvl="0" indent="0" algn="l">
              <a:lnSpc>
                <a:spcPts val="4400"/>
              </a:lnSpc>
            </a:pPr>
            <a:r>
              <a:rPr lang="en-US" sz="4000" spc="400">
                <a:solidFill>
                  <a:srgbClr val="F2F5F9"/>
                </a:solidFill>
                <a:latin typeface="Nexa"/>
                <a:ea typeface="Nexa"/>
                <a:cs typeface="Nexa"/>
                <a:sym typeface="Nexa"/>
              </a:rPr>
              <a:t>Grantham Church Podcast</a:t>
            </a:r>
          </a:p>
        </p:txBody>
      </p:sp>
      <p:sp>
        <p:nvSpPr>
          <p:cNvPr id="9" name="Freeform 9"/>
          <p:cNvSpPr/>
          <p:nvPr/>
        </p:nvSpPr>
        <p:spPr>
          <a:xfrm>
            <a:off x="10041729" y="7831253"/>
            <a:ext cx="1659709" cy="1659709"/>
          </a:xfrm>
          <a:custGeom>
            <a:avLst/>
            <a:gdLst/>
            <a:ahLst/>
            <a:cxnLst/>
            <a:rect l="l" t="t" r="r" b="b"/>
            <a:pathLst>
              <a:path w="1659709" h="1659709">
                <a:moveTo>
                  <a:pt x="0" y="0"/>
                </a:moveTo>
                <a:lnTo>
                  <a:pt x="1659709" y="0"/>
                </a:lnTo>
                <a:lnTo>
                  <a:pt x="1659709" y="1659709"/>
                </a:lnTo>
                <a:lnTo>
                  <a:pt x="0" y="1659709"/>
                </a:lnTo>
                <a:lnTo>
                  <a:pt x="0" y="0"/>
                </a:lnTo>
                <a:close/>
              </a:path>
            </a:pathLst>
          </a:custGeom>
          <a:blipFill>
            <a:blip r:embed="rId6"/>
            <a:stretch>
              <a:fillRect/>
            </a:stretch>
          </a:blipFill>
        </p:spPr>
        <p:txBody>
          <a:bodyPr/>
          <a:lstStyle/>
          <a:p>
            <a:endParaRPr lang="en-US"/>
          </a:p>
        </p:txBody>
      </p:sp>
      <p:sp>
        <p:nvSpPr>
          <p:cNvPr id="10" name="Freeform 10"/>
          <p:cNvSpPr/>
          <p:nvPr/>
        </p:nvSpPr>
        <p:spPr>
          <a:xfrm>
            <a:off x="12472963" y="7835164"/>
            <a:ext cx="1698394" cy="1698394"/>
          </a:xfrm>
          <a:custGeom>
            <a:avLst/>
            <a:gdLst/>
            <a:ahLst/>
            <a:cxnLst/>
            <a:rect l="l" t="t" r="r" b="b"/>
            <a:pathLst>
              <a:path w="1698394" h="1698394">
                <a:moveTo>
                  <a:pt x="0" y="0"/>
                </a:moveTo>
                <a:lnTo>
                  <a:pt x="1698394" y="0"/>
                </a:lnTo>
                <a:lnTo>
                  <a:pt x="1698394" y="1698394"/>
                </a:lnTo>
                <a:lnTo>
                  <a:pt x="0" y="1698394"/>
                </a:lnTo>
                <a:lnTo>
                  <a:pt x="0" y="0"/>
                </a:lnTo>
                <a:close/>
              </a:path>
            </a:pathLst>
          </a:custGeom>
          <a:blipFill>
            <a:blip r:embed="rId7"/>
            <a:stretch>
              <a:fillRect/>
            </a:stretch>
          </a:blipFill>
        </p:spPr>
        <p:txBody>
          <a:bodyPr/>
          <a:lstStyle/>
          <a:p>
            <a:endParaRPr lang="en-US"/>
          </a:p>
        </p:txBody>
      </p:sp>
      <p:sp>
        <p:nvSpPr>
          <p:cNvPr id="11" name="Freeform 11"/>
          <p:cNvSpPr/>
          <p:nvPr/>
        </p:nvSpPr>
        <p:spPr>
          <a:xfrm>
            <a:off x="14943926" y="7831253"/>
            <a:ext cx="1698394" cy="1698394"/>
          </a:xfrm>
          <a:custGeom>
            <a:avLst/>
            <a:gdLst/>
            <a:ahLst/>
            <a:cxnLst/>
            <a:rect l="l" t="t" r="r" b="b"/>
            <a:pathLst>
              <a:path w="1698394" h="1698394">
                <a:moveTo>
                  <a:pt x="0" y="0"/>
                </a:moveTo>
                <a:lnTo>
                  <a:pt x="1698394" y="0"/>
                </a:lnTo>
                <a:lnTo>
                  <a:pt x="1698394" y="1698394"/>
                </a:lnTo>
                <a:lnTo>
                  <a:pt x="0" y="1698394"/>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2998403" y="6349264"/>
            <a:ext cx="12127163" cy="838200"/>
          </a:xfrm>
          <a:prstGeom prst="rect">
            <a:avLst/>
          </a:prstGeom>
        </p:spPr>
        <p:txBody>
          <a:bodyPr lIns="0" tIns="0" rIns="0" bIns="0" rtlCol="0" anchor="t">
            <a:spAutoFit/>
          </a:bodyPr>
          <a:lstStyle/>
          <a:p>
            <a:pPr algn="ctr">
              <a:lnSpc>
                <a:spcPts val="6750"/>
              </a:lnSpc>
            </a:pPr>
            <a:r>
              <a:rPr lang="en-US" sz="5000" spc="500">
                <a:solidFill>
                  <a:srgbClr val="FFFFFF"/>
                </a:solidFill>
                <a:latin typeface="Montserrat Classic"/>
                <a:ea typeface="Montserrat Classic"/>
                <a:cs typeface="Montserrat Classic"/>
                <a:sym typeface="Montserrat Classic"/>
              </a:rPr>
              <a:t>SUMMER 2024 SERIES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631978" y="493952"/>
            <a:ext cx="5644311" cy="2052034"/>
          </a:xfrm>
          <a:custGeom>
            <a:avLst/>
            <a:gdLst/>
            <a:ahLst/>
            <a:cxnLst/>
            <a:rect l="l" t="t" r="r" b="b"/>
            <a:pathLst>
              <a:path w="5644311" h="2052034">
                <a:moveTo>
                  <a:pt x="0" y="0"/>
                </a:moveTo>
                <a:lnTo>
                  <a:pt x="5644312" y="0"/>
                </a:lnTo>
                <a:lnTo>
                  <a:pt x="5644312" y="2052034"/>
                </a:lnTo>
                <a:lnTo>
                  <a:pt x="0" y="2052034"/>
                </a:lnTo>
                <a:lnTo>
                  <a:pt x="0" y="0"/>
                </a:lnTo>
                <a:close/>
              </a:path>
            </a:pathLst>
          </a:custGeom>
          <a:blipFill>
            <a:blip r:embed="rId3"/>
            <a:stretch>
              <a:fillRect/>
            </a:stretch>
          </a:blipFill>
        </p:spPr>
        <p:txBody>
          <a:bodyPr/>
          <a:lstStyle/>
          <a:p>
            <a:endParaRPr lang="en-US"/>
          </a:p>
        </p:txBody>
      </p:sp>
      <p:sp>
        <p:nvSpPr>
          <p:cNvPr id="4" name="Freeform 4"/>
          <p:cNvSpPr/>
          <p:nvPr/>
        </p:nvSpPr>
        <p:spPr>
          <a:xfrm>
            <a:off x="15894670" y="3567689"/>
            <a:ext cx="1875273" cy="1875273"/>
          </a:xfrm>
          <a:custGeom>
            <a:avLst/>
            <a:gdLst/>
            <a:ahLst/>
            <a:cxnLst/>
            <a:rect l="l" t="t" r="r" b="b"/>
            <a:pathLst>
              <a:path w="1875273" h="1875273">
                <a:moveTo>
                  <a:pt x="0" y="0"/>
                </a:moveTo>
                <a:lnTo>
                  <a:pt x="1875272" y="0"/>
                </a:lnTo>
                <a:lnTo>
                  <a:pt x="1875272" y="1875272"/>
                </a:lnTo>
                <a:lnTo>
                  <a:pt x="0" y="1875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481649" y="4138448"/>
            <a:ext cx="15160670" cy="2353005"/>
          </a:xfrm>
          <a:prstGeom prst="rect">
            <a:avLst/>
          </a:prstGeom>
        </p:spPr>
        <p:txBody>
          <a:bodyPr lIns="0" tIns="0" rIns="0" bIns="0" rtlCol="0" anchor="t">
            <a:spAutoFit/>
          </a:bodyPr>
          <a:lstStyle/>
          <a:p>
            <a:pPr algn="ctr">
              <a:lnSpc>
                <a:spcPts val="17689"/>
              </a:lnSpc>
            </a:pPr>
            <a:r>
              <a:rPr lang="en-US" sz="17689">
                <a:solidFill>
                  <a:srgbClr val="FFFFFF"/>
                </a:solidFill>
                <a:latin typeface="Signika Bold"/>
                <a:ea typeface="Signika Bold"/>
                <a:cs typeface="Signika Bold"/>
                <a:sym typeface="Signika Bold"/>
              </a:rPr>
              <a:t>FRUIT   SPIRIT</a:t>
            </a:r>
          </a:p>
        </p:txBody>
      </p:sp>
      <p:sp>
        <p:nvSpPr>
          <p:cNvPr id="6" name="TextBox 6"/>
          <p:cNvSpPr txBox="1"/>
          <p:nvPr/>
        </p:nvSpPr>
        <p:spPr>
          <a:xfrm>
            <a:off x="2998403" y="7663027"/>
            <a:ext cx="12127163" cy="838200"/>
          </a:xfrm>
          <a:prstGeom prst="rect">
            <a:avLst/>
          </a:prstGeom>
        </p:spPr>
        <p:txBody>
          <a:bodyPr lIns="0" tIns="0" rIns="0" bIns="0" rtlCol="0" anchor="t">
            <a:spAutoFit/>
          </a:bodyPr>
          <a:lstStyle/>
          <a:p>
            <a:pPr algn="ctr">
              <a:lnSpc>
                <a:spcPts val="6750"/>
              </a:lnSpc>
            </a:pPr>
            <a:r>
              <a:rPr lang="en-US" sz="5000" spc="500">
                <a:solidFill>
                  <a:srgbClr val="FFFFFF"/>
                </a:solidFill>
                <a:latin typeface="Montserrat Classic"/>
                <a:ea typeface="Montserrat Classic"/>
                <a:cs typeface="Montserrat Classic"/>
                <a:sym typeface="Montserrat Classic"/>
              </a:rPr>
              <a:t>BEARING FAITHFULNESS</a:t>
            </a:r>
          </a:p>
        </p:txBody>
      </p:sp>
      <p:sp>
        <p:nvSpPr>
          <p:cNvPr id="7" name="TextBox 7"/>
          <p:cNvSpPr txBox="1"/>
          <p:nvPr/>
        </p:nvSpPr>
        <p:spPr>
          <a:xfrm>
            <a:off x="2586446" y="4457700"/>
            <a:ext cx="12127163" cy="1323975"/>
          </a:xfrm>
          <a:prstGeom prst="rect">
            <a:avLst/>
          </a:prstGeom>
        </p:spPr>
        <p:txBody>
          <a:bodyPr lIns="0" tIns="0" rIns="0" bIns="0" rtlCol="0" anchor="t">
            <a:spAutoFit/>
          </a:bodyPr>
          <a:lstStyle/>
          <a:p>
            <a:pPr algn="ctr">
              <a:lnSpc>
                <a:spcPts val="5399"/>
              </a:lnSpc>
            </a:pPr>
            <a:r>
              <a:rPr lang="en-US" sz="3999" spc="399">
                <a:solidFill>
                  <a:srgbClr val="FFFFFF"/>
                </a:solidFill>
                <a:latin typeface="Nexa"/>
                <a:ea typeface="Nexa"/>
                <a:cs typeface="Nexa"/>
                <a:sym typeface="Nexa"/>
              </a:rPr>
              <a:t>OF</a:t>
            </a:r>
          </a:p>
          <a:p>
            <a:pPr algn="ctr">
              <a:lnSpc>
                <a:spcPts val="5399"/>
              </a:lnSpc>
            </a:pPr>
            <a:r>
              <a:rPr lang="en-US" sz="3999" spc="399">
                <a:solidFill>
                  <a:srgbClr val="FFFFFF"/>
                </a:solidFill>
                <a:latin typeface="Nexa"/>
                <a:ea typeface="Nexa"/>
                <a:cs typeface="Nexa"/>
                <a:sym typeface="Nexa"/>
              </a:rPr>
              <a:t>THE</a:t>
            </a:r>
          </a:p>
        </p:txBody>
      </p:sp>
      <p:sp>
        <p:nvSpPr>
          <p:cNvPr id="8" name="TextBox 8"/>
          <p:cNvSpPr txBox="1"/>
          <p:nvPr/>
        </p:nvSpPr>
        <p:spPr>
          <a:xfrm>
            <a:off x="7768970" y="2241186"/>
            <a:ext cx="1762116" cy="1851661"/>
          </a:xfrm>
          <a:prstGeom prst="rect">
            <a:avLst/>
          </a:prstGeom>
        </p:spPr>
        <p:txBody>
          <a:bodyPr lIns="0" tIns="0" rIns="0" bIns="0" rtlCol="0" anchor="t">
            <a:spAutoFit/>
          </a:bodyPr>
          <a:lstStyle/>
          <a:p>
            <a:pPr algn="l">
              <a:lnSpc>
                <a:spcPts val="15207"/>
              </a:lnSpc>
            </a:pPr>
            <a:r>
              <a:rPr lang="en-US" sz="10700" dirty="0">
                <a:solidFill>
                  <a:srgbClr val="FFFFFF"/>
                </a:solidFill>
                <a:latin typeface="Yellowtail"/>
                <a:ea typeface="Yellowtail"/>
                <a:cs typeface="Yellowtail"/>
                <a:sym typeface="Yellowtail"/>
              </a:rPr>
              <a:t>The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2729254" y="781050"/>
            <a:ext cx="12829492" cy="2352040"/>
          </a:xfrm>
          <a:prstGeom prst="rect">
            <a:avLst/>
          </a:prstGeom>
        </p:spPr>
        <p:txBody>
          <a:bodyPr lIns="0" tIns="0" rIns="0" bIns="0" rtlCol="0" anchor="t">
            <a:spAutoFit/>
          </a:bodyPr>
          <a:lstStyle/>
          <a:p>
            <a:pPr marL="0" lvl="0" indent="0" algn="ctr">
              <a:lnSpc>
                <a:spcPts val="8959"/>
              </a:lnSpc>
              <a:spcBef>
                <a:spcPct val="0"/>
              </a:spcBef>
            </a:pPr>
            <a:r>
              <a:rPr lang="en-US" sz="6399" spc="639">
                <a:solidFill>
                  <a:srgbClr val="FFFFFF"/>
                </a:solidFill>
                <a:latin typeface="Optima Bold"/>
                <a:ea typeface="Optima Bold"/>
                <a:cs typeface="Optima Bold"/>
                <a:sym typeface="Optima Bold"/>
              </a:rPr>
              <a:t>Cultivating Faithfulness in an Unfaithful World</a:t>
            </a:r>
          </a:p>
        </p:txBody>
      </p:sp>
      <p:sp>
        <p:nvSpPr>
          <p:cNvPr id="4" name="Freeform 4"/>
          <p:cNvSpPr/>
          <p:nvPr/>
        </p:nvSpPr>
        <p:spPr>
          <a:xfrm>
            <a:off x="6821950" y="4076428"/>
            <a:ext cx="4977015" cy="4977015"/>
          </a:xfrm>
          <a:custGeom>
            <a:avLst/>
            <a:gdLst/>
            <a:ahLst/>
            <a:cxnLst/>
            <a:rect l="l" t="t" r="r" b="b"/>
            <a:pathLst>
              <a:path w="4977015" h="4977015">
                <a:moveTo>
                  <a:pt x="0" y="0"/>
                </a:moveTo>
                <a:lnTo>
                  <a:pt x="4977015" y="0"/>
                </a:lnTo>
                <a:lnTo>
                  <a:pt x="4977015" y="4977015"/>
                </a:lnTo>
                <a:lnTo>
                  <a:pt x="0" y="497701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1446627" y="220177"/>
            <a:ext cx="15394746" cy="9467769"/>
          </a:xfrm>
          <a:custGeom>
            <a:avLst/>
            <a:gdLst/>
            <a:ahLst/>
            <a:cxnLst/>
            <a:rect l="l" t="t" r="r" b="b"/>
            <a:pathLst>
              <a:path w="15394746" h="9467769">
                <a:moveTo>
                  <a:pt x="0" y="0"/>
                </a:moveTo>
                <a:lnTo>
                  <a:pt x="15394746" y="0"/>
                </a:lnTo>
                <a:lnTo>
                  <a:pt x="15394746" y="9467769"/>
                </a:lnTo>
                <a:lnTo>
                  <a:pt x="0" y="9467769"/>
                </a:lnTo>
                <a:lnTo>
                  <a:pt x="0" y="0"/>
                </a:lnTo>
                <a:close/>
              </a:path>
            </a:pathLst>
          </a:custGeom>
          <a:blipFill>
            <a:blip r:embed="rId3">
              <a:alphaModFix amt="9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775357" y="2641476"/>
            <a:ext cx="14737286" cy="6683935"/>
          </a:xfrm>
          <a:prstGeom prst="rect">
            <a:avLst/>
          </a:prstGeom>
        </p:spPr>
        <p:txBody>
          <a:bodyPr lIns="0" tIns="0" rIns="0" bIns="0" rtlCol="0" anchor="t">
            <a:spAutoFit/>
          </a:bodyPr>
          <a:lstStyle/>
          <a:p>
            <a:pPr algn="l">
              <a:lnSpc>
                <a:spcPts val="3305"/>
              </a:lnSpc>
            </a:pPr>
            <a:r>
              <a:rPr lang="en-US" sz="2361" spc="236">
                <a:solidFill>
                  <a:srgbClr val="FFFFFF"/>
                </a:solidFill>
                <a:latin typeface="Optima Italics"/>
                <a:ea typeface="Optima Italics"/>
                <a:cs typeface="Optima Italics"/>
                <a:sym typeface="Optima Italics"/>
              </a:rPr>
              <a:t>Great is Thy faithfulness, O God my Father</a:t>
            </a:r>
          </a:p>
          <a:p>
            <a:pPr algn="l">
              <a:lnSpc>
                <a:spcPts val="3305"/>
              </a:lnSpc>
            </a:pPr>
            <a:r>
              <a:rPr lang="en-US" sz="2361" spc="236">
                <a:solidFill>
                  <a:srgbClr val="FFFFFF"/>
                </a:solidFill>
                <a:latin typeface="Optima Italics"/>
                <a:ea typeface="Optima Italics"/>
                <a:cs typeface="Optima Italics"/>
                <a:sym typeface="Optima Italics"/>
              </a:rPr>
              <a:t>There is no shadow of turning with Thee</a:t>
            </a:r>
          </a:p>
          <a:p>
            <a:pPr algn="l">
              <a:lnSpc>
                <a:spcPts val="3305"/>
              </a:lnSpc>
            </a:pPr>
            <a:r>
              <a:rPr lang="en-US" sz="2361" spc="236">
                <a:solidFill>
                  <a:srgbClr val="FFFFFF"/>
                </a:solidFill>
                <a:latin typeface="Optima Italics"/>
                <a:ea typeface="Optima Italics"/>
                <a:cs typeface="Optima Italics"/>
                <a:sym typeface="Optima Italics"/>
              </a:rPr>
              <a:t>Though changest not, Thy compassions they fail not</a:t>
            </a:r>
          </a:p>
          <a:p>
            <a:pPr algn="l">
              <a:lnSpc>
                <a:spcPts val="3305"/>
              </a:lnSpc>
            </a:pPr>
            <a:r>
              <a:rPr lang="en-US" sz="2361" spc="236">
                <a:solidFill>
                  <a:srgbClr val="FFFFFF"/>
                </a:solidFill>
                <a:latin typeface="Optima Italics"/>
                <a:ea typeface="Optima Italics"/>
                <a:cs typeface="Optima Italics"/>
                <a:sym typeface="Optima Italics"/>
              </a:rPr>
              <a:t>As Thou hast been, Thou forever will be</a:t>
            </a:r>
          </a:p>
          <a:p>
            <a:pPr algn="l">
              <a:lnSpc>
                <a:spcPts val="3305"/>
              </a:lnSpc>
            </a:pPr>
            <a:endParaRPr lang="en-US" sz="2361" spc="236">
              <a:solidFill>
                <a:srgbClr val="FFFFFF"/>
              </a:solidFill>
              <a:latin typeface="Optima Italics"/>
              <a:ea typeface="Optima Italics"/>
              <a:cs typeface="Optima Italics"/>
              <a:sym typeface="Optima Italics"/>
            </a:endParaRPr>
          </a:p>
          <a:p>
            <a:pPr algn="l">
              <a:lnSpc>
                <a:spcPts val="3305"/>
              </a:lnSpc>
            </a:pPr>
            <a:r>
              <a:rPr lang="en-US" sz="2361" spc="236">
                <a:solidFill>
                  <a:srgbClr val="FFFFFF"/>
                </a:solidFill>
                <a:latin typeface="Optima Italics"/>
                <a:ea typeface="Optima Italics"/>
                <a:cs typeface="Optima Italics"/>
                <a:sym typeface="Optima Italics"/>
              </a:rPr>
              <a:t>Summer and winter and springtime and harvest</a:t>
            </a:r>
          </a:p>
          <a:p>
            <a:pPr algn="l">
              <a:lnSpc>
                <a:spcPts val="3305"/>
              </a:lnSpc>
            </a:pPr>
            <a:r>
              <a:rPr lang="en-US" sz="2361" spc="236">
                <a:solidFill>
                  <a:srgbClr val="FFFFFF"/>
                </a:solidFill>
                <a:latin typeface="Optima Italics"/>
                <a:ea typeface="Optima Italics"/>
                <a:cs typeface="Optima Italics"/>
                <a:sym typeface="Optima Italics"/>
              </a:rPr>
              <a:t>Sun, moon, and stars in their courses above</a:t>
            </a:r>
          </a:p>
          <a:p>
            <a:pPr algn="l">
              <a:lnSpc>
                <a:spcPts val="3305"/>
              </a:lnSpc>
            </a:pPr>
            <a:r>
              <a:rPr lang="en-US" sz="2361" spc="236">
                <a:solidFill>
                  <a:srgbClr val="FFFFFF"/>
                </a:solidFill>
                <a:latin typeface="Optima Italics"/>
                <a:ea typeface="Optima Italics"/>
                <a:cs typeface="Optima Italics"/>
                <a:sym typeface="Optima Italics"/>
              </a:rPr>
              <a:t>Join with all nature in manifold witness</a:t>
            </a:r>
          </a:p>
          <a:p>
            <a:pPr algn="l">
              <a:lnSpc>
                <a:spcPts val="3305"/>
              </a:lnSpc>
            </a:pPr>
            <a:r>
              <a:rPr lang="en-US" sz="2361" spc="236">
                <a:solidFill>
                  <a:srgbClr val="FFFFFF"/>
                </a:solidFill>
                <a:latin typeface="Optima Italics"/>
                <a:ea typeface="Optima Italics"/>
                <a:cs typeface="Optima Italics"/>
                <a:sym typeface="Optima Italics"/>
              </a:rPr>
              <a:t>To Thy great faithfulness, mercy and love</a:t>
            </a:r>
          </a:p>
          <a:p>
            <a:pPr algn="l">
              <a:lnSpc>
                <a:spcPts val="3305"/>
              </a:lnSpc>
            </a:pPr>
            <a:endParaRPr lang="en-US" sz="2361" spc="236">
              <a:solidFill>
                <a:srgbClr val="FFFFFF"/>
              </a:solidFill>
              <a:latin typeface="Optima Italics"/>
              <a:ea typeface="Optima Italics"/>
              <a:cs typeface="Optima Italics"/>
              <a:sym typeface="Optima Italics"/>
            </a:endParaRPr>
          </a:p>
          <a:p>
            <a:pPr algn="l">
              <a:lnSpc>
                <a:spcPts val="3305"/>
              </a:lnSpc>
            </a:pPr>
            <a:r>
              <a:rPr lang="en-US" sz="2361" spc="236">
                <a:solidFill>
                  <a:srgbClr val="FFFFFF"/>
                </a:solidFill>
                <a:latin typeface="Optima Italics"/>
                <a:ea typeface="Optima Italics"/>
                <a:cs typeface="Optima Italics"/>
                <a:sym typeface="Optima Italics"/>
              </a:rPr>
              <a:t>Great is Thy faithfulness! Great is Thy faithfulness!</a:t>
            </a:r>
          </a:p>
          <a:p>
            <a:pPr algn="l">
              <a:lnSpc>
                <a:spcPts val="3305"/>
              </a:lnSpc>
            </a:pPr>
            <a:r>
              <a:rPr lang="en-US" sz="2361" spc="236">
                <a:solidFill>
                  <a:srgbClr val="FFFFFF"/>
                </a:solidFill>
                <a:latin typeface="Optima Italics"/>
                <a:ea typeface="Optima Italics"/>
                <a:cs typeface="Optima Italics"/>
                <a:sym typeface="Optima Italics"/>
              </a:rPr>
              <a:t>Morning by morning, new mercies I see</a:t>
            </a:r>
          </a:p>
          <a:p>
            <a:pPr algn="l">
              <a:lnSpc>
                <a:spcPts val="3305"/>
              </a:lnSpc>
            </a:pPr>
            <a:r>
              <a:rPr lang="en-US" sz="2361" spc="236">
                <a:solidFill>
                  <a:srgbClr val="FFFFFF"/>
                </a:solidFill>
                <a:latin typeface="Optima Italics"/>
                <a:ea typeface="Optima Italics"/>
                <a:cs typeface="Optima Italics"/>
                <a:sym typeface="Optima Italics"/>
              </a:rPr>
              <a:t>All I have needed Thy hand has provided</a:t>
            </a:r>
          </a:p>
          <a:p>
            <a:pPr algn="l">
              <a:lnSpc>
                <a:spcPts val="3305"/>
              </a:lnSpc>
            </a:pPr>
            <a:r>
              <a:rPr lang="en-US" sz="2361" spc="236">
                <a:solidFill>
                  <a:srgbClr val="FFFFFF"/>
                </a:solidFill>
                <a:latin typeface="Optima Italics"/>
                <a:ea typeface="Optima Italics"/>
                <a:cs typeface="Optima Italics"/>
                <a:sym typeface="Optima Italics"/>
              </a:rPr>
              <a:t>Great is Thy faithfulness, Lord, unto me</a:t>
            </a:r>
          </a:p>
          <a:p>
            <a:pPr marL="0" lvl="0" indent="0" algn="l">
              <a:lnSpc>
                <a:spcPts val="6432"/>
              </a:lnSpc>
              <a:spcBef>
                <a:spcPct val="0"/>
              </a:spcBef>
            </a:pPr>
            <a:endParaRPr lang="en-US" sz="2361" spc="236">
              <a:solidFill>
                <a:srgbClr val="FFFFFF"/>
              </a:solidFill>
              <a:latin typeface="Optima Italics"/>
              <a:ea typeface="Optima Italics"/>
              <a:cs typeface="Optima Italics"/>
              <a:sym typeface="Optima Italics"/>
            </a:endParaRPr>
          </a:p>
        </p:txBody>
      </p:sp>
      <p:sp>
        <p:nvSpPr>
          <p:cNvPr id="5" name="TextBox 5"/>
          <p:cNvSpPr txBox="1"/>
          <p:nvPr/>
        </p:nvSpPr>
        <p:spPr>
          <a:xfrm>
            <a:off x="2862851" y="8006007"/>
            <a:ext cx="12829492" cy="554989"/>
          </a:xfrm>
          <a:prstGeom prst="rect">
            <a:avLst/>
          </a:prstGeom>
        </p:spPr>
        <p:txBody>
          <a:bodyPr lIns="0" tIns="0" rIns="0" bIns="0" rtlCol="0" anchor="t">
            <a:spAutoFit/>
          </a:bodyPr>
          <a:lstStyle/>
          <a:p>
            <a:pPr marL="0" lvl="0" indent="0" algn="r">
              <a:lnSpc>
                <a:spcPts val="4060"/>
              </a:lnSpc>
              <a:spcBef>
                <a:spcPct val="0"/>
              </a:spcBef>
            </a:pPr>
            <a:r>
              <a:rPr lang="en-US" sz="2900" spc="290">
                <a:solidFill>
                  <a:srgbClr val="FFFFFF"/>
                </a:solidFill>
                <a:latin typeface="Optima Bold"/>
                <a:ea typeface="Optima Bold"/>
                <a:cs typeface="Optima Bold"/>
                <a:sym typeface="Optima Bold"/>
              </a:rPr>
              <a:t>-Thomas O. Chisholm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8180360" y="955022"/>
            <a:ext cx="963640" cy="963640"/>
          </a:xfrm>
          <a:custGeom>
            <a:avLst/>
            <a:gdLst/>
            <a:ahLst/>
            <a:cxnLst/>
            <a:rect l="l" t="t" r="r" b="b"/>
            <a:pathLst>
              <a:path w="963640" h="963640">
                <a:moveTo>
                  <a:pt x="0" y="0"/>
                </a:moveTo>
                <a:lnTo>
                  <a:pt x="963640" y="0"/>
                </a:lnTo>
                <a:lnTo>
                  <a:pt x="963640" y="963640"/>
                </a:lnTo>
                <a:lnTo>
                  <a:pt x="0" y="9636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072220" y="436193"/>
            <a:ext cx="2964938" cy="2964938"/>
          </a:xfrm>
          <a:custGeom>
            <a:avLst/>
            <a:gdLst/>
            <a:ahLst/>
            <a:cxnLst/>
            <a:rect l="l" t="t" r="r" b="b"/>
            <a:pathLst>
              <a:path w="2964938" h="2964938">
                <a:moveTo>
                  <a:pt x="0" y="0"/>
                </a:moveTo>
                <a:lnTo>
                  <a:pt x="2964939" y="0"/>
                </a:lnTo>
                <a:lnTo>
                  <a:pt x="2964939" y="2964938"/>
                </a:lnTo>
                <a:lnTo>
                  <a:pt x="0" y="2964938"/>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28700" y="1535875"/>
            <a:ext cx="6557554" cy="728264"/>
          </a:xfrm>
          <a:prstGeom prst="rect">
            <a:avLst/>
          </a:prstGeom>
        </p:spPr>
        <p:txBody>
          <a:bodyPr lIns="0" tIns="0" rIns="0" bIns="0" rtlCol="0" anchor="t">
            <a:spAutoFit/>
          </a:bodyPr>
          <a:lstStyle/>
          <a:p>
            <a:pPr algn="ctr">
              <a:lnSpc>
                <a:spcPts val="2919"/>
              </a:lnSpc>
            </a:pPr>
            <a:r>
              <a:rPr lang="en-US" sz="2162" spc="216">
                <a:solidFill>
                  <a:srgbClr val="FFFFFF"/>
                </a:solidFill>
                <a:latin typeface="Nexa"/>
                <a:ea typeface="Nexa"/>
                <a:cs typeface="Nexa"/>
                <a:sym typeface="Nexa"/>
              </a:rPr>
              <a:t>OF</a:t>
            </a:r>
          </a:p>
          <a:p>
            <a:pPr algn="ctr">
              <a:lnSpc>
                <a:spcPts val="2919"/>
              </a:lnSpc>
            </a:pPr>
            <a:r>
              <a:rPr lang="en-US" sz="2162" spc="216">
                <a:solidFill>
                  <a:srgbClr val="FFFFFF"/>
                </a:solidFill>
                <a:latin typeface="Nexa"/>
                <a:ea typeface="Nexa"/>
                <a:cs typeface="Nexa"/>
                <a:sym typeface="Nexa"/>
              </a:rPr>
              <a:t>THE</a:t>
            </a:r>
          </a:p>
        </p:txBody>
      </p:sp>
      <p:grpSp>
        <p:nvGrpSpPr>
          <p:cNvPr id="6" name="Group 6"/>
          <p:cNvGrpSpPr/>
          <p:nvPr/>
        </p:nvGrpSpPr>
        <p:grpSpPr>
          <a:xfrm>
            <a:off x="644508" y="560254"/>
            <a:ext cx="7790559" cy="2027442"/>
            <a:chOff x="0" y="0"/>
            <a:chExt cx="10387411" cy="2703257"/>
          </a:xfrm>
        </p:grpSpPr>
        <p:sp>
          <p:nvSpPr>
            <p:cNvPr id="7" name="TextBox 7"/>
            <p:cNvSpPr txBox="1"/>
            <p:nvPr/>
          </p:nvSpPr>
          <p:spPr>
            <a:xfrm>
              <a:off x="0" y="1037119"/>
              <a:ext cx="10387411" cy="1666138"/>
            </a:xfrm>
            <a:prstGeom prst="rect">
              <a:avLst/>
            </a:prstGeom>
          </p:spPr>
          <p:txBody>
            <a:bodyPr lIns="0" tIns="0" rIns="0" bIns="0" rtlCol="0" anchor="t">
              <a:spAutoFit/>
            </a:bodyPr>
            <a:lstStyle/>
            <a:p>
              <a:pPr algn="ctr">
                <a:lnSpc>
                  <a:spcPts val="9090"/>
                </a:lnSpc>
              </a:pPr>
              <a:r>
                <a:rPr lang="en-US" sz="9090">
                  <a:solidFill>
                    <a:srgbClr val="FFFFFF"/>
                  </a:solidFill>
                  <a:latin typeface="Signika Bold"/>
                  <a:ea typeface="Signika Bold"/>
                  <a:cs typeface="Signika Bold"/>
                  <a:sym typeface="Signika Bold"/>
                </a:rPr>
                <a:t>FRUIT   SPIRIT</a:t>
              </a:r>
            </a:p>
          </p:txBody>
        </p:sp>
        <p:sp>
          <p:nvSpPr>
            <p:cNvPr id="8" name="TextBox 8"/>
            <p:cNvSpPr txBox="1"/>
            <p:nvPr/>
          </p:nvSpPr>
          <p:spPr>
            <a:xfrm>
              <a:off x="4307790" y="-161925"/>
              <a:ext cx="1207323" cy="1287552"/>
            </a:xfrm>
            <a:prstGeom prst="rect">
              <a:avLst/>
            </a:prstGeom>
          </p:spPr>
          <p:txBody>
            <a:bodyPr lIns="0" tIns="0" rIns="0" bIns="0" rtlCol="0" anchor="t">
              <a:spAutoFit/>
            </a:bodyPr>
            <a:lstStyle/>
            <a:p>
              <a:pPr algn="l">
                <a:lnSpc>
                  <a:spcPts val="7814"/>
                </a:lnSpc>
              </a:pPr>
              <a:r>
                <a:rPr lang="en-US" sz="5581">
                  <a:solidFill>
                    <a:srgbClr val="FFFFFF"/>
                  </a:solidFill>
                  <a:latin typeface="Yellowtail"/>
                  <a:ea typeface="Yellowtail"/>
                  <a:cs typeface="Yellowtail"/>
                  <a:sym typeface="Yellowtail"/>
                </a:rPr>
                <a:t>The</a:t>
              </a:r>
            </a:p>
          </p:txBody>
        </p:sp>
      </p:grpSp>
      <p:sp>
        <p:nvSpPr>
          <p:cNvPr id="9" name="TextBox 9"/>
          <p:cNvSpPr txBox="1"/>
          <p:nvPr/>
        </p:nvSpPr>
        <p:spPr>
          <a:xfrm>
            <a:off x="1028700" y="2921071"/>
            <a:ext cx="11100922" cy="798195"/>
          </a:xfrm>
          <a:prstGeom prst="rect">
            <a:avLst/>
          </a:prstGeom>
        </p:spPr>
        <p:txBody>
          <a:bodyPr lIns="0" tIns="0" rIns="0" bIns="0" rtlCol="0" anchor="t">
            <a:spAutoFit/>
          </a:bodyPr>
          <a:lstStyle/>
          <a:p>
            <a:pPr marL="0" lvl="0" indent="0" algn="l">
              <a:lnSpc>
                <a:spcPts val="5880"/>
              </a:lnSpc>
              <a:spcBef>
                <a:spcPct val="0"/>
              </a:spcBef>
            </a:pPr>
            <a:r>
              <a:rPr lang="en-US" sz="4200" spc="420">
                <a:solidFill>
                  <a:srgbClr val="FFFFFF"/>
                </a:solidFill>
                <a:latin typeface="Optima Italics"/>
                <a:ea typeface="Optima Italics"/>
                <a:cs typeface="Optima Italics"/>
                <a:sym typeface="Optima Italics"/>
              </a:rPr>
              <a:t>Walking By Faith</a:t>
            </a:r>
          </a:p>
        </p:txBody>
      </p:sp>
      <p:sp>
        <p:nvSpPr>
          <p:cNvPr id="10" name="TextBox 10"/>
          <p:cNvSpPr txBox="1"/>
          <p:nvPr/>
        </p:nvSpPr>
        <p:spPr>
          <a:xfrm>
            <a:off x="644508" y="4090741"/>
            <a:ext cx="17392987" cy="6649084"/>
          </a:xfrm>
          <a:prstGeom prst="rect">
            <a:avLst/>
          </a:prstGeom>
        </p:spPr>
        <p:txBody>
          <a:bodyPr lIns="0" tIns="0" rIns="0" bIns="0" rtlCol="0" anchor="t">
            <a:spAutoFit/>
          </a:bodyPr>
          <a:lstStyle/>
          <a:p>
            <a:pPr algn="just">
              <a:lnSpc>
                <a:spcPts val="4340"/>
              </a:lnSpc>
            </a:pPr>
            <a:r>
              <a:rPr lang="en-US" sz="3100" spc="74">
                <a:solidFill>
                  <a:srgbClr val="FFFFFF"/>
                </a:solidFill>
                <a:latin typeface="Optima Bold"/>
                <a:ea typeface="Optima Bold"/>
                <a:cs typeface="Optima Bold"/>
                <a:sym typeface="Optima Bold"/>
              </a:rPr>
              <a:t>1. It means going into the day expecting God to accomplish the impossible. A trust that God is with us and knows our every need.</a:t>
            </a:r>
          </a:p>
          <a:p>
            <a:pPr algn="just">
              <a:lnSpc>
                <a:spcPts val="4340"/>
              </a:lnSpc>
            </a:pPr>
            <a:endParaRPr lang="en-US" sz="3100" spc="74">
              <a:solidFill>
                <a:srgbClr val="FFFFFF"/>
              </a:solidFill>
              <a:latin typeface="Optima Bold"/>
              <a:ea typeface="Optima Bold"/>
              <a:cs typeface="Optima Bold"/>
              <a:sym typeface="Optima Bold"/>
            </a:endParaRPr>
          </a:p>
          <a:p>
            <a:pPr algn="just">
              <a:lnSpc>
                <a:spcPts val="4340"/>
              </a:lnSpc>
            </a:pPr>
            <a:r>
              <a:rPr lang="en-US" sz="3100" spc="74">
                <a:solidFill>
                  <a:srgbClr val="FFFFFF"/>
                </a:solidFill>
                <a:latin typeface="Optima Bold"/>
                <a:ea typeface="Optima Bold"/>
                <a:cs typeface="Optima Bold"/>
                <a:sym typeface="Optima Bold"/>
              </a:rPr>
              <a:t>2. It means taking our cue from God's Word every morning and living it throughout the day. Spending time daily in God’s word, hearing his voice through the Scriptures, memorizing and using his word in our work and our play. </a:t>
            </a:r>
          </a:p>
          <a:p>
            <a:pPr algn="just">
              <a:lnSpc>
                <a:spcPts val="4340"/>
              </a:lnSpc>
            </a:pPr>
            <a:endParaRPr lang="en-US" sz="3100" spc="74">
              <a:solidFill>
                <a:srgbClr val="FFFFFF"/>
              </a:solidFill>
              <a:latin typeface="Optima Bold"/>
              <a:ea typeface="Optima Bold"/>
              <a:cs typeface="Optima Bold"/>
              <a:sym typeface="Optima Bold"/>
            </a:endParaRPr>
          </a:p>
          <a:p>
            <a:pPr algn="just">
              <a:lnSpc>
                <a:spcPts val="4340"/>
              </a:lnSpc>
            </a:pPr>
            <a:r>
              <a:rPr lang="en-US" sz="3100" spc="74">
                <a:solidFill>
                  <a:srgbClr val="FFFFFF"/>
                </a:solidFill>
                <a:latin typeface="Optima Bold"/>
                <a:ea typeface="Optima Bold"/>
                <a:cs typeface="Optima Bold"/>
                <a:sym typeface="Optima Bold"/>
              </a:rPr>
              <a:t>3. It means hearing from God daily. Recognizing his voice. Willingly obeying Him, even when (especially when) it doesn't make sense.  Praying … talking to God, not just at mealtime, or at a specific devotional time, but any time, day or night, breathing a prayer like we are talking to our best friend.</a:t>
            </a:r>
          </a:p>
          <a:p>
            <a:pPr algn="just">
              <a:lnSpc>
                <a:spcPts val="5040"/>
              </a:lnSpc>
            </a:pPr>
            <a:endParaRPr lang="en-US" sz="3100" spc="74">
              <a:solidFill>
                <a:srgbClr val="FFFFFF"/>
              </a:solidFill>
              <a:latin typeface="Optima Bold"/>
              <a:ea typeface="Optima Bold"/>
              <a:cs typeface="Optima Bold"/>
              <a:sym typeface="Optima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501697" y="90170"/>
            <a:ext cx="17284606" cy="9206230"/>
          </a:xfrm>
          <a:prstGeom prst="rect">
            <a:avLst/>
          </a:prstGeom>
        </p:spPr>
        <p:txBody>
          <a:bodyPr lIns="0" tIns="0" rIns="0" bIns="0" rtlCol="0" anchor="t">
            <a:spAutoFit/>
          </a:bodyPr>
          <a:lstStyle/>
          <a:p>
            <a:pPr algn="just">
              <a:lnSpc>
                <a:spcPts val="6020"/>
              </a:lnSpc>
            </a:pPr>
            <a:r>
              <a:rPr lang="en-US" sz="4300" spc="103">
                <a:solidFill>
                  <a:srgbClr val="FFFFFF"/>
                </a:solidFill>
                <a:latin typeface="Optima Bold"/>
                <a:ea typeface="Optima Bold"/>
                <a:cs typeface="Optima Bold"/>
                <a:sym typeface="Optima Bold"/>
              </a:rPr>
              <a:t>Acts 4:32-37</a:t>
            </a:r>
          </a:p>
          <a:p>
            <a:pPr algn="just">
              <a:lnSpc>
                <a:spcPts val="6020"/>
              </a:lnSpc>
            </a:pPr>
            <a:r>
              <a:rPr lang="en-US" sz="4300" spc="103">
                <a:solidFill>
                  <a:srgbClr val="FFFFFF"/>
                </a:solidFill>
                <a:latin typeface="Optima Bold"/>
                <a:ea typeface="Optima Bold"/>
                <a:cs typeface="Optima Bold"/>
                <a:sym typeface="Optima Bold"/>
              </a:rPr>
              <a:t>32 All the believers were one in heart and mind. No one claimed that any of their possessions was their own, but they shared everything they had. 33 With great power the apostles continued to testify to the resurrection of the Lord Jesus. And God’s grace was so powerfully at work in them all 34 that there were no needy persons among them. For from time to time those who owned land or houses sold them, brought the money from the sales 35 and put it at the apostles’ feet, and it was distributed to anyone who had need.  36 Joseph, a Levite from Cyprus, whom the apostles called Barnabas (which means “son of encouragement”), 37 sold a field he owned and brought the money and put it at the apostles’ feet.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5124561" y="2132800"/>
            <a:ext cx="7567150" cy="5668058"/>
          </a:xfrm>
          <a:custGeom>
            <a:avLst/>
            <a:gdLst/>
            <a:ahLst/>
            <a:cxnLst/>
            <a:rect l="l" t="t" r="r" b="b"/>
            <a:pathLst>
              <a:path w="7567150" h="5668058">
                <a:moveTo>
                  <a:pt x="0" y="0"/>
                </a:moveTo>
                <a:lnTo>
                  <a:pt x="7567150" y="0"/>
                </a:lnTo>
                <a:lnTo>
                  <a:pt x="7567150" y="5668059"/>
                </a:lnTo>
                <a:lnTo>
                  <a:pt x="0" y="566805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501697" y="90170"/>
            <a:ext cx="17284606" cy="9968230"/>
          </a:xfrm>
          <a:prstGeom prst="rect">
            <a:avLst/>
          </a:prstGeom>
        </p:spPr>
        <p:txBody>
          <a:bodyPr lIns="0" tIns="0" rIns="0" bIns="0" rtlCol="0" anchor="t">
            <a:spAutoFit/>
          </a:bodyPr>
          <a:lstStyle/>
          <a:p>
            <a:pPr algn="just">
              <a:lnSpc>
                <a:spcPts val="6020"/>
              </a:lnSpc>
            </a:pPr>
            <a:r>
              <a:rPr lang="en-US" sz="4300" spc="103">
                <a:solidFill>
                  <a:srgbClr val="FFFFFF"/>
                </a:solidFill>
                <a:latin typeface="Optima Bold"/>
                <a:ea typeface="Optima Bold"/>
                <a:cs typeface="Optima Bold"/>
                <a:sym typeface="Optima Bold"/>
              </a:rPr>
              <a:t>Zacchaeus the Tax Collector</a:t>
            </a:r>
          </a:p>
          <a:p>
            <a:pPr algn="just">
              <a:lnSpc>
                <a:spcPts val="6020"/>
              </a:lnSpc>
            </a:pPr>
            <a:r>
              <a:rPr lang="en-US" sz="4300" spc="103">
                <a:solidFill>
                  <a:srgbClr val="FFFFFF"/>
                </a:solidFill>
                <a:latin typeface="Optima Bold"/>
                <a:ea typeface="Optima Bold"/>
                <a:cs typeface="Optima Bold"/>
                <a:sym typeface="Optima Bold"/>
              </a:rPr>
              <a:t>Luke 19:1-7</a:t>
            </a:r>
          </a:p>
          <a:p>
            <a:pPr algn="just">
              <a:lnSpc>
                <a:spcPts val="6020"/>
              </a:lnSpc>
            </a:pPr>
            <a:r>
              <a:rPr lang="en-US" sz="4300" spc="103">
                <a:solidFill>
                  <a:srgbClr val="FFFFFF"/>
                </a:solidFill>
                <a:latin typeface="Optima Bold"/>
                <a:ea typeface="Optima Bold"/>
                <a:cs typeface="Optima Bold"/>
                <a:sym typeface="Optima Bold"/>
              </a:rPr>
              <a:t>1 Jesus entered Jericho and was passing through. 2 A man was there by the name of Zacchaeus; he was a chief tax collector and was wealthy. 3 He wanted to see who Jesus was, but because he was short he could not see over the crowd. 4 So he ran ahead and climbed a sycamore-fig tree to see him, since Jesus was coming that way. 5 When Jesus reached the spot, he looked up and said to him, “Zacchaeus, come down immediately. I must stay at your house today.” 6 So he came down at once and welcomed him gladly. 7 All the people saw this and began to mutter, “He has gone to be the guest of a sinner.” </a:t>
            </a:r>
          </a:p>
          <a:p>
            <a:pPr algn="just">
              <a:lnSpc>
                <a:spcPts val="6020"/>
              </a:lnSpc>
            </a:pPr>
            <a:endParaRPr lang="en-US" sz="4300" spc="103">
              <a:solidFill>
                <a:srgbClr val="FFFFFF"/>
              </a:solidFill>
              <a:latin typeface="Optima Bold"/>
              <a:ea typeface="Optima Bold"/>
              <a:cs typeface="Optima Bold"/>
              <a:sym typeface="Optima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TextBox 3"/>
          <p:cNvSpPr txBox="1"/>
          <p:nvPr/>
        </p:nvSpPr>
        <p:spPr>
          <a:xfrm>
            <a:off x="501697" y="90170"/>
            <a:ext cx="17284606" cy="10730230"/>
          </a:xfrm>
          <a:prstGeom prst="rect">
            <a:avLst/>
          </a:prstGeom>
        </p:spPr>
        <p:txBody>
          <a:bodyPr lIns="0" tIns="0" rIns="0" bIns="0" rtlCol="0" anchor="t">
            <a:spAutoFit/>
          </a:bodyPr>
          <a:lstStyle/>
          <a:p>
            <a:pPr algn="just">
              <a:lnSpc>
                <a:spcPts val="6020"/>
              </a:lnSpc>
            </a:pPr>
            <a:r>
              <a:rPr lang="en-US" sz="4300" spc="103">
                <a:solidFill>
                  <a:srgbClr val="FFFFFF"/>
                </a:solidFill>
                <a:latin typeface="Optima Bold"/>
                <a:ea typeface="Optima Bold"/>
                <a:cs typeface="Optima Bold"/>
                <a:sym typeface="Optima Bold"/>
              </a:rPr>
              <a:t>The Samaritan Woman</a:t>
            </a:r>
          </a:p>
          <a:p>
            <a:pPr algn="just">
              <a:lnSpc>
                <a:spcPts val="6020"/>
              </a:lnSpc>
            </a:pPr>
            <a:r>
              <a:rPr lang="en-US" sz="4300" spc="103">
                <a:solidFill>
                  <a:srgbClr val="FFFFFF"/>
                </a:solidFill>
                <a:latin typeface="Optima Bold"/>
                <a:ea typeface="Optima Bold"/>
                <a:cs typeface="Optima Bold"/>
                <a:sym typeface="Optima Bold"/>
              </a:rPr>
              <a:t>John 4:4-9, 27</a:t>
            </a:r>
          </a:p>
          <a:p>
            <a:pPr algn="just">
              <a:lnSpc>
                <a:spcPts val="6020"/>
              </a:lnSpc>
            </a:pPr>
            <a:r>
              <a:rPr lang="en-US" sz="4300" spc="103">
                <a:solidFill>
                  <a:srgbClr val="FFFFFF"/>
                </a:solidFill>
                <a:latin typeface="Optima Bold"/>
                <a:ea typeface="Optima Bold"/>
                <a:cs typeface="Optima Bold"/>
                <a:sym typeface="Optima Bold"/>
              </a:rPr>
              <a:t>4 Now he had to go through Samaria. 5 So he came to a town in Samaria called Sychar, near the plot of ground Jacob had given to his son Joseph. 6 Jacob’s well was there, and Jesus, tired as he was from the journey, sat down by the well. It was about noon. 7 When a Samaritan woman came to draw water, Jesus said to her, “Will you give me a drink?” 8 (His disciples had gone into the town to buy food.) 9 The Samaritan woman said to him, “You are a Jew and I am a Samaritan woman. How can you ask me for a drink?” (For Jews do not associate with Samaritans.)</a:t>
            </a:r>
          </a:p>
          <a:p>
            <a:pPr algn="just">
              <a:lnSpc>
                <a:spcPts val="6020"/>
              </a:lnSpc>
            </a:pPr>
            <a:r>
              <a:rPr lang="en-US" sz="4300" spc="103">
                <a:solidFill>
                  <a:srgbClr val="FFFFFF"/>
                </a:solidFill>
                <a:latin typeface="Optima Bold"/>
                <a:ea typeface="Optima Bold"/>
                <a:cs typeface="Optima Bold"/>
                <a:sym typeface="Optima Bold"/>
              </a:rPr>
              <a:t>27 Just then his disciples returned and were surprised to find him talking with a woman.</a:t>
            </a:r>
          </a:p>
          <a:p>
            <a:pPr algn="just">
              <a:lnSpc>
                <a:spcPts val="6020"/>
              </a:lnSpc>
            </a:pPr>
            <a:endParaRPr lang="en-US" sz="4300" spc="103">
              <a:solidFill>
                <a:srgbClr val="FFFFFF"/>
              </a:solidFill>
              <a:latin typeface="Optima Bold"/>
              <a:ea typeface="Optima Bold"/>
              <a:cs typeface="Optima Bold"/>
              <a:sym typeface="Optim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924</Words>
  <Application>Microsoft Macintosh PowerPoint</Application>
  <PresentationFormat>Custom</PresentationFormat>
  <Paragraphs>66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Yellowtail</vt:lpstr>
      <vt:lpstr>Blacktear</vt:lpstr>
      <vt:lpstr>Nexa</vt:lpstr>
      <vt:lpstr>Signika Bold</vt:lpstr>
      <vt:lpstr>Arial</vt:lpstr>
      <vt:lpstr>Optima Italics</vt:lpstr>
      <vt:lpstr>Montserrat Classic</vt:lpstr>
      <vt:lpstr>Calibri</vt:lpstr>
      <vt:lpstr>Optima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Fruit of the Spirit</dc:title>
  <cp:lastModifiedBy>Grantham Church - Office</cp:lastModifiedBy>
  <cp:revision>2</cp:revision>
  <dcterms:created xsi:type="dcterms:W3CDTF">2006-08-16T00:00:00Z</dcterms:created>
  <dcterms:modified xsi:type="dcterms:W3CDTF">2024-07-09T19:19:29Z</dcterms:modified>
  <dc:identifier>DAF9euPkhrE</dc:identifier>
</cp:coreProperties>
</file>