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527" r:id="rId3"/>
    <p:sldId id="536" r:id="rId4"/>
    <p:sldId id="526" r:id="rId5"/>
    <p:sldId id="503" r:id="rId6"/>
    <p:sldId id="528" r:id="rId7"/>
    <p:sldId id="535" r:id="rId8"/>
    <p:sldId id="534" r:id="rId9"/>
    <p:sldId id="530" r:id="rId10"/>
    <p:sldId id="529" r:id="rId11"/>
    <p:sldId id="524" r:id="rId12"/>
    <p:sldId id="532" r:id="rId13"/>
    <p:sldId id="533" r:id="rId14"/>
    <p:sldId id="531" r:id="rId15"/>
    <p:sldId id="52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44"/>
    <p:restoredTop sz="73579"/>
  </p:normalViewPr>
  <p:slideViewPr>
    <p:cSldViewPr snapToGrid="0">
      <p:cViewPr varScale="1">
        <p:scale>
          <a:sx n="81" d="100"/>
          <a:sy n="81" d="100"/>
        </p:scale>
        <p:origin x="1048" y="176"/>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12/1/23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dirty="0"/>
              <a:t>Today we begin our Advent to Christmas series, </a:t>
            </a:r>
            <a:r>
              <a:rPr lang="en-US" i="1" dirty="0"/>
              <a:t>How Does a Weary World Rejoice?</a:t>
            </a:r>
          </a:p>
          <a:p>
            <a:pPr marL="171450" indent="-171450">
              <a:buFont typeface="Arial" panose="020B0604020202020204" pitchFamily="34" charset="0"/>
              <a:buChar char="•"/>
            </a:pPr>
            <a:r>
              <a:rPr lang="en-US" i="0" dirty="0"/>
              <a:t>Do you recognize that phrase: ”weary world rejoice”?</a:t>
            </a:r>
            <a:br>
              <a:rPr lang="en-US" dirty="0"/>
            </a:br>
            <a:endParaRPr lang="en-US" dirty="0"/>
          </a:p>
          <a:p>
            <a:r>
              <a:rPr lang="en-US" dirty="0"/>
              <a:t>It comes from the 19</a:t>
            </a:r>
            <a:r>
              <a:rPr lang="en-US" baseline="30000" dirty="0"/>
              <a:t>th</a:t>
            </a:r>
            <a:r>
              <a:rPr lang="en-US" dirty="0"/>
              <a:t> century Christmas hymn…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a:t>
            </a:r>
          </a:p>
          <a:p>
            <a:endParaRPr lang="en-US" dirty="0"/>
          </a:p>
          <a:p>
            <a:r>
              <a:rPr lang="en-US" dirty="0"/>
              <a:t>Willing to obey… willing to believe… willing to trust… willing to hope.</a:t>
            </a:r>
          </a:p>
          <a:p>
            <a:endParaRPr lang="en-US" dirty="0"/>
          </a:p>
          <a:p>
            <a:r>
              <a:rPr lang="en-US" dirty="0"/>
              <a:t>Finally, here are some questions to help us reflect and respond to God’s voice and the Spirit’s invitation through this first message of Advent…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60091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749376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4231052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17342985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EACH QUESTION]</a:t>
            </a:r>
          </a:p>
          <a:p>
            <a:pPr marL="228600" indent="-228600">
              <a:buAutoNum type="arabicPeriod"/>
            </a:pPr>
            <a:r>
              <a:rPr lang="en-US" dirty="0"/>
              <a:t>What is the darkness that I need to name in the world? What weariness do I carry in my own and soul? </a:t>
            </a:r>
          </a:p>
          <a:p>
            <a:pPr marL="228600" indent="-228600">
              <a:buAutoNum type="arabicPeriod"/>
            </a:pPr>
            <a:r>
              <a:rPr lang="en-US" dirty="0"/>
              <a:t>What does it look like for me to rejoice when I’m weary? How is the Lord inviting me to welcome joy in my life?</a:t>
            </a:r>
          </a:p>
          <a:p>
            <a:pPr marL="228600" indent="-228600">
              <a:buAutoNum type="arabicPeriod"/>
            </a:pPr>
            <a:r>
              <a:rPr lang="en-US" dirty="0"/>
              <a:t>Have past experiences and the weariness of the world hardened my heart to the goodness of God and others? Pray - “Lord, restore to me the joy of your salvation!”</a:t>
            </a:r>
          </a:p>
          <a:p>
            <a:endParaRPr lang="en-US" dirty="0"/>
          </a:p>
          <a:p>
            <a:r>
              <a:rPr lang="en-US" dirty="0"/>
              <a:t>[CLOSING WORDS]</a:t>
            </a:r>
          </a:p>
          <a:p>
            <a:endParaRPr lang="en-US" dirty="0"/>
          </a:p>
          <a:p>
            <a:pPr marL="0" indent="0">
              <a:buFont typeface="+mj-lt"/>
              <a:buNone/>
            </a:pPr>
            <a:r>
              <a:rPr lang="en-US" dirty="0"/>
              <a:t>Let’s pray…  [NEXT SLIDE FOR CLOSING PRAYER]</a:t>
            </a:r>
          </a:p>
        </p:txBody>
      </p:sp>
      <p:sp>
        <p:nvSpPr>
          <p:cNvPr id="4" name="Slide Number Placeholder 3"/>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1840390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dirty="0"/>
          </a:p>
          <a:p>
            <a:endParaRPr lang="en-US" dirty="0"/>
          </a:p>
          <a:p>
            <a:r>
              <a:rPr lang="en-US" b="1" u="sng" dirty="0"/>
              <a:t>BENEDICTION</a:t>
            </a:r>
          </a:p>
          <a:p>
            <a:endParaRPr lang="en-US" b="1" u="sng" dirty="0"/>
          </a:p>
          <a:p>
            <a:r>
              <a:rPr lang="en-US" dirty="0"/>
              <a:t>Family of faith,</a:t>
            </a:r>
          </a:p>
          <a:p>
            <a:r>
              <a:rPr lang="en-US" dirty="0"/>
              <a:t>as you leave this place,</a:t>
            </a:r>
          </a:p>
          <a:p>
            <a:r>
              <a:rPr lang="en-US" dirty="0"/>
              <a:t>you go into a weary world—</a:t>
            </a:r>
          </a:p>
          <a:p>
            <a:r>
              <a:rPr lang="en-US" dirty="0"/>
              <a:t>so speak tenderly.</a:t>
            </a:r>
          </a:p>
          <a:p>
            <a:r>
              <a:rPr lang="en-US" dirty="0"/>
              <a:t>Do the good that is yours to do.</a:t>
            </a:r>
          </a:p>
          <a:p>
            <a:r>
              <a:rPr lang="en-US" dirty="0"/>
              <a:t>Choose connection.</a:t>
            </a:r>
          </a:p>
          <a:p>
            <a:r>
              <a:rPr lang="en-US" dirty="0"/>
              <a:t>Hold onto hope.</a:t>
            </a:r>
          </a:p>
          <a:p>
            <a:r>
              <a:rPr lang="en-US" dirty="0"/>
              <a:t>And remember</a:t>
            </a:r>
          </a:p>
          <a:p>
            <a:r>
              <a:rPr lang="en-US" dirty="0"/>
              <a:t>that Christ took on flesh for you.</a:t>
            </a:r>
          </a:p>
          <a:p>
            <a:r>
              <a:rPr lang="en-US" dirty="0"/>
              <a:t>You are God’s beloved.</a:t>
            </a:r>
          </a:p>
          <a:p>
            <a:r>
              <a:rPr lang="en-US" dirty="0"/>
              <a:t>So go rejoicing.</a:t>
            </a:r>
          </a:p>
          <a:p>
            <a:r>
              <a:rPr lang="en-US" dirty="0"/>
              <a:t>The world needs it.</a:t>
            </a:r>
          </a:p>
          <a:p>
            <a:r>
              <a:rPr lang="en-US"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882522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 Holy Night, which inspired this sermon series -- “A thrill of hope… the weary world rejoices.” </a:t>
            </a:r>
            <a:r>
              <a:rPr lang="en-US" i="1" dirty="0"/>
              <a:t>Weary</a:t>
            </a:r>
            <a:r>
              <a:rPr lang="en-US" dirty="0"/>
              <a:t> as in tired, fatigued, or exhausted.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read in bulletin this morning… Advent marks the beginning of the Christian calendar. It is in Advent that we get in touch with our need for a savior and anticipate the coming of Christ. We see the darkness. But we also see the light that is breaking through in the person of Jesus. We can get a real sense of this at Christmas because it is often an emotionally-charged time when we feel many different things deeply—sometimes all at once!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as disciples, we want to acknowledge the weariness of our world while also knowing the “thrill of hope” and the joy of heaven. In his year’s Advent series—</a:t>
            </a:r>
            <a:r>
              <a:rPr lang="en-US" i="1" dirty="0"/>
              <a:t>How Does a Weary World Rejoice?—</a:t>
            </a:r>
            <a:r>
              <a:rPr lang="en-US" dirty="0"/>
              <a:t>we will create space for all of our emotions and find ways to rejoice. </a:t>
            </a:r>
          </a:p>
          <a:p>
            <a:endParaRPr lang="en-US" dirty="0"/>
          </a:p>
          <a:p>
            <a:r>
              <a:rPr lang="en-US" dirty="0"/>
              <a:t>But before we get into today’s message, you’re probably wondering what is happening with the art in the background? We have new artwork emerging! And to talk about that briefly, please welcome Geoff </a:t>
            </a:r>
            <a:r>
              <a:rPr lang="en-US" dirty="0" err="1"/>
              <a:t>Isley</a:t>
            </a:r>
            <a:r>
              <a:rPr lang="en-US" dirty="0"/>
              <a: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10063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[GEOFF ISLEY DESCRIBES ADVENT ART FOR 2-3 MINUTES]</a:t>
            </a:r>
          </a:p>
          <a:p>
            <a:endParaRPr lang="en-US" dirty="0"/>
          </a:p>
          <a:p>
            <a:r>
              <a:rPr lang="en-US" dirty="0"/>
              <a:t>Thank you, Geoff, Susan, and our entire visual arts team.</a:t>
            </a:r>
          </a:p>
          <a:p>
            <a:endParaRPr lang="en-US" dirty="0"/>
          </a:p>
          <a:p>
            <a:r>
              <a:rPr lang="en-US" dirty="0"/>
              <a:t>So, how does a weary world rejoice?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799812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acknowledge our weariness. </a:t>
            </a:r>
            <a:r>
              <a:rPr lang="en-US" dirty="0"/>
              <a:t>That is the first message in our series.</a:t>
            </a:r>
          </a:p>
          <a:p>
            <a:endParaRPr lang="en-US" dirty="0"/>
          </a:p>
          <a:p>
            <a:r>
              <a:rPr lang="en-US" dirty="0"/>
              <a:t>[BRIEF PRAYER]</a:t>
            </a:r>
          </a:p>
          <a:p>
            <a:endParaRPr lang="en-US" dirty="0"/>
          </a:p>
          <a:p>
            <a:r>
              <a:rPr lang="en-US" dirty="0"/>
              <a:t>If you would, please grab your Bible, open one up on your phone, or use a pew Bible and turn to our main Scripture reading this morning…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181193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[INVITE FOLKS TO STAND &amp; READ – “This is the word of the Lord”…]</a:t>
            </a:r>
          </a:p>
          <a:p>
            <a:endParaRPr lang="en-US" dirty="0"/>
          </a:p>
          <a:p>
            <a:r>
              <a:rPr lang="en-US" dirty="0"/>
              <a:t>Have you ever been in a setting or situation that was joyous (or certainly had the potential for being joyous) but you were simultaneously mindful of something that wasn’t right in the world? What do we do with that? Or we might ask, “How does a weary soul rejoice?”</a:t>
            </a:r>
          </a:p>
          <a:p>
            <a:endParaRPr lang="en-US" dirty="0"/>
          </a:p>
          <a:p>
            <a:r>
              <a:rPr lang="en-US" dirty="0"/>
              <a:t>We begin our series today by recognizing the darkness in the world and to acknowledge the presence of darkness in our own lives. And that can appear as things like grief, regret, pain, fear, anger, hate, disappointment, cynicism, hopelessness, etc. But we must be careful. Because sometimes our weariness can harden us to belief in the gospel and to God’s goodness in our life, preventing us from living fully. And so, the story of Zechariah and Elizabeth, which precedes the birth story of Jesus the Messiah, can help us to acknowledge our own weariness before God and prompt us to open our eyes to the light and our hearts to joy.</a:t>
            </a:r>
          </a:p>
          <a:p>
            <a:endParaRPr lang="en-US" dirty="0"/>
          </a:p>
          <a:p>
            <a:r>
              <a:rPr lang="en-US" dirty="0"/>
              <a:t>As we read in our main Scripture text…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271475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and Elizabeth, who would become the parents of John the Baptist, had battled infertility for many years but were still steadfast in their faith. However, you can keep to the path of righteousness and still become callous to good news and skeptical of God doing the seemingly impossible because of your life experiences. We can all relate to that in some way. As you might imagine, perhaps they feel the weight of hopes and dreams unattained. </a:t>
            </a:r>
          </a:p>
          <a:p>
            <a:endParaRPr lang="en-US" dirty="0"/>
          </a:p>
          <a:p>
            <a:r>
              <a:rPr lang="en-US" dirty="0"/>
              <a:t>Perhaps it’s after years of asking ”Why, Lord?” that Zechariah isn’t at his best and able to welcome joy when God sends a heavenly messenger in the Temple.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2413845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recall that the angel Gabriel comes to Zechariah with a promise of good news, but Zechariah can’t fully receive it (it’s too much for him, even though he had prayed for this for years), and he is cast into silence for the duration of Elizabeth’s pregnancy. Even she will keep her gift hidden for several months. Friends, sometimes weariness can harden us and prevent us from living fully. It’s been a hard journey. Grief has left a scar on us. And we’re left waiting; trying not to be unbelieving, bitter, or cynical; just clinging to whatever faith we have left. </a:t>
            </a:r>
          </a:p>
          <a:p>
            <a:endParaRPr lang="en-US" dirty="0"/>
          </a:p>
          <a:p>
            <a:r>
              <a:rPr lang="en-US" dirty="0"/>
              <a:t>We can be weary in various ways. We can be weary because of our age; we’ve seen a lot in our days that have made us hard and cold inside. We can be weary because we were hurt. We can be weary because we’ve waited for years on something to change, but it hasn’t. We can be weary for lots of reasons, but do we have to remain weary? Can we exchange our weariness for hope? Is there a way to experience weariness but trust in God and experience his joy?</a:t>
            </a:r>
          </a:p>
          <a:p>
            <a:endParaRPr lang="en-US" dirty="0"/>
          </a:p>
          <a:p>
            <a:r>
              <a:rPr lang="en-US" dirty="0"/>
              <a:t>David the king and psalmist believed so. And he expressed a full range of emotions in many of his poems and songs. For example, take a look at Psalm 13…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756154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mn-lt"/>
              </a:rPr>
              <a:t>[READ SCRIPTURE &amp; COMMENT</a:t>
            </a:r>
            <a:r>
              <a:rPr lang="en-US" sz="1200">
                <a:latin typeface="+mn-lt"/>
              </a:rPr>
              <a:t>]</a:t>
            </a:r>
            <a:r>
              <a:rPr lang="en-US" sz="1200">
                <a:effectLst/>
                <a:latin typeface="+mn-lt"/>
              </a:rPr>
              <a:t> </a:t>
            </a:r>
          </a:p>
          <a:p>
            <a:pPr marL="0" indent="0">
              <a:buFont typeface="Arial" panose="020B0604020202020204" pitchFamily="34" charset="0"/>
              <a:buNone/>
            </a:pPr>
            <a:endParaRPr lang="en-US" sz="1200" dirty="0">
              <a:effectLst/>
              <a:latin typeface="+mn-lt"/>
            </a:endParaRPr>
          </a:p>
          <a:p>
            <a:pPr marL="0" indent="0">
              <a:buFont typeface="Arial" panose="020B0604020202020204" pitchFamily="34" charset="0"/>
              <a:buNone/>
            </a:pPr>
            <a:r>
              <a:rPr lang="en-US" sz="1200" dirty="0">
                <a:effectLst/>
                <a:latin typeface="+mn-lt"/>
              </a:rPr>
              <a:t>Trusting in God’s unfailing love and his ability to save us (and being able to recognize his goodness in your life and in the world) is important because, amid weariness, there must be a light at the end of the tunnel. There must be a way to combat the weariness of the present evil age. There must be a glimpse of hope—Jurgen </a:t>
            </a:r>
            <a:r>
              <a:rPr lang="en-US" sz="1200" dirty="0" err="1">
                <a:effectLst/>
                <a:latin typeface="+mn-lt"/>
              </a:rPr>
              <a:t>Moltmann</a:t>
            </a:r>
            <a:r>
              <a:rPr lang="en-US" sz="1200" dirty="0">
                <a:effectLst/>
                <a:latin typeface="+mn-lt"/>
              </a:rPr>
              <a:t> said that “hope is anticipated joy”—that helps to sustain us during the weary times and grants us the opportunity to rejoice and express our trust in the Lord while we wait.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rPr>
              <a:t>Yes, we should a</a:t>
            </a:r>
            <a:r>
              <a:rPr lang="en-US" sz="1200" dirty="0">
                <a:latin typeface="+mn-lt"/>
              </a:rPr>
              <a:t>cknowledge our weariness. But we also must recognize that we were made for joy, and thus welcome joy into our life. Remember, “joy” is listed as a “fruit of the Spirit” in Galatians 5. It’s evidence of the life of God in us. And we should also think of it this way, as Willie James Jennings said, joy is “an act of resistance against the forces of despair.”</a:t>
            </a:r>
          </a:p>
          <a:p>
            <a:endParaRPr lang="en-US" sz="1200" dirty="0">
              <a:latin typeface="+mn-lt"/>
            </a:endParaRPr>
          </a:p>
          <a:p>
            <a:r>
              <a:rPr lang="en-US" sz="1200" dirty="0">
                <a:latin typeface="+mn-lt"/>
              </a:rPr>
              <a:t>Therefore, we mustn’t harden our hearts and let our weariness (and lack of joy) keep us from trusting in God’s unfailing love and blind us to the light of his truth, justice, and goodness in the world. For when our heavenly messenger or gift from God eventually comes, we want to be receptive and open to God’s answer to our prayers. As C.S. Lewis said, we want to be surprised by joy. That is why the Spirit inspired these words in Hebrews….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315092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&amp; COMMENT ON PASSAGE]</a:t>
            </a:r>
          </a:p>
          <a:p>
            <a:pPr marL="171450" indent="-171450">
              <a:buFont typeface="Arial" panose="020B0604020202020204" pitchFamily="34" charset="0"/>
              <a:buChar char="•"/>
            </a:pPr>
            <a:r>
              <a:rPr lang="en-US" dirty="0"/>
              <a:t>v. 12 - Don’t become the evil that you hate</a:t>
            </a:r>
          </a:p>
          <a:p>
            <a:pPr marL="171450" indent="-171450">
              <a:buFont typeface="Arial" panose="020B0604020202020204" pitchFamily="34" charset="0"/>
              <a:buChar char="•"/>
            </a:pPr>
            <a:r>
              <a:rPr lang="en-US" dirty="0"/>
              <a:t>v. 13 - “deceived by sin and hardened” – by your own sin or the sin of others</a:t>
            </a:r>
          </a:p>
          <a:p>
            <a:pPr marL="171450" indent="-171450">
              <a:buFont typeface="Arial" panose="020B0604020202020204" pitchFamily="34" charset="0"/>
              <a:buChar char="•"/>
            </a:pPr>
            <a:r>
              <a:rPr lang="en-US" dirty="0"/>
              <a:t>v. 14 - trust and believe just as you did when you first became a Christian</a:t>
            </a:r>
          </a:p>
          <a:p>
            <a:endParaRPr lang="en-US" dirty="0"/>
          </a:p>
          <a:p>
            <a:r>
              <a:rPr lang="en-US" dirty="0"/>
              <a:t>And so… we may need to pray this line from David’s prayer in Psalm 51…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64156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12/1/23</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12/1/23</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purple background with text&#10;&#10;Description automatically generated">
            <a:extLst>
              <a:ext uri="{FF2B5EF4-FFF2-40B4-BE49-F238E27FC236}">
                <a16:creationId xmlns:a16="http://schemas.microsoft.com/office/drawing/2014/main" id="{49FCC97B-4589-811D-06DB-6422C7EE1B5B}"/>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gold background with white text&#10;&#10;Description automatically generated">
            <a:extLst>
              <a:ext uri="{FF2B5EF4-FFF2-40B4-BE49-F238E27FC236}">
                <a16:creationId xmlns:a16="http://schemas.microsoft.com/office/drawing/2014/main" id="{18BF5617-779D-CEBE-65DD-615F0632095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80996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purple background with text&#10;&#10;Description automatically generated">
            <a:extLst>
              <a:ext uri="{FF2B5EF4-FFF2-40B4-BE49-F238E27FC236}">
                <a16:creationId xmlns:a16="http://schemas.microsoft.com/office/drawing/2014/main" id="{13C618FC-5787-5BC8-667C-387FF5C8F6B7}"/>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55779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background with text&#10;&#10;Description automatically generated">
            <a:extLst>
              <a:ext uri="{FF2B5EF4-FFF2-40B4-BE49-F238E27FC236}">
                <a16:creationId xmlns:a16="http://schemas.microsoft.com/office/drawing/2014/main" id="{AE5CF6AC-AFE3-7E55-9A7D-9B9CA7456DB9}"/>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3038260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background with text&#10;&#10;Description automatically generated">
            <a:extLst>
              <a:ext uri="{FF2B5EF4-FFF2-40B4-BE49-F238E27FC236}">
                <a16:creationId xmlns:a16="http://schemas.microsoft.com/office/drawing/2014/main" id="{A544EAEC-232C-9498-30C7-3B888F4A976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09982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text with text on it&#10;&#10;Description automatically generated">
            <a:extLst>
              <a:ext uri="{FF2B5EF4-FFF2-40B4-BE49-F238E27FC236}">
                <a16:creationId xmlns:a16="http://schemas.microsoft.com/office/drawing/2014/main" id="{58D35CA2-6015-4209-B745-67B05AC115B1}"/>
              </a:ext>
            </a:extLst>
          </p:cNvPr>
          <p:cNvPicPr>
            <a:picLocks noChangeAspect="1"/>
          </p:cNvPicPr>
          <p:nvPr/>
        </p:nvPicPr>
        <p:blipFill rotWithShape="1">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235677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purple background with text and images&#10;&#10;Description automatically generated">
            <a:extLst>
              <a:ext uri="{FF2B5EF4-FFF2-40B4-BE49-F238E27FC236}">
                <a16:creationId xmlns:a16="http://schemas.microsoft.com/office/drawing/2014/main" id="{CC3CEF49-2191-23F5-6A52-BFBB8D58F4F4}"/>
              </a:ext>
            </a:extLst>
          </p:cNvPr>
          <p:cNvPicPr>
            <a:picLocks noChangeAspect="1"/>
          </p:cNvPicPr>
          <p:nvPr/>
        </p:nvPicPr>
        <p:blipFill rotWithShape="1">
          <a:blip r:embed="rId3"/>
          <a:srcRect t="20" r="24" b="1960"/>
          <a:stretch/>
        </p:blipFill>
        <p:spPr>
          <a:xfrm>
            <a:off x="20" y="1282"/>
            <a:ext cx="12432778" cy="6856718"/>
          </a:xfrm>
          <a:prstGeom prst="rect">
            <a:avLst/>
          </a:prstGeom>
        </p:spPr>
      </p:pic>
    </p:spTree>
    <p:extLst>
      <p:ext uri="{BB962C8B-B14F-4D97-AF65-F5344CB8AC3E}">
        <p14:creationId xmlns:p14="http://schemas.microsoft.com/office/powerpoint/2010/main" val="25595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gold background with white text&#10;&#10;Description automatically generated">
            <a:extLst>
              <a:ext uri="{FF2B5EF4-FFF2-40B4-BE49-F238E27FC236}">
                <a16:creationId xmlns:a16="http://schemas.microsoft.com/office/drawing/2014/main" id="{3503F68D-F3BF-BC87-D34B-75D980C8BA58}"/>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6887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oster for a art show&#10;&#10;Description automatically generated with medium confidence">
            <a:extLst>
              <a:ext uri="{FF2B5EF4-FFF2-40B4-BE49-F238E27FC236}">
                <a16:creationId xmlns:a16="http://schemas.microsoft.com/office/drawing/2014/main" id="{A583883B-A84F-F4EF-9E8E-1981414D179D}"/>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40955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blue and purple background with text&#10;&#10;Description automatically generated">
            <a:extLst>
              <a:ext uri="{FF2B5EF4-FFF2-40B4-BE49-F238E27FC236}">
                <a16:creationId xmlns:a16="http://schemas.microsoft.com/office/drawing/2014/main" id="{F3CDAA73-BBFF-5881-729A-DEB97D26388A}"/>
              </a:ext>
            </a:extLst>
          </p:cNvPr>
          <p:cNvPicPr>
            <a:picLocks noChangeAspect="1"/>
          </p:cNvPicPr>
          <p:nvPr/>
        </p:nvPicPr>
        <p:blipFill rotWithShape="1">
          <a:blip r:embed="rId3"/>
          <a:srcRect b="1980"/>
          <a:stretch/>
        </p:blipFill>
        <p:spPr>
          <a:xfrm>
            <a:off x="19" y="1282"/>
            <a:ext cx="12435867" cy="6856718"/>
          </a:xfrm>
          <a:prstGeom prst="rect">
            <a:avLst/>
          </a:prstGeom>
        </p:spPr>
      </p:pic>
    </p:spTree>
    <p:extLst>
      <p:ext uri="{BB962C8B-B14F-4D97-AF65-F5344CB8AC3E}">
        <p14:creationId xmlns:p14="http://schemas.microsoft.com/office/powerpoint/2010/main" val="37508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lue and yellow background with text&#10;&#10;Description automatically generated">
            <a:extLst>
              <a:ext uri="{FF2B5EF4-FFF2-40B4-BE49-F238E27FC236}">
                <a16:creationId xmlns:a16="http://schemas.microsoft.com/office/drawing/2014/main" id="{E8C6E604-CB1A-1A8A-2E33-3D1C8CDFAEB1}"/>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957846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person and person in traditional clothing&#10;&#10;Description automatically generated">
            <a:extLst>
              <a:ext uri="{FF2B5EF4-FFF2-40B4-BE49-F238E27FC236}">
                <a16:creationId xmlns:a16="http://schemas.microsoft.com/office/drawing/2014/main" id="{46F7E623-9E9C-673D-3674-BB6F3528385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0170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erson in a robe holding a cup&#10;&#10;Description automatically generated">
            <a:extLst>
              <a:ext uri="{FF2B5EF4-FFF2-40B4-BE49-F238E27FC236}">
                <a16:creationId xmlns:a16="http://schemas.microsoft.com/office/drawing/2014/main" id="{E5981F58-A10E-C2BD-0B60-BA6A2422EA8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882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yellow background with text&#10;&#10;Description automatically generated">
            <a:extLst>
              <a:ext uri="{FF2B5EF4-FFF2-40B4-BE49-F238E27FC236}">
                <a16:creationId xmlns:a16="http://schemas.microsoft.com/office/drawing/2014/main" id="{CDA1D596-C68E-E72C-3AF5-CBA492E52BE5}"/>
              </a:ext>
            </a:extLst>
          </p:cNvPr>
          <p:cNvPicPr>
            <a:picLocks noChangeAspect="1"/>
          </p:cNvPicPr>
          <p:nvPr/>
        </p:nvPicPr>
        <p:blipFill rotWithShape="1">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4007950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51C7C2-858D-35C7-EC54-BA0275D54D1F}"/>
              </a:ext>
            </a:extLst>
          </p:cNvPr>
          <p:cNvSpPr>
            <a:spLocks noGrp="1"/>
          </p:cNvSpPr>
          <p:nvPr>
            <p:ph idx="1"/>
          </p:nvPr>
        </p:nvSpPr>
        <p:spPr>
          <a:xfrm>
            <a:off x="831476" y="497541"/>
            <a:ext cx="10529048" cy="5862918"/>
          </a:xfrm>
        </p:spPr>
        <p:txBody>
          <a:bodyPr>
            <a:noAutofit/>
          </a:bodyPr>
          <a:lstStyle/>
          <a:p>
            <a:pPr marL="0" indent="0" algn="l">
              <a:buNone/>
            </a:pPr>
            <a:r>
              <a:rPr lang="en-US" sz="3400" b="1" i="0" u="none" strike="noStrike" dirty="0">
                <a:solidFill>
                  <a:schemeClr val="bg1"/>
                </a:solidFill>
                <a:effectLst/>
              </a:rPr>
              <a:t>Hebrews 3:12-15 NLT</a:t>
            </a:r>
          </a:p>
          <a:p>
            <a:pPr marL="0" indent="0" algn="l">
              <a:buNone/>
            </a:pPr>
            <a:r>
              <a:rPr lang="en-US" sz="3400" b="1" i="0" u="none" strike="noStrike" baseline="30000" dirty="0">
                <a:solidFill>
                  <a:schemeClr val="bg1"/>
                </a:solidFill>
                <a:effectLst/>
              </a:rPr>
              <a:t>12 </a:t>
            </a:r>
            <a:r>
              <a:rPr lang="en-US" sz="3400" b="0" i="0" u="none" strike="noStrike" dirty="0">
                <a:solidFill>
                  <a:schemeClr val="bg1"/>
                </a:solidFill>
                <a:effectLst/>
              </a:rPr>
              <a:t>Be careful then, dear brothers and sisters.</a:t>
            </a:r>
            <a:r>
              <a:rPr lang="en-US" sz="3400" baseline="30000" dirty="0">
                <a:solidFill>
                  <a:schemeClr val="bg1"/>
                </a:solidFill>
              </a:rPr>
              <a:t> </a:t>
            </a:r>
            <a:r>
              <a:rPr lang="en-US" sz="3400" b="0" i="0" u="none" strike="noStrike" dirty="0">
                <a:solidFill>
                  <a:schemeClr val="bg1"/>
                </a:solidFill>
                <a:effectLst/>
              </a:rPr>
              <a:t>Make sure that </a:t>
            </a:r>
            <a:r>
              <a:rPr lang="en-US" sz="3400" b="0" i="0" u="none" strike="noStrike" dirty="0">
                <a:solidFill>
                  <a:srgbClr val="FFFF00"/>
                </a:solidFill>
                <a:effectLst/>
              </a:rPr>
              <a:t>your own hearts are not evil and unbelieving</a:t>
            </a:r>
            <a:r>
              <a:rPr lang="en-US" sz="3400" b="0" i="0" u="none" strike="noStrike" dirty="0">
                <a:solidFill>
                  <a:schemeClr val="bg1"/>
                </a:solidFill>
                <a:effectLst/>
              </a:rPr>
              <a:t>, turning you away from the living God. </a:t>
            </a:r>
            <a:r>
              <a:rPr lang="en-US" sz="3400" b="1" i="0" u="none" strike="noStrike" baseline="30000" dirty="0">
                <a:solidFill>
                  <a:schemeClr val="bg1"/>
                </a:solidFill>
                <a:effectLst/>
              </a:rPr>
              <a:t>13 </a:t>
            </a:r>
            <a:r>
              <a:rPr lang="en-US" sz="3400" b="0" i="0" u="none" strike="noStrike" dirty="0">
                <a:solidFill>
                  <a:schemeClr val="bg1"/>
                </a:solidFill>
                <a:effectLst/>
              </a:rPr>
              <a:t>You must warn each other every day, while it is still “today,” so that none of you will be </a:t>
            </a:r>
            <a:r>
              <a:rPr lang="en-US" sz="3400" b="0" i="0" u="none" strike="noStrike" dirty="0">
                <a:solidFill>
                  <a:srgbClr val="FFFF00"/>
                </a:solidFill>
                <a:effectLst/>
              </a:rPr>
              <a:t>deceived by sin and hardened</a:t>
            </a:r>
            <a:r>
              <a:rPr lang="en-US" sz="3400" b="0" i="0" u="none" strike="noStrike" dirty="0">
                <a:solidFill>
                  <a:schemeClr val="bg1"/>
                </a:solidFill>
                <a:effectLst/>
              </a:rPr>
              <a:t> against God. </a:t>
            </a:r>
            <a:r>
              <a:rPr lang="en-US" sz="3400" b="1" i="0" u="none" strike="noStrike" baseline="30000" dirty="0">
                <a:solidFill>
                  <a:schemeClr val="bg1"/>
                </a:solidFill>
                <a:effectLst/>
              </a:rPr>
              <a:t>14 </a:t>
            </a:r>
            <a:r>
              <a:rPr lang="en-US" sz="3400" b="0" i="0" u="none" strike="noStrike" dirty="0">
                <a:solidFill>
                  <a:schemeClr val="bg1"/>
                </a:solidFill>
                <a:effectLst/>
              </a:rPr>
              <a:t>For if we are faithful to the end, </a:t>
            </a:r>
            <a:r>
              <a:rPr lang="en-US" sz="3400" b="0" i="0" u="none" strike="noStrike" dirty="0">
                <a:solidFill>
                  <a:srgbClr val="FFFF00"/>
                </a:solidFill>
                <a:effectLst/>
              </a:rPr>
              <a:t>trusting God just as firmly as when we first believed</a:t>
            </a:r>
            <a:r>
              <a:rPr lang="en-US" sz="3400" b="0" i="0" u="none" strike="noStrike" dirty="0">
                <a:solidFill>
                  <a:schemeClr val="bg1"/>
                </a:solidFill>
                <a:effectLst/>
              </a:rPr>
              <a:t>, we will share in all that belongs to Christ. </a:t>
            </a:r>
            <a:br>
              <a:rPr lang="en-US" sz="3400" b="0" i="0" u="none" strike="noStrike" dirty="0">
                <a:solidFill>
                  <a:schemeClr val="bg1"/>
                </a:solidFill>
                <a:effectLst/>
              </a:rPr>
            </a:br>
            <a:r>
              <a:rPr lang="en-US" sz="3400" b="1" i="0" u="none" strike="noStrike" baseline="30000" dirty="0">
                <a:solidFill>
                  <a:schemeClr val="bg1"/>
                </a:solidFill>
                <a:effectLst/>
              </a:rPr>
              <a:t>15 </a:t>
            </a:r>
            <a:r>
              <a:rPr lang="en-US" sz="3400" b="0" i="0" u="none" strike="noStrike" dirty="0">
                <a:solidFill>
                  <a:schemeClr val="bg1"/>
                </a:solidFill>
                <a:effectLst/>
              </a:rPr>
              <a:t>Remember what it says: </a:t>
            </a:r>
          </a:p>
          <a:p>
            <a:pPr marL="0" indent="0" algn="l">
              <a:buNone/>
            </a:pPr>
            <a:r>
              <a:rPr lang="en-US" sz="3400" b="0" i="1" u="none" strike="noStrike" dirty="0">
                <a:solidFill>
                  <a:schemeClr val="bg1"/>
                </a:solidFill>
                <a:effectLst/>
              </a:rPr>
              <a:t>“Today when you hear his voice,</a:t>
            </a:r>
            <a:br>
              <a:rPr lang="en-US" sz="3400" b="0" i="1" u="none" strike="noStrike" dirty="0">
                <a:solidFill>
                  <a:schemeClr val="bg1"/>
                </a:solidFill>
                <a:effectLst/>
              </a:rPr>
            </a:br>
            <a:r>
              <a:rPr lang="en-US" sz="3400" b="0" i="1" u="none" strike="noStrike" dirty="0">
                <a:solidFill>
                  <a:schemeClr val="bg1"/>
                </a:solidFill>
                <a:effectLst/>
              </a:rPr>
              <a:t>    don’t harden your hearts</a:t>
            </a:r>
            <a:br>
              <a:rPr lang="en-US" sz="3400" b="0" i="1" u="none" strike="noStrike" dirty="0">
                <a:solidFill>
                  <a:schemeClr val="bg1"/>
                </a:solidFill>
                <a:effectLst/>
              </a:rPr>
            </a:br>
            <a:r>
              <a:rPr lang="en-US" sz="3400" b="0" i="1" u="none" strike="noStrike" dirty="0">
                <a:solidFill>
                  <a:schemeClr val="bg1"/>
                </a:solidFill>
                <a:effectLst/>
              </a:rPr>
              <a:t>    as Israel did when they rebelled.” [Ps.95:7-8]</a:t>
            </a:r>
          </a:p>
        </p:txBody>
      </p:sp>
    </p:spTree>
    <p:extLst>
      <p:ext uri="{BB962C8B-B14F-4D97-AF65-F5344CB8AC3E}">
        <p14:creationId xmlns:p14="http://schemas.microsoft.com/office/powerpoint/2010/main" val="393965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67222</TotalTime>
  <Words>1691</Words>
  <Application>Microsoft Macintosh PowerPoint</Application>
  <PresentationFormat>Widescreen</PresentationFormat>
  <Paragraphs>98</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659</cp:revision>
  <cp:lastPrinted>2023-12-01T17:16:32Z</cp:lastPrinted>
  <dcterms:created xsi:type="dcterms:W3CDTF">2022-11-22T02:48:34Z</dcterms:created>
  <dcterms:modified xsi:type="dcterms:W3CDTF">2023-12-01T17:16:38Z</dcterms:modified>
</cp:coreProperties>
</file>