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6" r:id="rId2"/>
    <p:sldId id="420" r:id="rId3"/>
    <p:sldId id="257" r:id="rId4"/>
    <p:sldId id="350" r:id="rId5"/>
    <p:sldId id="457" r:id="rId6"/>
    <p:sldId id="466" r:id="rId7"/>
    <p:sldId id="461" r:id="rId8"/>
    <p:sldId id="459" r:id="rId9"/>
    <p:sldId id="442" r:id="rId10"/>
    <p:sldId id="456" r:id="rId11"/>
    <p:sldId id="458" r:id="rId12"/>
    <p:sldId id="464" r:id="rId13"/>
    <p:sldId id="465" r:id="rId14"/>
    <p:sldId id="455" r:id="rId15"/>
    <p:sldId id="436" r:id="rId16"/>
    <p:sldId id="43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821"/>
    <p:restoredTop sz="73802"/>
  </p:normalViewPr>
  <p:slideViewPr>
    <p:cSldViewPr snapToGrid="0" snapToObjects="1">
      <p:cViewPr varScale="1">
        <p:scale>
          <a:sx n="80" d="100"/>
          <a:sy n="80" d="100"/>
        </p:scale>
        <p:origin x="760" y="192"/>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3/23/22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Fourth Sunday of Lent</a:t>
            </a:r>
          </a:p>
          <a:p>
            <a:pPr marL="171450" indent="-171450">
              <a:buFont typeface="Arial" panose="020B0604020202020204" pitchFamily="34" charset="0"/>
              <a:buChar char="•"/>
            </a:pPr>
            <a:r>
              <a:rPr lang="en-US" dirty="0"/>
              <a:t>In our Lenten series, </a:t>
            </a:r>
            <a:r>
              <a:rPr lang="en-US" i="1" dirty="0"/>
              <a:t>Seeking God’s Ways</a:t>
            </a:r>
            <a:r>
              <a:rPr lang="en-US" dirty="0"/>
              <a:t>, we are exploring the “higher” ways of God. According to Isaiah 55:8-9, God says, “</a:t>
            </a:r>
            <a:r>
              <a:rPr lang="en-US" dirty="0">
                <a:effectLst/>
              </a:rPr>
              <a:t>For my thoughts are not your thoughts, neither are your ways my ways,” declares the Lord. “As the heavens are higher than the earth, so are my ways higher than your ways and my thoughts than your thoughts.” So, we want to understand God’s ways so that we might</a:t>
            </a:r>
            <a:r>
              <a:rPr lang="en-US" dirty="0"/>
              <a:t> repent of our own way, believe in the gospel, and follow the way of Christ as we welcome more of his Kingdom upon the earth.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If you’ve missed any of the messages in this series, you can access those online. So far, we have looked at how God calls us to move from security to generosity, from fear to compassion, and from earning to receiving. </a:t>
            </a:r>
            <a:r>
              <a:rPr lang="en-US" sz="1200" b="0" i="0" u="none" strike="noStrike" kern="1200" dirty="0">
                <a:solidFill>
                  <a:schemeClr val="tx1"/>
                </a:solidFill>
                <a:effectLst/>
                <a:latin typeface="+mn-lt"/>
                <a:ea typeface="+mn-ea"/>
                <a:cs typeface="+mn-cs"/>
              </a:rPr>
              <a:t>And now in message 4 of 6, we are being invited to move…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endParaRPr lang="en-US" dirty="0"/>
          </a:p>
          <a:p>
            <a:r>
              <a:rPr lang="en-US" dirty="0"/>
              <a:t>But if we look to the God revealed in Jesus, or as we say at Grantham—”the God who looks like Jesus”—we will see a God who is much more generous, compassionate, merciful, loving, welcoming, and inclusive than what we see from many who claim his name today. </a:t>
            </a:r>
          </a:p>
          <a:p>
            <a:endParaRPr lang="en-US" dirty="0"/>
          </a:p>
          <a:p>
            <a:r>
              <a:rPr lang="en-US" dirty="0"/>
              <a:t>Here are just a few examples of God’s inclusive love as seen in the Gospels…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2099179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endParaRPr lang="en-US" dirty="0"/>
          </a:p>
          <a:p>
            <a:r>
              <a:rPr lang="en-US" dirty="0"/>
              <a:t>And again, it’s through Christ’s work on the cross that his inclusive Kingdom has been established. Let’s return to Ephesians chapter 2. Paul wrote…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295677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Verse 19…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32157057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Before we close, I’d like to lead us in a spiritual exercise…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1848931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TWO]</a:t>
            </a:r>
          </a:p>
          <a:p>
            <a:pPr marL="171450" indent="-171450">
              <a:buFont typeface="Arial" panose="020B0604020202020204" pitchFamily="34" charset="0"/>
              <a:buChar char="•"/>
            </a:pPr>
            <a:r>
              <a:rPr lang="en-US" dirty="0"/>
              <a:t>Now, open your eyes and gaze upon the painting on the screens</a:t>
            </a:r>
          </a:p>
          <a:p>
            <a:pPr marL="171450" indent="-171450">
              <a:buFont typeface="Arial" panose="020B0604020202020204" pitchFamily="34" charset="0"/>
              <a:buChar char="•"/>
            </a:pPr>
            <a:r>
              <a:rPr lang="en-US" dirty="0"/>
              <a:t>Notice the colors, the details, in the foreground and in the background</a:t>
            </a:r>
          </a:p>
          <a:p>
            <a:pPr marL="171450" indent="-171450">
              <a:buFont typeface="Arial" panose="020B0604020202020204" pitchFamily="34" charset="0"/>
              <a:buChar char="•"/>
            </a:pPr>
            <a:r>
              <a:rPr lang="en-US" dirty="0"/>
              <a:t>Once you have visually canvased the artwork, note where the Spirit is drawing your eyes and your attention in this painting</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[STEP THREE]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Now, meditate on that part of the picture that has drawn your attention. How is God speaking to you? Why do you think the Spirit is drawing your attention to this particular part? Something that connects to your story? Do you sense an invitation? Can you see yourself at this table?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Next, embrace the feelings and emotions that come. And be mindful, what word describes your inner stirring as you embrace this feeling? Allow God’s Spirit to meet you there and speak to you.</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[STEP FOUR]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now that you’ve listened to God, what might be your response to his voice? What do you want to say to him in a short, simple prayer. Speak to him now.</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sz="1200" b="0" i="0" u="none" strike="noStrike" kern="1200" dirty="0">
                <a:solidFill>
                  <a:schemeClr val="tx1"/>
                </a:solidFill>
                <a:effectLst/>
                <a:latin typeface="+mn-lt"/>
                <a:ea typeface="+mn-ea"/>
                <a:cs typeface="+mn-cs"/>
              </a:rPr>
              <a:t>[STEP FIVE]</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Finally, since words are never sufficient in expressing ourselves and communing with God, let’s enter into a moment of silence and just sit in the presence of God. </a:t>
            </a:r>
          </a:p>
          <a:p>
            <a:pPr marL="171450" indent="-171450">
              <a:buFont typeface="Arial" panose="020B0604020202020204" pitchFamily="34" charset="0"/>
              <a:buChar char="•"/>
            </a:pPr>
            <a:r>
              <a:rPr lang="en-US" dirty="0"/>
              <a:t>[BRIEF MOMENT OF SILENCE]</a:t>
            </a:r>
          </a:p>
          <a:p>
            <a:pPr marL="171450" indent="-171450">
              <a:buFont typeface="Arial" panose="020B0604020202020204" pitchFamily="34" charset="0"/>
              <a:buChar char="•"/>
            </a:pPr>
            <a:r>
              <a:rPr lang="en-US" dirty="0"/>
              <a:t>[SHORT CONCLUDING PRAYER]</a:t>
            </a:r>
          </a:p>
          <a:p>
            <a:endParaRPr lang="en-US" dirty="0"/>
          </a:p>
          <a:p>
            <a:r>
              <a:rPr lang="en-US" dirty="0"/>
              <a:t>As we’ve been doing each week in this series, church,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301708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[PRAY THE RESPONSIVE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FINAL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38569031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ANNOUNCEMENT:</a:t>
            </a:r>
          </a:p>
          <a:p>
            <a:r>
              <a:rPr lang="en-US" sz="1200" b="0" i="0" u="none" strike="noStrike" kern="1200" dirty="0">
                <a:solidFill>
                  <a:schemeClr val="tx1"/>
                </a:solidFill>
                <a:effectLst/>
                <a:latin typeface="+mn-lt"/>
                <a:ea typeface="+mn-ea"/>
                <a:cs typeface="+mn-cs"/>
              </a:rPr>
              <a:t>Starting next week, there will be a new learning community option on Sunday morning at 9:00 am:  </a:t>
            </a:r>
            <a:r>
              <a:rPr lang="en-US" sz="1200" b="1" i="0" u="none" strike="noStrike" kern="1200" dirty="0">
                <a:solidFill>
                  <a:schemeClr val="tx1"/>
                </a:solidFill>
                <a:effectLst/>
                <a:latin typeface="+mn-lt"/>
                <a:ea typeface="+mn-ea"/>
                <a:cs typeface="+mn-cs"/>
              </a:rPr>
              <a:t>The Gospel of Luke: the relationship between salvation, discipleship and wealth</a:t>
            </a:r>
            <a:endParaRPr lang="en-US" sz="1200" b="0" i="0" u="none" strike="noStrike"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This is a 7-week adult learning community that builds on our Foundations Bible reading initiative and our Lenten sermon series, as we seek to understand and apply God’s ways to how we manage our financial resources. This class will study and discuss 12 key passages in Luke’s gospel that highlight stories from Jesus about wealth, poverty and generosity. </a:t>
            </a:r>
          </a:p>
          <a:p>
            <a:endParaRPr lang="en-US" sz="1200" b="1" i="0" u="none" strike="noStrike" kern="1200" dirty="0">
              <a:solidFill>
                <a:schemeClr val="tx1"/>
              </a:solidFill>
              <a:effectLst/>
              <a:latin typeface="+mn-lt"/>
              <a:ea typeface="+mn-ea"/>
              <a:cs typeface="+mn-cs"/>
            </a:endParaRPr>
          </a:p>
          <a:p>
            <a:r>
              <a:rPr lang="en-US" sz="1200" b="1" i="0" u="none" strike="noStrike" kern="1200" dirty="0">
                <a:solidFill>
                  <a:schemeClr val="tx1"/>
                </a:solidFill>
                <a:effectLst/>
                <a:latin typeface="+mn-lt"/>
                <a:ea typeface="+mn-ea"/>
                <a:cs typeface="+mn-cs"/>
              </a:rPr>
              <a:t>BENEDICTION:</a:t>
            </a:r>
          </a:p>
          <a:p>
            <a:r>
              <a:rPr lang="en-US" sz="1200" b="0" i="0" u="none" strike="noStrike" kern="1200" dirty="0">
                <a:solidFill>
                  <a:schemeClr val="tx1"/>
                </a:solidFill>
                <a:effectLst/>
                <a:latin typeface="+mn-lt"/>
                <a:ea typeface="+mn-ea"/>
                <a:cs typeface="+mn-cs"/>
              </a:rPr>
              <a:t>Brothers and sisters, from this time and place into whatever awaits, may you follow God’s way of inclusion. May you recognize your assumptions of entitlement so that you can live into God’s fully inclusive love. As you go, know that our God of the wilderness remains with you on the way.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go in peace, to love and serve the Lord.</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23786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a:t>
            </a:r>
            <a:r>
              <a:rPr lang="en-US" sz="1200" b="0" i="1" u="none" strike="noStrike" kern="1200" dirty="0">
                <a:solidFill>
                  <a:schemeClr val="tx1"/>
                </a:solidFill>
                <a:effectLst/>
                <a:latin typeface="+mn-lt"/>
                <a:ea typeface="+mn-ea"/>
                <a:cs typeface="+mn-cs"/>
              </a:rPr>
              <a:t>Exceptionalism to Inclusion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As the summary in your bulletin says: As we seek God’s higher ways, we discover that the restoration of “sinners” and of sinful society comes through a radical embodiment of the gospel of grace and a kindness that leads to repentance, rather than withholding our love and acceptance or excluding people from the community. And so, in this message, we’re going to consider how God wants to move us away from the conditions that create exceptionalism, so that we might welcome and include everyone into the Kingdom.</a:t>
            </a:r>
            <a:br>
              <a:rPr lang="en-US" sz="1200"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Let’s pray real quick. “Father, help us now to open our hearts to you. We want to be moldable clay in your hands. We want to be holy vessels consecrated for your service. Jesus, we confess our need for you and your way. Our way gets us into trouble. Holy Spirit, as we listen, help us to hear your voice over all other voices. Convict, comfort, and give us courage to embrace the higher ways of God, so that we might live into the fullness of the life Jesus lived and promised to those who accept and then obey his word. </a:t>
            </a:r>
            <a:r>
              <a:rPr lang="en-US" dirty="0">
                <a:effectLst/>
              </a:rPr>
              <a:t>Amen.”</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Please grab your Bible and let’s go to our main Scripture reading…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821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LUKE 15:1-31 NLT]</a:t>
            </a:r>
          </a:p>
          <a:p>
            <a:endParaRPr lang="en-US" dirty="0"/>
          </a:p>
          <a:p>
            <a:r>
              <a:rPr lang="en-US" dirty="0"/>
              <a:t>This is the word of the Lord. Thanks be to God. You may be seated.  </a:t>
            </a:r>
          </a:p>
          <a:p>
            <a:endParaRPr lang="en-US" dirty="0"/>
          </a:p>
          <a:p>
            <a:r>
              <a:rPr lang="en-US" dirty="0"/>
              <a:t>Some of you will recall that we had Tony </a:t>
            </a:r>
            <a:r>
              <a:rPr lang="en-US" dirty="0" err="1"/>
              <a:t>Campolo</a:t>
            </a:r>
            <a:r>
              <a:rPr lang="en-US" dirty="0"/>
              <a:t> with us a few years ago…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This is reflective of the attitude and the accusations that prompted Jesus to share three parables in Luke 15 – the lost sheep, the lost coin, and the lost Son.</a:t>
            </a:r>
          </a:p>
          <a:p>
            <a:pPr marL="171450" indent="-171450">
              <a:buFont typeface="Arial" panose="020B0604020202020204" pitchFamily="34" charset="0"/>
              <a:buChar char="•"/>
            </a:pPr>
            <a:r>
              <a:rPr lang="en-US" dirty="0"/>
              <a:t>Jesus said, ”I have not come to call the righteous, but sinners to repentance.”</a:t>
            </a:r>
          </a:p>
          <a:p>
            <a:endParaRPr lang="en-US" dirty="0"/>
          </a:p>
          <a:p>
            <a:r>
              <a:rPr lang="en-US" dirty="0"/>
              <a:t>So, who are the sinners in Jesus’ day?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1397111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EXCERPT &amp; COMMENT]</a:t>
            </a:r>
          </a:p>
          <a:p>
            <a:r>
              <a:rPr lang="en-US" dirty="0"/>
              <a:t>And so, Bird says, “Jesus was more critical of those who dismissed the sinners than of the sinners themselves because he saw in the efforts to marginalize persons a way of life that competed with his own message of the Kingdom of God” (pg.865). </a:t>
            </a:r>
          </a:p>
          <a:p>
            <a:endParaRPr lang="en-US" dirty="0"/>
          </a:p>
          <a:p>
            <a:r>
              <a:rPr lang="en-US" dirty="0"/>
              <a:t>In other words, Jesus’ ministry leveled the playing field. All are actually sinners, and so all need to repent and turn from their ways to the higher ways of God. All are being included, except for those who self-exclude themselves. And how do we self-exclude ourselves? Well, like the hypocritical religious leaders, it happens when we refuse to humble ourselves and respond to God’s offer of grace; when we refuse his invitation to be freed from our idols and our identities of the flesh; when we refuse to turn from our ways and the spirit of the age, and come to God for forgiveness, restoration, and new life. </a:t>
            </a:r>
          </a:p>
          <a:p>
            <a:endParaRPr lang="en-US" dirty="0"/>
          </a:p>
          <a:p>
            <a:r>
              <a:rPr lang="en-US" dirty="0"/>
              <a:t>The </a:t>
            </a:r>
            <a:r>
              <a:rPr lang="en-US" dirty="0" err="1"/>
              <a:t>Croation</a:t>
            </a:r>
            <a:r>
              <a:rPr lang="en-US" dirty="0"/>
              <a:t> theologian and author Miroslav </a:t>
            </a:r>
            <a:r>
              <a:rPr lang="en-US" dirty="0" err="1"/>
              <a:t>Volf</a:t>
            </a:r>
            <a:r>
              <a:rPr lang="en-US" dirty="0"/>
              <a:t> says it like this…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1968393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err="1">
                <a:solidFill>
                  <a:schemeClr val="tx1"/>
                </a:solidFill>
                <a:effectLst/>
                <a:latin typeface="+mn-lt"/>
                <a:ea typeface="+mn-ea"/>
                <a:cs typeface="+mn-cs"/>
              </a:rPr>
              <a:t>Volf</a:t>
            </a:r>
            <a:r>
              <a:rPr lang="en-US" sz="1200" b="0" i="0" u="none" strike="noStrike" kern="1200" dirty="0">
                <a:solidFill>
                  <a:schemeClr val="tx1"/>
                </a:solidFill>
                <a:effectLst/>
                <a:latin typeface="+mn-lt"/>
                <a:ea typeface="+mn-ea"/>
                <a:cs typeface="+mn-cs"/>
              </a:rPr>
              <a:t> goes on to say, “The mission of Jesus consisted not simply of </a:t>
            </a:r>
            <a:r>
              <a:rPr lang="en-US" sz="1200" b="0" i="1" u="none" strike="noStrike" kern="1200" dirty="0">
                <a:solidFill>
                  <a:schemeClr val="tx1"/>
                </a:solidFill>
                <a:effectLst/>
                <a:latin typeface="+mn-lt"/>
                <a:ea typeface="+mn-ea"/>
                <a:cs typeface="+mn-cs"/>
              </a:rPr>
              <a:t>renaming</a:t>
            </a:r>
            <a:r>
              <a:rPr lang="en-US" sz="1200" b="0" i="0" u="none" strike="noStrike" kern="1200" dirty="0">
                <a:solidFill>
                  <a:schemeClr val="tx1"/>
                </a:solidFill>
                <a:effectLst/>
                <a:latin typeface="+mn-lt"/>
                <a:ea typeface="+mn-ea"/>
                <a:cs typeface="+mn-cs"/>
              </a:rPr>
              <a:t> the behavior that was falsely labeled “sinful” but also in </a:t>
            </a:r>
            <a:r>
              <a:rPr lang="en-US" sz="1200" b="0" i="1" u="none" strike="noStrike" kern="1200" dirty="0">
                <a:solidFill>
                  <a:schemeClr val="tx1"/>
                </a:solidFill>
                <a:effectLst/>
                <a:latin typeface="+mn-lt"/>
                <a:ea typeface="+mn-ea"/>
                <a:cs typeface="+mn-cs"/>
              </a:rPr>
              <a:t>remaking</a:t>
            </a:r>
            <a:r>
              <a:rPr lang="en-US" sz="1200" b="0" i="0" u="none" strike="noStrike" kern="1200" dirty="0">
                <a:solidFill>
                  <a:schemeClr val="tx1"/>
                </a:solidFill>
                <a:effectLst/>
                <a:latin typeface="+mn-lt"/>
                <a:ea typeface="+mn-ea"/>
                <a:cs typeface="+mn-cs"/>
              </a:rPr>
              <a:t> the people who have actually sinned and suffered distortion. The double strategy of renaming and remaking, rooted in the commitment to both the outcast </a:t>
            </a:r>
            <a:r>
              <a:rPr lang="en-US" sz="1200" b="0" i="1" u="none"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the sinner, to the victim </a:t>
            </a:r>
            <a:r>
              <a:rPr lang="en-US" sz="1200" b="0" i="1" u="none" strike="noStrike" kern="1200" dirty="0">
                <a:solidFill>
                  <a:schemeClr val="tx1"/>
                </a:solidFill>
                <a:effectLst/>
                <a:latin typeface="+mn-lt"/>
                <a:ea typeface="+mn-ea"/>
                <a:cs typeface="+mn-cs"/>
              </a:rPr>
              <a:t>and</a:t>
            </a:r>
            <a:r>
              <a:rPr lang="en-US" sz="1200" b="0" i="0" u="none" strike="noStrike" kern="1200" dirty="0">
                <a:solidFill>
                  <a:schemeClr val="tx1"/>
                </a:solidFill>
                <a:effectLst/>
                <a:latin typeface="+mn-lt"/>
                <a:ea typeface="+mn-ea"/>
                <a:cs typeface="+mn-cs"/>
              </a:rPr>
              <a:t> the perpetrator, is the proper background against which an adequate notion of sin as exclusion can emerge.”</a:t>
            </a:r>
          </a:p>
          <a:p>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Therefore, and we need to be clear about this, Jesus’ idea of “inclusion” isn’t about disregarding sin, rebranding sin, or being indifferent toward sin. Instead, it’s about everyone coming as you are by God’s grace through faith, so that you can be included in forgiveness, given a new identity, and become part of his Body, the church.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before we talk more about this inclusive love of God in Christ, let’s think about where the exceptionalism and exclusion that Jesus confronted in the Pharisees was coming from…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3058621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a:p>
            <a:pPr marL="171450" indent="-171450">
              <a:buFont typeface="Arial" panose="020B0604020202020204" pitchFamily="34" charset="0"/>
              <a:buChar char="•"/>
            </a:pPr>
            <a:r>
              <a:rPr lang="en-US" dirty="0"/>
              <a:t>The Mosaic Law</a:t>
            </a:r>
          </a:p>
          <a:p>
            <a:pPr marL="171450" indent="-171450">
              <a:buFont typeface="Arial" panose="020B0604020202020204" pitchFamily="34" charset="0"/>
              <a:buChar char="•"/>
            </a:pPr>
            <a:r>
              <a:rPr lang="en-US" dirty="0"/>
              <a:t>The Prophets</a:t>
            </a:r>
          </a:p>
          <a:p>
            <a:endParaRPr lang="en-US" dirty="0"/>
          </a:p>
          <a:p>
            <a:r>
              <a:rPr lang="en-US" dirty="0"/>
              <a:t>Clearly, this vision was not realized by the time of Jesus. In fact, here is what the Temple courts looked like in the first century…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39940978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TEMPLE]</a:t>
            </a:r>
          </a:p>
          <a:p>
            <a:pPr marL="171450" indent="-171450">
              <a:buFont typeface="Arial" panose="020B0604020202020204" pitchFamily="34" charset="0"/>
              <a:buChar char="•"/>
            </a:pPr>
            <a:r>
              <a:rPr lang="en-US" dirty="0"/>
              <a:t>Holy of Holies, Holy Place (the inner courts), and the court for Jewish women</a:t>
            </a:r>
          </a:p>
          <a:p>
            <a:pPr marL="171450" indent="-171450">
              <a:buFont typeface="Arial" panose="020B0604020202020204" pitchFamily="34" charset="0"/>
              <a:buChar char="•"/>
            </a:pPr>
            <a:r>
              <a:rPr lang="en-US" dirty="0"/>
              <a:t>The outer court was for Gentiles </a:t>
            </a:r>
          </a:p>
          <a:p>
            <a:endParaRPr lang="en-US" dirty="0"/>
          </a:p>
          <a:p>
            <a:r>
              <a:rPr lang="en-US" dirty="0"/>
              <a:t>Along the perimeter of the dividing wall was this inscription…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12903781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endParaRPr lang="en-US" dirty="0"/>
          </a:p>
          <a:p>
            <a:r>
              <a:rPr lang="en-US" dirty="0"/>
              <a:t>So, this is what Jesus has done. But unfortunately, we often participate in the building up of walls that Jesus has down away with on the cross. How so? What does that look like today? And what sort of conditions create exceptionalism that leads to exclusion? </a:t>
            </a:r>
          </a:p>
          <a:p>
            <a:endParaRPr lang="en-US" dirty="0"/>
          </a:p>
          <a:p>
            <a:r>
              <a:rPr lang="en-US" dirty="0"/>
              <a:t>Here are a few things that come to mind…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1809755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3/23/22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3/23/22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0B1A9AB9-0A9C-154B-B677-24AC3A193BF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dark, ocean floor&#10;&#10;Description automatically generated">
            <a:extLst>
              <a:ext uri="{FF2B5EF4-FFF2-40B4-BE49-F238E27FC236}">
                <a16:creationId xmlns:a16="http://schemas.microsoft.com/office/drawing/2014/main" id="{B33448FC-D4E0-114E-8205-C854D8EDC846}"/>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57CBA93-2B21-E44F-A6BD-901130453545}"/>
              </a:ext>
            </a:extLst>
          </p:cNvPr>
          <p:cNvSpPr>
            <a:spLocks noGrp="1"/>
          </p:cNvSpPr>
          <p:nvPr>
            <p:ph type="title"/>
          </p:nvPr>
        </p:nvSpPr>
        <p:spPr/>
        <p:txBody>
          <a:bodyPr/>
          <a:lstStyle/>
          <a:p>
            <a:r>
              <a:rPr lang="en-US" b="1" dirty="0">
                <a:solidFill>
                  <a:schemeClr val="bg1"/>
                </a:solidFill>
              </a:rPr>
              <a:t>Conditions that Create Exceptionalism</a:t>
            </a:r>
          </a:p>
        </p:txBody>
      </p:sp>
      <p:sp>
        <p:nvSpPr>
          <p:cNvPr id="3" name="Content Placeholder 2">
            <a:extLst>
              <a:ext uri="{FF2B5EF4-FFF2-40B4-BE49-F238E27FC236}">
                <a16:creationId xmlns:a16="http://schemas.microsoft.com/office/drawing/2014/main" id="{F3220F78-AD26-584B-93BB-A952625D26F6}"/>
              </a:ext>
            </a:extLst>
          </p:cNvPr>
          <p:cNvSpPr>
            <a:spLocks noGrp="1"/>
          </p:cNvSpPr>
          <p:nvPr>
            <p:ph idx="1"/>
          </p:nvPr>
        </p:nvSpPr>
        <p:spPr>
          <a:xfrm>
            <a:off x="838200" y="1690688"/>
            <a:ext cx="10515600" cy="4190164"/>
          </a:xfrm>
        </p:spPr>
        <p:txBody>
          <a:bodyPr>
            <a:noAutofit/>
          </a:bodyPr>
          <a:lstStyle/>
          <a:p>
            <a:r>
              <a:rPr lang="en-US" sz="3400" dirty="0">
                <a:solidFill>
                  <a:schemeClr val="bg1"/>
                </a:solidFill>
                <a:latin typeface="+mj-lt"/>
              </a:rPr>
              <a:t>Isolation, sectarianism &amp; segregation</a:t>
            </a:r>
          </a:p>
          <a:p>
            <a:r>
              <a:rPr lang="en-US" sz="3400" dirty="0">
                <a:solidFill>
                  <a:schemeClr val="bg1"/>
                </a:solidFill>
                <a:latin typeface="+mj-lt"/>
              </a:rPr>
              <a:t>Idolizing your views, preferences &amp; positions</a:t>
            </a:r>
          </a:p>
          <a:p>
            <a:r>
              <a:rPr lang="en-US" sz="3400" dirty="0">
                <a:solidFill>
                  <a:schemeClr val="bg1"/>
                </a:solidFill>
                <a:latin typeface="+mj-lt"/>
              </a:rPr>
              <a:t>Myths that glorify and/or “deify” our group</a:t>
            </a:r>
          </a:p>
          <a:p>
            <a:r>
              <a:rPr lang="en-US" sz="3400" dirty="0">
                <a:solidFill>
                  <a:schemeClr val="bg1"/>
                </a:solidFill>
                <a:latin typeface="+mj-lt"/>
              </a:rPr>
              <a:t>Fear &amp; hostility toward differences</a:t>
            </a:r>
          </a:p>
          <a:p>
            <a:r>
              <a:rPr lang="en-US" sz="3400" dirty="0">
                <a:solidFill>
                  <a:schemeClr val="bg1"/>
                </a:solidFill>
                <a:latin typeface="+mj-lt"/>
              </a:rPr>
              <a:t>Taking the “us vs. them” approach</a:t>
            </a:r>
          </a:p>
          <a:p>
            <a:r>
              <a:rPr lang="en-US" sz="3400" dirty="0">
                <a:solidFill>
                  <a:schemeClr val="bg1"/>
                </a:solidFill>
                <a:latin typeface="+mj-lt"/>
              </a:rPr>
              <a:t>Minimizing or being willfully ignorant of our own sins</a:t>
            </a:r>
          </a:p>
          <a:p>
            <a:r>
              <a:rPr lang="en-US" sz="3400" dirty="0">
                <a:solidFill>
                  <a:schemeClr val="bg1"/>
                </a:solidFill>
                <a:latin typeface="+mj-lt"/>
              </a:rPr>
              <a:t>Having a tribalistic view of God</a:t>
            </a:r>
          </a:p>
        </p:txBody>
      </p:sp>
    </p:spTree>
    <p:extLst>
      <p:ext uri="{BB962C8B-B14F-4D97-AF65-F5344CB8AC3E}">
        <p14:creationId xmlns:p14="http://schemas.microsoft.com/office/powerpoint/2010/main" val="2711868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228552E-C8B1-4A80-8448-0787CE0FC7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with a beard&#10;&#10;Description automatically generated with medium confidence">
            <a:extLst>
              <a:ext uri="{FF2B5EF4-FFF2-40B4-BE49-F238E27FC236}">
                <a16:creationId xmlns:a16="http://schemas.microsoft.com/office/drawing/2014/main" id="{4564AC54-785B-5247-A65E-197E3C155D2B}"/>
              </a:ext>
            </a:extLst>
          </p:cNvPr>
          <p:cNvPicPr>
            <a:picLocks noChangeAspect="1"/>
          </p:cNvPicPr>
          <p:nvPr/>
        </p:nvPicPr>
        <p:blipFill rotWithShape="1">
          <a:blip r:embed="rId3">
            <a:alphaModFix amt="35000"/>
          </a:blip>
          <a:srcRect l="26222"/>
          <a:stretch/>
        </p:blipFill>
        <p:spPr>
          <a:xfrm>
            <a:off x="20" y="10"/>
            <a:ext cx="12191980" cy="6857990"/>
          </a:xfrm>
          <a:prstGeom prst="rect">
            <a:avLst/>
          </a:prstGeom>
        </p:spPr>
      </p:pic>
      <p:sp>
        <p:nvSpPr>
          <p:cNvPr id="2" name="Title 1">
            <a:extLst>
              <a:ext uri="{FF2B5EF4-FFF2-40B4-BE49-F238E27FC236}">
                <a16:creationId xmlns:a16="http://schemas.microsoft.com/office/drawing/2014/main" id="{7FFB5D4B-BA13-EB4B-BBCE-273243A620E0}"/>
              </a:ext>
            </a:extLst>
          </p:cNvPr>
          <p:cNvSpPr>
            <a:spLocks noGrp="1"/>
          </p:cNvSpPr>
          <p:nvPr>
            <p:ph type="title"/>
          </p:nvPr>
        </p:nvSpPr>
        <p:spPr>
          <a:xfrm>
            <a:off x="386080" y="251941"/>
            <a:ext cx="10515600" cy="959168"/>
          </a:xfrm>
        </p:spPr>
        <p:txBody>
          <a:bodyPr>
            <a:normAutofit/>
          </a:bodyPr>
          <a:lstStyle/>
          <a:p>
            <a:r>
              <a:rPr lang="en-US" sz="4200" dirty="0">
                <a:solidFill>
                  <a:schemeClr val="accent2"/>
                </a:solidFill>
                <a:effectLst>
                  <a:outerShdw blurRad="50800" dist="38100" dir="2700000" algn="tl" rotWithShape="0">
                    <a:schemeClr val="tx1">
                      <a:alpha val="15000"/>
                    </a:schemeClr>
                  </a:outerShdw>
                </a:effectLst>
                <a:latin typeface="+mn-lt"/>
              </a:rPr>
              <a:t>God’s Radical Invitation &amp; Inclusion of Sinners</a:t>
            </a:r>
          </a:p>
        </p:txBody>
      </p:sp>
      <p:sp>
        <p:nvSpPr>
          <p:cNvPr id="3" name="Content Placeholder 2">
            <a:extLst>
              <a:ext uri="{FF2B5EF4-FFF2-40B4-BE49-F238E27FC236}">
                <a16:creationId xmlns:a16="http://schemas.microsoft.com/office/drawing/2014/main" id="{7CE114FA-FB2D-CD45-A04E-B05D73DB35D8}"/>
              </a:ext>
            </a:extLst>
          </p:cNvPr>
          <p:cNvSpPr>
            <a:spLocks noGrp="1"/>
          </p:cNvSpPr>
          <p:nvPr>
            <p:ph idx="1"/>
          </p:nvPr>
        </p:nvSpPr>
        <p:spPr>
          <a:xfrm>
            <a:off x="386080" y="1016000"/>
            <a:ext cx="9448800" cy="5590059"/>
          </a:xfrm>
        </p:spPr>
        <p:txBody>
          <a:bodyPr>
            <a:noAutofit/>
          </a:bodyPr>
          <a:lstStyle/>
          <a:p>
            <a:pPr marL="0" indent="0">
              <a:buNone/>
            </a:pPr>
            <a:r>
              <a:rPr lang="en-US" dirty="0">
                <a:solidFill>
                  <a:srgbClr val="FFFFFF"/>
                </a:solidFill>
              </a:rPr>
              <a:t>Some examples of radical inclusion from the Gospels:</a:t>
            </a:r>
          </a:p>
          <a:p>
            <a:r>
              <a:rPr lang="en-US" b="1" dirty="0">
                <a:solidFill>
                  <a:srgbClr val="FFFFFF"/>
                </a:solidFill>
              </a:rPr>
              <a:t>Matt 1:1-17 </a:t>
            </a:r>
            <a:r>
              <a:rPr lang="en-US" dirty="0">
                <a:solidFill>
                  <a:srgbClr val="FFFFFF"/>
                </a:solidFill>
              </a:rPr>
              <a:t>– 5 women included in Jesus’ family tree</a:t>
            </a:r>
          </a:p>
          <a:p>
            <a:r>
              <a:rPr lang="en-US" b="1" dirty="0">
                <a:solidFill>
                  <a:srgbClr val="FFFFFF"/>
                </a:solidFill>
              </a:rPr>
              <a:t>Mk 7:24-30 </a:t>
            </a:r>
            <a:r>
              <a:rPr lang="en-US" dirty="0">
                <a:solidFill>
                  <a:srgbClr val="FFFFFF"/>
                </a:solidFill>
              </a:rPr>
              <a:t>– Jesus honors the faith of a Canaanite woman</a:t>
            </a:r>
          </a:p>
          <a:p>
            <a:r>
              <a:rPr lang="en-US" b="1" dirty="0">
                <a:solidFill>
                  <a:srgbClr val="FFFFFF"/>
                </a:solidFill>
              </a:rPr>
              <a:t>Jn 4:1-26 </a:t>
            </a:r>
            <a:r>
              <a:rPr lang="en-US" dirty="0">
                <a:solidFill>
                  <a:srgbClr val="FFFFFF"/>
                </a:solidFill>
              </a:rPr>
              <a:t>–</a:t>
            </a:r>
            <a:r>
              <a:rPr lang="en-US" b="1" dirty="0">
                <a:solidFill>
                  <a:srgbClr val="FFFFFF"/>
                </a:solidFill>
              </a:rPr>
              <a:t> </a:t>
            </a:r>
            <a:r>
              <a:rPr lang="en-US" dirty="0">
                <a:solidFill>
                  <a:srgbClr val="FFFFFF"/>
                </a:solidFill>
              </a:rPr>
              <a:t>Jesus shares the gospel with a Samaritan woman</a:t>
            </a:r>
          </a:p>
          <a:p>
            <a:r>
              <a:rPr lang="en-US" b="1" dirty="0">
                <a:solidFill>
                  <a:srgbClr val="FFFFFF"/>
                </a:solidFill>
              </a:rPr>
              <a:t>Mk 10:13-14 </a:t>
            </a:r>
            <a:r>
              <a:rPr lang="en-US" dirty="0">
                <a:solidFill>
                  <a:srgbClr val="FFFFFF"/>
                </a:solidFill>
              </a:rPr>
              <a:t>– Jesus welcomes children and affirms them</a:t>
            </a:r>
          </a:p>
          <a:p>
            <a:r>
              <a:rPr lang="en-US" b="1" dirty="0">
                <a:solidFill>
                  <a:srgbClr val="FFFFFF"/>
                </a:solidFill>
              </a:rPr>
              <a:t>Lk 4:24-30 </a:t>
            </a:r>
            <a:r>
              <a:rPr lang="en-US" dirty="0">
                <a:solidFill>
                  <a:srgbClr val="FFFFFF"/>
                </a:solidFill>
              </a:rPr>
              <a:t>– Jesus praises the faith of Naaman, the </a:t>
            </a:r>
            <a:br>
              <a:rPr lang="en-US" dirty="0">
                <a:solidFill>
                  <a:srgbClr val="FFFFFF"/>
                </a:solidFill>
              </a:rPr>
            </a:br>
            <a:r>
              <a:rPr lang="en-US" dirty="0">
                <a:solidFill>
                  <a:srgbClr val="FFFFFF"/>
                </a:solidFill>
              </a:rPr>
              <a:t>Syrian (Gentile), and it infuriates the folks in Nazareth!</a:t>
            </a:r>
          </a:p>
          <a:p>
            <a:r>
              <a:rPr lang="en-US" b="1" dirty="0">
                <a:solidFill>
                  <a:srgbClr val="FFFFFF"/>
                </a:solidFill>
              </a:rPr>
              <a:t>Lk 7 :1-10 </a:t>
            </a:r>
            <a:r>
              <a:rPr lang="en-US" dirty="0">
                <a:solidFill>
                  <a:srgbClr val="FFFFFF"/>
                </a:solidFill>
              </a:rPr>
              <a:t>– Jesus praises the faith of a Roman Centurion</a:t>
            </a:r>
          </a:p>
          <a:p>
            <a:r>
              <a:rPr lang="en-US" b="1" dirty="0">
                <a:solidFill>
                  <a:srgbClr val="FFFFFF"/>
                </a:solidFill>
              </a:rPr>
              <a:t>Lk 8:1-3 </a:t>
            </a:r>
            <a:r>
              <a:rPr lang="en-US" dirty="0">
                <a:solidFill>
                  <a:srgbClr val="FFFFFF"/>
                </a:solidFill>
              </a:rPr>
              <a:t>– Jesus included women as close disciples </a:t>
            </a:r>
          </a:p>
          <a:p>
            <a:r>
              <a:rPr lang="en-US" b="1" dirty="0">
                <a:solidFill>
                  <a:srgbClr val="FFFFFF"/>
                </a:solidFill>
              </a:rPr>
              <a:t>Lk 17:11-19 </a:t>
            </a:r>
            <a:r>
              <a:rPr lang="en-US" dirty="0">
                <a:solidFill>
                  <a:srgbClr val="FFFFFF"/>
                </a:solidFill>
              </a:rPr>
              <a:t>– Jesus touches and heals the unclean</a:t>
            </a:r>
          </a:p>
          <a:p>
            <a:r>
              <a:rPr lang="en-US" b="1" dirty="0">
                <a:solidFill>
                  <a:srgbClr val="FFFFFF"/>
                </a:solidFill>
              </a:rPr>
              <a:t>Lk 23:40-43 </a:t>
            </a:r>
            <a:r>
              <a:rPr lang="en-US" dirty="0">
                <a:solidFill>
                  <a:srgbClr val="FFFFFF"/>
                </a:solidFill>
              </a:rPr>
              <a:t>– Jesus welcomes a criminal into the Kingdom</a:t>
            </a:r>
          </a:p>
        </p:txBody>
      </p:sp>
    </p:spTree>
    <p:extLst>
      <p:ext uri="{BB962C8B-B14F-4D97-AF65-F5344CB8AC3E}">
        <p14:creationId xmlns:p14="http://schemas.microsoft.com/office/powerpoint/2010/main" val="11734742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546447" y="1591854"/>
            <a:ext cx="11099105" cy="3674292"/>
          </a:xfrm>
        </p:spPr>
        <p:txBody>
          <a:bodyPr>
            <a:noAutofit/>
          </a:bodyPr>
          <a:lstStyle/>
          <a:p>
            <a:pPr marL="0" indent="0">
              <a:buNone/>
            </a:pPr>
            <a:r>
              <a:rPr lang="en-US" sz="3600" b="1" dirty="0">
                <a:solidFill>
                  <a:schemeClr val="bg1"/>
                </a:solidFill>
              </a:rPr>
              <a:t>Ephesians 2:16-22 MSG</a:t>
            </a:r>
          </a:p>
          <a:p>
            <a:pPr marL="0" indent="0">
              <a:buNone/>
            </a:pPr>
            <a:r>
              <a:rPr lang="en-US" sz="3600" b="1" baseline="30000" dirty="0">
                <a:solidFill>
                  <a:schemeClr val="bg1"/>
                </a:solidFill>
              </a:rPr>
              <a:t>16-18 </a:t>
            </a:r>
            <a:r>
              <a:rPr lang="en-US" sz="3600" dirty="0">
                <a:solidFill>
                  <a:schemeClr val="bg1"/>
                </a:solidFill>
              </a:rPr>
              <a:t>Christ brought us together through his death on the cross. The Cross got us to embrace, and that was the end of the hostility. Christ came and preached peace to you outsiders and peace to us insiders. </a:t>
            </a:r>
            <a:r>
              <a:rPr lang="en-US" sz="3600" dirty="0">
                <a:solidFill>
                  <a:srgbClr val="FFFF00"/>
                </a:solidFill>
              </a:rPr>
              <a:t>He treated us as equals, and so made us equals. </a:t>
            </a:r>
            <a:r>
              <a:rPr lang="en-US" sz="3600" dirty="0">
                <a:solidFill>
                  <a:schemeClr val="bg1"/>
                </a:solidFill>
              </a:rPr>
              <a:t>Through him we both share the same Spirit and have equal access to the Father.</a:t>
            </a:r>
          </a:p>
        </p:txBody>
      </p:sp>
    </p:spTree>
    <p:extLst>
      <p:ext uri="{BB962C8B-B14F-4D97-AF65-F5344CB8AC3E}">
        <p14:creationId xmlns:p14="http://schemas.microsoft.com/office/powerpoint/2010/main" val="4566891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405303" y="635000"/>
            <a:ext cx="11381393" cy="5588000"/>
          </a:xfrm>
        </p:spPr>
        <p:txBody>
          <a:bodyPr>
            <a:noAutofit/>
          </a:bodyPr>
          <a:lstStyle/>
          <a:p>
            <a:pPr marL="0" indent="0">
              <a:buNone/>
            </a:pPr>
            <a:r>
              <a:rPr lang="en-US" sz="3600" b="1" baseline="30000" dirty="0">
                <a:solidFill>
                  <a:schemeClr val="bg1"/>
                </a:solidFill>
              </a:rPr>
              <a:t>19-22 </a:t>
            </a:r>
            <a:r>
              <a:rPr lang="en-US" sz="3600" dirty="0">
                <a:solidFill>
                  <a:schemeClr val="bg1"/>
                </a:solidFill>
              </a:rPr>
              <a:t>That’s plain enough, isn’t it? You’re no longer wandering exiles. This kingdom of faith is now your home country. You’re no longer strangers or outsiders. </a:t>
            </a:r>
            <a:r>
              <a:rPr lang="en-US" sz="3600" dirty="0">
                <a:solidFill>
                  <a:srgbClr val="FFFF00"/>
                </a:solidFill>
              </a:rPr>
              <a:t>You </a:t>
            </a:r>
            <a:r>
              <a:rPr lang="en-US" sz="3600" i="1" dirty="0">
                <a:solidFill>
                  <a:srgbClr val="FFFF00"/>
                </a:solidFill>
              </a:rPr>
              <a:t>belong</a:t>
            </a:r>
            <a:r>
              <a:rPr lang="en-US" sz="3600" dirty="0">
                <a:solidFill>
                  <a:srgbClr val="FFFF00"/>
                </a:solidFill>
              </a:rPr>
              <a:t> here, with as much right to the name Christian as anyone. </a:t>
            </a:r>
            <a:r>
              <a:rPr lang="en-US" sz="3600" dirty="0">
                <a:solidFill>
                  <a:schemeClr val="bg1"/>
                </a:solidFill>
              </a:rPr>
              <a:t>God is building a home. He’s using us all—irrespective of how we got here—in what he is building. He used the apostles and prophets for the foundation. </a:t>
            </a:r>
            <a:r>
              <a:rPr lang="en-US" sz="3600" dirty="0">
                <a:solidFill>
                  <a:srgbClr val="FFFF00"/>
                </a:solidFill>
              </a:rPr>
              <a:t>Now he’s using you</a:t>
            </a:r>
            <a:r>
              <a:rPr lang="en-US" sz="3600" dirty="0">
                <a:solidFill>
                  <a:schemeClr val="bg1"/>
                </a:solidFill>
              </a:rPr>
              <a:t>, fitting you in brick by brick, stone by stone, with Christ Jesus as the cornerstone that holds all the parts together. We see it taking shape day after day—a holy temple built by God, all of us built into it, a temple in which God is quite at home.</a:t>
            </a:r>
          </a:p>
        </p:txBody>
      </p:sp>
    </p:spTree>
    <p:extLst>
      <p:ext uri="{BB962C8B-B14F-4D97-AF65-F5344CB8AC3E}">
        <p14:creationId xmlns:p14="http://schemas.microsoft.com/office/powerpoint/2010/main" val="73680997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ainting of a group of people&#10;&#10;Description automatically generated with medium confidence">
            <a:extLst>
              <a:ext uri="{FF2B5EF4-FFF2-40B4-BE49-F238E27FC236}">
                <a16:creationId xmlns:a16="http://schemas.microsoft.com/office/drawing/2014/main" id="{CAAFA955-FB9A-8E4B-A6E1-BB04ABF3066F}"/>
              </a:ext>
            </a:extLst>
          </p:cNvPr>
          <p:cNvPicPr>
            <a:picLocks noChangeAspect="1"/>
          </p:cNvPicPr>
          <p:nvPr/>
        </p:nvPicPr>
        <p:blipFill rotWithShape="1">
          <a:blip r:embed="rId3"/>
          <a:srcRect l="5424" r="1" b="1"/>
          <a:stretch/>
        </p:blipFill>
        <p:spPr>
          <a:xfrm>
            <a:off x="180279" y="161490"/>
            <a:ext cx="11827082" cy="6534092"/>
          </a:xfrm>
          <a:custGeom>
            <a:avLst/>
            <a:gdLst/>
            <a:ahLst/>
            <a:cxnLst/>
            <a:rect l="l" t="t" r="r" b="b"/>
            <a:pathLst>
              <a:path w="11827082" h="6534092">
                <a:moveTo>
                  <a:pt x="6610089" y="5"/>
                </a:moveTo>
                <a:cubicBezTo>
                  <a:pt x="6763993" y="-277"/>
                  <a:pt x="6862741" y="14300"/>
                  <a:pt x="6956523" y="21390"/>
                </a:cubicBezTo>
                <a:cubicBezTo>
                  <a:pt x="7271939" y="-12207"/>
                  <a:pt x="7581352" y="149"/>
                  <a:pt x="7768349" y="21390"/>
                </a:cubicBezTo>
                <a:lnTo>
                  <a:pt x="7831642" y="23688"/>
                </a:lnTo>
                <a:lnTo>
                  <a:pt x="7886307" y="21390"/>
                </a:lnTo>
                <a:cubicBezTo>
                  <a:pt x="7951978" y="17798"/>
                  <a:pt x="8007622" y="16567"/>
                  <a:pt x="8057445" y="16600"/>
                </a:cubicBezTo>
                <a:lnTo>
                  <a:pt x="8096254" y="17396"/>
                </a:lnTo>
                <a:lnTo>
                  <a:pt x="8199591" y="12947"/>
                </a:lnTo>
                <a:cubicBezTo>
                  <a:pt x="8247971" y="12558"/>
                  <a:pt x="8296272" y="14617"/>
                  <a:pt x="8344260" y="21390"/>
                </a:cubicBezTo>
                <a:lnTo>
                  <a:pt x="8355505" y="22738"/>
                </a:lnTo>
                <a:lnTo>
                  <a:pt x="8462217" y="21390"/>
                </a:lnTo>
                <a:cubicBezTo>
                  <a:pt x="8567700" y="16869"/>
                  <a:pt x="8666620" y="17239"/>
                  <a:pt x="8761697" y="18554"/>
                </a:cubicBezTo>
                <a:lnTo>
                  <a:pt x="8808871" y="19038"/>
                </a:lnTo>
                <a:lnTo>
                  <a:pt x="8941246" y="13930"/>
                </a:lnTo>
                <a:cubicBezTo>
                  <a:pt x="9040199" y="10800"/>
                  <a:pt x="9149474" y="10157"/>
                  <a:pt x="9260166" y="21390"/>
                </a:cubicBezTo>
                <a:lnTo>
                  <a:pt x="9339613" y="26448"/>
                </a:lnTo>
                <a:lnTo>
                  <a:pt x="9432845" y="28493"/>
                </a:lnTo>
                <a:cubicBezTo>
                  <a:pt x="9587011" y="31230"/>
                  <a:pt x="9744909" y="31599"/>
                  <a:pt x="9849954" y="21390"/>
                </a:cubicBezTo>
                <a:cubicBezTo>
                  <a:pt x="10060044" y="972"/>
                  <a:pt x="10204432" y="2657"/>
                  <a:pt x="10425865" y="21390"/>
                </a:cubicBezTo>
                <a:lnTo>
                  <a:pt x="10477895" y="25158"/>
                </a:lnTo>
                <a:lnTo>
                  <a:pt x="10566351" y="27751"/>
                </a:lnTo>
                <a:cubicBezTo>
                  <a:pt x="10727031" y="32755"/>
                  <a:pt x="10877889" y="35639"/>
                  <a:pt x="11001775" y="21390"/>
                </a:cubicBezTo>
                <a:cubicBezTo>
                  <a:pt x="11249546" y="-7108"/>
                  <a:pt x="11434553" y="12510"/>
                  <a:pt x="11813601" y="21390"/>
                </a:cubicBezTo>
                <a:cubicBezTo>
                  <a:pt x="11817928" y="208271"/>
                  <a:pt x="11818867" y="336567"/>
                  <a:pt x="11813601" y="475847"/>
                </a:cubicBezTo>
                <a:cubicBezTo>
                  <a:pt x="11808335" y="615127"/>
                  <a:pt x="11845853" y="1008651"/>
                  <a:pt x="11813601" y="1254916"/>
                </a:cubicBezTo>
                <a:cubicBezTo>
                  <a:pt x="11809570" y="1285699"/>
                  <a:pt x="11806768" y="1314174"/>
                  <a:pt x="11804923" y="1340777"/>
                </a:cubicBezTo>
                <a:lnTo>
                  <a:pt x="11803652" y="1373115"/>
                </a:lnTo>
                <a:lnTo>
                  <a:pt x="11804560" y="1395572"/>
                </a:lnTo>
                <a:cubicBezTo>
                  <a:pt x="11806656" y="1431340"/>
                  <a:pt x="11809600" y="1470662"/>
                  <a:pt x="11813601" y="1514605"/>
                </a:cubicBezTo>
                <a:cubicBezTo>
                  <a:pt x="11829606" y="1690380"/>
                  <a:pt x="11822955" y="1813845"/>
                  <a:pt x="11815628" y="1920902"/>
                </a:cubicBezTo>
                <a:lnTo>
                  <a:pt x="11811346" y="1995660"/>
                </a:lnTo>
                <a:lnTo>
                  <a:pt x="11813868" y="2104640"/>
                </a:lnTo>
                <a:lnTo>
                  <a:pt x="11817197" y="2264365"/>
                </a:lnTo>
                <a:lnTo>
                  <a:pt x="11821465" y="2306631"/>
                </a:lnTo>
                <a:cubicBezTo>
                  <a:pt x="11835170" y="2477814"/>
                  <a:pt x="11818400" y="2578773"/>
                  <a:pt x="11813601" y="2683208"/>
                </a:cubicBezTo>
                <a:cubicBezTo>
                  <a:pt x="11809487" y="2772725"/>
                  <a:pt x="11816027" y="2930030"/>
                  <a:pt x="11816192" y="3070653"/>
                </a:cubicBezTo>
                <a:lnTo>
                  <a:pt x="11813610" y="3202145"/>
                </a:lnTo>
                <a:lnTo>
                  <a:pt x="11813601" y="3267510"/>
                </a:lnTo>
                <a:cubicBezTo>
                  <a:pt x="11811419" y="3587194"/>
                  <a:pt x="11813535" y="3497122"/>
                  <a:pt x="11813601" y="3721967"/>
                </a:cubicBezTo>
                <a:cubicBezTo>
                  <a:pt x="11813617" y="3778178"/>
                  <a:pt x="11814293" y="3835214"/>
                  <a:pt x="11815131" y="3894088"/>
                </a:cubicBezTo>
                <a:lnTo>
                  <a:pt x="11816203" y="3972593"/>
                </a:lnTo>
                <a:lnTo>
                  <a:pt x="11816265" y="3973919"/>
                </a:lnTo>
                <a:cubicBezTo>
                  <a:pt x="11819902" y="4062998"/>
                  <a:pt x="11819694" y="4122248"/>
                  <a:pt x="11818174" y="4171327"/>
                </a:cubicBezTo>
                <a:lnTo>
                  <a:pt x="11817878" y="4178488"/>
                </a:lnTo>
                <a:lnTo>
                  <a:pt x="11818118" y="4277530"/>
                </a:lnTo>
                <a:cubicBezTo>
                  <a:pt x="11817612" y="4347824"/>
                  <a:pt x="11816272" y="4421987"/>
                  <a:pt x="11813601" y="4501036"/>
                </a:cubicBezTo>
                <a:cubicBezTo>
                  <a:pt x="11824398" y="4779554"/>
                  <a:pt x="11834923" y="4895505"/>
                  <a:pt x="11813601" y="5020415"/>
                </a:cubicBezTo>
                <a:cubicBezTo>
                  <a:pt x="11808270" y="5051643"/>
                  <a:pt x="11804885" y="5094410"/>
                  <a:pt x="11802984" y="5145366"/>
                </a:cubicBezTo>
                <a:lnTo>
                  <a:pt x="11802805" y="5153576"/>
                </a:lnTo>
                <a:lnTo>
                  <a:pt x="11813601" y="5280104"/>
                </a:lnTo>
                <a:cubicBezTo>
                  <a:pt x="11848339" y="5545832"/>
                  <a:pt x="11803810" y="5568088"/>
                  <a:pt x="11813601" y="5734561"/>
                </a:cubicBezTo>
                <a:cubicBezTo>
                  <a:pt x="11814825" y="5755370"/>
                  <a:pt x="11815354" y="5777180"/>
                  <a:pt x="11815391" y="5800160"/>
                </a:cubicBezTo>
                <a:lnTo>
                  <a:pt x="11814403" y="5861994"/>
                </a:lnTo>
                <a:lnTo>
                  <a:pt x="11814897" y="5940552"/>
                </a:lnTo>
                <a:cubicBezTo>
                  <a:pt x="11813455" y="6007961"/>
                  <a:pt x="11810716" y="6074118"/>
                  <a:pt x="11808410" y="6139030"/>
                </a:cubicBezTo>
                <a:lnTo>
                  <a:pt x="11805249" y="6294204"/>
                </a:lnTo>
                <a:lnTo>
                  <a:pt x="11806853" y="6377232"/>
                </a:lnTo>
                <a:lnTo>
                  <a:pt x="11813601" y="6513630"/>
                </a:lnTo>
                <a:cubicBezTo>
                  <a:pt x="11755932" y="6520071"/>
                  <a:pt x="11702085" y="6522123"/>
                  <a:pt x="11651008" y="6521869"/>
                </a:cubicBezTo>
                <a:lnTo>
                  <a:pt x="11606878" y="6520178"/>
                </a:lnTo>
                <a:lnTo>
                  <a:pt x="11480359" y="6526470"/>
                </a:lnTo>
                <a:cubicBezTo>
                  <a:pt x="11411497" y="6529079"/>
                  <a:pt x="11340067" y="6529281"/>
                  <a:pt x="11235913" y="6522672"/>
                </a:cubicBezTo>
                <a:lnTo>
                  <a:pt x="11167376" y="6517338"/>
                </a:lnTo>
                <a:lnTo>
                  <a:pt x="11118099" y="6519937"/>
                </a:lnTo>
                <a:cubicBezTo>
                  <a:pt x="11008080" y="6519923"/>
                  <a:pt x="10918905" y="6505169"/>
                  <a:pt x="10779737" y="6513630"/>
                </a:cubicBezTo>
                <a:lnTo>
                  <a:pt x="10756340" y="6513513"/>
                </a:lnTo>
                <a:lnTo>
                  <a:pt x="10748952" y="6514346"/>
                </a:lnTo>
                <a:cubicBezTo>
                  <a:pt x="10725838" y="6516206"/>
                  <a:pt x="10699773" y="6516641"/>
                  <a:pt x="10661780" y="6513630"/>
                </a:cubicBezTo>
                <a:lnTo>
                  <a:pt x="10643067" y="6512943"/>
                </a:lnTo>
                <a:lnTo>
                  <a:pt x="10627638" y="6512866"/>
                </a:lnTo>
                <a:lnTo>
                  <a:pt x="10598539" y="6511309"/>
                </a:lnTo>
                <a:lnTo>
                  <a:pt x="10590670" y="6511020"/>
                </a:lnTo>
                <a:cubicBezTo>
                  <a:pt x="10422654" y="6509230"/>
                  <a:pt x="10114537" y="6525711"/>
                  <a:pt x="9930443" y="6519069"/>
                </a:cubicBezTo>
                <a:lnTo>
                  <a:pt x="9908887" y="6517613"/>
                </a:lnTo>
                <a:lnTo>
                  <a:pt x="9697150" y="6531900"/>
                </a:lnTo>
                <a:cubicBezTo>
                  <a:pt x="9438634" y="6540253"/>
                  <a:pt x="9217380" y="6522684"/>
                  <a:pt x="9038128" y="6513630"/>
                </a:cubicBezTo>
                <a:lnTo>
                  <a:pt x="8901719" y="6509665"/>
                </a:lnTo>
                <a:lnTo>
                  <a:pt x="8766922" y="6512046"/>
                </a:lnTo>
                <a:cubicBezTo>
                  <a:pt x="8694433" y="6513288"/>
                  <a:pt x="8629372" y="6514112"/>
                  <a:pt x="8580175" y="6513630"/>
                </a:cubicBezTo>
                <a:lnTo>
                  <a:pt x="8571277" y="6513524"/>
                </a:lnTo>
                <a:lnTo>
                  <a:pt x="8462217" y="6513630"/>
                </a:lnTo>
                <a:cubicBezTo>
                  <a:pt x="8225188" y="6509968"/>
                  <a:pt x="7780127" y="6525503"/>
                  <a:pt x="7532434" y="6513630"/>
                </a:cubicBezTo>
                <a:lnTo>
                  <a:pt x="7448622" y="6511320"/>
                </a:lnTo>
                <a:lnTo>
                  <a:pt x="7428354" y="6513630"/>
                </a:lnTo>
                <a:cubicBezTo>
                  <a:pt x="7293248" y="6538560"/>
                  <a:pt x="7186080" y="6533261"/>
                  <a:pt x="7078782" y="6523679"/>
                </a:cubicBezTo>
                <a:lnTo>
                  <a:pt x="6973169" y="6513887"/>
                </a:lnTo>
                <a:lnTo>
                  <a:pt x="6954249" y="6514033"/>
                </a:lnTo>
                <a:cubicBezTo>
                  <a:pt x="6918701" y="6514123"/>
                  <a:pt x="6880374" y="6514018"/>
                  <a:pt x="6838566" y="6513630"/>
                </a:cubicBezTo>
                <a:lnTo>
                  <a:pt x="6790865" y="6514652"/>
                </a:lnTo>
                <a:lnTo>
                  <a:pt x="6717520" y="6518204"/>
                </a:lnTo>
                <a:lnTo>
                  <a:pt x="6690736" y="6516798"/>
                </a:lnTo>
                <a:lnTo>
                  <a:pt x="6604647" y="6518643"/>
                </a:lnTo>
                <a:cubicBezTo>
                  <a:pt x="6383546" y="6528740"/>
                  <a:pt x="6188571" y="6547337"/>
                  <a:pt x="5908782" y="6513630"/>
                </a:cubicBezTo>
                <a:lnTo>
                  <a:pt x="5827432" y="6506155"/>
                </a:lnTo>
                <a:lnTo>
                  <a:pt x="5818169" y="6505897"/>
                </a:lnTo>
                <a:cubicBezTo>
                  <a:pt x="5656134" y="6501940"/>
                  <a:pt x="5476891" y="6500561"/>
                  <a:pt x="5360626" y="6513630"/>
                </a:cubicBezTo>
                <a:cubicBezTo>
                  <a:pt x="5244362" y="6526700"/>
                  <a:pt x="5155294" y="6523407"/>
                  <a:pt x="5082581" y="6518492"/>
                </a:cubicBezTo>
                <a:lnTo>
                  <a:pt x="5011539" y="6513612"/>
                </a:lnTo>
                <a:lnTo>
                  <a:pt x="4978999" y="6513630"/>
                </a:lnTo>
                <a:lnTo>
                  <a:pt x="4947560" y="6512597"/>
                </a:lnTo>
                <a:lnTo>
                  <a:pt x="4902673" y="6513630"/>
                </a:lnTo>
                <a:cubicBezTo>
                  <a:pt x="4851834" y="6520217"/>
                  <a:pt x="4795188" y="6523001"/>
                  <a:pt x="4737076" y="6522747"/>
                </a:cubicBezTo>
                <a:lnTo>
                  <a:pt x="4649328" y="6518160"/>
                </a:lnTo>
                <a:lnTo>
                  <a:pt x="4624935" y="6519597"/>
                </a:lnTo>
                <a:cubicBezTo>
                  <a:pt x="4598495" y="6519851"/>
                  <a:pt x="4566987" y="6518389"/>
                  <a:pt x="4521046" y="6513630"/>
                </a:cubicBezTo>
                <a:lnTo>
                  <a:pt x="4456833" y="6510131"/>
                </a:lnTo>
                <a:lnTo>
                  <a:pt x="4343538" y="6512337"/>
                </a:lnTo>
                <a:cubicBezTo>
                  <a:pt x="4260681" y="6514690"/>
                  <a:pt x="4174545" y="6517475"/>
                  <a:pt x="4104725" y="6513630"/>
                </a:cubicBezTo>
                <a:cubicBezTo>
                  <a:pt x="3965085" y="6505941"/>
                  <a:pt x="3802107" y="6535988"/>
                  <a:pt x="3528815" y="6513630"/>
                </a:cubicBezTo>
                <a:lnTo>
                  <a:pt x="3407613" y="6504978"/>
                </a:lnTo>
                <a:lnTo>
                  <a:pt x="3251268" y="6513630"/>
                </a:lnTo>
                <a:cubicBezTo>
                  <a:pt x="3103602" y="6529652"/>
                  <a:pt x="3004932" y="6519904"/>
                  <a:pt x="2867035" y="6513929"/>
                </a:cubicBezTo>
                <a:lnTo>
                  <a:pt x="2840124" y="6513045"/>
                </a:lnTo>
                <a:lnTo>
                  <a:pt x="2834946" y="6513630"/>
                </a:lnTo>
                <a:cubicBezTo>
                  <a:pt x="2691933" y="6538293"/>
                  <a:pt x="2614008" y="6529004"/>
                  <a:pt x="2502859" y="6520536"/>
                </a:cubicBezTo>
                <a:lnTo>
                  <a:pt x="2442001" y="6517197"/>
                </a:lnTo>
                <a:lnTo>
                  <a:pt x="2438245" y="6517313"/>
                </a:lnTo>
                <a:cubicBezTo>
                  <a:pt x="2401807" y="6517985"/>
                  <a:pt x="2368299" y="6518156"/>
                  <a:pt x="2336678" y="6517988"/>
                </a:cubicBezTo>
                <a:lnTo>
                  <a:pt x="2185932" y="6514754"/>
                </a:lnTo>
                <a:lnTo>
                  <a:pt x="1960620" y="6520062"/>
                </a:lnTo>
                <a:cubicBezTo>
                  <a:pt x="1876521" y="6521810"/>
                  <a:pt x="1788378" y="6523022"/>
                  <a:pt x="1701155" y="6522387"/>
                </a:cubicBezTo>
                <a:lnTo>
                  <a:pt x="1589271" y="6518529"/>
                </a:lnTo>
                <a:lnTo>
                  <a:pt x="1539168" y="6519829"/>
                </a:lnTo>
                <a:cubicBezTo>
                  <a:pt x="1395291" y="6522782"/>
                  <a:pt x="1407110" y="6517174"/>
                  <a:pt x="1287620" y="6513630"/>
                </a:cubicBezTo>
                <a:cubicBezTo>
                  <a:pt x="1168131" y="6510087"/>
                  <a:pt x="1041230" y="6513238"/>
                  <a:pt x="932033" y="6514000"/>
                </a:cubicBezTo>
                <a:lnTo>
                  <a:pt x="918750" y="6513952"/>
                </a:lnTo>
                <a:lnTo>
                  <a:pt x="858917" y="6514806"/>
                </a:lnTo>
                <a:cubicBezTo>
                  <a:pt x="826932" y="6514879"/>
                  <a:pt x="792070" y="6514545"/>
                  <a:pt x="753341" y="6513630"/>
                </a:cubicBezTo>
                <a:cubicBezTo>
                  <a:pt x="443511" y="6506311"/>
                  <a:pt x="354936" y="6524642"/>
                  <a:pt x="17841" y="6513630"/>
                </a:cubicBezTo>
                <a:cubicBezTo>
                  <a:pt x="-956" y="6342673"/>
                  <a:pt x="-10467" y="6012653"/>
                  <a:pt x="17841" y="5799484"/>
                </a:cubicBezTo>
                <a:lnTo>
                  <a:pt x="19845" y="5756408"/>
                </a:lnTo>
                <a:lnTo>
                  <a:pt x="17841" y="5734561"/>
                </a:lnTo>
                <a:cubicBezTo>
                  <a:pt x="13149" y="5695472"/>
                  <a:pt x="12578" y="5648752"/>
                  <a:pt x="13918" y="5598323"/>
                </a:cubicBezTo>
                <a:lnTo>
                  <a:pt x="18180" y="5508699"/>
                </a:lnTo>
                <a:lnTo>
                  <a:pt x="16493" y="5477760"/>
                </a:lnTo>
                <a:cubicBezTo>
                  <a:pt x="8966" y="5369709"/>
                  <a:pt x="1889" y="5260695"/>
                  <a:pt x="17841" y="5150260"/>
                </a:cubicBezTo>
                <a:cubicBezTo>
                  <a:pt x="-3463" y="5038150"/>
                  <a:pt x="-2139" y="4857473"/>
                  <a:pt x="6850" y="4650409"/>
                </a:cubicBezTo>
                <a:lnTo>
                  <a:pt x="14633" y="4498670"/>
                </a:lnTo>
                <a:lnTo>
                  <a:pt x="14494" y="4495758"/>
                </a:lnTo>
                <a:cubicBezTo>
                  <a:pt x="12245" y="4421472"/>
                  <a:pt x="13025" y="4335511"/>
                  <a:pt x="14442" y="4243130"/>
                </a:cubicBezTo>
                <a:lnTo>
                  <a:pt x="16801" y="4091152"/>
                </a:lnTo>
                <a:lnTo>
                  <a:pt x="13537" y="4018512"/>
                </a:lnTo>
                <a:lnTo>
                  <a:pt x="17696" y="3920163"/>
                </a:lnTo>
                <a:lnTo>
                  <a:pt x="17841" y="3851812"/>
                </a:lnTo>
                <a:cubicBezTo>
                  <a:pt x="15571" y="3651484"/>
                  <a:pt x="26219" y="3546077"/>
                  <a:pt x="24551" y="3386181"/>
                </a:cubicBezTo>
                <a:lnTo>
                  <a:pt x="24397" y="3379573"/>
                </a:lnTo>
                <a:lnTo>
                  <a:pt x="22173" y="3327681"/>
                </a:lnTo>
                <a:cubicBezTo>
                  <a:pt x="20895" y="3304536"/>
                  <a:pt x="19446" y="3284181"/>
                  <a:pt x="17841" y="3267510"/>
                </a:cubicBezTo>
                <a:cubicBezTo>
                  <a:pt x="8213" y="3167488"/>
                  <a:pt x="-3113" y="2984082"/>
                  <a:pt x="3931" y="2799801"/>
                </a:cubicBezTo>
                <a:lnTo>
                  <a:pt x="4125" y="2797274"/>
                </a:lnTo>
                <a:lnTo>
                  <a:pt x="3717" y="2776150"/>
                </a:lnTo>
                <a:cubicBezTo>
                  <a:pt x="3237" y="2640023"/>
                  <a:pt x="7465" y="2516197"/>
                  <a:pt x="17841" y="2423520"/>
                </a:cubicBezTo>
                <a:cubicBezTo>
                  <a:pt x="20435" y="2400350"/>
                  <a:pt x="22069" y="2375698"/>
                  <a:pt x="22982" y="2349684"/>
                </a:cubicBezTo>
                <a:lnTo>
                  <a:pt x="23157" y="2331991"/>
                </a:lnTo>
                <a:lnTo>
                  <a:pt x="21648" y="2290240"/>
                </a:lnTo>
                <a:cubicBezTo>
                  <a:pt x="18695" y="2240502"/>
                  <a:pt x="15426" y="2193755"/>
                  <a:pt x="14054" y="2150784"/>
                </a:cubicBezTo>
                <a:lnTo>
                  <a:pt x="17291" y="2050968"/>
                </a:lnTo>
                <a:lnTo>
                  <a:pt x="12351" y="1872365"/>
                </a:lnTo>
                <a:cubicBezTo>
                  <a:pt x="11665" y="1799113"/>
                  <a:pt x="12859" y="1722821"/>
                  <a:pt x="17841" y="1644450"/>
                </a:cubicBezTo>
                <a:lnTo>
                  <a:pt x="21169" y="1569934"/>
                </a:lnTo>
                <a:lnTo>
                  <a:pt x="20488" y="1547698"/>
                </a:lnTo>
                <a:cubicBezTo>
                  <a:pt x="19568" y="1516527"/>
                  <a:pt x="18663" y="1483900"/>
                  <a:pt x="17841" y="1449683"/>
                </a:cubicBezTo>
                <a:cubicBezTo>
                  <a:pt x="11271" y="1175953"/>
                  <a:pt x="1415" y="1152151"/>
                  <a:pt x="17841" y="995226"/>
                </a:cubicBezTo>
                <a:lnTo>
                  <a:pt x="19885" y="968921"/>
                </a:lnTo>
                <a:lnTo>
                  <a:pt x="17841" y="930304"/>
                </a:lnTo>
                <a:cubicBezTo>
                  <a:pt x="7442" y="768208"/>
                  <a:pt x="7865" y="285783"/>
                  <a:pt x="17841" y="21390"/>
                </a:cubicBezTo>
                <a:cubicBezTo>
                  <a:pt x="147136" y="10433"/>
                  <a:pt x="296588" y="9602"/>
                  <a:pt x="440468" y="11925"/>
                </a:cubicBezTo>
                <a:lnTo>
                  <a:pt x="473966" y="12726"/>
                </a:lnTo>
                <a:lnTo>
                  <a:pt x="478805" y="12539"/>
                </a:lnTo>
                <a:lnTo>
                  <a:pt x="484496" y="12977"/>
                </a:lnTo>
                <a:lnTo>
                  <a:pt x="648894" y="16905"/>
                </a:lnTo>
                <a:cubicBezTo>
                  <a:pt x="714833" y="18773"/>
                  <a:pt x="776163" y="20559"/>
                  <a:pt x="829667" y="21390"/>
                </a:cubicBezTo>
                <a:lnTo>
                  <a:pt x="916694" y="22693"/>
                </a:lnTo>
                <a:lnTo>
                  <a:pt x="933747" y="21390"/>
                </a:lnTo>
                <a:cubicBezTo>
                  <a:pt x="1086511" y="12604"/>
                  <a:pt x="1591110" y="15003"/>
                  <a:pt x="1863531" y="21390"/>
                </a:cubicBezTo>
                <a:lnTo>
                  <a:pt x="1920387" y="22646"/>
                </a:lnTo>
                <a:lnTo>
                  <a:pt x="2054705" y="24358"/>
                </a:lnTo>
                <a:cubicBezTo>
                  <a:pt x="2107717" y="24456"/>
                  <a:pt x="2161143" y="23719"/>
                  <a:pt x="2217404" y="21390"/>
                </a:cubicBezTo>
                <a:cubicBezTo>
                  <a:pt x="2442445" y="12073"/>
                  <a:pt x="2732199" y="18194"/>
                  <a:pt x="2911273" y="21390"/>
                </a:cubicBezTo>
                <a:lnTo>
                  <a:pt x="3023675" y="20799"/>
                </a:lnTo>
                <a:lnTo>
                  <a:pt x="3093869" y="15816"/>
                </a:lnTo>
                <a:cubicBezTo>
                  <a:pt x="3182922" y="11551"/>
                  <a:pt x="3301373" y="10993"/>
                  <a:pt x="3429365" y="12165"/>
                </a:cubicBezTo>
                <a:lnTo>
                  <a:pt x="3575555" y="14425"/>
                </a:lnTo>
                <a:lnTo>
                  <a:pt x="3605772" y="13210"/>
                </a:lnTo>
                <a:cubicBezTo>
                  <a:pt x="3774503" y="6974"/>
                  <a:pt x="3960371" y="3465"/>
                  <a:pt x="4063093" y="21390"/>
                </a:cubicBezTo>
                <a:lnTo>
                  <a:pt x="4088792" y="24677"/>
                </a:lnTo>
                <a:lnTo>
                  <a:pt x="4129769" y="25744"/>
                </a:lnTo>
                <a:cubicBezTo>
                  <a:pt x="4269845" y="29597"/>
                  <a:pt x="4297423" y="30995"/>
                  <a:pt x="4403088" y="21390"/>
                </a:cubicBezTo>
                <a:cubicBezTo>
                  <a:pt x="4473592" y="10814"/>
                  <a:pt x="4858406" y="-6032"/>
                  <a:pt x="5096956" y="21390"/>
                </a:cubicBezTo>
                <a:lnTo>
                  <a:pt x="5251798" y="27914"/>
                </a:lnTo>
                <a:lnTo>
                  <a:pt x="5332872" y="21390"/>
                </a:lnTo>
                <a:cubicBezTo>
                  <a:pt x="5422885" y="11295"/>
                  <a:pt x="5502187" y="8863"/>
                  <a:pt x="5576462" y="10240"/>
                </a:cubicBezTo>
                <a:lnTo>
                  <a:pt x="5700011" y="17015"/>
                </a:lnTo>
                <a:lnTo>
                  <a:pt x="5761151" y="15143"/>
                </a:lnTo>
                <a:cubicBezTo>
                  <a:pt x="5846776" y="14123"/>
                  <a:pt x="5935566" y="15403"/>
                  <a:pt x="6026740" y="21390"/>
                </a:cubicBezTo>
                <a:lnTo>
                  <a:pt x="6161088" y="29209"/>
                </a:lnTo>
                <a:lnTo>
                  <a:pt x="6262655" y="21390"/>
                </a:lnTo>
                <a:cubicBezTo>
                  <a:pt x="6405549" y="5694"/>
                  <a:pt x="6517747" y="175"/>
                  <a:pt x="6610089" y="5"/>
                </a:cubicBezTo>
                <a:close/>
              </a:path>
            </a:pathLst>
          </a:custGeom>
        </p:spPr>
      </p:pic>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270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7EA64-BEAB-9D4B-AA3C-928E9DC6DBB7}"/>
              </a:ext>
            </a:extLst>
          </p:cNvPr>
          <p:cNvSpPr>
            <a:spLocks noGrp="1"/>
          </p:cNvSpPr>
          <p:nvPr>
            <p:ph idx="1"/>
          </p:nvPr>
        </p:nvSpPr>
        <p:spPr>
          <a:xfrm>
            <a:off x="1016128" y="1062648"/>
            <a:ext cx="10159744" cy="4732703"/>
          </a:xfrm>
        </p:spPr>
        <p:txBody>
          <a:bodyPr>
            <a:noAutofit/>
          </a:bodyPr>
          <a:lstStyle/>
          <a:p>
            <a:pPr marL="0" indent="0">
              <a:buNone/>
            </a:pPr>
            <a:r>
              <a:rPr lang="en-US" sz="3600" dirty="0">
                <a:solidFill>
                  <a:schemeClr val="bg1"/>
                </a:solidFill>
              </a:rPr>
              <a:t>One:  Your Ways, O God, are higher than our ways.</a:t>
            </a:r>
          </a:p>
          <a:p>
            <a:pPr marL="0" indent="0">
              <a:buNone/>
            </a:pPr>
            <a:r>
              <a:rPr lang="en-US" sz="3600" b="1" dirty="0">
                <a:solidFill>
                  <a:schemeClr val="bg1"/>
                </a:solidFill>
              </a:rPr>
              <a:t>All:  Your thoughts are higher than our thoughts.</a:t>
            </a:r>
          </a:p>
          <a:p>
            <a:pPr marL="0" indent="0">
              <a:buNone/>
            </a:pPr>
            <a:r>
              <a:rPr lang="en-US" sz="3600" dirty="0">
                <a:solidFill>
                  <a:schemeClr val="bg1"/>
                </a:solidFill>
              </a:rPr>
              <a:t>One:  We seek God’s ways.</a:t>
            </a:r>
          </a:p>
          <a:p>
            <a:pPr marL="0" indent="0">
              <a:buNone/>
            </a:pPr>
            <a:r>
              <a:rPr lang="en-US" sz="3600" b="1" dirty="0">
                <a:solidFill>
                  <a:schemeClr val="bg1"/>
                </a:solidFill>
              </a:rPr>
              <a:t>All:  Lord, move us from exceptionalism, favoritism,</a:t>
            </a:r>
            <a:br>
              <a:rPr lang="en-US" sz="3600" b="1" dirty="0">
                <a:solidFill>
                  <a:schemeClr val="bg1"/>
                </a:solidFill>
              </a:rPr>
            </a:br>
            <a:r>
              <a:rPr lang="en-US" sz="3600" b="1" dirty="0">
                <a:solidFill>
                  <a:schemeClr val="bg1"/>
                </a:solidFill>
              </a:rPr>
              <a:t>        and tribal thinking to your radical inclusion.</a:t>
            </a:r>
          </a:p>
          <a:p>
            <a:pPr marL="0" indent="0">
              <a:buNone/>
            </a:pPr>
            <a:r>
              <a:rPr lang="en-US" sz="3600" dirty="0">
                <a:solidFill>
                  <a:schemeClr val="bg1"/>
                </a:solidFill>
              </a:rPr>
              <a:t>One:  As we walk with Christ on this Lenten journey, </a:t>
            </a:r>
            <a:br>
              <a:rPr lang="en-US" sz="3600" dirty="0">
                <a:solidFill>
                  <a:schemeClr val="bg1"/>
                </a:solidFill>
              </a:rPr>
            </a:br>
            <a:r>
              <a:rPr lang="en-US" sz="3600" dirty="0">
                <a:solidFill>
                  <a:schemeClr val="bg1"/>
                </a:solidFill>
              </a:rPr>
              <a:t>           let us see your way more clearly…</a:t>
            </a:r>
          </a:p>
          <a:p>
            <a:pPr marL="0" indent="0">
              <a:buNone/>
            </a:pPr>
            <a:r>
              <a:rPr lang="en-US" sz="3600" b="1" dirty="0">
                <a:solidFill>
                  <a:schemeClr val="bg1"/>
                </a:solidFill>
              </a:rPr>
              <a:t>All:  and follow your way more faithfully. Amen.</a:t>
            </a:r>
          </a:p>
        </p:txBody>
      </p:sp>
    </p:spTree>
    <p:extLst>
      <p:ext uri="{BB962C8B-B14F-4D97-AF65-F5344CB8AC3E}">
        <p14:creationId xmlns:p14="http://schemas.microsoft.com/office/powerpoint/2010/main" val="17421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B0013E55-B4AA-8541-BA62-72F312B87344}"/>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60756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text, mountain, outdoor, valley&#10;&#10;Description automatically generated">
            <a:extLst>
              <a:ext uri="{FF2B5EF4-FFF2-40B4-BE49-F238E27FC236}">
                <a16:creationId xmlns:a16="http://schemas.microsoft.com/office/drawing/2014/main" id="{46C8D015-073B-4D41-B81E-776275084F58}"/>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521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on a trail in a mountainous region&#10;&#10;Description automatically generated with low confidence">
            <a:extLst>
              <a:ext uri="{FF2B5EF4-FFF2-40B4-BE49-F238E27FC236}">
                <a16:creationId xmlns:a16="http://schemas.microsoft.com/office/drawing/2014/main" id="{B221BBBE-0434-DC49-B428-10960AAE7C32}"/>
              </a:ext>
            </a:extLst>
          </p:cNvPr>
          <p:cNvPicPr>
            <a:picLocks noChangeAspect="1"/>
          </p:cNvPicPr>
          <p:nvPr/>
        </p:nvPicPr>
        <p:blipFill rotWithShape="1">
          <a:blip r:embed="rId3"/>
          <a:srcRect l="6587" t="9091" r="2504"/>
          <a:stretch/>
        </p:blipFill>
        <p:spPr>
          <a:xfrm>
            <a:off x="20" y="10"/>
            <a:ext cx="12191981" cy="6857990"/>
          </a:xfrm>
          <a:prstGeom prst="rect">
            <a:avLst/>
          </a:prstGeom>
          <a:noFill/>
        </p:spPr>
      </p:pic>
      <p:sp>
        <p:nvSpPr>
          <p:cNvPr id="66" name="Rectangle 6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3A8578-34D7-6B49-8C67-1EDB4FD7376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effectLst>
                  <a:outerShdw blurRad="50800" dist="38100" dir="2700000" algn="tl" rotWithShape="0">
                    <a:prstClr val="black">
                      <a:alpha val="40000"/>
                    </a:prstClr>
                  </a:outerShdw>
                </a:effectLst>
                <a:ea typeface="+mj-ea"/>
                <a:cs typeface="+mj-cs"/>
              </a:rPr>
              <a:t>Scripture Reading</a:t>
            </a:r>
          </a:p>
          <a:p>
            <a:pPr>
              <a:lnSpc>
                <a:spcPct val="90000"/>
              </a:lnSpc>
              <a:spcBef>
                <a:spcPct val="0"/>
              </a:spcBef>
              <a:spcAft>
                <a:spcPts val="600"/>
              </a:spcAft>
            </a:pPr>
            <a:r>
              <a:rPr lang="en-US" sz="6600" dirty="0">
                <a:effectLst>
                  <a:outerShdw blurRad="50800" dist="38100" dir="2700000" algn="tl" rotWithShape="0">
                    <a:prstClr val="black">
                      <a:alpha val="40000"/>
                    </a:prstClr>
                  </a:outerShdw>
                </a:effectLst>
                <a:latin typeface="+mj-lt"/>
                <a:ea typeface="+mj-ea"/>
                <a:cs typeface="+mj-cs"/>
              </a:rPr>
              <a:t>Luke 15:1-31 NLT </a:t>
            </a:r>
          </a:p>
        </p:txBody>
      </p:sp>
      <p:sp>
        <p:nvSpPr>
          <p:cNvPr id="68" name="Rectangle: Rounded Corners 6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729915" y="1525002"/>
            <a:ext cx="10732169" cy="3807995"/>
          </a:xfrm>
        </p:spPr>
        <p:txBody>
          <a:bodyPr>
            <a:noAutofit/>
          </a:bodyPr>
          <a:lstStyle/>
          <a:p>
            <a:pPr marL="0" indent="0">
              <a:buNone/>
            </a:pPr>
            <a:r>
              <a:rPr lang="en-US" sz="3600" b="1" dirty="0"/>
              <a:t>Luke 5:30-32 NIV</a:t>
            </a:r>
          </a:p>
          <a:p>
            <a:pPr marL="0" indent="0">
              <a:buNone/>
            </a:pPr>
            <a:r>
              <a:rPr lang="en-US" sz="3600" b="1" baseline="30000" dirty="0"/>
              <a:t>30 </a:t>
            </a:r>
            <a:r>
              <a:rPr lang="en-US" sz="3600" dirty="0"/>
              <a:t>But the Pharisees and the teachers of the law who belonged to their sect complained to his disciples, “Why do you eat and drink with tax collectors and sinners?” </a:t>
            </a:r>
            <a:r>
              <a:rPr lang="en-US" sz="3600" b="1" baseline="30000" dirty="0"/>
              <a:t>31 </a:t>
            </a:r>
            <a:r>
              <a:rPr lang="en-US" sz="3600" dirty="0"/>
              <a:t>Jesus answered them, </a:t>
            </a:r>
            <a:r>
              <a:rPr lang="en-US" sz="3600" dirty="0">
                <a:solidFill>
                  <a:srgbClr val="FF0000"/>
                </a:solidFill>
              </a:rPr>
              <a:t>“It is not the healthy who need a doctor, but the sick. </a:t>
            </a:r>
            <a:r>
              <a:rPr lang="en-US" sz="3600" b="1" baseline="30000" dirty="0">
                <a:solidFill>
                  <a:srgbClr val="FF0000"/>
                </a:solidFill>
              </a:rPr>
              <a:t>32 </a:t>
            </a:r>
            <a:r>
              <a:rPr lang="en-US" sz="3600" dirty="0">
                <a:solidFill>
                  <a:srgbClr val="FF0000"/>
                </a:solidFill>
              </a:rPr>
              <a:t>I have not come to call the righteous, but sinners to repentance.”</a:t>
            </a:r>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Text&#10;&#10;Description automatically generated">
            <a:extLst>
              <a:ext uri="{FF2B5EF4-FFF2-40B4-BE49-F238E27FC236}">
                <a16:creationId xmlns:a16="http://schemas.microsoft.com/office/drawing/2014/main" id="{7FBC0868-F4B0-3647-94F4-F18E31AE13D2}"/>
              </a:ext>
            </a:extLst>
          </p:cNvPr>
          <p:cNvPicPr>
            <a:picLocks noChangeAspect="1"/>
          </p:cNvPicPr>
          <p:nvPr/>
        </p:nvPicPr>
        <p:blipFill>
          <a:blip r:embed="rId3"/>
          <a:stretch>
            <a:fillRect/>
          </a:stretch>
        </p:blipFill>
        <p:spPr>
          <a:xfrm>
            <a:off x="480060" y="972876"/>
            <a:ext cx="3425957" cy="4911766"/>
          </a:xfrm>
          <a:prstGeom prst="rect">
            <a:avLst/>
          </a:prstGeom>
        </p:spPr>
      </p:pic>
      <p:sp>
        <p:nvSpPr>
          <p:cNvPr id="3" name="Content Placeholder 2">
            <a:extLst>
              <a:ext uri="{FF2B5EF4-FFF2-40B4-BE49-F238E27FC236}">
                <a16:creationId xmlns:a16="http://schemas.microsoft.com/office/drawing/2014/main" id="{21C520B1-0318-E44B-AEE7-12559DFC3A85}"/>
              </a:ext>
            </a:extLst>
          </p:cNvPr>
          <p:cNvSpPr>
            <a:spLocks noGrp="1"/>
          </p:cNvSpPr>
          <p:nvPr>
            <p:ph idx="1"/>
          </p:nvPr>
        </p:nvSpPr>
        <p:spPr>
          <a:xfrm>
            <a:off x="4366145" y="402696"/>
            <a:ext cx="7534731" cy="6052126"/>
          </a:xfrm>
        </p:spPr>
        <p:txBody>
          <a:bodyPr>
            <a:noAutofit/>
          </a:bodyPr>
          <a:lstStyle/>
          <a:p>
            <a:pPr marL="0" indent="0">
              <a:buNone/>
            </a:pPr>
            <a:r>
              <a:rPr lang="en-US" dirty="0">
                <a:latin typeface="+mj-lt"/>
              </a:rPr>
              <a:t>“In many cases, “sin” and “sinner” were freighted terms within Jewish sectarianism and were deployed in order to denounce or exclude persons for behavior that did not meet the perceived norms of certain Jewish factions. Jesus entered the conversation about what conduct and what persons were deemed unacceptable to God. Jesus’ statements on this topic appear to represent a controversial challenge to the dominating views of the day about “sinners.” According to Jesus, it is the restoration of sinners through repentance, rather than the exclusion of sinners from communal life, that is God’s intended purpose for sinners.”</a:t>
            </a:r>
          </a:p>
          <a:p>
            <a:pPr marL="0" indent="0">
              <a:buNone/>
            </a:pPr>
            <a:r>
              <a:rPr lang="en-US" b="1" dirty="0"/>
              <a:t>Michael F. Bird</a:t>
            </a:r>
            <a:r>
              <a:rPr lang="en-US" dirty="0"/>
              <a:t>, Ridley College – Melbourne (pg.863 on “Sin, Sinner”)</a:t>
            </a:r>
          </a:p>
        </p:txBody>
      </p:sp>
    </p:spTree>
    <p:extLst>
      <p:ext uri="{BB962C8B-B14F-4D97-AF65-F5344CB8AC3E}">
        <p14:creationId xmlns:p14="http://schemas.microsoft.com/office/powerpoint/2010/main" val="28064976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wearing glasses&#10;&#10;Description automatically generated with medium confidence">
            <a:extLst>
              <a:ext uri="{FF2B5EF4-FFF2-40B4-BE49-F238E27FC236}">
                <a16:creationId xmlns:a16="http://schemas.microsoft.com/office/drawing/2014/main" id="{F1F341EE-D42E-124D-84B0-7D507B3FF04D}"/>
              </a:ext>
            </a:extLst>
          </p:cNvPr>
          <p:cNvPicPr>
            <a:picLocks noChangeAspect="1"/>
          </p:cNvPicPr>
          <p:nvPr/>
        </p:nvPicPr>
        <p:blipFill rotWithShape="1">
          <a:blip r:embed="rId3"/>
          <a:srcRect l="17961" r="42462" b="1"/>
          <a:stretch/>
        </p:blipFill>
        <p:spPr>
          <a:xfrm>
            <a:off x="20" y="10"/>
            <a:ext cx="4639713" cy="6857990"/>
          </a:xfrm>
          <a:prstGeom prst="rect">
            <a:avLst/>
          </a:prstGeom>
        </p:spPr>
      </p:pic>
      <p:sp>
        <p:nvSpPr>
          <p:cNvPr id="3" name="Content Placeholder 2">
            <a:extLst>
              <a:ext uri="{FF2B5EF4-FFF2-40B4-BE49-F238E27FC236}">
                <a16:creationId xmlns:a16="http://schemas.microsoft.com/office/drawing/2014/main" id="{3DD60342-B6E3-2F4A-91A3-348481F63337}"/>
              </a:ext>
            </a:extLst>
          </p:cNvPr>
          <p:cNvSpPr>
            <a:spLocks noGrp="1"/>
          </p:cNvSpPr>
          <p:nvPr>
            <p:ph idx="1"/>
          </p:nvPr>
        </p:nvSpPr>
        <p:spPr>
          <a:xfrm>
            <a:off x="4937760" y="325120"/>
            <a:ext cx="6929120" cy="6238240"/>
          </a:xfrm>
        </p:spPr>
        <p:txBody>
          <a:bodyPr>
            <a:noAutofit/>
          </a:bodyPr>
          <a:lstStyle/>
          <a:p>
            <a:pPr marL="0" indent="0">
              <a:buNone/>
            </a:pPr>
            <a:r>
              <a:rPr lang="en-US" dirty="0">
                <a:latin typeface="+mj-lt"/>
              </a:rPr>
              <a:t>“It would be a mistake . . . to conclude from Jesus’s compassion toward those who transgressed social boundaries that his mission was merely to demask the mechanisms that created “sinners” by falsely ascribing sinfulness to those who were considered socially unacceptable. He was no prophet of “inclusion” . . . for whom the chief virtue was acceptance and the cardinal vice intolerance. Instead, he was a bringer of “grace,” who not only scandalously included “anyone” in the fellowship of “open commensality,” but made the “intolerant” demand of repentance and the “condescending” offer of forgiveness (Mark 1:15; 2:15-17).”</a:t>
            </a:r>
          </a:p>
          <a:p>
            <a:pPr marL="0" indent="0">
              <a:buNone/>
            </a:pPr>
            <a:r>
              <a:rPr lang="en-US" b="1" dirty="0"/>
              <a:t>Miroslav </a:t>
            </a:r>
            <a:r>
              <a:rPr lang="en-US" b="1" dirty="0" err="1"/>
              <a:t>Volf</a:t>
            </a:r>
            <a:r>
              <a:rPr lang="en-US" dirty="0"/>
              <a:t>, </a:t>
            </a:r>
            <a:r>
              <a:rPr lang="en-US" i="1" dirty="0"/>
              <a:t>Exclusion &amp; Embrace </a:t>
            </a:r>
            <a:r>
              <a:rPr lang="en-US" dirty="0"/>
              <a:t>(pg.72-73)</a:t>
            </a:r>
          </a:p>
        </p:txBody>
      </p:sp>
    </p:spTree>
    <p:extLst>
      <p:ext uri="{BB962C8B-B14F-4D97-AF65-F5344CB8AC3E}">
        <p14:creationId xmlns:p14="http://schemas.microsoft.com/office/powerpoint/2010/main" val="32500401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FC58B-D905-2547-9AF9-B515DC1770C9}"/>
              </a:ext>
            </a:extLst>
          </p:cNvPr>
          <p:cNvSpPr>
            <a:spLocks noGrp="1"/>
          </p:cNvSpPr>
          <p:nvPr>
            <p:ph type="title"/>
          </p:nvPr>
        </p:nvSpPr>
        <p:spPr/>
        <p:txBody>
          <a:bodyPr>
            <a:normAutofit/>
          </a:bodyPr>
          <a:lstStyle/>
          <a:p>
            <a:pPr algn="ctr"/>
            <a:r>
              <a:rPr lang="en-US" dirty="0">
                <a:solidFill>
                  <a:schemeClr val="bg1"/>
                </a:solidFill>
              </a:rPr>
              <a:t>Codified Exclusion &amp; Prophetic Visions</a:t>
            </a:r>
          </a:p>
        </p:txBody>
      </p:sp>
      <p:sp>
        <p:nvSpPr>
          <p:cNvPr id="3" name="Content Placeholder 2">
            <a:extLst>
              <a:ext uri="{FF2B5EF4-FFF2-40B4-BE49-F238E27FC236}">
                <a16:creationId xmlns:a16="http://schemas.microsoft.com/office/drawing/2014/main" id="{304D3963-D39A-694A-BD40-985BF63C45E5}"/>
              </a:ext>
            </a:extLst>
          </p:cNvPr>
          <p:cNvSpPr>
            <a:spLocks noGrp="1"/>
          </p:cNvSpPr>
          <p:nvPr>
            <p:ph idx="1"/>
          </p:nvPr>
        </p:nvSpPr>
        <p:spPr>
          <a:xfrm>
            <a:off x="723900" y="1524001"/>
            <a:ext cx="10744200" cy="4968874"/>
          </a:xfrm>
        </p:spPr>
        <p:txBody>
          <a:bodyPr>
            <a:normAutofit/>
          </a:bodyPr>
          <a:lstStyle/>
          <a:p>
            <a:r>
              <a:rPr lang="en-US" sz="3200" dirty="0">
                <a:solidFill>
                  <a:schemeClr val="bg1"/>
                </a:solidFill>
              </a:rPr>
              <a:t>The </a:t>
            </a:r>
            <a:r>
              <a:rPr lang="en-US" sz="3200" b="1" dirty="0">
                <a:solidFill>
                  <a:schemeClr val="bg1"/>
                </a:solidFill>
              </a:rPr>
              <a:t>Mosaic Law</a:t>
            </a:r>
            <a:r>
              <a:rPr lang="en-US" sz="3200" dirty="0">
                <a:solidFill>
                  <a:schemeClr val="bg1"/>
                </a:solidFill>
              </a:rPr>
              <a:t> demanded that Israel </a:t>
            </a:r>
            <a:r>
              <a:rPr lang="en-US" sz="3200" i="1" dirty="0">
                <a:solidFill>
                  <a:schemeClr val="bg1"/>
                </a:solidFill>
              </a:rPr>
              <a:t>exclude</a:t>
            </a:r>
            <a:r>
              <a:rPr lang="en-US" sz="3200" dirty="0">
                <a:solidFill>
                  <a:schemeClr val="bg1"/>
                </a:solidFill>
              </a:rPr>
              <a:t> foreigners and separate themselves from their pagan neighbors, Jewish law-breakers, and those considered unclean. Otherwise, the Lord’s people would forsake him, worship idols, and bring judgment on the nation. E.g., </a:t>
            </a:r>
            <a:r>
              <a:rPr lang="en-US" sz="3200" b="1" dirty="0">
                <a:solidFill>
                  <a:srgbClr val="FFFF00"/>
                </a:solidFill>
              </a:rPr>
              <a:t>Lev. 19:17-18; Deut. 23:1-8; Ezra 10:1-4</a:t>
            </a:r>
          </a:p>
          <a:p>
            <a:r>
              <a:rPr lang="en-US" sz="3200" dirty="0">
                <a:solidFill>
                  <a:schemeClr val="bg1"/>
                </a:solidFill>
              </a:rPr>
              <a:t>The </a:t>
            </a:r>
            <a:r>
              <a:rPr lang="en-US" sz="3200" b="1" dirty="0">
                <a:solidFill>
                  <a:schemeClr val="bg1"/>
                </a:solidFill>
              </a:rPr>
              <a:t>Prophets</a:t>
            </a:r>
            <a:r>
              <a:rPr lang="en-US" sz="3200" dirty="0">
                <a:solidFill>
                  <a:schemeClr val="bg1"/>
                </a:solidFill>
              </a:rPr>
              <a:t> (seers into God’s good future) challenged Israel’s tribalism, called them to repent of their exceptionalism, and embrace God’s desire for all nations to know and worship him.</a:t>
            </a:r>
            <a:br>
              <a:rPr lang="en-US" sz="3200" dirty="0">
                <a:solidFill>
                  <a:schemeClr val="bg1"/>
                </a:solidFill>
              </a:rPr>
            </a:br>
            <a:r>
              <a:rPr lang="en-US" sz="3200" dirty="0">
                <a:solidFill>
                  <a:schemeClr val="bg1"/>
                </a:solidFill>
              </a:rPr>
              <a:t>E.g., </a:t>
            </a:r>
            <a:r>
              <a:rPr lang="en-US" sz="3200" b="1" dirty="0">
                <a:solidFill>
                  <a:srgbClr val="FFFF00"/>
                </a:solidFill>
              </a:rPr>
              <a:t>Jonah; Hosea 6:6; Micah 4:1-5; Isaiah 56:3-8 </a:t>
            </a:r>
            <a:r>
              <a:rPr lang="en-US" sz="3200" dirty="0">
                <a:solidFill>
                  <a:schemeClr val="bg1"/>
                </a:solidFill>
              </a:rPr>
              <a:t>– </a:t>
            </a:r>
            <a:r>
              <a:rPr lang="en-US" sz="3200" b="1" i="1" dirty="0">
                <a:solidFill>
                  <a:schemeClr val="bg1"/>
                </a:solidFill>
              </a:rPr>
              <a:t>“for my house will be called a house of prayer for all nations.”</a:t>
            </a:r>
          </a:p>
        </p:txBody>
      </p:sp>
    </p:spTree>
    <p:extLst>
      <p:ext uri="{BB962C8B-B14F-4D97-AF65-F5344CB8AC3E}">
        <p14:creationId xmlns:p14="http://schemas.microsoft.com/office/powerpoint/2010/main" val="177640506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A picture containing text, colonnade&#10;&#10;Description automatically generated">
            <a:extLst>
              <a:ext uri="{FF2B5EF4-FFF2-40B4-BE49-F238E27FC236}">
                <a16:creationId xmlns:a16="http://schemas.microsoft.com/office/drawing/2014/main" id="{5628C613-634B-6540-A84B-C7C6E793F3BC}"/>
              </a:ext>
            </a:extLst>
          </p:cNvPr>
          <p:cNvPicPr>
            <a:picLocks noChangeAspect="1"/>
          </p:cNvPicPr>
          <p:nvPr/>
        </p:nvPicPr>
        <p:blipFill>
          <a:blip r:embed="rId3"/>
          <a:stretch>
            <a:fillRect/>
          </a:stretch>
        </p:blipFill>
        <p:spPr>
          <a:xfrm>
            <a:off x="22330" y="381000"/>
            <a:ext cx="12147340" cy="6096000"/>
          </a:xfrm>
          <a:prstGeom prst="rect">
            <a:avLst/>
          </a:prstGeom>
        </p:spPr>
      </p:pic>
    </p:spTree>
    <p:extLst>
      <p:ext uri="{BB962C8B-B14F-4D97-AF65-F5344CB8AC3E}">
        <p14:creationId xmlns:p14="http://schemas.microsoft.com/office/powerpoint/2010/main" val="12516722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546447" y="789576"/>
            <a:ext cx="11099105" cy="5278848"/>
          </a:xfrm>
        </p:spPr>
        <p:txBody>
          <a:bodyPr>
            <a:noAutofit/>
          </a:bodyPr>
          <a:lstStyle/>
          <a:p>
            <a:pPr marL="0" indent="0">
              <a:buNone/>
            </a:pPr>
            <a:r>
              <a:rPr lang="en-US" sz="3600" b="1" dirty="0">
                <a:solidFill>
                  <a:schemeClr val="bg1"/>
                </a:solidFill>
              </a:rPr>
              <a:t>Ephesians 2:14-15 MSG</a:t>
            </a:r>
          </a:p>
          <a:p>
            <a:pPr marL="0" indent="0">
              <a:buNone/>
            </a:pPr>
            <a:r>
              <a:rPr lang="en-US" sz="3600" b="1" baseline="30000" dirty="0">
                <a:solidFill>
                  <a:schemeClr val="bg1"/>
                </a:solidFill>
              </a:rPr>
              <a:t>14-15 </a:t>
            </a:r>
            <a:r>
              <a:rPr lang="en-US" sz="3600" dirty="0">
                <a:solidFill>
                  <a:schemeClr val="bg1"/>
                </a:solidFill>
              </a:rPr>
              <a:t>The Messiah has made things up between us so that we’re now together on this, both non-Jewish outsiders and Jewish insiders. </a:t>
            </a:r>
            <a:r>
              <a:rPr lang="en-US" sz="3600" dirty="0">
                <a:solidFill>
                  <a:srgbClr val="FFFF00"/>
                </a:solidFill>
              </a:rPr>
              <a:t>He tore down the wall we used to keep each other at a distance. </a:t>
            </a:r>
            <a:r>
              <a:rPr lang="en-US" sz="3600" dirty="0">
                <a:solidFill>
                  <a:schemeClr val="bg1"/>
                </a:solidFill>
              </a:rPr>
              <a:t>He repealed the law code that had become so clogged with fine print and footnotes that it hindered more than it helped. Then he started over. Instead of continuing with two groups of people separated by centuries of animosity and suspicion, he created a new kind of human being, a fresh start for everybody.</a:t>
            </a:r>
          </a:p>
        </p:txBody>
      </p:sp>
    </p:spTree>
    <p:extLst>
      <p:ext uri="{BB962C8B-B14F-4D97-AF65-F5344CB8AC3E}">
        <p14:creationId xmlns:p14="http://schemas.microsoft.com/office/powerpoint/2010/main" val="9876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82611</TotalTime>
  <Words>2768</Words>
  <Application>Microsoft Macintosh PowerPoint</Application>
  <PresentationFormat>Widescreen</PresentationFormat>
  <Paragraphs>148</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Codified Exclusion &amp; Prophetic Visions</vt:lpstr>
      <vt:lpstr>PowerPoint Presentation</vt:lpstr>
      <vt:lpstr>PowerPoint Presentation</vt:lpstr>
      <vt:lpstr>Conditions that Create Exceptionalism</vt:lpstr>
      <vt:lpstr>God’s Radical Invitation &amp; Inclusion of Sinners</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730</cp:revision>
  <cp:lastPrinted>2022-03-27T12:53:56Z</cp:lastPrinted>
  <dcterms:created xsi:type="dcterms:W3CDTF">2021-09-07T17:36:39Z</dcterms:created>
  <dcterms:modified xsi:type="dcterms:W3CDTF">2022-03-28T00:01:13Z</dcterms:modified>
</cp:coreProperties>
</file>