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48" r:id="rId3"/>
    <p:sldId id="336" r:id="rId4"/>
    <p:sldId id="257" r:id="rId5"/>
    <p:sldId id="363" r:id="rId6"/>
    <p:sldId id="350" r:id="rId7"/>
    <p:sldId id="358" r:id="rId8"/>
    <p:sldId id="365" r:id="rId9"/>
    <p:sldId id="366" r:id="rId10"/>
    <p:sldId id="367" r:id="rId11"/>
    <p:sldId id="368" r:id="rId12"/>
    <p:sldId id="369" r:id="rId13"/>
    <p:sldId id="370" r:id="rId14"/>
    <p:sldId id="371" r:id="rId15"/>
    <p:sldId id="359" r:id="rId16"/>
    <p:sldId id="360" r:id="rId17"/>
    <p:sldId id="361" r:id="rId18"/>
    <p:sldId id="362" r:id="rId19"/>
    <p:sldId id="373" r:id="rId20"/>
    <p:sldId id="374" r:id="rId21"/>
    <p:sldId id="375"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866"/>
    <a:srgbClr val="E3C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46"/>
    <p:restoredTop sz="73648"/>
  </p:normalViewPr>
  <p:slideViewPr>
    <p:cSldViewPr snapToGrid="0" snapToObjects="1">
      <p:cViewPr varScale="1">
        <p:scale>
          <a:sx n="76" d="100"/>
          <a:sy n="76" d="100"/>
        </p:scale>
        <p:origin x="216" y="288"/>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9/29/21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Welcome</a:t>
            </a:r>
          </a:p>
          <a:p>
            <a:pPr marL="171450" indent="-171450">
              <a:buFont typeface="Arial" panose="020B0604020202020204" pitchFamily="34" charset="0"/>
              <a:buChar char="•"/>
            </a:pPr>
            <a:r>
              <a:rPr lang="en-US" dirty="0"/>
              <a:t>Week 4 in a 7-week fall sermon series – The Gospel of the Kingdom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Jesus said, “The kingdom of God has come near. Repent and believe the good news!” But what is this </a:t>
            </a:r>
            <a:r>
              <a:rPr lang="en-US" sz="1200" i="1" kern="1200" dirty="0">
                <a:solidFill>
                  <a:schemeClr val="tx1"/>
                </a:solidFill>
                <a:effectLst/>
                <a:latin typeface="+mn-lt"/>
                <a:ea typeface="+mn-ea"/>
                <a:cs typeface="+mn-cs"/>
              </a:rPr>
              <a:t>gospel</a:t>
            </a:r>
            <a:r>
              <a:rPr lang="en-US" sz="1200" kern="1200" dirty="0">
                <a:solidFill>
                  <a:schemeClr val="tx1"/>
                </a:solidFill>
                <a:effectLst/>
                <a:latin typeface="+mn-lt"/>
                <a:ea typeface="+mn-ea"/>
                <a:cs typeface="+mn-cs"/>
              </a:rPr>
              <a:t> of the kingdom? And what does it mean to believe in the gospel and partner with God in his Kingdom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here is how we’re defining “good news” and “kingdom of God”: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VERSE]</a:t>
            </a:r>
          </a:p>
          <a:p>
            <a:endParaRPr lang="en-US" dirty="0"/>
          </a:p>
          <a:p>
            <a:r>
              <a:rPr lang="en-US" dirty="0"/>
              <a:t>So, we’ve already heard Jesus tell us what good news people look like. And Jesus said that it’s through this radical living that we become salt and light. Now let’s hear from the apostle Paul as he uses a different metaphor for describing what it looks like when we are embodying the gospel, not just in our own individual lives, but also through the church.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429121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EXPOUND ON THE SCRIPTURE]</a:t>
            </a:r>
          </a:p>
          <a:p>
            <a:endParaRPr lang="en-US" dirty="0"/>
          </a:p>
          <a:p>
            <a:r>
              <a:rPr lang="en-US" dirty="0"/>
              <a:t>What does Paul mean? Well, let’s capture it another picture…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17</a:t>
            </a:fld>
            <a:endParaRPr lang="en-US"/>
          </a:p>
        </p:txBody>
      </p:sp>
    </p:spTree>
    <p:extLst>
      <p:ext uri="{BB962C8B-B14F-4D97-AF65-F5344CB8AC3E}">
        <p14:creationId xmlns:p14="http://schemas.microsoft.com/office/powerpoint/2010/main" val="101769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IMAGE]</a:t>
            </a:r>
          </a:p>
          <a:p>
            <a:pPr marL="171450" indent="-171450">
              <a:buFont typeface="Arial" panose="020B0604020202020204" pitchFamily="34" charset="0"/>
              <a:buChar char="•"/>
            </a:pPr>
            <a:r>
              <a:rPr lang="en-US" dirty="0"/>
              <a:t>This is the fruit that the Spirit bears in us and in our church</a:t>
            </a:r>
          </a:p>
          <a:p>
            <a:pPr marL="171450" indent="-171450">
              <a:buFont typeface="Arial" panose="020B0604020202020204" pitchFamily="34" charset="0"/>
              <a:buChar char="•"/>
            </a:pPr>
            <a:r>
              <a:rPr lang="en-US" dirty="0"/>
              <a:t>We bear fruit when we are intentional about discipleship and embodying the gospel</a:t>
            </a:r>
          </a:p>
          <a:p>
            <a:pPr marL="171450" indent="-171450">
              <a:buFont typeface="Arial" panose="020B0604020202020204" pitchFamily="34" charset="0"/>
              <a:buChar char="•"/>
            </a:pPr>
            <a:r>
              <a:rPr lang="en-US" dirty="0"/>
              <a:t>This is what our family, friends, and neighbors must see in us if we’re going to be good news people</a:t>
            </a:r>
          </a:p>
          <a:p>
            <a:endParaRPr lang="en-US" dirty="0"/>
          </a:p>
          <a:p>
            <a:r>
              <a:rPr lang="en-US" dirty="0"/>
              <a:t>Finally, here are a couple of questions for reflection and response. Let’s seriously consider these things before we confess our common creed together and partake of communion—a tangible reminder of the gospel in us.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18</a:t>
            </a:fld>
            <a:endParaRPr lang="en-US"/>
          </a:p>
        </p:txBody>
      </p:sp>
    </p:spTree>
    <p:extLst>
      <p:ext uri="{BB962C8B-B14F-4D97-AF65-F5344CB8AC3E}">
        <p14:creationId xmlns:p14="http://schemas.microsoft.com/office/powerpoint/2010/main" val="79642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 –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19</a:t>
            </a:fld>
            <a:endParaRPr lang="en-US"/>
          </a:p>
        </p:txBody>
      </p:sp>
    </p:spTree>
    <p:extLst>
      <p:ext uri="{BB962C8B-B14F-4D97-AF65-F5344CB8AC3E}">
        <p14:creationId xmlns:p14="http://schemas.microsoft.com/office/powerpoint/2010/main" val="390877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 –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20</a:t>
            </a:fld>
            <a:endParaRPr lang="en-US"/>
          </a:p>
        </p:txBody>
      </p:sp>
    </p:spTree>
    <p:extLst>
      <p:ext uri="{BB962C8B-B14F-4D97-AF65-F5344CB8AC3E}">
        <p14:creationId xmlns:p14="http://schemas.microsoft.com/office/powerpoint/2010/main" val="274745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 –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21</a:t>
            </a:fld>
            <a:endParaRPr lang="en-US"/>
          </a:p>
        </p:txBody>
      </p:sp>
    </p:spTree>
    <p:extLst>
      <p:ext uri="{BB962C8B-B14F-4D97-AF65-F5344CB8AC3E}">
        <p14:creationId xmlns:p14="http://schemas.microsoft.com/office/powerpoint/2010/main" val="266097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22</a:t>
            </a:fld>
            <a:endParaRPr lang="en-US"/>
          </a:p>
        </p:txBody>
      </p:sp>
    </p:spTree>
    <p:extLst>
      <p:ext uri="{BB962C8B-B14F-4D97-AF65-F5344CB8AC3E}">
        <p14:creationId xmlns:p14="http://schemas.microsoft.com/office/powerpoint/2010/main" val="194888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GOOD NEWS DEFINITION]</a:t>
            </a:r>
          </a:p>
          <a:p>
            <a:r>
              <a:rPr lang="en-US" dirty="0"/>
              <a:t>Again, this encompasses…</a:t>
            </a:r>
          </a:p>
          <a:p>
            <a:pPr marL="171450" indent="-171450">
              <a:buFont typeface="Arial" panose="020B0604020202020204" pitchFamily="34" charset="0"/>
              <a:buChar char="•"/>
            </a:pPr>
            <a:r>
              <a:rPr lang="en-US" dirty="0"/>
              <a:t>The story of Israel—the OT (the larger biblical story)</a:t>
            </a:r>
          </a:p>
          <a:p>
            <a:pPr marL="171450" indent="-171450">
              <a:buFont typeface="Arial" panose="020B0604020202020204" pitchFamily="34" charset="0"/>
              <a:buChar char="•"/>
            </a:pPr>
            <a:r>
              <a:rPr lang="en-US" dirty="0"/>
              <a:t>The story of Jesus the Messiah (his life, teachings, death, resurrection &amp; ascension)</a:t>
            </a:r>
          </a:p>
          <a:p>
            <a:pPr marL="171450" indent="-171450">
              <a:buFont typeface="Arial" panose="020B0604020202020204" pitchFamily="34" charset="0"/>
              <a:buChar char="•"/>
            </a:pPr>
            <a:r>
              <a:rPr lang="en-US" dirty="0"/>
              <a:t>The story of what Jesus continues to do through his Church (as we anticipate his return)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[READ KINGDOM OF GOD DEFINITION]</a:t>
            </a:r>
          </a:p>
          <a:p>
            <a:pPr marL="171450" indent="-171450">
              <a:buFont typeface="Arial" panose="020B0604020202020204" pitchFamily="34" charset="0"/>
              <a:buChar char="•"/>
            </a:pPr>
            <a:r>
              <a:rPr lang="en-US" dirty="0"/>
              <a:t>The kingdom is already, but not yet—we live in the overlap of the ages</a:t>
            </a:r>
          </a:p>
          <a:p>
            <a:pPr marL="171450" indent="-171450">
              <a:buFont typeface="Arial" panose="020B0604020202020204" pitchFamily="34" charset="0"/>
              <a:buChar char="•"/>
            </a:pPr>
            <a:r>
              <a:rPr lang="en-US" dirty="0"/>
              <a:t>Heaven is coming to earth; God’s space and our space will be joined in Christ’s return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you’re just joining us in this series, so far we have looked at:</a:t>
            </a:r>
          </a:p>
          <a:p>
            <a:pPr marL="0" indent="0">
              <a:buFont typeface="Arial" panose="020B0604020202020204" pitchFamily="34" charset="0"/>
              <a:buNone/>
            </a:pPr>
            <a:r>
              <a:rPr lang="en-US" b="1" dirty="0"/>
              <a:t>1. </a:t>
            </a:r>
            <a:r>
              <a:rPr lang="en-US" dirty="0"/>
              <a:t>Gospel as Story </a:t>
            </a:r>
            <a:r>
              <a:rPr lang="en-US" b="1" dirty="0"/>
              <a:t> 2. </a:t>
            </a:r>
            <a:r>
              <a:rPr lang="en-US" dirty="0"/>
              <a:t>Gospel Truths </a:t>
            </a:r>
            <a:r>
              <a:rPr lang="en-US" b="1" dirty="0"/>
              <a:t> 3. </a:t>
            </a:r>
            <a:r>
              <a:rPr lang="en-US" dirty="0"/>
              <a:t>Gospel in You… which brings us to today’s message...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244196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message, we’re looking at how the Church is God’s idea. And according to the New Testament, the local church (i.e., a gathering of disciples in a given location) is called out to be a gospel community that embodies the good news and radiates the Spirit-filled life of the kingdom. Therefore, today we will see how it’s through our life together as disciples that we are transformed by the Spirit and called to display the power of the gospel through our church family. And that this is how God intends for us to bear witness to his reign and rule on the earth—to where things are going, as we await the fulness of the kingdom on the earth.</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We’re going to look at a couple passages of Scripture this morning, so please have your Bible handy because not all of them will be on the screens. But before we look at our first Scripture reading, please join me in a quick prayer for the Spirit’s help.  [BRIEF PRAYER] and then [NEXT SLIDE]</a:t>
            </a: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11678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EXPOUND ON THE SCRIPTURE]</a:t>
            </a:r>
          </a:p>
          <a:p>
            <a:pPr marL="171450" indent="-171450">
              <a:buFont typeface="Arial" panose="020B0604020202020204" pitchFamily="34" charset="0"/>
              <a:buChar char="•"/>
            </a:pPr>
            <a:r>
              <a:rPr lang="en-US" dirty="0"/>
              <a:t>The sermon on the mount is the constitution of the kingdom</a:t>
            </a:r>
          </a:p>
          <a:p>
            <a:pPr marL="171450" indent="-171450">
              <a:buFont typeface="Arial" panose="020B0604020202020204" pitchFamily="34" charset="0"/>
              <a:buChar char="•"/>
            </a:pPr>
            <a:r>
              <a:rPr lang="en-US" dirty="0"/>
              <a:t>This is what it looks like when we embody the gospel</a:t>
            </a:r>
          </a:p>
          <a:p>
            <a:pPr marL="171450" indent="-171450">
              <a:buFont typeface="Arial" panose="020B0604020202020204" pitchFamily="34" charset="0"/>
              <a:buChar char="•"/>
            </a:pPr>
            <a:r>
              <a:rPr lang="en-US" dirty="0"/>
              <a:t>We need to read this as a community, not simply as individuals</a:t>
            </a:r>
          </a:p>
          <a:p>
            <a:pPr marL="171450" indent="-171450">
              <a:buFont typeface="Arial" panose="020B0604020202020204" pitchFamily="34" charset="0"/>
              <a:buChar char="•"/>
            </a:pPr>
            <a:r>
              <a:rPr lang="en-US" dirty="0"/>
              <a:t>Jesus is describing kingdom living for communities of disciples</a:t>
            </a:r>
          </a:p>
          <a:p>
            <a:pPr marL="171450" indent="-171450">
              <a:buFont typeface="Arial" panose="020B0604020202020204" pitchFamily="34" charset="0"/>
              <a:buChar char="•"/>
            </a:pPr>
            <a:r>
              <a:rPr lang="en-US" dirty="0"/>
              <a:t>This is how the gospel shines through us to the world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Again, we could sum the beatitudes up this way…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162707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IMAGE]</a:t>
            </a:r>
          </a:p>
          <a:p>
            <a:endParaRPr lang="en-US" dirty="0"/>
          </a:p>
          <a:p>
            <a:r>
              <a:rPr lang="en-US" dirty="0"/>
              <a:t>My friends, this is the sort of “good news people” that Jesus had in mind when he said these words later on in Matthew 16:18.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26283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pPr>
              <a:lnSpc>
                <a:spcPct val="90000"/>
              </a:lnSpc>
              <a:spcAft>
                <a:spcPts val="600"/>
              </a:spcAft>
            </a:pPr>
            <a:r>
              <a:rPr lang="en-US" sz="1200" dirty="0"/>
              <a:t>What is the meaning of church? Why does Jesus use this word? </a:t>
            </a:r>
            <a:r>
              <a:rPr lang="en-US" sz="1200" i="1" dirty="0"/>
              <a:t>  </a:t>
            </a:r>
            <a:r>
              <a:rPr lang="en-US" sz="1200" b="1" i="1" dirty="0"/>
              <a:t> </a:t>
            </a:r>
            <a:br>
              <a:rPr lang="en-US" sz="1200" b="1" i="1" dirty="0"/>
            </a:br>
            <a:r>
              <a:rPr lang="en-US" sz="1200" b="1" i="1" dirty="0" err="1"/>
              <a:t>ekklēsia</a:t>
            </a:r>
            <a:r>
              <a:rPr lang="en-US" sz="1050" b="1" i="1" dirty="0"/>
              <a:t> </a:t>
            </a:r>
            <a:r>
              <a:rPr lang="en-US" sz="1200" dirty="0"/>
              <a:t>– “</a:t>
            </a:r>
            <a:r>
              <a:rPr lang="en-US" sz="1200" kern="1200" dirty="0">
                <a:solidFill>
                  <a:schemeClr val="tx1"/>
                </a:solidFill>
                <a:latin typeface="+mn-lt"/>
                <a:ea typeface="+mn-ea"/>
                <a:cs typeface="+mn-cs"/>
              </a:rPr>
              <a:t>called out” ones</a:t>
            </a:r>
          </a:p>
          <a:p>
            <a:pPr marL="571500" indent="-571500">
              <a:lnSpc>
                <a:spcPct val="90000"/>
              </a:lnSpc>
              <a:spcAft>
                <a:spcPts val="600"/>
              </a:spcAft>
              <a:buFont typeface="Arial" panose="020B0604020202020204" pitchFamily="34" charset="0"/>
              <a:buChar char="•"/>
            </a:pPr>
            <a:r>
              <a:rPr lang="en-US" sz="1200" dirty="0"/>
              <a:t>it originally referred to a group of town leaders &amp; representatives</a:t>
            </a:r>
          </a:p>
          <a:p>
            <a:pPr marL="571500" indent="-571500">
              <a:lnSpc>
                <a:spcPct val="90000"/>
              </a:lnSpc>
              <a:spcAft>
                <a:spcPts val="600"/>
              </a:spcAft>
              <a:buFont typeface="Arial" panose="020B0604020202020204" pitchFamily="34" charset="0"/>
              <a:buChar char="•"/>
            </a:pPr>
            <a:r>
              <a:rPr lang="en-US" sz="1200" dirty="0"/>
              <a:t>It’s used 114 times in the New Testament to refer to the assembly or gathering of God’s people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Scriptures tell us that this was God’s eternal purpose, his plan from the beginning. Listen to what the apostle Paul wrote in Ephesians 3:10-11 (NLT):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God’s purpose in all this was to use the church to display his wisdom in its rich variety to all the unseen rulers and authorities in the heavenly places. This was his eternal plan [purpose], which he carried out through Christ Jesus our Lord.”</a:t>
            </a:r>
          </a:p>
          <a:p>
            <a:endParaRPr lang="en-US" dirty="0"/>
          </a:p>
          <a:p>
            <a:r>
              <a:rPr lang="en-US" sz="1200" kern="1200" dirty="0">
                <a:solidFill>
                  <a:schemeClr val="tx1"/>
                </a:solidFill>
                <a:effectLst/>
                <a:latin typeface="+mn-lt"/>
                <a:ea typeface="+mn-ea"/>
                <a:cs typeface="+mn-cs"/>
              </a:rPr>
              <a:t>Don’t miss this, folks. God calls out his people (his family) to be united in one common faith, through one baptism, and in worship of one Lord, setting aside all other loyalties and allegiances to accept the identity, the purpose, and the way of living that Jesus gives to all who chooses to follow him through the local church.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course, there is the universal or “holy catholic Church” all across the plant (which we are reminded of when we confess the Apostles’ Creed, which we will do before communion today). But the NT shows us that God’s eternal purpose, this grand vision for the church, is to be lived out </a:t>
            </a:r>
            <a:r>
              <a:rPr lang="en-US" sz="1200" i="1" kern="1200" dirty="0">
                <a:solidFill>
                  <a:schemeClr val="tx1"/>
                </a:solidFill>
                <a:effectLst/>
                <a:latin typeface="+mn-lt"/>
                <a:ea typeface="+mn-ea"/>
                <a:cs typeface="+mn-cs"/>
              </a:rPr>
              <a:t>locally</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Church is made up of churches in every place where people gather in community to live, work, shop, and play. These churches are like Kingdom embassies or outposts spread out in every place that humans gather. And we are to be a witness on behalf of Christ and the gospel, showing a watching world how Jesus and the gospel changes everything.</a:t>
            </a:r>
          </a:p>
          <a:p>
            <a:endParaRPr lang="en-US" sz="1200" kern="1200" dirty="0">
              <a:solidFill>
                <a:schemeClr val="tx1"/>
              </a:solidFill>
              <a:effectLst/>
              <a:latin typeface="+mn-lt"/>
              <a:ea typeface="+mn-ea"/>
              <a:cs typeface="+mn-cs"/>
            </a:endParaRPr>
          </a:p>
          <a:p>
            <a:pPr>
              <a:lnSpc>
                <a:spcPct val="90000"/>
              </a:lnSpc>
              <a:spcAft>
                <a:spcPts val="600"/>
              </a:spcAft>
            </a:pPr>
            <a:r>
              <a:rPr lang="en-US" sz="1200" kern="1200" dirty="0">
                <a:solidFill>
                  <a:schemeClr val="tx1"/>
                </a:solidFill>
                <a:effectLst/>
                <a:latin typeface="+mn-lt"/>
                <a:ea typeface="+mn-ea"/>
                <a:cs typeface="+mn-cs"/>
              </a:rPr>
              <a:t>As I’ve said before… the purpose of the gathering of the local church is for worship, community, and discipleship. We gather together so that we might be equipped, inspired, and empowered to the be the missional (sent) church in the world. </a:t>
            </a:r>
          </a:p>
          <a:p>
            <a:pPr>
              <a:lnSpc>
                <a:spcPct val="90000"/>
              </a:lnSpc>
              <a:spcAft>
                <a:spcPts val="600"/>
              </a:spcAft>
            </a:pPr>
            <a:endParaRPr lang="en-US" sz="1200" kern="1200" dirty="0">
              <a:solidFill>
                <a:schemeClr val="tx1"/>
              </a:solidFill>
              <a:effectLst/>
              <a:latin typeface="+mn-lt"/>
              <a:ea typeface="+mn-ea"/>
              <a:cs typeface="+mn-cs"/>
            </a:endParaRPr>
          </a:p>
          <a:p>
            <a:pPr>
              <a:lnSpc>
                <a:spcPct val="90000"/>
              </a:lnSpc>
              <a:spcAft>
                <a:spcPts val="600"/>
              </a:spcAft>
            </a:pPr>
            <a:r>
              <a:rPr lang="en-US" sz="1200" kern="1200" dirty="0">
                <a:solidFill>
                  <a:schemeClr val="tx1"/>
                </a:solidFill>
                <a:effectLst/>
                <a:latin typeface="+mn-lt"/>
                <a:ea typeface="+mn-ea"/>
                <a:cs typeface="+mn-cs"/>
              </a:rPr>
              <a:t>So, we gather, grow, give, and go. And it’s through this rhythm that we’re shaped by Christian liturgies and practices, properly orient our loves to Christ and the good news, and live into the gospel story. And again, the Lord uses this to build his church. And notice, we have a promise from Jesus that “the gates of hell” will not stop us from fulfilling God’s plans and arriving at his good future.</a:t>
            </a:r>
          </a:p>
          <a:p>
            <a:pPr>
              <a:lnSpc>
                <a:spcPct val="90000"/>
              </a:lnSpc>
              <a:spcAft>
                <a:spcPts val="600"/>
              </a:spcAft>
            </a:pPr>
            <a:endParaRPr lang="en-US" sz="1200" kern="1200" dirty="0">
              <a:solidFill>
                <a:schemeClr val="tx1"/>
              </a:solidFill>
              <a:effectLst/>
              <a:latin typeface="+mn-lt"/>
              <a:ea typeface="+mn-ea"/>
              <a:cs typeface="+mn-cs"/>
            </a:endParaRPr>
          </a:p>
          <a:p>
            <a:pPr>
              <a:lnSpc>
                <a:spcPct val="90000"/>
              </a:lnSpc>
              <a:spcAft>
                <a:spcPts val="600"/>
              </a:spcAft>
            </a:pPr>
            <a:r>
              <a:rPr lang="en-US" sz="1200" kern="1200" dirty="0">
                <a:solidFill>
                  <a:schemeClr val="tx1"/>
                </a:solidFill>
                <a:effectLst/>
                <a:latin typeface="+mn-lt"/>
                <a:ea typeface="+mn-ea"/>
                <a:cs typeface="+mn-cs"/>
              </a:rPr>
              <a:t>Remember from our image of the gospel story, hell is on the way out…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139711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Heaven and earth are coming together in Jesus</a:t>
            </a:r>
          </a:p>
          <a:p>
            <a:pPr marL="171450" indent="-171450">
              <a:buFont typeface="Arial" panose="020B0604020202020204" pitchFamily="34" charset="0"/>
              <a:buChar char="•"/>
            </a:pPr>
            <a:r>
              <a:rPr lang="en-US" dirty="0"/>
              <a:t>Our belief and embodiment of the gospel confronts sin, death, and hell—driving it out!</a:t>
            </a:r>
          </a:p>
          <a:p>
            <a:pPr marL="171450" indent="-171450">
              <a:buFont typeface="Arial" panose="020B0604020202020204" pitchFamily="34" charset="0"/>
              <a:buChar char="•"/>
            </a:pPr>
            <a:r>
              <a:rPr lang="en-US" dirty="0"/>
              <a:t>Therefore, (think of it this way) the gospel is the</a:t>
            </a:r>
            <a:r>
              <a:rPr lang="en-US" i="1" dirty="0"/>
              <a:t> insurgency </a:t>
            </a:r>
            <a:r>
              <a:rPr lang="en-US" dirty="0"/>
              <a:t>of heaven</a:t>
            </a:r>
          </a:p>
          <a:p>
            <a:endParaRPr lang="en-US" dirty="0"/>
          </a:p>
          <a:p>
            <a:r>
              <a:rPr lang="en-US" dirty="0"/>
              <a:t>So, when we confess “Jesus is Lord” and join the local church, we choose to live into this story and are then partnering with God to welcome more of the kingdom through our lives. And specifically, to embody the good news through the </a:t>
            </a:r>
            <a:r>
              <a:rPr lang="en-US" i="1" dirty="0" err="1"/>
              <a:t>ekklesia</a:t>
            </a:r>
            <a:r>
              <a:rPr lang="en-US" dirty="0"/>
              <a:t> of Christ. But what does that look like?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276167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Lesslie</a:t>
            </a:r>
            <a:r>
              <a:rPr lang="en-US" dirty="0"/>
              <a:t> </a:t>
            </a:r>
            <a:r>
              <a:rPr lang="en-US" dirty="0" err="1"/>
              <a:t>Newbigin’s</a:t>
            </a:r>
            <a:r>
              <a:rPr lang="en-US" dirty="0"/>
              <a:t> classic book – </a:t>
            </a:r>
            <a:r>
              <a:rPr lang="en-US" i="1" dirty="0"/>
              <a:t>The Gospel in a Pluralist Society </a:t>
            </a:r>
          </a:p>
          <a:p>
            <a:r>
              <a:rPr lang="en-US" dirty="0"/>
              <a:t>[BRIEF COMMENT ON EACH POINT]</a:t>
            </a:r>
          </a:p>
          <a:p>
            <a:endParaRPr lang="en-US" dirty="0"/>
          </a:p>
          <a:p>
            <a:r>
              <a:rPr lang="en-US" dirty="0"/>
              <a:t>Brothers and sisters, this is how the first Christians lived and how they embodied the gospel in their congregations within the first few centuries of the church. And this is what we need to hold in our heads and in our hearts when we read passages like this from 1 Peter 2:9-12.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219027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VERSE]</a:t>
            </a:r>
          </a:p>
          <a:p>
            <a:endParaRPr lang="en-US" dirty="0"/>
          </a:p>
          <a:p>
            <a:r>
              <a:rPr lang="en-US" dirty="0"/>
              <a:t>Verse 11…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14639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9/29/21</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9/29/21</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1FCE-CD38-3144-90C9-4069B3F45219}"/>
              </a:ext>
            </a:extLst>
          </p:cNvPr>
          <p:cNvSpPr>
            <a:spLocks noGrp="1"/>
          </p:cNvSpPr>
          <p:nvPr>
            <p:ph type="title"/>
          </p:nvPr>
        </p:nvSpPr>
        <p:spPr/>
        <p:txBody>
          <a:bodyPr/>
          <a:lstStyle/>
          <a:p>
            <a:pPr algn="ctr"/>
            <a:r>
              <a:rPr lang="en-US" b="1" dirty="0">
                <a:solidFill>
                  <a:srgbClr val="E7D866"/>
                </a:solidFill>
                <a:latin typeface="+mn-lt"/>
              </a:rPr>
              <a:t>The Church as Hermeneutic of the Gospel</a:t>
            </a:r>
          </a:p>
        </p:txBody>
      </p:sp>
      <p:sp>
        <p:nvSpPr>
          <p:cNvPr id="3" name="Content Placeholder 2">
            <a:extLst>
              <a:ext uri="{FF2B5EF4-FFF2-40B4-BE49-F238E27FC236}">
                <a16:creationId xmlns:a16="http://schemas.microsoft.com/office/drawing/2014/main" id="{463331B2-DD0E-E949-9DD5-1256AF75431C}"/>
              </a:ext>
            </a:extLst>
          </p:cNvPr>
          <p:cNvSpPr>
            <a:spLocks noGrp="1"/>
          </p:cNvSpPr>
          <p:nvPr>
            <p:ph idx="1"/>
          </p:nvPr>
        </p:nvSpPr>
        <p:spPr>
          <a:xfrm>
            <a:off x="622300" y="2861733"/>
            <a:ext cx="10947400" cy="3631142"/>
          </a:xfrm>
        </p:spPr>
        <p:txBody>
          <a:bodyPr>
            <a:noAutofit/>
          </a:bodyPr>
          <a:lstStyle/>
          <a:p>
            <a:pPr marL="514350" indent="-514350">
              <a:buFont typeface="+mj-lt"/>
              <a:buAutoNum type="arabicPeriod"/>
            </a:pPr>
            <a:r>
              <a:rPr lang="en-US" sz="3000" dirty="0">
                <a:solidFill>
                  <a:schemeClr val="bg1"/>
                </a:solidFill>
              </a:rPr>
              <a:t>a community of praise and worship.</a:t>
            </a:r>
          </a:p>
          <a:p>
            <a:pPr marL="514350" indent="-514350">
              <a:buFont typeface="+mj-lt"/>
              <a:buAutoNum type="arabicPeriod"/>
            </a:pPr>
            <a:r>
              <a:rPr lang="en-US" sz="3000" dirty="0">
                <a:solidFill>
                  <a:schemeClr val="bg1"/>
                </a:solidFill>
              </a:rPr>
              <a:t>a community of grace and truth.</a:t>
            </a:r>
          </a:p>
        </p:txBody>
      </p:sp>
      <p:sp>
        <p:nvSpPr>
          <p:cNvPr id="4" name="TextBox 3">
            <a:extLst>
              <a:ext uri="{FF2B5EF4-FFF2-40B4-BE49-F238E27FC236}">
                <a16:creationId xmlns:a16="http://schemas.microsoft.com/office/drawing/2014/main" id="{B1821773-7379-494A-8AB4-EC18FE9A7EFC}"/>
              </a:ext>
            </a:extLst>
          </p:cNvPr>
          <p:cNvSpPr txBox="1"/>
          <p:nvPr/>
        </p:nvSpPr>
        <p:spPr>
          <a:xfrm>
            <a:off x="622300" y="1690688"/>
            <a:ext cx="10731500" cy="1015663"/>
          </a:xfrm>
          <a:prstGeom prst="rect">
            <a:avLst/>
          </a:prstGeom>
          <a:noFill/>
        </p:spPr>
        <p:txBody>
          <a:bodyPr wrap="square" rtlCol="0">
            <a:spAutoFit/>
          </a:bodyPr>
          <a:lstStyle/>
          <a:p>
            <a:r>
              <a:rPr lang="en-US" sz="3000" dirty="0">
                <a:solidFill>
                  <a:schemeClr val="bg1"/>
                </a:solidFill>
                <a:latin typeface="+mj-lt"/>
              </a:rPr>
              <a:t>What does it look like when the church is embodying the good news and living into the gospel story? The local congregation will be…</a:t>
            </a:r>
            <a:endParaRPr lang="en-US" sz="3000" dirty="0">
              <a:latin typeface="+mj-lt"/>
            </a:endParaRPr>
          </a:p>
        </p:txBody>
      </p:sp>
    </p:spTree>
    <p:extLst>
      <p:ext uri="{BB962C8B-B14F-4D97-AF65-F5344CB8AC3E}">
        <p14:creationId xmlns:p14="http://schemas.microsoft.com/office/powerpoint/2010/main" val="355500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1FCE-CD38-3144-90C9-4069B3F45219}"/>
              </a:ext>
            </a:extLst>
          </p:cNvPr>
          <p:cNvSpPr>
            <a:spLocks noGrp="1"/>
          </p:cNvSpPr>
          <p:nvPr>
            <p:ph type="title"/>
          </p:nvPr>
        </p:nvSpPr>
        <p:spPr/>
        <p:txBody>
          <a:bodyPr/>
          <a:lstStyle/>
          <a:p>
            <a:pPr algn="ctr"/>
            <a:r>
              <a:rPr lang="en-US" b="1" dirty="0">
                <a:solidFill>
                  <a:srgbClr val="E7D866"/>
                </a:solidFill>
                <a:latin typeface="+mn-lt"/>
              </a:rPr>
              <a:t>The Church as Hermeneutic of the Gospel</a:t>
            </a:r>
          </a:p>
        </p:txBody>
      </p:sp>
      <p:sp>
        <p:nvSpPr>
          <p:cNvPr id="3" name="Content Placeholder 2">
            <a:extLst>
              <a:ext uri="{FF2B5EF4-FFF2-40B4-BE49-F238E27FC236}">
                <a16:creationId xmlns:a16="http://schemas.microsoft.com/office/drawing/2014/main" id="{463331B2-DD0E-E949-9DD5-1256AF75431C}"/>
              </a:ext>
            </a:extLst>
          </p:cNvPr>
          <p:cNvSpPr>
            <a:spLocks noGrp="1"/>
          </p:cNvSpPr>
          <p:nvPr>
            <p:ph idx="1"/>
          </p:nvPr>
        </p:nvSpPr>
        <p:spPr>
          <a:xfrm>
            <a:off x="622300" y="2861733"/>
            <a:ext cx="10947400" cy="3631142"/>
          </a:xfrm>
        </p:spPr>
        <p:txBody>
          <a:bodyPr>
            <a:noAutofit/>
          </a:bodyPr>
          <a:lstStyle/>
          <a:p>
            <a:pPr marL="514350" indent="-514350">
              <a:buFont typeface="+mj-lt"/>
              <a:buAutoNum type="arabicPeriod"/>
            </a:pPr>
            <a:r>
              <a:rPr lang="en-US" sz="3000" dirty="0">
                <a:solidFill>
                  <a:schemeClr val="bg1"/>
                </a:solidFill>
              </a:rPr>
              <a:t>a community of praise and worship.</a:t>
            </a:r>
          </a:p>
          <a:p>
            <a:pPr marL="514350" indent="-514350">
              <a:buFont typeface="+mj-lt"/>
              <a:buAutoNum type="arabicPeriod"/>
            </a:pPr>
            <a:r>
              <a:rPr lang="en-US" sz="3000" dirty="0">
                <a:solidFill>
                  <a:schemeClr val="bg1"/>
                </a:solidFill>
              </a:rPr>
              <a:t>a community of grace and truth.</a:t>
            </a:r>
          </a:p>
          <a:p>
            <a:pPr marL="514350" indent="-514350">
              <a:buFont typeface="+mj-lt"/>
              <a:buAutoNum type="arabicPeriod"/>
            </a:pPr>
            <a:r>
              <a:rPr lang="en-US" sz="3000" dirty="0">
                <a:solidFill>
                  <a:schemeClr val="bg1"/>
                </a:solidFill>
              </a:rPr>
              <a:t>a community that does not live for itself, but for our neighbors.</a:t>
            </a:r>
          </a:p>
        </p:txBody>
      </p:sp>
      <p:sp>
        <p:nvSpPr>
          <p:cNvPr id="4" name="TextBox 3">
            <a:extLst>
              <a:ext uri="{FF2B5EF4-FFF2-40B4-BE49-F238E27FC236}">
                <a16:creationId xmlns:a16="http://schemas.microsoft.com/office/drawing/2014/main" id="{B1821773-7379-494A-8AB4-EC18FE9A7EFC}"/>
              </a:ext>
            </a:extLst>
          </p:cNvPr>
          <p:cNvSpPr txBox="1"/>
          <p:nvPr/>
        </p:nvSpPr>
        <p:spPr>
          <a:xfrm>
            <a:off x="622300" y="1690688"/>
            <a:ext cx="10731500" cy="1015663"/>
          </a:xfrm>
          <a:prstGeom prst="rect">
            <a:avLst/>
          </a:prstGeom>
          <a:noFill/>
        </p:spPr>
        <p:txBody>
          <a:bodyPr wrap="square" rtlCol="0">
            <a:spAutoFit/>
          </a:bodyPr>
          <a:lstStyle/>
          <a:p>
            <a:r>
              <a:rPr lang="en-US" sz="3000" dirty="0">
                <a:solidFill>
                  <a:schemeClr val="bg1"/>
                </a:solidFill>
                <a:latin typeface="+mj-lt"/>
              </a:rPr>
              <a:t>What does it look like when the church is embodying the good news and living into the gospel story? The local congregation will be…</a:t>
            </a:r>
            <a:endParaRPr lang="en-US" sz="3000" dirty="0">
              <a:latin typeface="+mj-lt"/>
            </a:endParaRPr>
          </a:p>
        </p:txBody>
      </p:sp>
    </p:spTree>
    <p:extLst>
      <p:ext uri="{BB962C8B-B14F-4D97-AF65-F5344CB8AC3E}">
        <p14:creationId xmlns:p14="http://schemas.microsoft.com/office/powerpoint/2010/main" val="1688595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1FCE-CD38-3144-90C9-4069B3F45219}"/>
              </a:ext>
            </a:extLst>
          </p:cNvPr>
          <p:cNvSpPr>
            <a:spLocks noGrp="1"/>
          </p:cNvSpPr>
          <p:nvPr>
            <p:ph type="title"/>
          </p:nvPr>
        </p:nvSpPr>
        <p:spPr/>
        <p:txBody>
          <a:bodyPr/>
          <a:lstStyle/>
          <a:p>
            <a:pPr algn="ctr"/>
            <a:r>
              <a:rPr lang="en-US" b="1" dirty="0">
                <a:solidFill>
                  <a:srgbClr val="E7D866"/>
                </a:solidFill>
                <a:latin typeface="+mn-lt"/>
              </a:rPr>
              <a:t>The Church as Hermeneutic of the Gospel</a:t>
            </a:r>
          </a:p>
        </p:txBody>
      </p:sp>
      <p:sp>
        <p:nvSpPr>
          <p:cNvPr id="3" name="Content Placeholder 2">
            <a:extLst>
              <a:ext uri="{FF2B5EF4-FFF2-40B4-BE49-F238E27FC236}">
                <a16:creationId xmlns:a16="http://schemas.microsoft.com/office/drawing/2014/main" id="{463331B2-DD0E-E949-9DD5-1256AF75431C}"/>
              </a:ext>
            </a:extLst>
          </p:cNvPr>
          <p:cNvSpPr>
            <a:spLocks noGrp="1"/>
          </p:cNvSpPr>
          <p:nvPr>
            <p:ph idx="1"/>
          </p:nvPr>
        </p:nvSpPr>
        <p:spPr>
          <a:xfrm>
            <a:off x="622300" y="2861733"/>
            <a:ext cx="10947400" cy="3631142"/>
          </a:xfrm>
        </p:spPr>
        <p:txBody>
          <a:bodyPr>
            <a:noAutofit/>
          </a:bodyPr>
          <a:lstStyle/>
          <a:p>
            <a:pPr marL="514350" indent="-514350">
              <a:buFont typeface="+mj-lt"/>
              <a:buAutoNum type="arabicPeriod"/>
            </a:pPr>
            <a:r>
              <a:rPr lang="en-US" sz="3000" dirty="0">
                <a:solidFill>
                  <a:schemeClr val="bg1"/>
                </a:solidFill>
              </a:rPr>
              <a:t>a community of praise and worship.</a:t>
            </a:r>
          </a:p>
          <a:p>
            <a:pPr marL="514350" indent="-514350">
              <a:buFont typeface="+mj-lt"/>
              <a:buAutoNum type="arabicPeriod"/>
            </a:pPr>
            <a:r>
              <a:rPr lang="en-US" sz="3000" dirty="0">
                <a:solidFill>
                  <a:schemeClr val="bg1"/>
                </a:solidFill>
              </a:rPr>
              <a:t>a community of grace and truth.</a:t>
            </a:r>
          </a:p>
          <a:p>
            <a:pPr marL="514350" indent="-514350">
              <a:buFont typeface="+mj-lt"/>
              <a:buAutoNum type="arabicPeriod"/>
            </a:pPr>
            <a:r>
              <a:rPr lang="en-US" sz="3000" dirty="0">
                <a:solidFill>
                  <a:schemeClr val="bg1"/>
                </a:solidFill>
              </a:rPr>
              <a:t>a community that does not live for itself, but for our neighbors.</a:t>
            </a:r>
          </a:p>
          <a:p>
            <a:pPr marL="514350" indent="-514350">
              <a:buFont typeface="+mj-lt"/>
              <a:buAutoNum type="arabicPeriod"/>
            </a:pPr>
            <a:r>
              <a:rPr lang="en-US" sz="3000" dirty="0">
                <a:solidFill>
                  <a:schemeClr val="bg1"/>
                </a:solidFill>
              </a:rPr>
              <a:t>a community where all are prepared to be priests in the world.</a:t>
            </a:r>
          </a:p>
        </p:txBody>
      </p:sp>
      <p:sp>
        <p:nvSpPr>
          <p:cNvPr id="4" name="TextBox 3">
            <a:extLst>
              <a:ext uri="{FF2B5EF4-FFF2-40B4-BE49-F238E27FC236}">
                <a16:creationId xmlns:a16="http://schemas.microsoft.com/office/drawing/2014/main" id="{B1821773-7379-494A-8AB4-EC18FE9A7EFC}"/>
              </a:ext>
            </a:extLst>
          </p:cNvPr>
          <p:cNvSpPr txBox="1"/>
          <p:nvPr/>
        </p:nvSpPr>
        <p:spPr>
          <a:xfrm>
            <a:off x="622300" y="1690688"/>
            <a:ext cx="10731500" cy="1015663"/>
          </a:xfrm>
          <a:prstGeom prst="rect">
            <a:avLst/>
          </a:prstGeom>
          <a:noFill/>
        </p:spPr>
        <p:txBody>
          <a:bodyPr wrap="square" rtlCol="0">
            <a:spAutoFit/>
          </a:bodyPr>
          <a:lstStyle/>
          <a:p>
            <a:r>
              <a:rPr lang="en-US" sz="3000" dirty="0">
                <a:solidFill>
                  <a:schemeClr val="bg1"/>
                </a:solidFill>
                <a:latin typeface="+mj-lt"/>
              </a:rPr>
              <a:t>What does it look like when the church is embodying the good news and living into the gospel story? The local congregation will be…</a:t>
            </a:r>
            <a:endParaRPr lang="en-US" sz="3000" dirty="0">
              <a:latin typeface="+mj-lt"/>
            </a:endParaRPr>
          </a:p>
        </p:txBody>
      </p:sp>
    </p:spTree>
    <p:extLst>
      <p:ext uri="{BB962C8B-B14F-4D97-AF65-F5344CB8AC3E}">
        <p14:creationId xmlns:p14="http://schemas.microsoft.com/office/powerpoint/2010/main" val="3370861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1FCE-CD38-3144-90C9-4069B3F45219}"/>
              </a:ext>
            </a:extLst>
          </p:cNvPr>
          <p:cNvSpPr>
            <a:spLocks noGrp="1"/>
          </p:cNvSpPr>
          <p:nvPr>
            <p:ph type="title"/>
          </p:nvPr>
        </p:nvSpPr>
        <p:spPr/>
        <p:txBody>
          <a:bodyPr/>
          <a:lstStyle/>
          <a:p>
            <a:pPr algn="ctr"/>
            <a:r>
              <a:rPr lang="en-US" b="1" dirty="0">
                <a:solidFill>
                  <a:srgbClr val="E7D866"/>
                </a:solidFill>
                <a:latin typeface="+mn-lt"/>
              </a:rPr>
              <a:t>The Church as Hermeneutic of the Gospel</a:t>
            </a:r>
          </a:p>
        </p:txBody>
      </p:sp>
      <p:sp>
        <p:nvSpPr>
          <p:cNvPr id="3" name="Content Placeholder 2">
            <a:extLst>
              <a:ext uri="{FF2B5EF4-FFF2-40B4-BE49-F238E27FC236}">
                <a16:creationId xmlns:a16="http://schemas.microsoft.com/office/drawing/2014/main" id="{463331B2-DD0E-E949-9DD5-1256AF75431C}"/>
              </a:ext>
            </a:extLst>
          </p:cNvPr>
          <p:cNvSpPr>
            <a:spLocks noGrp="1"/>
          </p:cNvSpPr>
          <p:nvPr>
            <p:ph idx="1"/>
          </p:nvPr>
        </p:nvSpPr>
        <p:spPr>
          <a:xfrm>
            <a:off x="622300" y="2861733"/>
            <a:ext cx="10947400" cy="3631142"/>
          </a:xfrm>
        </p:spPr>
        <p:txBody>
          <a:bodyPr>
            <a:noAutofit/>
          </a:bodyPr>
          <a:lstStyle/>
          <a:p>
            <a:pPr marL="514350" indent="-514350">
              <a:buFont typeface="+mj-lt"/>
              <a:buAutoNum type="arabicPeriod"/>
            </a:pPr>
            <a:r>
              <a:rPr lang="en-US" sz="3000" dirty="0">
                <a:solidFill>
                  <a:schemeClr val="bg1"/>
                </a:solidFill>
              </a:rPr>
              <a:t>a community of praise and worship.</a:t>
            </a:r>
          </a:p>
          <a:p>
            <a:pPr marL="514350" indent="-514350">
              <a:buFont typeface="+mj-lt"/>
              <a:buAutoNum type="arabicPeriod"/>
            </a:pPr>
            <a:r>
              <a:rPr lang="en-US" sz="3000" dirty="0">
                <a:solidFill>
                  <a:schemeClr val="bg1"/>
                </a:solidFill>
              </a:rPr>
              <a:t>a community of grace and truth.</a:t>
            </a:r>
          </a:p>
          <a:p>
            <a:pPr marL="514350" indent="-514350">
              <a:buFont typeface="+mj-lt"/>
              <a:buAutoNum type="arabicPeriod"/>
            </a:pPr>
            <a:r>
              <a:rPr lang="en-US" sz="3000" dirty="0">
                <a:solidFill>
                  <a:schemeClr val="bg1"/>
                </a:solidFill>
              </a:rPr>
              <a:t>a community that does not live for itself, but for our neighbors.</a:t>
            </a:r>
          </a:p>
          <a:p>
            <a:pPr marL="514350" indent="-514350">
              <a:buFont typeface="+mj-lt"/>
              <a:buAutoNum type="arabicPeriod"/>
            </a:pPr>
            <a:r>
              <a:rPr lang="en-US" sz="3000" dirty="0">
                <a:solidFill>
                  <a:schemeClr val="bg1"/>
                </a:solidFill>
              </a:rPr>
              <a:t>a community where all are prepared to be priests in the world.</a:t>
            </a:r>
          </a:p>
          <a:p>
            <a:pPr marL="514350" indent="-514350">
              <a:buFont typeface="+mj-lt"/>
              <a:buAutoNum type="arabicPeriod"/>
            </a:pPr>
            <a:r>
              <a:rPr lang="en-US" sz="3000" dirty="0">
                <a:solidFill>
                  <a:schemeClr val="bg1"/>
                </a:solidFill>
              </a:rPr>
              <a:t>a community that advocates for a new social order.</a:t>
            </a:r>
          </a:p>
        </p:txBody>
      </p:sp>
      <p:sp>
        <p:nvSpPr>
          <p:cNvPr id="4" name="TextBox 3">
            <a:extLst>
              <a:ext uri="{FF2B5EF4-FFF2-40B4-BE49-F238E27FC236}">
                <a16:creationId xmlns:a16="http://schemas.microsoft.com/office/drawing/2014/main" id="{B1821773-7379-494A-8AB4-EC18FE9A7EFC}"/>
              </a:ext>
            </a:extLst>
          </p:cNvPr>
          <p:cNvSpPr txBox="1"/>
          <p:nvPr/>
        </p:nvSpPr>
        <p:spPr>
          <a:xfrm>
            <a:off x="622300" y="1690688"/>
            <a:ext cx="10731500" cy="1015663"/>
          </a:xfrm>
          <a:prstGeom prst="rect">
            <a:avLst/>
          </a:prstGeom>
          <a:noFill/>
        </p:spPr>
        <p:txBody>
          <a:bodyPr wrap="square" rtlCol="0">
            <a:spAutoFit/>
          </a:bodyPr>
          <a:lstStyle/>
          <a:p>
            <a:r>
              <a:rPr lang="en-US" sz="3000" dirty="0">
                <a:solidFill>
                  <a:schemeClr val="bg1"/>
                </a:solidFill>
                <a:latin typeface="+mj-lt"/>
              </a:rPr>
              <a:t>What does it look like when the church is embodying the good news and living into the gospel story? The local congregation will be…</a:t>
            </a:r>
            <a:endParaRPr lang="en-US" sz="3000" dirty="0">
              <a:latin typeface="+mj-lt"/>
            </a:endParaRPr>
          </a:p>
        </p:txBody>
      </p:sp>
    </p:spTree>
    <p:extLst>
      <p:ext uri="{BB962C8B-B14F-4D97-AF65-F5344CB8AC3E}">
        <p14:creationId xmlns:p14="http://schemas.microsoft.com/office/powerpoint/2010/main" val="1737029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1FCE-CD38-3144-90C9-4069B3F45219}"/>
              </a:ext>
            </a:extLst>
          </p:cNvPr>
          <p:cNvSpPr>
            <a:spLocks noGrp="1"/>
          </p:cNvSpPr>
          <p:nvPr>
            <p:ph type="title"/>
          </p:nvPr>
        </p:nvSpPr>
        <p:spPr/>
        <p:txBody>
          <a:bodyPr/>
          <a:lstStyle/>
          <a:p>
            <a:pPr algn="ctr"/>
            <a:r>
              <a:rPr lang="en-US" b="1" dirty="0">
                <a:solidFill>
                  <a:srgbClr val="E7D866"/>
                </a:solidFill>
                <a:latin typeface="+mn-lt"/>
              </a:rPr>
              <a:t>The Church as Hermeneutic of the Gospel</a:t>
            </a:r>
          </a:p>
        </p:txBody>
      </p:sp>
      <p:sp>
        <p:nvSpPr>
          <p:cNvPr id="3" name="Content Placeholder 2">
            <a:extLst>
              <a:ext uri="{FF2B5EF4-FFF2-40B4-BE49-F238E27FC236}">
                <a16:creationId xmlns:a16="http://schemas.microsoft.com/office/drawing/2014/main" id="{463331B2-DD0E-E949-9DD5-1256AF75431C}"/>
              </a:ext>
            </a:extLst>
          </p:cNvPr>
          <p:cNvSpPr>
            <a:spLocks noGrp="1"/>
          </p:cNvSpPr>
          <p:nvPr>
            <p:ph idx="1"/>
          </p:nvPr>
        </p:nvSpPr>
        <p:spPr>
          <a:xfrm>
            <a:off x="622300" y="2861733"/>
            <a:ext cx="10947400" cy="3631142"/>
          </a:xfrm>
        </p:spPr>
        <p:txBody>
          <a:bodyPr>
            <a:noAutofit/>
          </a:bodyPr>
          <a:lstStyle/>
          <a:p>
            <a:pPr marL="514350" indent="-514350">
              <a:buFont typeface="+mj-lt"/>
              <a:buAutoNum type="arabicPeriod"/>
            </a:pPr>
            <a:r>
              <a:rPr lang="en-US" sz="3000" dirty="0">
                <a:solidFill>
                  <a:schemeClr val="bg1"/>
                </a:solidFill>
              </a:rPr>
              <a:t>a community of praise and worship.</a:t>
            </a:r>
          </a:p>
          <a:p>
            <a:pPr marL="514350" indent="-514350">
              <a:buFont typeface="+mj-lt"/>
              <a:buAutoNum type="arabicPeriod"/>
            </a:pPr>
            <a:r>
              <a:rPr lang="en-US" sz="3000" dirty="0">
                <a:solidFill>
                  <a:schemeClr val="bg1"/>
                </a:solidFill>
              </a:rPr>
              <a:t>a community of grace and truth.</a:t>
            </a:r>
          </a:p>
          <a:p>
            <a:pPr marL="514350" indent="-514350">
              <a:buFont typeface="+mj-lt"/>
              <a:buAutoNum type="arabicPeriod"/>
            </a:pPr>
            <a:r>
              <a:rPr lang="en-US" sz="3000" dirty="0">
                <a:solidFill>
                  <a:schemeClr val="bg1"/>
                </a:solidFill>
              </a:rPr>
              <a:t>a community that does not live for itself, but for our neighbors.</a:t>
            </a:r>
          </a:p>
          <a:p>
            <a:pPr marL="514350" indent="-514350">
              <a:buFont typeface="+mj-lt"/>
              <a:buAutoNum type="arabicPeriod"/>
            </a:pPr>
            <a:r>
              <a:rPr lang="en-US" sz="3000" dirty="0">
                <a:solidFill>
                  <a:schemeClr val="bg1"/>
                </a:solidFill>
              </a:rPr>
              <a:t>a community where all are prepared to be priests in the world.</a:t>
            </a:r>
          </a:p>
          <a:p>
            <a:pPr marL="514350" indent="-514350">
              <a:buFont typeface="+mj-lt"/>
              <a:buAutoNum type="arabicPeriod"/>
            </a:pPr>
            <a:r>
              <a:rPr lang="en-US" sz="3000" dirty="0">
                <a:solidFill>
                  <a:schemeClr val="bg1"/>
                </a:solidFill>
              </a:rPr>
              <a:t>a community that advocates for a new social order.</a:t>
            </a:r>
          </a:p>
          <a:p>
            <a:pPr marL="514350" indent="-514350">
              <a:buFont typeface="+mj-lt"/>
              <a:buAutoNum type="arabicPeriod"/>
            </a:pPr>
            <a:r>
              <a:rPr lang="en-US" sz="3000" dirty="0">
                <a:solidFill>
                  <a:schemeClr val="bg1"/>
                </a:solidFill>
              </a:rPr>
              <a:t>a community of hope in a world of cynicism, nihilism, and despair.</a:t>
            </a:r>
          </a:p>
        </p:txBody>
      </p:sp>
      <p:sp>
        <p:nvSpPr>
          <p:cNvPr id="4" name="TextBox 3">
            <a:extLst>
              <a:ext uri="{FF2B5EF4-FFF2-40B4-BE49-F238E27FC236}">
                <a16:creationId xmlns:a16="http://schemas.microsoft.com/office/drawing/2014/main" id="{B1821773-7379-494A-8AB4-EC18FE9A7EFC}"/>
              </a:ext>
            </a:extLst>
          </p:cNvPr>
          <p:cNvSpPr txBox="1"/>
          <p:nvPr/>
        </p:nvSpPr>
        <p:spPr>
          <a:xfrm>
            <a:off x="622300" y="1690688"/>
            <a:ext cx="10731500" cy="1015663"/>
          </a:xfrm>
          <a:prstGeom prst="rect">
            <a:avLst/>
          </a:prstGeom>
          <a:noFill/>
        </p:spPr>
        <p:txBody>
          <a:bodyPr wrap="square" rtlCol="0">
            <a:spAutoFit/>
          </a:bodyPr>
          <a:lstStyle/>
          <a:p>
            <a:r>
              <a:rPr lang="en-US" sz="3000" dirty="0">
                <a:solidFill>
                  <a:schemeClr val="bg1"/>
                </a:solidFill>
                <a:latin typeface="+mj-lt"/>
              </a:rPr>
              <a:t>What does it look like when the church is embodying the good news and living into the gospel story? The local congregation will be…</a:t>
            </a:r>
            <a:endParaRPr lang="en-US" sz="3000" dirty="0">
              <a:latin typeface="+mj-lt"/>
            </a:endParaRPr>
          </a:p>
        </p:txBody>
      </p:sp>
    </p:spTree>
    <p:extLst>
      <p:ext uri="{BB962C8B-B14F-4D97-AF65-F5344CB8AC3E}">
        <p14:creationId xmlns:p14="http://schemas.microsoft.com/office/powerpoint/2010/main" val="1084884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807118" y="1546057"/>
            <a:ext cx="10577763" cy="3765885"/>
          </a:xfrm>
        </p:spPr>
        <p:txBody>
          <a:bodyPr>
            <a:normAutofit/>
          </a:bodyPr>
          <a:lstStyle/>
          <a:p>
            <a:pPr marL="0" indent="0">
              <a:buNone/>
            </a:pPr>
            <a:r>
              <a:rPr lang="en-US" sz="3600" b="1" dirty="0">
                <a:solidFill>
                  <a:schemeClr val="bg1"/>
                </a:solidFill>
              </a:rPr>
              <a:t>1 Peter 2:9-12 NIV </a:t>
            </a:r>
          </a:p>
          <a:p>
            <a:pPr marL="0" indent="0">
              <a:buNone/>
            </a:pPr>
            <a:r>
              <a:rPr lang="en-US" sz="3600" b="1" baseline="30000" dirty="0">
                <a:solidFill>
                  <a:schemeClr val="bg1"/>
                </a:solidFill>
              </a:rPr>
              <a:t>9 </a:t>
            </a:r>
            <a:r>
              <a:rPr lang="en-US" sz="3600" dirty="0">
                <a:solidFill>
                  <a:schemeClr val="bg1"/>
                </a:solidFill>
              </a:rPr>
              <a:t>But </a:t>
            </a:r>
            <a:r>
              <a:rPr lang="en-US" sz="3600" dirty="0">
                <a:solidFill>
                  <a:srgbClr val="FFFF00"/>
                </a:solidFill>
              </a:rPr>
              <a:t>you are a chosen people</a:t>
            </a:r>
            <a:r>
              <a:rPr lang="en-US" sz="3600" dirty="0">
                <a:solidFill>
                  <a:schemeClr val="bg1"/>
                </a:solidFill>
              </a:rPr>
              <a:t>, a royal priesthood, a holy nation, God’s special possession, that you may declare the praises of him who </a:t>
            </a:r>
            <a:r>
              <a:rPr lang="en-US" sz="3600" dirty="0">
                <a:solidFill>
                  <a:srgbClr val="FFFF00"/>
                </a:solidFill>
              </a:rPr>
              <a:t>called you out of darkness into his wonderful light. </a:t>
            </a:r>
            <a:r>
              <a:rPr lang="en-US" sz="3600" b="1" baseline="30000" dirty="0">
                <a:solidFill>
                  <a:schemeClr val="bg1"/>
                </a:solidFill>
              </a:rPr>
              <a:t>10 </a:t>
            </a:r>
            <a:r>
              <a:rPr lang="en-US" sz="3600" dirty="0">
                <a:solidFill>
                  <a:schemeClr val="bg1"/>
                </a:solidFill>
              </a:rPr>
              <a:t>Once you were not a people, but now you are the people of God; once you had not received mercy, but now you have received mercy.</a:t>
            </a:r>
          </a:p>
        </p:txBody>
      </p:sp>
    </p:spTree>
    <p:extLst>
      <p:ext uri="{BB962C8B-B14F-4D97-AF65-F5344CB8AC3E}">
        <p14:creationId xmlns:p14="http://schemas.microsoft.com/office/powerpoint/2010/main" val="837656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699892" y="2085362"/>
            <a:ext cx="10792215" cy="2687276"/>
          </a:xfrm>
        </p:spPr>
        <p:txBody>
          <a:bodyPr>
            <a:normAutofit/>
          </a:bodyPr>
          <a:lstStyle/>
          <a:p>
            <a:pPr marL="0" indent="0">
              <a:buNone/>
            </a:pPr>
            <a:r>
              <a:rPr lang="en-US" sz="3600" b="1" baseline="30000" dirty="0">
                <a:solidFill>
                  <a:schemeClr val="bg1"/>
                </a:solidFill>
              </a:rPr>
              <a:t>11 </a:t>
            </a:r>
            <a:r>
              <a:rPr lang="en-US" sz="3600" dirty="0">
                <a:solidFill>
                  <a:schemeClr val="bg1"/>
                </a:solidFill>
              </a:rPr>
              <a:t>Dear friends, I urge you, as </a:t>
            </a:r>
            <a:r>
              <a:rPr lang="en-US" sz="3600" dirty="0">
                <a:solidFill>
                  <a:srgbClr val="FFFF00"/>
                </a:solidFill>
              </a:rPr>
              <a:t>foreigners and exiles</a:t>
            </a:r>
            <a:r>
              <a:rPr lang="en-US" sz="3600" dirty="0">
                <a:solidFill>
                  <a:schemeClr val="bg1"/>
                </a:solidFill>
              </a:rPr>
              <a:t>, to abstain from sinful desires, which wage war against your soul. </a:t>
            </a:r>
            <a:r>
              <a:rPr lang="en-US" sz="3600" b="1" baseline="30000" dirty="0">
                <a:solidFill>
                  <a:schemeClr val="bg1"/>
                </a:solidFill>
              </a:rPr>
              <a:t>12 </a:t>
            </a:r>
            <a:r>
              <a:rPr lang="en-US" sz="3600" dirty="0">
                <a:solidFill>
                  <a:srgbClr val="FFFF00"/>
                </a:solidFill>
              </a:rPr>
              <a:t>Live such good lives among the pagans </a:t>
            </a:r>
            <a:r>
              <a:rPr lang="en-US" sz="3600" dirty="0">
                <a:solidFill>
                  <a:schemeClr val="bg1"/>
                </a:solidFill>
              </a:rPr>
              <a:t>that, though they accuse you of doing wrong, they may </a:t>
            </a:r>
            <a:r>
              <a:rPr lang="en-US" sz="3600" dirty="0">
                <a:solidFill>
                  <a:srgbClr val="FFFF00"/>
                </a:solidFill>
              </a:rPr>
              <a:t>see</a:t>
            </a:r>
            <a:r>
              <a:rPr lang="en-US" sz="3600" dirty="0">
                <a:solidFill>
                  <a:schemeClr val="bg1"/>
                </a:solidFill>
              </a:rPr>
              <a:t> </a:t>
            </a:r>
            <a:r>
              <a:rPr lang="en-US" sz="3600" dirty="0">
                <a:solidFill>
                  <a:srgbClr val="FFFF00"/>
                </a:solidFill>
              </a:rPr>
              <a:t>your good deeds</a:t>
            </a:r>
            <a:r>
              <a:rPr lang="en-US" sz="3600" dirty="0">
                <a:solidFill>
                  <a:schemeClr val="bg1"/>
                </a:solidFill>
              </a:rPr>
              <a:t> and glorify God on the day he visits us.</a:t>
            </a:r>
          </a:p>
        </p:txBody>
      </p:sp>
    </p:spTree>
    <p:extLst>
      <p:ext uri="{BB962C8B-B14F-4D97-AF65-F5344CB8AC3E}">
        <p14:creationId xmlns:p14="http://schemas.microsoft.com/office/powerpoint/2010/main" val="4135609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7C2719-1AAE-AA40-8A69-399C7A71215F}"/>
              </a:ext>
            </a:extLst>
          </p:cNvPr>
          <p:cNvSpPr txBox="1"/>
          <p:nvPr/>
        </p:nvSpPr>
        <p:spPr>
          <a:xfrm>
            <a:off x="2751220" y="2518611"/>
            <a:ext cx="6689559" cy="1323439"/>
          </a:xfrm>
          <a:prstGeom prst="rect">
            <a:avLst/>
          </a:prstGeom>
          <a:noFill/>
        </p:spPr>
        <p:txBody>
          <a:bodyPr wrap="square" rtlCol="0">
            <a:spAutoFit/>
          </a:bodyPr>
          <a:lstStyle/>
          <a:p>
            <a:pPr algn="ctr"/>
            <a:r>
              <a:rPr lang="en-US" sz="4000" b="1" dirty="0">
                <a:solidFill>
                  <a:srgbClr val="E7D866"/>
                </a:solidFill>
                <a:effectLst>
                  <a:outerShdw blurRad="50800" dist="38100" dir="2700000" algn="tl" rotWithShape="0">
                    <a:prstClr val="black">
                      <a:alpha val="40000"/>
                    </a:prstClr>
                  </a:outerShdw>
                </a:effectLst>
                <a:latin typeface="Century Gothic" panose="020B0502020202020204" pitchFamily="34" charset="0"/>
              </a:rPr>
              <a:t>Scripture Reading</a:t>
            </a:r>
          </a:p>
          <a:p>
            <a:pPr algn="ctr"/>
            <a:r>
              <a:rPr lang="en-US" sz="4000" dirty="0">
                <a:solidFill>
                  <a:srgbClr val="E7D866"/>
                </a:solidFill>
                <a:effectLst>
                  <a:outerShdw blurRad="50800" dist="38100" dir="2700000" algn="tl" rotWithShape="0">
                    <a:prstClr val="black">
                      <a:alpha val="40000"/>
                    </a:prstClr>
                  </a:outerShdw>
                </a:effectLst>
              </a:rPr>
              <a:t>Galatians 5:13-25 NIV</a:t>
            </a:r>
          </a:p>
        </p:txBody>
      </p:sp>
    </p:spTree>
    <p:extLst>
      <p:ext uri="{BB962C8B-B14F-4D97-AF65-F5344CB8AC3E}">
        <p14:creationId xmlns:p14="http://schemas.microsoft.com/office/powerpoint/2010/main" val="1540912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a:extLst>
              <a:ext uri="{FF2B5EF4-FFF2-40B4-BE49-F238E27FC236}">
                <a16:creationId xmlns:a16="http://schemas.microsoft.com/office/drawing/2014/main" id="{6BDCD633-65D1-0840-8755-60EAB3A39C72}"/>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678893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3" name="Rectangle 1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79975" y="4943542"/>
            <a:ext cx="7488935" cy="1594417"/>
          </a:xfrm>
        </p:spPr>
        <p:txBody>
          <a:bodyPr anchor="t">
            <a:noAutofit/>
          </a:bodyPr>
          <a:lstStyle/>
          <a:p>
            <a:pPr marL="0" indent="0">
              <a:buNone/>
            </a:pPr>
            <a:r>
              <a:rPr lang="en-US" i="1" dirty="0">
                <a:solidFill>
                  <a:schemeClr val="bg1"/>
                </a:solidFill>
              </a:rPr>
              <a:t>Questions for reflection and response:</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pPr>
              <a:spcAft>
                <a:spcPts val="600"/>
              </a:spcAft>
            </a:pPr>
            <a:r>
              <a:rPr lang="en-US" sz="3600" b="1" dirty="0">
                <a:solidFill>
                  <a:schemeClr val="bg1"/>
                </a:solidFill>
              </a:rPr>
              <a:t>Gospel in Us</a:t>
            </a:r>
          </a:p>
        </p:txBody>
      </p:sp>
    </p:spTree>
    <p:extLst>
      <p:ext uri="{BB962C8B-B14F-4D97-AF65-F5344CB8AC3E}">
        <p14:creationId xmlns:p14="http://schemas.microsoft.com/office/powerpoint/2010/main" val="18925326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F91E580-6909-2E48-A3DA-F60D7B796432}"/>
              </a:ext>
            </a:extLst>
          </p:cNvPr>
          <p:cNvSpPr>
            <a:spLocks noGrp="1"/>
          </p:cNvSpPr>
          <p:nvPr>
            <p:ph idx="1"/>
          </p:nvPr>
        </p:nvSpPr>
        <p:spPr>
          <a:xfrm>
            <a:off x="838200" y="813760"/>
            <a:ext cx="10515600" cy="5230479"/>
          </a:xfrm>
        </p:spPr>
        <p:txBody>
          <a:bodyPr>
            <a:normAutofit/>
          </a:bodyPr>
          <a:lstStyle/>
          <a:p>
            <a:pPr marL="0" indent="0">
              <a:buNone/>
            </a:pPr>
            <a:r>
              <a:rPr lang="en-US" sz="3600" b="1" dirty="0">
                <a:solidFill>
                  <a:srgbClr val="E7D866"/>
                </a:solidFill>
                <a:effectLst>
                  <a:outerShdw blurRad="50800" dist="38100" dir="2700000" algn="tl" rotWithShape="0">
                    <a:prstClr val="black">
                      <a:alpha val="40000"/>
                    </a:prstClr>
                  </a:outerShdw>
                </a:effectLst>
              </a:rPr>
              <a:t>What is the Good News?</a:t>
            </a:r>
          </a:p>
          <a:p>
            <a:pPr marL="0" indent="0">
              <a:buNone/>
            </a:pPr>
            <a:r>
              <a:rPr lang="en-US" sz="3600" dirty="0">
                <a:solidFill>
                  <a:schemeClr val="bg1"/>
                </a:solidFill>
              </a:rPr>
              <a:t>The gospel </a:t>
            </a:r>
            <a:r>
              <a:rPr lang="en-US" sz="3600" i="1" dirty="0">
                <a:solidFill>
                  <a:schemeClr val="bg1"/>
                </a:solidFill>
              </a:rPr>
              <a:t>story</a:t>
            </a:r>
            <a:r>
              <a:rPr lang="en-US" sz="3600" dirty="0">
                <a:solidFill>
                  <a:schemeClr val="bg1"/>
                </a:solidFill>
              </a:rPr>
              <a:t> of how God has been at work in the world and is now redeeming it in Jesus Christ—who will one day return to bring the fullness of the Kingdom.</a:t>
            </a:r>
          </a:p>
          <a:p>
            <a:pPr marL="0" indent="0">
              <a:buNone/>
            </a:pPr>
            <a:endParaRPr lang="en-US" sz="3600" dirty="0">
              <a:solidFill>
                <a:schemeClr val="bg1"/>
              </a:solidFill>
            </a:endParaRPr>
          </a:p>
          <a:p>
            <a:pPr marL="0" indent="0">
              <a:buNone/>
            </a:pPr>
            <a:r>
              <a:rPr lang="en-US" sz="3600" b="1" dirty="0">
                <a:solidFill>
                  <a:srgbClr val="E7D866"/>
                </a:solidFill>
                <a:effectLst>
                  <a:outerShdw blurRad="50800" dist="38100" dir="2700000" algn="tl" rotWithShape="0">
                    <a:prstClr val="black">
                      <a:alpha val="40000"/>
                    </a:prstClr>
                  </a:outerShdw>
                </a:effectLst>
              </a:rPr>
              <a:t>What is the Kingdom of God?</a:t>
            </a:r>
          </a:p>
          <a:p>
            <a:pPr marL="0" indent="0">
              <a:buNone/>
            </a:pPr>
            <a:r>
              <a:rPr lang="en-US" sz="3600" dirty="0">
                <a:solidFill>
                  <a:schemeClr val="bg1"/>
                </a:solidFill>
              </a:rPr>
              <a:t>The reign and rule of God on the earth, which always looks like Jesus (e.g., loving others, healing, reconciling, sacrificing self, showing mercy, doing justice, etc.).</a:t>
            </a:r>
          </a:p>
        </p:txBody>
      </p:sp>
    </p:spTree>
    <p:extLst>
      <p:ext uri="{BB962C8B-B14F-4D97-AF65-F5344CB8AC3E}">
        <p14:creationId xmlns:p14="http://schemas.microsoft.com/office/powerpoint/2010/main" val="121700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3" name="Rectangle 1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79975" y="4943542"/>
            <a:ext cx="7488935" cy="1594417"/>
          </a:xfrm>
        </p:spPr>
        <p:txBody>
          <a:bodyPr anchor="t">
            <a:noAutofit/>
          </a:bodyPr>
          <a:lstStyle/>
          <a:p>
            <a:pPr marL="0" indent="0">
              <a:buNone/>
            </a:pPr>
            <a:r>
              <a:rPr lang="en-US" i="1" dirty="0">
                <a:solidFill>
                  <a:schemeClr val="bg1"/>
                </a:solidFill>
              </a:rPr>
              <a:t>Questions for reflection and response:</a:t>
            </a:r>
          </a:p>
          <a:p>
            <a:pPr marL="514350" indent="-514350">
              <a:buAutoNum type="arabicPeriod"/>
            </a:pPr>
            <a:r>
              <a:rPr lang="en-US" dirty="0">
                <a:solidFill>
                  <a:schemeClr val="bg1"/>
                </a:solidFill>
              </a:rPr>
              <a:t>Are we cultivating growth that bears fruit? </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pPr>
              <a:spcAft>
                <a:spcPts val="600"/>
              </a:spcAft>
            </a:pPr>
            <a:r>
              <a:rPr lang="en-US" sz="3600" b="1" dirty="0">
                <a:solidFill>
                  <a:schemeClr val="bg1"/>
                </a:solidFill>
              </a:rPr>
              <a:t>Gospel in Us</a:t>
            </a:r>
          </a:p>
        </p:txBody>
      </p:sp>
    </p:spTree>
    <p:extLst>
      <p:ext uri="{BB962C8B-B14F-4D97-AF65-F5344CB8AC3E}">
        <p14:creationId xmlns:p14="http://schemas.microsoft.com/office/powerpoint/2010/main" val="5312173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3" name="Rectangle 1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79975" y="4943542"/>
            <a:ext cx="7488935" cy="1594417"/>
          </a:xfrm>
        </p:spPr>
        <p:txBody>
          <a:bodyPr anchor="t">
            <a:noAutofit/>
          </a:bodyPr>
          <a:lstStyle/>
          <a:p>
            <a:pPr marL="0" indent="0">
              <a:buNone/>
            </a:pPr>
            <a:r>
              <a:rPr lang="en-US" i="1" dirty="0">
                <a:solidFill>
                  <a:schemeClr val="bg1"/>
                </a:solidFill>
              </a:rPr>
              <a:t>Questions for reflection and response:</a:t>
            </a:r>
          </a:p>
          <a:p>
            <a:pPr marL="514350" indent="-514350">
              <a:buAutoNum type="arabicPeriod"/>
            </a:pPr>
            <a:r>
              <a:rPr lang="en-US" dirty="0">
                <a:solidFill>
                  <a:schemeClr val="bg1"/>
                </a:solidFill>
              </a:rPr>
              <a:t>Are we cultivating growth that bears fruit? </a:t>
            </a:r>
          </a:p>
          <a:p>
            <a:pPr marL="514350" indent="-514350">
              <a:buAutoNum type="arabicPeriod"/>
            </a:pPr>
            <a:r>
              <a:rPr lang="en-US" dirty="0">
                <a:solidFill>
                  <a:schemeClr val="bg1"/>
                </a:solidFill>
              </a:rPr>
              <a:t>Are we embodying the gospel at Grantham?</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pPr>
              <a:spcAft>
                <a:spcPts val="600"/>
              </a:spcAft>
            </a:pPr>
            <a:r>
              <a:rPr lang="en-US" sz="3600" b="1" dirty="0">
                <a:solidFill>
                  <a:schemeClr val="bg1"/>
                </a:solidFill>
              </a:rPr>
              <a:t>Gospel in Us</a:t>
            </a:r>
          </a:p>
        </p:txBody>
      </p:sp>
    </p:spTree>
    <p:extLst>
      <p:ext uri="{BB962C8B-B14F-4D97-AF65-F5344CB8AC3E}">
        <p14:creationId xmlns:p14="http://schemas.microsoft.com/office/powerpoint/2010/main" val="1182577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00063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Logo&#10;&#10;Description automatically generated">
            <a:extLst>
              <a:ext uri="{FF2B5EF4-FFF2-40B4-BE49-F238E27FC236}">
                <a16:creationId xmlns:a16="http://schemas.microsoft.com/office/drawing/2014/main" id="{A244E339-E190-4048-88D1-FBA00765087F}"/>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0371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7C2719-1AAE-AA40-8A69-399C7A71215F}"/>
              </a:ext>
            </a:extLst>
          </p:cNvPr>
          <p:cNvSpPr txBox="1"/>
          <p:nvPr/>
        </p:nvSpPr>
        <p:spPr>
          <a:xfrm>
            <a:off x="2751220" y="2518611"/>
            <a:ext cx="6689559" cy="1323439"/>
          </a:xfrm>
          <a:prstGeom prst="rect">
            <a:avLst/>
          </a:prstGeom>
          <a:noFill/>
        </p:spPr>
        <p:txBody>
          <a:bodyPr wrap="square" rtlCol="0">
            <a:spAutoFit/>
          </a:bodyPr>
          <a:lstStyle/>
          <a:p>
            <a:pPr algn="ctr"/>
            <a:r>
              <a:rPr lang="en-US" sz="4000" b="1" dirty="0">
                <a:solidFill>
                  <a:srgbClr val="E7D866"/>
                </a:solidFill>
                <a:effectLst>
                  <a:outerShdw blurRad="50800" dist="38100" dir="2700000" algn="tl" rotWithShape="0">
                    <a:prstClr val="black">
                      <a:alpha val="40000"/>
                    </a:prstClr>
                  </a:outerShdw>
                </a:effectLst>
                <a:latin typeface="Century Gothic" panose="020B0502020202020204" pitchFamily="34" charset="0"/>
              </a:rPr>
              <a:t>Scripture Reading</a:t>
            </a:r>
          </a:p>
          <a:p>
            <a:pPr algn="ctr"/>
            <a:r>
              <a:rPr lang="en-US" sz="4000" dirty="0">
                <a:solidFill>
                  <a:srgbClr val="E7D866"/>
                </a:solidFill>
                <a:effectLst>
                  <a:outerShdw blurRad="50800" dist="38100" dir="2700000" algn="tl" rotWithShape="0">
                    <a:prstClr val="black">
                      <a:alpha val="40000"/>
                    </a:prstClr>
                  </a:outerShdw>
                </a:effectLst>
              </a:rPr>
              <a:t>Matthew 5:1-16 NIV</a:t>
            </a:r>
          </a:p>
        </p:txBody>
      </p:sp>
    </p:spTree>
    <p:extLst>
      <p:ext uri="{BB962C8B-B14F-4D97-AF65-F5344CB8AC3E}">
        <p14:creationId xmlns:p14="http://schemas.microsoft.com/office/powerpoint/2010/main" val="22866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0ACE6482-2D2F-9E44-8429-CE230BB926D3}"/>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999351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938866" y="2553591"/>
            <a:ext cx="8314267" cy="1750818"/>
          </a:xfrm>
        </p:spPr>
        <p:txBody>
          <a:bodyPr>
            <a:normAutofit/>
          </a:bodyPr>
          <a:lstStyle/>
          <a:p>
            <a:pPr marL="0" indent="0" algn="r">
              <a:buNone/>
            </a:pPr>
            <a:r>
              <a:rPr lang="en-US" sz="3600" dirty="0">
                <a:solidFill>
                  <a:srgbClr val="FF0000"/>
                </a:solidFill>
              </a:rPr>
              <a:t>“I will build my church; and the gates of </a:t>
            </a:r>
            <a:r>
              <a:rPr lang="en-US" sz="3600" i="1" dirty="0">
                <a:solidFill>
                  <a:srgbClr val="FF0000"/>
                </a:solidFill>
              </a:rPr>
              <a:t>hell</a:t>
            </a:r>
            <a:r>
              <a:rPr lang="en-US" sz="3600" dirty="0">
                <a:solidFill>
                  <a:srgbClr val="FF0000"/>
                </a:solidFill>
              </a:rPr>
              <a:t> </a:t>
            </a:r>
            <a:br>
              <a:rPr lang="en-US" sz="3600" dirty="0">
                <a:solidFill>
                  <a:srgbClr val="FF0000"/>
                </a:solidFill>
              </a:rPr>
            </a:br>
            <a:r>
              <a:rPr lang="en-US" sz="3600" dirty="0">
                <a:solidFill>
                  <a:srgbClr val="FF0000"/>
                </a:solidFill>
              </a:rPr>
              <a:t>shall not prevail against it.”</a:t>
            </a:r>
          </a:p>
          <a:p>
            <a:pPr marL="0" indent="0" algn="r">
              <a:buNone/>
            </a:pPr>
            <a:r>
              <a:rPr lang="en-US" sz="3600" b="1" dirty="0"/>
              <a:t>Matthew 16:18 KJV </a:t>
            </a:r>
          </a:p>
          <a:p>
            <a:pPr marL="0" indent="0">
              <a:buNone/>
            </a:pPr>
            <a:endParaRPr lang="en-US" sz="3600" dirty="0">
              <a:solidFill>
                <a:schemeClr val="bg1"/>
              </a:solidFill>
            </a:endParaRPr>
          </a:p>
        </p:txBody>
      </p:sp>
    </p:spTree>
    <p:extLst>
      <p:ext uri="{BB962C8B-B14F-4D97-AF65-F5344CB8AC3E}">
        <p14:creationId xmlns:p14="http://schemas.microsoft.com/office/powerpoint/2010/main" val="4188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a:extLst>
              <a:ext uri="{FF2B5EF4-FFF2-40B4-BE49-F238E27FC236}">
                <a16:creationId xmlns:a16="http://schemas.microsoft.com/office/drawing/2014/main" id="{31258B0B-1CBA-3649-BB25-B8004407EF90}"/>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77687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1FCE-CD38-3144-90C9-4069B3F45219}"/>
              </a:ext>
            </a:extLst>
          </p:cNvPr>
          <p:cNvSpPr>
            <a:spLocks noGrp="1"/>
          </p:cNvSpPr>
          <p:nvPr>
            <p:ph type="title"/>
          </p:nvPr>
        </p:nvSpPr>
        <p:spPr/>
        <p:txBody>
          <a:bodyPr/>
          <a:lstStyle/>
          <a:p>
            <a:pPr algn="ctr"/>
            <a:r>
              <a:rPr lang="en-US" b="1" dirty="0">
                <a:solidFill>
                  <a:srgbClr val="E7D866"/>
                </a:solidFill>
                <a:latin typeface="+mn-lt"/>
              </a:rPr>
              <a:t>The Church as Hermeneutic of the Gospel</a:t>
            </a:r>
          </a:p>
        </p:txBody>
      </p:sp>
      <p:sp>
        <p:nvSpPr>
          <p:cNvPr id="4" name="TextBox 3">
            <a:extLst>
              <a:ext uri="{FF2B5EF4-FFF2-40B4-BE49-F238E27FC236}">
                <a16:creationId xmlns:a16="http://schemas.microsoft.com/office/drawing/2014/main" id="{B1821773-7379-494A-8AB4-EC18FE9A7EFC}"/>
              </a:ext>
            </a:extLst>
          </p:cNvPr>
          <p:cNvSpPr txBox="1"/>
          <p:nvPr/>
        </p:nvSpPr>
        <p:spPr>
          <a:xfrm>
            <a:off x="622300" y="1690688"/>
            <a:ext cx="10731500" cy="1015663"/>
          </a:xfrm>
          <a:prstGeom prst="rect">
            <a:avLst/>
          </a:prstGeom>
          <a:noFill/>
        </p:spPr>
        <p:txBody>
          <a:bodyPr wrap="square" rtlCol="0">
            <a:spAutoFit/>
          </a:bodyPr>
          <a:lstStyle/>
          <a:p>
            <a:r>
              <a:rPr lang="en-US" sz="3000" dirty="0">
                <a:solidFill>
                  <a:schemeClr val="bg1"/>
                </a:solidFill>
                <a:latin typeface="+mj-lt"/>
              </a:rPr>
              <a:t>What does it look like when the church is embodying the good news and living into the gospel story? The local congregation will be…</a:t>
            </a:r>
            <a:endParaRPr lang="en-US" sz="3000" dirty="0">
              <a:latin typeface="+mj-lt"/>
            </a:endParaRPr>
          </a:p>
        </p:txBody>
      </p:sp>
    </p:spTree>
    <p:extLst>
      <p:ext uri="{BB962C8B-B14F-4D97-AF65-F5344CB8AC3E}">
        <p14:creationId xmlns:p14="http://schemas.microsoft.com/office/powerpoint/2010/main" val="231037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1FCE-CD38-3144-90C9-4069B3F45219}"/>
              </a:ext>
            </a:extLst>
          </p:cNvPr>
          <p:cNvSpPr>
            <a:spLocks noGrp="1"/>
          </p:cNvSpPr>
          <p:nvPr>
            <p:ph type="title"/>
          </p:nvPr>
        </p:nvSpPr>
        <p:spPr/>
        <p:txBody>
          <a:bodyPr/>
          <a:lstStyle/>
          <a:p>
            <a:pPr algn="ctr"/>
            <a:r>
              <a:rPr lang="en-US" b="1" dirty="0">
                <a:solidFill>
                  <a:srgbClr val="E7D866"/>
                </a:solidFill>
                <a:latin typeface="+mn-lt"/>
              </a:rPr>
              <a:t>The Church as Hermeneutic of the Gospel</a:t>
            </a:r>
          </a:p>
        </p:txBody>
      </p:sp>
      <p:sp>
        <p:nvSpPr>
          <p:cNvPr id="3" name="Content Placeholder 2">
            <a:extLst>
              <a:ext uri="{FF2B5EF4-FFF2-40B4-BE49-F238E27FC236}">
                <a16:creationId xmlns:a16="http://schemas.microsoft.com/office/drawing/2014/main" id="{463331B2-DD0E-E949-9DD5-1256AF75431C}"/>
              </a:ext>
            </a:extLst>
          </p:cNvPr>
          <p:cNvSpPr>
            <a:spLocks noGrp="1"/>
          </p:cNvSpPr>
          <p:nvPr>
            <p:ph idx="1"/>
          </p:nvPr>
        </p:nvSpPr>
        <p:spPr>
          <a:xfrm>
            <a:off x="622300" y="2861733"/>
            <a:ext cx="10947400" cy="3631142"/>
          </a:xfrm>
        </p:spPr>
        <p:txBody>
          <a:bodyPr>
            <a:noAutofit/>
          </a:bodyPr>
          <a:lstStyle/>
          <a:p>
            <a:pPr marL="514350" indent="-514350">
              <a:buFont typeface="+mj-lt"/>
              <a:buAutoNum type="arabicPeriod"/>
            </a:pPr>
            <a:r>
              <a:rPr lang="en-US" sz="3000" dirty="0">
                <a:solidFill>
                  <a:schemeClr val="bg1"/>
                </a:solidFill>
              </a:rPr>
              <a:t>a community of praise and worship.</a:t>
            </a:r>
          </a:p>
        </p:txBody>
      </p:sp>
      <p:sp>
        <p:nvSpPr>
          <p:cNvPr id="4" name="TextBox 3">
            <a:extLst>
              <a:ext uri="{FF2B5EF4-FFF2-40B4-BE49-F238E27FC236}">
                <a16:creationId xmlns:a16="http://schemas.microsoft.com/office/drawing/2014/main" id="{B1821773-7379-494A-8AB4-EC18FE9A7EFC}"/>
              </a:ext>
            </a:extLst>
          </p:cNvPr>
          <p:cNvSpPr txBox="1"/>
          <p:nvPr/>
        </p:nvSpPr>
        <p:spPr>
          <a:xfrm>
            <a:off x="622300" y="1690688"/>
            <a:ext cx="10731500" cy="1015663"/>
          </a:xfrm>
          <a:prstGeom prst="rect">
            <a:avLst/>
          </a:prstGeom>
          <a:noFill/>
        </p:spPr>
        <p:txBody>
          <a:bodyPr wrap="square" rtlCol="0">
            <a:spAutoFit/>
          </a:bodyPr>
          <a:lstStyle/>
          <a:p>
            <a:r>
              <a:rPr lang="en-US" sz="3000" dirty="0">
                <a:solidFill>
                  <a:schemeClr val="bg1"/>
                </a:solidFill>
                <a:latin typeface="+mj-lt"/>
              </a:rPr>
              <a:t>What does it look like when the church is embodying the good news and living into the gospel story? The local congregation will be…</a:t>
            </a:r>
            <a:endParaRPr lang="en-US" sz="3000" dirty="0">
              <a:latin typeface="+mj-lt"/>
            </a:endParaRPr>
          </a:p>
        </p:txBody>
      </p:sp>
    </p:spTree>
    <p:extLst>
      <p:ext uri="{BB962C8B-B14F-4D97-AF65-F5344CB8AC3E}">
        <p14:creationId xmlns:p14="http://schemas.microsoft.com/office/powerpoint/2010/main" val="1077899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22126</TotalTime>
  <Words>2253</Words>
  <Application>Microsoft Macintosh PowerPoint</Application>
  <PresentationFormat>Widescreen</PresentationFormat>
  <Paragraphs>166</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Church as Hermeneutic of the Gospel</vt:lpstr>
      <vt:lpstr>The Church as Hermeneutic of the Gospel</vt:lpstr>
      <vt:lpstr>The Church as Hermeneutic of the Gospel</vt:lpstr>
      <vt:lpstr>The Church as Hermeneutic of the Gospel</vt:lpstr>
      <vt:lpstr>The Church as Hermeneutic of the Gospel</vt:lpstr>
      <vt:lpstr>The Church as Hermeneutic of the Gospel</vt:lpstr>
      <vt:lpstr>The Church as Hermeneutic of the Gospel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211</cp:revision>
  <cp:lastPrinted>2021-09-19T12:00:04Z</cp:lastPrinted>
  <dcterms:created xsi:type="dcterms:W3CDTF">2021-09-07T17:36:39Z</dcterms:created>
  <dcterms:modified xsi:type="dcterms:W3CDTF">2021-10-03T00:50:22Z</dcterms:modified>
</cp:coreProperties>
</file>