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70" r:id="rId2"/>
    <p:sldId id="256" r:id="rId3"/>
    <p:sldId id="903" r:id="rId4"/>
    <p:sldId id="904" r:id="rId5"/>
    <p:sldId id="905" r:id="rId6"/>
    <p:sldId id="906" r:id="rId7"/>
    <p:sldId id="917" r:id="rId8"/>
    <p:sldId id="907" r:id="rId9"/>
    <p:sldId id="918" r:id="rId10"/>
    <p:sldId id="919" r:id="rId11"/>
    <p:sldId id="910" r:id="rId12"/>
    <p:sldId id="920" r:id="rId13"/>
    <p:sldId id="908" r:id="rId14"/>
    <p:sldId id="921" r:id="rId15"/>
    <p:sldId id="922" r:id="rId16"/>
    <p:sldId id="923" r:id="rId17"/>
    <p:sldId id="924" r:id="rId18"/>
    <p:sldId id="925" r:id="rId19"/>
    <p:sldId id="311" r:id="rId20"/>
    <p:sldId id="901" r:id="rId21"/>
    <p:sldId id="2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E2A1C-831F-EE43-89F5-27C6B748D758}" v="19" dt="2026-05-06T18:16:40.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1"/>
    <p:restoredTop sz="93059"/>
  </p:normalViewPr>
  <p:slideViewPr>
    <p:cSldViewPr snapToGrid="0" snapToObjects="1">
      <p:cViewPr varScale="1">
        <p:scale>
          <a:sx n="97" d="100"/>
          <a:sy n="97" d="100"/>
        </p:scale>
        <p:origin x="6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McGreevy" userId="1bdd2619330ffbb7" providerId="LiveId" clId="{24D1785A-822A-5C49-8169-1917F0E467AE}"/>
    <pc:docChg chg="undo custSel addSld delSld modSld sldOrd">
      <pc:chgData name="Brian McGreevy" userId="1bdd2619330ffbb7" providerId="LiveId" clId="{24D1785A-822A-5C49-8169-1917F0E467AE}" dt="2026-05-06T18:18:26.228" v="2472" actId="14100"/>
      <pc:docMkLst>
        <pc:docMk/>
      </pc:docMkLst>
      <pc:sldChg chg="addSp delSp modSp mod ord">
        <pc:chgData name="Brian McGreevy" userId="1bdd2619330ffbb7" providerId="LiveId" clId="{24D1785A-822A-5C49-8169-1917F0E467AE}" dt="2026-05-06T18:17:42.229" v="2469" actId="14100"/>
        <pc:sldMkLst>
          <pc:docMk/>
          <pc:sldMk cId="879208367" sldId="311"/>
        </pc:sldMkLst>
        <pc:spChg chg="mod">
          <ac:chgData name="Brian McGreevy" userId="1bdd2619330ffbb7" providerId="LiveId" clId="{24D1785A-822A-5C49-8169-1917F0E467AE}" dt="2026-05-06T18:16:49.183" v="2454" actId="14100"/>
          <ac:spMkLst>
            <pc:docMk/>
            <pc:sldMk cId="879208367" sldId="311"/>
            <ac:spMk id="2" creationId="{00000000-0000-0000-0000-000000000000}"/>
          </ac:spMkLst>
        </pc:spChg>
        <pc:picChg chg="add mod">
          <ac:chgData name="Brian McGreevy" userId="1bdd2619330ffbb7" providerId="LiveId" clId="{24D1785A-822A-5C49-8169-1917F0E467AE}" dt="2026-05-06T18:17:06.449" v="2459" actId="14100"/>
          <ac:picMkLst>
            <pc:docMk/>
            <pc:sldMk cId="879208367" sldId="311"/>
            <ac:picMk id="4" creationId="{92B3ABE7-4F33-F4E0-7846-CD46C9C405F3}"/>
          </ac:picMkLst>
        </pc:picChg>
        <pc:picChg chg="add mod">
          <ac:chgData name="Brian McGreevy" userId="1bdd2619330ffbb7" providerId="LiveId" clId="{24D1785A-822A-5C49-8169-1917F0E467AE}" dt="2026-05-06T18:17:42.229" v="2469" actId="14100"/>
          <ac:picMkLst>
            <pc:docMk/>
            <pc:sldMk cId="879208367" sldId="311"/>
            <ac:picMk id="5" creationId="{511A4C0C-FD05-DE16-9779-F1D7A54551F6}"/>
          </ac:picMkLst>
        </pc:picChg>
        <pc:picChg chg="add mod">
          <ac:chgData name="Brian McGreevy" userId="1bdd2619330ffbb7" providerId="LiveId" clId="{24D1785A-822A-5C49-8169-1917F0E467AE}" dt="2026-05-06T18:17:38.695" v="2468" actId="14100"/>
          <ac:picMkLst>
            <pc:docMk/>
            <pc:sldMk cId="879208367" sldId="311"/>
            <ac:picMk id="7" creationId="{56F353CB-03D9-DE63-C7D7-76FA2E8F55CE}"/>
          </ac:picMkLst>
        </pc:picChg>
        <pc:picChg chg="del">
          <ac:chgData name="Brian McGreevy" userId="1bdd2619330ffbb7" providerId="LiveId" clId="{24D1785A-822A-5C49-8169-1917F0E467AE}" dt="2026-05-06T15:43:06.106" v="1660" actId="478"/>
          <ac:picMkLst>
            <pc:docMk/>
            <pc:sldMk cId="879208367" sldId="311"/>
            <ac:picMk id="3073" creationId="{00000000-0000-0000-0000-000000000000}"/>
          </ac:picMkLst>
        </pc:picChg>
      </pc:sldChg>
      <pc:sldChg chg="addSp modSp mod">
        <pc:chgData name="Brian McGreevy" userId="1bdd2619330ffbb7" providerId="LiveId" clId="{24D1785A-822A-5C49-8169-1917F0E467AE}" dt="2026-05-06T15:50:09.425" v="2393" actId="14100"/>
        <pc:sldMkLst>
          <pc:docMk/>
          <pc:sldMk cId="3225736983" sldId="901"/>
        </pc:sldMkLst>
        <pc:picChg chg="add mod">
          <ac:chgData name="Brian McGreevy" userId="1bdd2619330ffbb7" providerId="LiveId" clId="{24D1785A-822A-5C49-8169-1917F0E467AE}" dt="2026-05-06T15:49:50.141" v="2389" actId="14100"/>
          <ac:picMkLst>
            <pc:docMk/>
            <pc:sldMk cId="3225736983" sldId="901"/>
            <ac:picMk id="5" creationId="{18900F3F-322A-5D7C-E59D-FE30C423EC90}"/>
          </ac:picMkLst>
        </pc:picChg>
        <pc:picChg chg="add mod">
          <ac:chgData name="Brian McGreevy" userId="1bdd2619330ffbb7" providerId="LiveId" clId="{24D1785A-822A-5C49-8169-1917F0E467AE}" dt="2026-05-06T15:49:56.792" v="2391" actId="14100"/>
          <ac:picMkLst>
            <pc:docMk/>
            <pc:sldMk cId="3225736983" sldId="901"/>
            <ac:picMk id="8" creationId="{2607D9D2-D970-988B-0C76-97D94E5DD593}"/>
          </ac:picMkLst>
        </pc:picChg>
        <pc:picChg chg="add mod">
          <ac:chgData name="Brian McGreevy" userId="1bdd2619330ffbb7" providerId="LiveId" clId="{24D1785A-822A-5C49-8169-1917F0E467AE}" dt="2026-05-06T15:50:09.425" v="2393" actId="14100"/>
          <ac:picMkLst>
            <pc:docMk/>
            <pc:sldMk cId="3225736983" sldId="901"/>
            <ac:picMk id="10" creationId="{F37B8A6E-7427-B22D-C254-0C62958B1555}"/>
          </ac:picMkLst>
        </pc:picChg>
      </pc:sldChg>
      <pc:sldChg chg="modSp mod">
        <pc:chgData name="Brian McGreevy" userId="1bdd2619330ffbb7" providerId="LiveId" clId="{24D1785A-822A-5C49-8169-1917F0E467AE}" dt="2026-05-06T12:52:32.973" v="21" actId="20577"/>
        <pc:sldMkLst>
          <pc:docMk/>
          <pc:sldMk cId="4173234405" sldId="905"/>
        </pc:sldMkLst>
        <pc:spChg chg="mod">
          <ac:chgData name="Brian McGreevy" userId="1bdd2619330ffbb7" providerId="LiveId" clId="{24D1785A-822A-5C49-8169-1917F0E467AE}" dt="2026-05-06T12:52:32.973" v="21" actId="20577"/>
          <ac:spMkLst>
            <pc:docMk/>
            <pc:sldMk cId="4173234405" sldId="905"/>
            <ac:spMk id="2" creationId="{0C67B6EE-10C4-1E8D-A6CA-284C38766A90}"/>
          </ac:spMkLst>
        </pc:spChg>
      </pc:sldChg>
      <pc:sldChg chg="modSp mod">
        <pc:chgData name="Brian McGreevy" userId="1bdd2619330ffbb7" providerId="LiveId" clId="{24D1785A-822A-5C49-8169-1917F0E467AE}" dt="2026-05-06T12:54:31.373" v="27" actId="20577"/>
        <pc:sldMkLst>
          <pc:docMk/>
          <pc:sldMk cId="2930006947" sldId="906"/>
        </pc:sldMkLst>
        <pc:spChg chg="mod">
          <ac:chgData name="Brian McGreevy" userId="1bdd2619330ffbb7" providerId="LiveId" clId="{24D1785A-822A-5C49-8169-1917F0E467AE}" dt="2026-05-06T12:54:31.373" v="27" actId="20577"/>
          <ac:spMkLst>
            <pc:docMk/>
            <pc:sldMk cId="2930006947" sldId="906"/>
            <ac:spMk id="4" creationId="{0490E991-598C-A765-D6B9-917F3B688287}"/>
          </ac:spMkLst>
        </pc:spChg>
      </pc:sldChg>
      <pc:sldChg chg="modSp mod">
        <pc:chgData name="Brian McGreevy" userId="1bdd2619330ffbb7" providerId="LiveId" clId="{24D1785A-822A-5C49-8169-1917F0E467AE}" dt="2026-05-06T13:00:53.704" v="348" actId="20577"/>
        <pc:sldMkLst>
          <pc:docMk/>
          <pc:sldMk cId="869885724" sldId="907"/>
        </pc:sldMkLst>
        <pc:spChg chg="mod">
          <ac:chgData name="Brian McGreevy" userId="1bdd2619330ffbb7" providerId="LiveId" clId="{24D1785A-822A-5C49-8169-1917F0E467AE}" dt="2026-05-06T13:00:53.704" v="348" actId="20577"/>
          <ac:spMkLst>
            <pc:docMk/>
            <pc:sldMk cId="869885724" sldId="907"/>
            <ac:spMk id="2" creationId="{EE735E64-E498-E71A-CC80-7BE9F4AAAE81}"/>
          </ac:spMkLst>
        </pc:spChg>
      </pc:sldChg>
      <pc:sldChg chg="modSp mod">
        <pc:chgData name="Brian McGreevy" userId="1bdd2619330ffbb7" providerId="LiveId" clId="{24D1785A-822A-5C49-8169-1917F0E467AE}" dt="2026-05-06T15:38:05.990" v="1431" actId="255"/>
        <pc:sldMkLst>
          <pc:docMk/>
          <pc:sldMk cId="1728075014" sldId="908"/>
        </pc:sldMkLst>
        <pc:spChg chg="mod">
          <ac:chgData name="Brian McGreevy" userId="1bdd2619330ffbb7" providerId="LiveId" clId="{24D1785A-822A-5C49-8169-1917F0E467AE}" dt="2026-05-06T15:38:05.990" v="1431" actId="255"/>
          <ac:spMkLst>
            <pc:docMk/>
            <pc:sldMk cId="1728075014" sldId="908"/>
            <ac:spMk id="2" creationId="{AC5E5A14-3390-A3BF-9BC7-2274A7C4B300}"/>
          </ac:spMkLst>
        </pc:spChg>
      </pc:sldChg>
      <pc:sldChg chg="del">
        <pc:chgData name="Brian McGreevy" userId="1bdd2619330ffbb7" providerId="LiveId" clId="{24D1785A-822A-5C49-8169-1917F0E467AE}" dt="2026-05-06T15:42:15.124" v="1554" actId="2696"/>
        <pc:sldMkLst>
          <pc:docMk/>
          <pc:sldMk cId="1470952984" sldId="909"/>
        </pc:sldMkLst>
      </pc:sldChg>
      <pc:sldChg chg="modSp mod">
        <pc:chgData name="Brian McGreevy" userId="1bdd2619330ffbb7" providerId="LiveId" clId="{24D1785A-822A-5C49-8169-1917F0E467AE}" dt="2026-05-06T18:18:26.228" v="2472" actId="14100"/>
        <pc:sldMkLst>
          <pc:docMk/>
          <pc:sldMk cId="3862433930" sldId="910"/>
        </pc:sldMkLst>
        <pc:picChg chg="mod">
          <ac:chgData name="Brian McGreevy" userId="1bdd2619330ffbb7" providerId="LiveId" clId="{24D1785A-822A-5C49-8169-1917F0E467AE}" dt="2026-05-06T18:18:20.647" v="2471" actId="14100"/>
          <ac:picMkLst>
            <pc:docMk/>
            <pc:sldMk cId="3862433930" sldId="910"/>
            <ac:picMk id="5" creationId="{EDCF5575-87FC-F6F1-3828-A9ABF59814B5}"/>
          </ac:picMkLst>
        </pc:picChg>
        <pc:picChg chg="mod">
          <ac:chgData name="Brian McGreevy" userId="1bdd2619330ffbb7" providerId="LiveId" clId="{24D1785A-822A-5C49-8169-1917F0E467AE}" dt="2026-05-06T18:18:26.228" v="2472" actId="14100"/>
          <ac:picMkLst>
            <pc:docMk/>
            <pc:sldMk cId="3862433930" sldId="910"/>
            <ac:picMk id="7" creationId="{161FFF5C-269D-8335-2E9A-5EBE18AE32E6}"/>
          </ac:picMkLst>
        </pc:picChg>
      </pc:sldChg>
      <pc:sldChg chg="modSp mod">
        <pc:chgData name="Brian McGreevy" userId="1bdd2619330ffbb7" providerId="LiveId" clId="{24D1785A-822A-5C49-8169-1917F0E467AE}" dt="2026-05-06T12:59:34.449" v="345" actId="20577"/>
        <pc:sldMkLst>
          <pc:docMk/>
          <pc:sldMk cId="2743342639" sldId="917"/>
        </pc:sldMkLst>
        <pc:spChg chg="mod">
          <ac:chgData name="Brian McGreevy" userId="1bdd2619330ffbb7" providerId="LiveId" clId="{24D1785A-822A-5C49-8169-1917F0E467AE}" dt="2026-05-06T12:59:34.449" v="345" actId="20577"/>
          <ac:spMkLst>
            <pc:docMk/>
            <pc:sldMk cId="2743342639" sldId="917"/>
            <ac:spMk id="4" creationId="{02982C78-5071-0E57-BF35-8F454A41909F}"/>
          </ac:spMkLst>
        </pc:spChg>
      </pc:sldChg>
      <pc:sldChg chg="modSp mod">
        <pc:chgData name="Brian McGreevy" userId="1bdd2619330ffbb7" providerId="LiveId" clId="{24D1785A-822A-5C49-8169-1917F0E467AE}" dt="2026-05-06T13:07:17.904" v="446" actId="20577"/>
        <pc:sldMkLst>
          <pc:docMk/>
          <pc:sldMk cId="2623652166" sldId="918"/>
        </pc:sldMkLst>
        <pc:spChg chg="mod">
          <ac:chgData name="Brian McGreevy" userId="1bdd2619330ffbb7" providerId="LiveId" clId="{24D1785A-822A-5C49-8169-1917F0E467AE}" dt="2026-05-06T13:07:17.904" v="446" actId="20577"/>
          <ac:spMkLst>
            <pc:docMk/>
            <pc:sldMk cId="2623652166" sldId="918"/>
            <ac:spMk id="2" creationId="{59E03E5C-BF03-E55E-DCCC-210AE271E0D9}"/>
          </ac:spMkLst>
        </pc:spChg>
      </pc:sldChg>
      <pc:sldChg chg="modSp mod">
        <pc:chgData name="Brian McGreevy" userId="1bdd2619330ffbb7" providerId="LiveId" clId="{24D1785A-822A-5C49-8169-1917F0E467AE}" dt="2026-05-06T13:06:20.302" v="424" actId="20577"/>
        <pc:sldMkLst>
          <pc:docMk/>
          <pc:sldMk cId="4199849636" sldId="919"/>
        </pc:sldMkLst>
        <pc:spChg chg="mod">
          <ac:chgData name="Brian McGreevy" userId="1bdd2619330ffbb7" providerId="LiveId" clId="{24D1785A-822A-5C49-8169-1917F0E467AE}" dt="2026-05-06T13:06:20.302" v="424" actId="20577"/>
          <ac:spMkLst>
            <pc:docMk/>
            <pc:sldMk cId="4199849636" sldId="919"/>
            <ac:spMk id="2" creationId="{8174CFF3-6B56-5458-CB8E-879318E4E953}"/>
          </ac:spMkLst>
        </pc:spChg>
      </pc:sldChg>
      <pc:sldChg chg="delSp modSp add mod">
        <pc:chgData name="Brian McGreevy" userId="1bdd2619330ffbb7" providerId="LiveId" clId="{24D1785A-822A-5C49-8169-1917F0E467AE}" dt="2026-05-06T15:39:51.037" v="1467" actId="20577"/>
        <pc:sldMkLst>
          <pc:docMk/>
          <pc:sldMk cId="481184454" sldId="921"/>
        </pc:sldMkLst>
        <pc:spChg chg="mod">
          <ac:chgData name="Brian McGreevy" userId="1bdd2619330ffbb7" providerId="LiveId" clId="{24D1785A-822A-5C49-8169-1917F0E467AE}" dt="2026-05-06T15:39:51.037" v="1467" actId="20577"/>
          <ac:spMkLst>
            <pc:docMk/>
            <pc:sldMk cId="481184454" sldId="921"/>
            <ac:spMk id="2" creationId="{ED20BCFC-568A-F18A-CAC4-916B544273A6}"/>
          </ac:spMkLst>
        </pc:spChg>
        <pc:picChg chg="del">
          <ac:chgData name="Brian McGreevy" userId="1bdd2619330ffbb7" providerId="LiveId" clId="{24D1785A-822A-5C49-8169-1917F0E467AE}" dt="2026-05-06T15:36:31.356" v="1377" actId="478"/>
          <ac:picMkLst>
            <pc:docMk/>
            <pc:sldMk cId="481184454" sldId="921"/>
            <ac:picMk id="3" creationId="{B620CC8C-C37D-6FF7-63EB-ABDD14A3A7E8}"/>
          </ac:picMkLst>
        </pc:picChg>
      </pc:sldChg>
      <pc:sldChg chg="delSp modSp add mod">
        <pc:chgData name="Brian McGreevy" userId="1bdd2619330ffbb7" providerId="LiveId" clId="{24D1785A-822A-5C49-8169-1917F0E467AE}" dt="2026-05-06T15:41:29.895" v="1553" actId="20577"/>
        <pc:sldMkLst>
          <pc:docMk/>
          <pc:sldMk cId="2500224584" sldId="922"/>
        </pc:sldMkLst>
        <pc:spChg chg="mod">
          <ac:chgData name="Brian McGreevy" userId="1bdd2619330ffbb7" providerId="LiveId" clId="{24D1785A-822A-5C49-8169-1917F0E467AE}" dt="2026-05-06T15:41:29.895" v="1553" actId="20577"/>
          <ac:spMkLst>
            <pc:docMk/>
            <pc:sldMk cId="2500224584" sldId="922"/>
            <ac:spMk id="2" creationId="{DABD5C93-41D5-05E2-9FF4-5E29EC844BCF}"/>
          </ac:spMkLst>
        </pc:spChg>
        <pc:picChg chg="del">
          <ac:chgData name="Brian McGreevy" userId="1bdd2619330ffbb7" providerId="LiveId" clId="{24D1785A-822A-5C49-8169-1917F0E467AE}" dt="2026-05-06T15:40:25.127" v="1469" actId="478"/>
          <ac:picMkLst>
            <pc:docMk/>
            <pc:sldMk cId="2500224584" sldId="922"/>
            <ac:picMk id="3" creationId="{12703AC0-C14E-7218-4112-18DAA5D4CCE8}"/>
          </ac:picMkLst>
        </pc:picChg>
      </pc:sldChg>
      <pc:sldChg chg="addSp delSp modSp add mod">
        <pc:chgData name="Brian McGreevy" userId="1bdd2619330ffbb7" providerId="LiveId" clId="{24D1785A-822A-5C49-8169-1917F0E467AE}" dt="2026-05-06T18:11:52.869" v="2428" actId="14100"/>
        <pc:sldMkLst>
          <pc:docMk/>
          <pc:sldMk cId="3055294270" sldId="923"/>
        </pc:sldMkLst>
        <pc:spChg chg="mod">
          <ac:chgData name="Brian McGreevy" userId="1bdd2619330ffbb7" providerId="LiveId" clId="{24D1785A-822A-5C49-8169-1917F0E467AE}" dt="2026-05-06T15:54:05.566" v="2395" actId="20577"/>
          <ac:spMkLst>
            <pc:docMk/>
            <pc:sldMk cId="3055294270" sldId="923"/>
            <ac:spMk id="2" creationId="{B524D3BE-0468-7658-3614-DEF739F1A88F}"/>
          </ac:spMkLst>
        </pc:spChg>
        <pc:spChg chg="add del">
          <ac:chgData name="Brian McGreevy" userId="1bdd2619330ffbb7" providerId="LiveId" clId="{24D1785A-822A-5C49-8169-1917F0E467AE}" dt="2026-05-06T15:58:11.384" v="2411" actId="22"/>
          <ac:spMkLst>
            <pc:docMk/>
            <pc:sldMk cId="3055294270" sldId="923"/>
            <ac:spMk id="10" creationId="{9B77EC83-110D-F170-3D39-98C0A86C5EA0}"/>
          </ac:spMkLst>
        </pc:spChg>
        <pc:picChg chg="add del mod">
          <ac:chgData name="Brian McGreevy" userId="1bdd2619330ffbb7" providerId="LiveId" clId="{24D1785A-822A-5C49-8169-1917F0E467AE}" dt="2026-05-06T16:01:52.189" v="2414" actId="478"/>
          <ac:picMkLst>
            <pc:docMk/>
            <pc:sldMk cId="3055294270" sldId="923"/>
            <ac:picMk id="5" creationId="{268751E1-D65C-2BAE-542E-D58AD6E696BB}"/>
          </ac:picMkLst>
        </pc:picChg>
        <pc:picChg chg="add del mod">
          <ac:chgData name="Brian McGreevy" userId="1bdd2619330ffbb7" providerId="LiveId" clId="{24D1785A-822A-5C49-8169-1917F0E467AE}" dt="2026-05-06T16:01:55.122" v="2415" actId="478"/>
          <ac:picMkLst>
            <pc:docMk/>
            <pc:sldMk cId="3055294270" sldId="923"/>
            <ac:picMk id="8" creationId="{A930E3FD-E75B-EBF6-55D6-235E6158B97C}"/>
          </ac:picMkLst>
        </pc:picChg>
        <pc:picChg chg="add mod">
          <ac:chgData name="Brian McGreevy" userId="1bdd2619330ffbb7" providerId="LiveId" clId="{24D1785A-822A-5C49-8169-1917F0E467AE}" dt="2026-05-06T18:11:52.869" v="2428" actId="14100"/>
          <ac:picMkLst>
            <pc:docMk/>
            <pc:sldMk cId="3055294270" sldId="923"/>
            <ac:picMk id="11" creationId="{D531D147-F3E8-04D5-67F6-B1236FDDA3B9}"/>
          </ac:picMkLst>
        </pc:picChg>
        <pc:picChg chg="add del mod">
          <ac:chgData name="Brian McGreevy" userId="1bdd2619330ffbb7" providerId="LiveId" clId="{24D1785A-822A-5C49-8169-1917F0E467AE}" dt="2026-05-06T18:11:38.381" v="2424" actId="478"/>
          <ac:picMkLst>
            <pc:docMk/>
            <pc:sldMk cId="3055294270" sldId="923"/>
            <ac:picMk id="12" creationId="{38785ED4-D8B2-1655-BE5D-5F991BC1B989}"/>
          </ac:picMkLst>
        </pc:picChg>
      </pc:sldChg>
      <pc:sldChg chg="addSp delSp modSp add mod ord">
        <pc:chgData name="Brian McGreevy" userId="1bdd2619330ffbb7" providerId="LiveId" clId="{24D1785A-822A-5C49-8169-1917F0E467AE}" dt="2026-05-06T18:15:32.771" v="2449" actId="20578"/>
        <pc:sldMkLst>
          <pc:docMk/>
          <pc:sldMk cId="4006674049" sldId="924"/>
        </pc:sldMkLst>
        <pc:picChg chg="add del">
          <ac:chgData name="Brian McGreevy" userId="1bdd2619330ffbb7" providerId="LiveId" clId="{24D1785A-822A-5C49-8169-1917F0E467AE}" dt="2026-05-06T18:13:18.881" v="2438" actId="478"/>
          <ac:picMkLst>
            <pc:docMk/>
            <pc:sldMk cId="4006674049" sldId="924"/>
            <ac:picMk id="4" creationId="{8C1AD8DC-2A84-2F52-8D6A-4486559C3682}"/>
          </ac:picMkLst>
        </pc:picChg>
        <pc:picChg chg="add mod">
          <ac:chgData name="Brian McGreevy" userId="1bdd2619330ffbb7" providerId="LiveId" clId="{24D1785A-822A-5C49-8169-1917F0E467AE}" dt="2026-05-06T18:15:28.427" v="2448" actId="14100"/>
          <ac:picMkLst>
            <pc:docMk/>
            <pc:sldMk cId="4006674049" sldId="924"/>
            <ac:picMk id="7" creationId="{3CA66DD8-6A72-E12C-7463-BB51B864750C}"/>
          </ac:picMkLst>
        </pc:picChg>
        <pc:picChg chg="del">
          <ac:chgData name="Brian McGreevy" userId="1bdd2619330ffbb7" providerId="LiveId" clId="{24D1785A-822A-5C49-8169-1917F0E467AE}" dt="2026-05-06T18:13:25.731" v="2440" actId="478"/>
          <ac:picMkLst>
            <pc:docMk/>
            <pc:sldMk cId="4006674049" sldId="924"/>
            <ac:picMk id="11" creationId="{3AEE6D68-C6AA-D2FB-0A5B-DFF91D1E5297}"/>
          </ac:picMkLst>
        </pc:picChg>
        <pc:picChg chg="del">
          <ac:chgData name="Brian McGreevy" userId="1bdd2619330ffbb7" providerId="LiveId" clId="{24D1785A-822A-5C49-8169-1917F0E467AE}" dt="2026-05-06T18:13:20.425" v="2439" actId="478"/>
          <ac:picMkLst>
            <pc:docMk/>
            <pc:sldMk cId="4006674049" sldId="924"/>
            <ac:picMk id="12" creationId="{4A0E8A24-3D98-C516-6791-1FBB4BFB633E}"/>
          </ac:picMkLst>
        </pc:picChg>
      </pc:sldChg>
      <pc:sldChg chg="addSp delSp modSp add mod">
        <pc:chgData name="Brian McGreevy" userId="1bdd2619330ffbb7" providerId="LiveId" clId="{24D1785A-822A-5C49-8169-1917F0E467AE}" dt="2026-05-06T18:13:09.681" v="2437" actId="14100"/>
        <pc:sldMkLst>
          <pc:docMk/>
          <pc:sldMk cId="2132900910" sldId="925"/>
        </pc:sldMkLst>
        <pc:picChg chg="add mod">
          <ac:chgData name="Brian McGreevy" userId="1bdd2619330ffbb7" providerId="LiveId" clId="{24D1785A-822A-5C49-8169-1917F0E467AE}" dt="2026-05-06T18:13:09.681" v="2437" actId="14100"/>
          <ac:picMkLst>
            <pc:docMk/>
            <pc:sldMk cId="2132900910" sldId="925"/>
            <ac:picMk id="4" creationId="{BBED2CF2-66F7-CD16-B40D-CB2936CFC979}"/>
          </ac:picMkLst>
        </pc:picChg>
        <pc:picChg chg="del">
          <ac:chgData name="Brian McGreevy" userId="1bdd2619330ffbb7" providerId="LiveId" clId="{24D1785A-822A-5C49-8169-1917F0E467AE}" dt="2026-05-06T18:11:59.749" v="2429" actId="478"/>
          <ac:picMkLst>
            <pc:docMk/>
            <pc:sldMk cId="2132900910" sldId="925"/>
            <ac:picMk id="11" creationId="{E82B4259-902C-2AAF-958B-34F5E1282E5A}"/>
          </ac:picMkLst>
        </pc:picChg>
        <pc:picChg chg="mod">
          <ac:chgData name="Brian McGreevy" userId="1bdd2619330ffbb7" providerId="LiveId" clId="{24D1785A-822A-5C49-8169-1917F0E467AE}" dt="2026-05-06T18:12:22.252" v="2434" actId="14100"/>
          <ac:picMkLst>
            <pc:docMk/>
            <pc:sldMk cId="2132900910" sldId="925"/>
            <ac:picMk id="12" creationId="{5B4FEEE9-A9EB-60AC-3FD1-C0DECFFB40D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8A18E-11F6-0B43-9538-1A5FF0BFB7E2}" type="datetimeFigureOut">
              <a:rPr lang="en-US" smtClean="0"/>
              <a:t>5/6/26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8E960E-EBBF-E144-B1AA-5D8B42EAAF18}" type="slidenum">
              <a:rPr lang="en-US" smtClean="0"/>
              <a:t>‹#›</a:t>
            </a:fld>
            <a:endParaRPr lang="en-US"/>
          </a:p>
        </p:txBody>
      </p:sp>
    </p:spTree>
    <p:extLst>
      <p:ext uri="{BB962C8B-B14F-4D97-AF65-F5344CB8AC3E}">
        <p14:creationId xmlns:p14="http://schemas.microsoft.com/office/powerpoint/2010/main" val="535979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4982F-7417-C84D-978A-9E619B3A7FE8}" type="datetimeFigureOut">
              <a:rPr lang="en-US" smtClean="0"/>
              <a:t>5/6/26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08B258-2DA5-0842-966B-786566679582}" type="slidenum">
              <a:rPr lang="en-US" smtClean="0"/>
              <a:t>‹#›</a:t>
            </a:fld>
            <a:endParaRPr lang="en-US"/>
          </a:p>
        </p:txBody>
      </p:sp>
    </p:spTree>
    <p:extLst>
      <p:ext uri="{BB962C8B-B14F-4D97-AF65-F5344CB8AC3E}">
        <p14:creationId xmlns:p14="http://schemas.microsoft.com/office/powerpoint/2010/main" val="897052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F4992-D8B1-831A-B0BA-3BEE174DE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7791C-699C-E60B-A6D1-E5B14097A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E4611-5AE5-9599-63A2-B28D3487C9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F021EF-3194-8FFB-611E-5AFE36DA38AF}"/>
              </a:ext>
            </a:extLst>
          </p:cNvPr>
          <p:cNvSpPr>
            <a:spLocks noGrp="1"/>
          </p:cNvSpPr>
          <p:nvPr>
            <p:ph type="sldNum" sz="quarter" idx="10"/>
          </p:nvPr>
        </p:nvSpPr>
        <p:spPr/>
        <p:txBody>
          <a:bodyPr/>
          <a:lstStyle/>
          <a:p>
            <a:fld id="{5608B258-2DA5-0842-966B-786566679582}" type="slidenum">
              <a:rPr lang="en-US" smtClean="0"/>
              <a:t>16</a:t>
            </a:fld>
            <a:endParaRPr lang="en-US"/>
          </a:p>
        </p:txBody>
      </p:sp>
    </p:spTree>
    <p:extLst>
      <p:ext uri="{BB962C8B-B14F-4D97-AF65-F5344CB8AC3E}">
        <p14:creationId xmlns:p14="http://schemas.microsoft.com/office/powerpoint/2010/main" val="5502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A3DF-0FCF-63B3-ABB6-ABFA4D75A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281D3-8604-8E18-C0CA-2C753ECF97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24348-6EF6-6FFD-2833-3860D8AD9B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F9F369-57E0-1357-7312-7EEAF963E6AF}"/>
              </a:ext>
            </a:extLst>
          </p:cNvPr>
          <p:cNvSpPr>
            <a:spLocks noGrp="1"/>
          </p:cNvSpPr>
          <p:nvPr>
            <p:ph type="sldNum" sz="quarter" idx="10"/>
          </p:nvPr>
        </p:nvSpPr>
        <p:spPr/>
        <p:txBody>
          <a:bodyPr/>
          <a:lstStyle/>
          <a:p>
            <a:fld id="{5608B258-2DA5-0842-966B-786566679582}" type="slidenum">
              <a:rPr lang="en-US" smtClean="0"/>
              <a:t>17</a:t>
            </a:fld>
            <a:endParaRPr lang="en-US"/>
          </a:p>
        </p:txBody>
      </p:sp>
    </p:spTree>
    <p:extLst>
      <p:ext uri="{BB962C8B-B14F-4D97-AF65-F5344CB8AC3E}">
        <p14:creationId xmlns:p14="http://schemas.microsoft.com/office/powerpoint/2010/main" val="93890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4979-FAE6-3E08-8F45-E8E31CADC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43CB3-0735-79E6-A398-3A8878D5A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41339-D81F-75AE-9506-9700B49762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9D3F98-85B8-044F-6EC8-5CABC9471CBF}"/>
              </a:ext>
            </a:extLst>
          </p:cNvPr>
          <p:cNvSpPr>
            <a:spLocks noGrp="1"/>
          </p:cNvSpPr>
          <p:nvPr>
            <p:ph type="sldNum" sz="quarter" idx="10"/>
          </p:nvPr>
        </p:nvSpPr>
        <p:spPr/>
        <p:txBody>
          <a:bodyPr/>
          <a:lstStyle/>
          <a:p>
            <a:fld id="{5608B258-2DA5-0842-966B-786566679582}" type="slidenum">
              <a:rPr lang="en-US" smtClean="0"/>
              <a:t>18</a:t>
            </a:fld>
            <a:endParaRPr lang="en-US"/>
          </a:p>
        </p:txBody>
      </p:sp>
    </p:spTree>
    <p:extLst>
      <p:ext uri="{BB962C8B-B14F-4D97-AF65-F5344CB8AC3E}">
        <p14:creationId xmlns:p14="http://schemas.microsoft.com/office/powerpoint/2010/main" val="270293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08B258-2DA5-0842-966B-786566679582}" type="slidenum">
              <a:rPr lang="en-US" smtClean="0"/>
              <a:t>19</a:t>
            </a:fld>
            <a:endParaRPr lang="en-US"/>
          </a:p>
        </p:txBody>
      </p:sp>
    </p:spTree>
    <p:extLst>
      <p:ext uri="{BB962C8B-B14F-4D97-AF65-F5344CB8AC3E}">
        <p14:creationId xmlns:p14="http://schemas.microsoft.com/office/powerpoint/2010/main" val="934459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0D85E-1AAB-BA52-E1F1-B2B8BCD3C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CFD33-7D54-DA3C-1FE8-B386D1B9C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F89BF-EC7D-9AB5-E2A6-8A683D8BA2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0BEA20-1ABF-18B9-09A3-AD4EE92590E6}"/>
              </a:ext>
            </a:extLst>
          </p:cNvPr>
          <p:cNvSpPr>
            <a:spLocks noGrp="1"/>
          </p:cNvSpPr>
          <p:nvPr>
            <p:ph type="sldNum" sz="quarter" idx="10"/>
          </p:nvPr>
        </p:nvSpPr>
        <p:spPr/>
        <p:txBody>
          <a:bodyPr/>
          <a:lstStyle/>
          <a:p>
            <a:fld id="{5608B258-2DA5-0842-966B-786566679582}" type="slidenum">
              <a:rPr lang="en-US" smtClean="0"/>
              <a:t>20</a:t>
            </a:fld>
            <a:endParaRPr lang="en-US"/>
          </a:p>
        </p:txBody>
      </p:sp>
    </p:spTree>
    <p:extLst>
      <p:ext uri="{BB962C8B-B14F-4D97-AF65-F5344CB8AC3E}">
        <p14:creationId xmlns:p14="http://schemas.microsoft.com/office/powerpoint/2010/main" val="262751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3C2D3B-70C1-F047-8A7B-CD45E78ABFF6}" type="datetimeFigureOut">
              <a:rPr lang="en-US" smtClean="0"/>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35615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C2D3B-70C1-F047-8A7B-CD45E78ABFF6}" type="datetimeFigureOut">
              <a:rPr lang="en-US" smtClean="0"/>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805203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C2D3B-70C1-F047-8A7B-CD45E78ABFF6}" type="datetimeFigureOut">
              <a:rPr lang="en-US" smtClean="0"/>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40333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C2D3B-70C1-F047-8A7B-CD45E78ABFF6}" type="datetimeFigureOut">
              <a:rPr lang="en-US" smtClean="0"/>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665005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C2D3B-70C1-F047-8A7B-CD45E78ABFF6}" type="datetimeFigureOut">
              <a:rPr lang="en-US" smtClean="0"/>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2029316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C2D3B-70C1-F047-8A7B-CD45E78ABFF6}" type="datetimeFigureOut">
              <a:rPr lang="en-US" smtClean="0"/>
              <a:t>5/6/26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383890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3C2D3B-70C1-F047-8A7B-CD45E78ABFF6}" type="datetimeFigureOut">
              <a:rPr lang="en-US" smtClean="0"/>
              <a:t>5/6/26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99995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3C2D3B-70C1-F047-8A7B-CD45E78ABFF6}" type="datetimeFigureOut">
              <a:rPr lang="en-US" smtClean="0"/>
              <a:t>5/6/26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211821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C2D3B-70C1-F047-8A7B-CD45E78ABFF6}" type="datetimeFigureOut">
              <a:rPr lang="en-US" smtClean="0"/>
              <a:t>5/6/26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975592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C2D3B-70C1-F047-8A7B-CD45E78ABFF6}" type="datetimeFigureOut">
              <a:rPr lang="en-US" smtClean="0"/>
              <a:t>5/6/26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153728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C2D3B-70C1-F047-8A7B-CD45E78ABFF6}" type="datetimeFigureOut">
              <a:rPr lang="en-US" smtClean="0"/>
              <a:t>5/6/26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C9BBE-FCB1-724B-B049-1B0FD804977A}" type="slidenum">
              <a:rPr lang="en-US" smtClean="0"/>
              <a:t>‹#›</a:t>
            </a:fld>
            <a:endParaRPr lang="en-US"/>
          </a:p>
        </p:txBody>
      </p:sp>
    </p:spTree>
    <p:extLst>
      <p:ext uri="{BB962C8B-B14F-4D97-AF65-F5344CB8AC3E}">
        <p14:creationId xmlns:p14="http://schemas.microsoft.com/office/powerpoint/2010/main" val="82258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C2D3B-70C1-F047-8A7B-CD45E78ABFF6}" type="datetimeFigureOut">
              <a:rPr lang="en-US" smtClean="0"/>
              <a:t>5/6/26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C9BBE-FCB1-724B-B049-1B0FD804977A}" type="slidenum">
              <a:rPr lang="en-US" smtClean="0"/>
              <a:t>‹#›</a:t>
            </a:fld>
            <a:endParaRPr lang="en-US"/>
          </a:p>
        </p:txBody>
      </p:sp>
    </p:spTree>
    <p:extLst>
      <p:ext uri="{BB962C8B-B14F-4D97-AF65-F5344CB8AC3E}">
        <p14:creationId xmlns:p14="http://schemas.microsoft.com/office/powerpoint/2010/main" val="466580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e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876" y="157162"/>
            <a:ext cx="6200774" cy="6700837"/>
          </a:xfrm>
        </p:spPr>
        <p:txBody>
          <a:bodyPr>
            <a:normAutofit/>
          </a:bodyPr>
          <a:lstStyle/>
          <a:p>
            <a:pPr algn="l"/>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br>
              <a:rPr lang="en-US" sz="2400" dirty="0">
                <a:latin typeface="Goudy Old Style" charset="0"/>
                <a:ea typeface="Goudy Old Style" charset="0"/>
                <a:cs typeface="Goudy Old Style" charset="0"/>
              </a:rPr>
            </a:br>
            <a:endParaRPr lang="en-US" sz="2400"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1524000" y="3602038"/>
            <a:ext cx="5791200"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pic>
        <p:nvPicPr>
          <p:cNvPr id="7" name="Picture 6" descr="A person in a suit and tie&#10;&#10;AI-generated content may be incorrect.">
            <a:extLst>
              <a:ext uri="{FF2B5EF4-FFF2-40B4-BE49-F238E27FC236}">
                <a16:creationId xmlns:a16="http://schemas.microsoft.com/office/drawing/2014/main" id="{C1503F19-C469-A9D9-0A45-16135D846F7D}"/>
              </a:ext>
            </a:extLst>
          </p:cNvPr>
          <p:cNvPicPr>
            <a:picLocks noChangeAspect="1"/>
          </p:cNvPicPr>
          <p:nvPr/>
        </p:nvPicPr>
        <p:blipFill>
          <a:blip r:embed="rId2"/>
          <a:stretch>
            <a:fillRect/>
          </a:stretch>
        </p:blipFill>
        <p:spPr>
          <a:xfrm>
            <a:off x="4491931" y="2475078"/>
            <a:ext cx="2474019" cy="3284038"/>
          </a:xfrm>
          <a:prstGeom prst="rect">
            <a:avLst/>
          </a:prstGeom>
        </p:spPr>
      </p:pic>
      <p:pic>
        <p:nvPicPr>
          <p:cNvPr id="9" name="Picture 8" descr="A person in a suit&#10;&#10;AI-generated content may be incorrect.">
            <a:extLst>
              <a:ext uri="{FF2B5EF4-FFF2-40B4-BE49-F238E27FC236}">
                <a16:creationId xmlns:a16="http://schemas.microsoft.com/office/drawing/2014/main" id="{2D065EEE-BC77-BB52-C278-D19BF85892D6}"/>
              </a:ext>
            </a:extLst>
          </p:cNvPr>
          <p:cNvPicPr>
            <a:picLocks noChangeAspect="1"/>
          </p:cNvPicPr>
          <p:nvPr/>
        </p:nvPicPr>
        <p:blipFill>
          <a:blip r:embed="rId3"/>
          <a:stretch>
            <a:fillRect/>
          </a:stretch>
        </p:blipFill>
        <p:spPr>
          <a:xfrm>
            <a:off x="5902465" y="0"/>
            <a:ext cx="1919995" cy="2475078"/>
          </a:xfrm>
          <a:prstGeom prst="rect">
            <a:avLst/>
          </a:prstGeom>
        </p:spPr>
      </p:pic>
      <p:pic>
        <p:nvPicPr>
          <p:cNvPr id="11" name="Picture 10" descr="A person in a suit and tie&#10;&#10;AI-generated content may be incorrect.">
            <a:extLst>
              <a:ext uri="{FF2B5EF4-FFF2-40B4-BE49-F238E27FC236}">
                <a16:creationId xmlns:a16="http://schemas.microsoft.com/office/drawing/2014/main" id="{51A7C303-8A44-FDB8-B617-B10902F6F22D}"/>
              </a:ext>
            </a:extLst>
          </p:cNvPr>
          <p:cNvPicPr>
            <a:picLocks noChangeAspect="1"/>
          </p:cNvPicPr>
          <p:nvPr/>
        </p:nvPicPr>
        <p:blipFill>
          <a:blip r:embed="rId4"/>
          <a:stretch>
            <a:fillRect/>
          </a:stretch>
        </p:blipFill>
        <p:spPr>
          <a:xfrm>
            <a:off x="0" y="0"/>
            <a:ext cx="2086948" cy="2475080"/>
          </a:xfrm>
          <a:prstGeom prst="rect">
            <a:avLst/>
          </a:prstGeom>
        </p:spPr>
      </p:pic>
      <p:pic>
        <p:nvPicPr>
          <p:cNvPr id="13" name="Picture 12">
            <a:extLst>
              <a:ext uri="{FF2B5EF4-FFF2-40B4-BE49-F238E27FC236}">
                <a16:creationId xmlns:a16="http://schemas.microsoft.com/office/drawing/2014/main" id="{63D2B2B7-B0F1-26A8-FC5E-8A489B4CC934}"/>
              </a:ext>
            </a:extLst>
          </p:cNvPr>
          <p:cNvPicPr>
            <a:picLocks noChangeAspect="1"/>
          </p:cNvPicPr>
          <p:nvPr/>
        </p:nvPicPr>
        <p:blipFill>
          <a:blip r:embed="rId5"/>
          <a:stretch>
            <a:fillRect/>
          </a:stretch>
        </p:blipFill>
        <p:spPr>
          <a:xfrm>
            <a:off x="2164063" y="0"/>
            <a:ext cx="1842881" cy="2475079"/>
          </a:xfrm>
          <a:prstGeom prst="rect">
            <a:avLst/>
          </a:prstGeom>
        </p:spPr>
      </p:pic>
      <p:pic>
        <p:nvPicPr>
          <p:cNvPr id="15" name="Picture 14">
            <a:extLst>
              <a:ext uri="{FF2B5EF4-FFF2-40B4-BE49-F238E27FC236}">
                <a16:creationId xmlns:a16="http://schemas.microsoft.com/office/drawing/2014/main" id="{059DACE6-9826-3940-01BB-C8A010CC174D}"/>
              </a:ext>
            </a:extLst>
          </p:cNvPr>
          <p:cNvPicPr>
            <a:picLocks noChangeAspect="1"/>
          </p:cNvPicPr>
          <p:nvPr/>
        </p:nvPicPr>
        <p:blipFill>
          <a:blip r:embed="rId6"/>
          <a:stretch>
            <a:fillRect/>
          </a:stretch>
        </p:blipFill>
        <p:spPr>
          <a:xfrm>
            <a:off x="0" y="2475078"/>
            <a:ext cx="1420468" cy="2193175"/>
          </a:xfrm>
          <a:prstGeom prst="rect">
            <a:avLst/>
          </a:prstGeom>
        </p:spPr>
      </p:pic>
      <p:pic>
        <p:nvPicPr>
          <p:cNvPr id="17" name="Picture 16" descr="A person in a suit&#10;&#10;AI-generated content may be incorrect.">
            <a:extLst>
              <a:ext uri="{FF2B5EF4-FFF2-40B4-BE49-F238E27FC236}">
                <a16:creationId xmlns:a16="http://schemas.microsoft.com/office/drawing/2014/main" id="{41CEAF43-D042-AD00-729E-BAF4CE50FFF5}"/>
              </a:ext>
            </a:extLst>
          </p:cNvPr>
          <p:cNvPicPr>
            <a:picLocks noChangeAspect="1"/>
          </p:cNvPicPr>
          <p:nvPr/>
        </p:nvPicPr>
        <p:blipFill>
          <a:blip r:embed="rId7"/>
          <a:stretch>
            <a:fillRect/>
          </a:stretch>
        </p:blipFill>
        <p:spPr>
          <a:xfrm>
            <a:off x="7875099" y="0"/>
            <a:ext cx="2058782" cy="2475078"/>
          </a:xfrm>
          <a:prstGeom prst="rect">
            <a:avLst/>
          </a:prstGeom>
        </p:spPr>
      </p:pic>
      <p:pic>
        <p:nvPicPr>
          <p:cNvPr id="19" name="Picture 18" descr="A person in a suit and tie&#10;&#10;AI-generated content may be incorrect.">
            <a:extLst>
              <a:ext uri="{FF2B5EF4-FFF2-40B4-BE49-F238E27FC236}">
                <a16:creationId xmlns:a16="http://schemas.microsoft.com/office/drawing/2014/main" id="{18BF7F64-72BB-67A3-54C7-DE204161532F}"/>
              </a:ext>
            </a:extLst>
          </p:cNvPr>
          <p:cNvPicPr>
            <a:picLocks noChangeAspect="1"/>
          </p:cNvPicPr>
          <p:nvPr/>
        </p:nvPicPr>
        <p:blipFill>
          <a:blip r:embed="rId8"/>
          <a:stretch>
            <a:fillRect/>
          </a:stretch>
        </p:blipFill>
        <p:spPr>
          <a:xfrm>
            <a:off x="9933881" y="0"/>
            <a:ext cx="2258118" cy="2475078"/>
          </a:xfrm>
          <a:prstGeom prst="rect">
            <a:avLst/>
          </a:prstGeom>
        </p:spPr>
      </p:pic>
      <p:pic>
        <p:nvPicPr>
          <p:cNvPr id="21" name="Picture 20" descr="A person with short hair wearing earrings&#10;&#10;AI-generated content may be incorrect.">
            <a:extLst>
              <a:ext uri="{FF2B5EF4-FFF2-40B4-BE49-F238E27FC236}">
                <a16:creationId xmlns:a16="http://schemas.microsoft.com/office/drawing/2014/main" id="{4E61B3AB-3613-425B-28FE-0EC497BF9672}"/>
              </a:ext>
            </a:extLst>
          </p:cNvPr>
          <p:cNvPicPr>
            <a:picLocks noChangeAspect="1"/>
          </p:cNvPicPr>
          <p:nvPr/>
        </p:nvPicPr>
        <p:blipFill>
          <a:blip r:embed="rId9"/>
          <a:stretch>
            <a:fillRect/>
          </a:stretch>
        </p:blipFill>
        <p:spPr>
          <a:xfrm>
            <a:off x="10485777" y="2506176"/>
            <a:ext cx="1706222" cy="2193178"/>
          </a:xfrm>
          <a:prstGeom prst="rect">
            <a:avLst/>
          </a:prstGeom>
        </p:spPr>
      </p:pic>
      <p:pic>
        <p:nvPicPr>
          <p:cNvPr id="23" name="Picture 22" descr="A person in a suit and tie&#10;&#10;AI-generated content may be incorrect.">
            <a:extLst>
              <a:ext uri="{FF2B5EF4-FFF2-40B4-BE49-F238E27FC236}">
                <a16:creationId xmlns:a16="http://schemas.microsoft.com/office/drawing/2014/main" id="{E8C273BA-CE5E-91A2-CCC8-EA5CA78EF0F8}"/>
              </a:ext>
            </a:extLst>
          </p:cNvPr>
          <p:cNvPicPr>
            <a:picLocks noChangeAspect="1"/>
          </p:cNvPicPr>
          <p:nvPr/>
        </p:nvPicPr>
        <p:blipFill>
          <a:blip r:embed="rId10"/>
          <a:stretch>
            <a:fillRect/>
          </a:stretch>
        </p:blipFill>
        <p:spPr>
          <a:xfrm>
            <a:off x="1420469" y="2475078"/>
            <a:ext cx="1540014" cy="2193175"/>
          </a:xfrm>
          <a:prstGeom prst="rect">
            <a:avLst/>
          </a:prstGeom>
        </p:spPr>
      </p:pic>
      <p:pic>
        <p:nvPicPr>
          <p:cNvPr id="25" name="Picture 24" descr="A person in a black robe&#10;&#10;AI-generated content may be incorrect.">
            <a:extLst>
              <a:ext uri="{FF2B5EF4-FFF2-40B4-BE49-F238E27FC236}">
                <a16:creationId xmlns:a16="http://schemas.microsoft.com/office/drawing/2014/main" id="{CF8B7FAF-E9C0-DDE8-CFB9-57EDE30073FC}"/>
              </a:ext>
            </a:extLst>
          </p:cNvPr>
          <p:cNvPicPr>
            <a:picLocks noChangeAspect="1"/>
          </p:cNvPicPr>
          <p:nvPr/>
        </p:nvPicPr>
        <p:blipFill>
          <a:blip r:embed="rId11"/>
          <a:stretch>
            <a:fillRect/>
          </a:stretch>
        </p:blipFill>
        <p:spPr>
          <a:xfrm>
            <a:off x="8779553" y="2506177"/>
            <a:ext cx="1706223" cy="2193178"/>
          </a:xfrm>
          <a:prstGeom prst="rect">
            <a:avLst/>
          </a:prstGeom>
        </p:spPr>
      </p:pic>
      <p:pic>
        <p:nvPicPr>
          <p:cNvPr id="27" name="Picture 26" descr="A person wearing glasses and a bow tie&#10;&#10;AI-generated content may be incorrect.">
            <a:extLst>
              <a:ext uri="{FF2B5EF4-FFF2-40B4-BE49-F238E27FC236}">
                <a16:creationId xmlns:a16="http://schemas.microsoft.com/office/drawing/2014/main" id="{1F058301-9FBE-209F-8156-5C9923621E7C}"/>
              </a:ext>
            </a:extLst>
          </p:cNvPr>
          <p:cNvPicPr>
            <a:picLocks noChangeAspect="1"/>
          </p:cNvPicPr>
          <p:nvPr/>
        </p:nvPicPr>
        <p:blipFill>
          <a:blip r:embed="rId12"/>
          <a:stretch>
            <a:fillRect/>
          </a:stretch>
        </p:blipFill>
        <p:spPr>
          <a:xfrm>
            <a:off x="4059583" y="-31101"/>
            <a:ext cx="1842881" cy="2506179"/>
          </a:xfrm>
          <a:prstGeom prst="rect">
            <a:avLst/>
          </a:prstGeom>
        </p:spPr>
      </p:pic>
      <p:pic>
        <p:nvPicPr>
          <p:cNvPr id="29" name="Picture 28" descr="A person in a suit and glasses&#10;&#10;AI-generated content may be incorrect.">
            <a:extLst>
              <a:ext uri="{FF2B5EF4-FFF2-40B4-BE49-F238E27FC236}">
                <a16:creationId xmlns:a16="http://schemas.microsoft.com/office/drawing/2014/main" id="{F0D15BDA-9110-3BBA-65F4-1512780AC6E7}"/>
              </a:ext>
            </a:extLst>
          </p:cNvPr>
          <p:cNvPicPr>
            <a:picLocks noChangeAspect="1"/>
          </p:cNvPicPr>
          <p:nvPr/>
        </p:nvPicPr>
        <p:blipFill>
          <a:blip r:embed="rId13"/>
          <a:stretch>
            <a:fillRect/>
          </a:stretch>
        </p:blipFill>
        <p:spPr>
          <a:xfrm>
            <a:off x="2960484" y="2506179"/>
            <a:ext cx="1427916" cy="2193175"/>
          </a:xfrm>
          <a:prstGeom prst="rect">
            <a:avLst/>
          </a:prstGeom>
        </p:spPr>
      </p:pic>
      <p:pic>
        <p:nvPicPr>
          <p:cNvPr id="31" name="Picture 30" descr="A person in a suit and tie&#10;&#10;AI-generated content may be incorrect.">
            <a:extLst>
              <a:ext uri="{FF2B5EF4-FFF2-40B4-BE49-F238E27FC236}">
                <a16:creationId xmlns:a16="http://schemas.microsoft.com/office/drawing/2014/main" id="{86AB4697-92FA-DAF6-C42C-99742EC640EE}"/>
              </a:ext>
            </a:extLst>
          </p:cNvPr>
          <p:cNvPicPr>
            <a:picLocks noChangeAspect="1"/>
          </p:cNvPicPr>
          <p:nvPr/>
        </p:nvPicPr>
        <p:blipFill>
          <a:blip r:embed="rId14"/>
          <a:stretch>
            <a:fillRect/>
          </a:stretch>
        </p:blipFill>
        <p:spPr>
          <a:xfrm>
            <a:off x="6965950" y="2506177"/>
            <a:ext cx="1813602" cy="2193178"/>
          </a:xfrm>
          <a:prstGeom prst="rect">
            <a:avLst/>
          </a:prstGeom>
        </p:spPr>
      </p:pic>
      <p:pic>
        <p:nvPicPr>
          <p:cNvPr id="33" name="Picture 32" descr="A person wearing glasses and a suit&#10;&#10;AI-generated content may be incorrect.">
            <a:extLst>
              <a:ext uri="{FF2B5EF4-FFF2-40B4-BE49-F238E27FC236}">
                <a16:creationId xmlns:a16="http://schemas.microsoft.com/office/drawing/2014/main" id="{05466F9C-512A-E767-9B92-5FB464E51B0C}"/>
              </a:ext>
            </a:extLst>
          </p:cNvPr>
          <p:cNvPicPr>
            <a:picLocks noChangeAspect="1"/>
          </p:cNvPicPr>
          <p:nvPr/>
        </p:nvPicPr>
        <p:blipFill>
          <a:blip r:embed="rId15"/>
          <a:stretch>
            <a:fillRect/>
          </a:stretch>
        </p:blipFill>
        <p:spPr>
          <a:xfrm>
            <a:off x="2951916" y="2475077"/>
            <a:ext cx="1540014" cy="2193175"/>
          </a:xfrm>
          <a:prstGeom prst="rect">
            <a:avLst/>
          </a:prstGeom>
        </p:spPr>
      </p:pic>
      <p:sp>
        <p:nvSpPr>
          <p:cNvPr id="34" name="TextBox 33">
            <a:extLst>
              <a:ext uri="{FF2B5EF4-FFF2-40B4-BE49-F238E27FC236}">
                <a16:creationId xmlns:a16="http://schemas.microsoft.com/office/drawing/2014/main" id="{9EA5881F-93E7-9EDC-68D5-0605FCEF4565}"/>
              </a:ext>
            </a:extLst>
          </p:cNvPr>
          <p:cNvSpPr txBox="1"/>
          <p:nvPr/>
        </p:nvSpPr>
        <p:spPr>
          <a:xfrm>
            <a:off x="344557" y="4730454"/>
            <a:ext cx="3896140" cy="830997"/>
          </a:xfrm>
          <a:prstGeom prst="rect">
            <a:avLst/>
          </a:prstGeom>
          <a:noFill/>
        </p:spPr>
        <p:txBody>
          <a:bodyPr wrap="square" rtlCol="0">
            <a:spAutoFit/>
          </a:bodyPr>
          <a:lstStyle/>
          <a:p>
            <a:r>
              <a:rPr lang="en-US" sz="2400" b="1" dirty="0">
                <a:solidFill>
                  <a:schemeClr val="bg1"/>
                </a:solidFill>
                <a:latin typeface="Goudy Old Style" panose="02020502050305020303" pitchFamily="18" charset="77"/>
              </a:rPr>
              <a:t>DEEPER DIVE: </a:t>
            </a:r>
          </a:p>
          <a:p>
            <a:r>
              <a:rPr lang="en-US" sz="2400" b="1" dirty="0">
                <a:solidFill>
                  <a:schemeClr val="bg1"/>
                </a:solidFill>
                <a:latin typeface="Goudy Old Style" panose="02020502050305020303" pitchFamily="18" charset="77"/>
              </a:rPr>
              <a:t>C.S. Lewis and His Friends</a:t>
            </a:r>
          </a:p>
        </p:txBody>
      </p:sp>
      <p:sp>
        <p:nvSpPr>
          <p:cNvPr id="35" name="TextBox 34">
            <a:extLst>
              <a:ext uri="{FF2B5EF4-FFF2-40B4-BE49-F238E27FC236}">
                <a16:creationId xmlns:a16="http://schemas.microsoft.com/office/drawing/2014/main" id="{E1079748-0123-E408-B1E1-A383F9D90A21}"/>
              </a:ext>
            </a:extLst>
          </p:cNvPr>
          <p:cNvSpPr txBox="1"/>
          <p:nvPr/>
        </p:nvSpPr>
        <p:spPr>
          <a:xfrm>
            <a:off x="7069482" y="4837044"/>
            <a:ext cx="4979642" cy="1200329"/>
          </a:xfrm>
          <a:prstGeom prst="rect">
            <a:avLst/>
          </a:prstGeom>
          <a:noFill/>
        </p:spPr>
        <p:txBody>
          <a:bodyPr wrap="square" rtlCol="0">
            <a:spAutoFit/>
          </a:bodyPr>
          <a:lstStyle/>
          <a:p>
            <a:r>
              <a:rPr lang="en-US" sz="2400" b="1" dirty="0">
                <a:solidFill>
                  <a:schemeClr val="bg1"/>
                </a:solidFill>
                <a:latin typeface="Goudy Old Style" panose="02020502050305020303" pitchFamily="18" charset="77"/>
              </a:rPr>
              <a:t>Clergy Friends: </a:t>
            </a:r>
          </a:p>
          <a:p>
            <a:r>
              <a:rPr lang="en-US" sz="2400" b="1" dirty="0">
                <a:solidFill>
                  <a:schemeClr val="bg1"/>
                </a:solidFill>
                <a:latin typeface="Goudy Old Style" panose="02020502050305020303" pitchFamily="18" charset="77"/>
              </a:rPr>
              <a:t>Dom Bede Griffiths, Father Walter Adams, and Father Austin Farrer</a:t>
            </a:r>
          </a:p>
        </p:txBody>
      </p:sp>
      <p:sp>
        <p:nvSpPr>
          <p:cNvPr id="36" name="TextBox 35">
            <a:extLst>
              <a:ext uri="{FF2B5EF4-FFF2-40B4-BE49-F238E27FC236}">
                <a16:creationId xmlns:a16="http://schemas.microsoft.com/office/drawing/2014/main" id="{DD6C7BCB-1DC2-B890-094B-3184F5DA2A79}"/>
              </a:ext>
            </a:extLst>
          </p:cNvPr>
          <p:cNvSpPr txBox="1"/>
          <p:nvPr/>
        </p:nvSpPr>
        <p:spPr>
          <a:xfrm>
            <a:off x="927652" y="6268278"/>
            <a:ext cx="10032123" cy="461665"/>
          </a:xfrm>
          <a:prstGeom prst="rect">
            <a:avLst/>
          </a:prstGeom>
          <a:noFill/>
        </p:spPr>
        <p:txBody>
          <a:bodyPr wrap="square" rtlCol="0">
            <a:spAutoFit/>
          </a:bodyPr>
          <a:lstStyle/>
          <a:p>
            <a:r>
              <a:rPr lang="en-US" sz="2400" b="1" dirty="0">
                <a:solidFill>
                  <a:schemeClr val="bg1"/>
                </a:solidFill>
                <a:latin typeface="Goudy Old Style" panose="02020502050305020303" pitchFamily="18" charset="77"/>
              </a:rPr>
              <a:t>St. Philip’s Church      The </a:t>
            </a:r>
            <a:r>
              <a:rPr lang="en-US" sz="2400" b="1" dirty="0" err="1">
                <a:solidFill>
                  <a:schemeClr val="bg1"/>
                </a:solidFill>
                <a:latin typeface="Goudy Old Style" panose="02020502050305020303" pitchFamily="18" charset="77"/>
              </a:rPr>
              <a:t>Rev’d</a:t>
            </a:r>
            <a:r>
              <a:rPr lang="en-US" sz="2400" b="1" dirty="0">
                <a:solidFill>
                  <a:schemeClr val="bg1"/>
                </a:solidFill>
                <a:latin typeface="Goudy Old Style" panose="02020502050305020303" pitchFamily="18" charset="77"/>
              </a:rPr>
              <a:t> Brian K. McGreevy       May 6, 2026</a:t>
            </a:r>
          </a:p>
        </p:txBody>
      </p:sp>
    </p:spTree>
    <p:extLst>
      <p:ext uri="{BB962C8B-B14F-4D97-AF65-F5344CB8AC3E}">
        <p14:creationId xmlns:p14="http://schemas.microsoft.com/office/powerpoint/2010/main" val="1752613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C4999-F5A9-1DBB-AA65-C7FC096005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74CFF3-6B56-5458-CB8E-879318E4E953}"/>
              </a:ext>
            </a:extLst>
          </p:cNvPr>
          <p:cNvSpPr>
            <a:spLocks noGrp="1"/>
          </p:cNvSpPr>
          <p:nvPr>
            <p:ph type="title"/>
          </p:nvPr>
        </p:nvSpPr>
        <p:spPr>
          <a:xfrm>
            <a:off x="0" y="0"/>
            <a:ext cx="12191997" cy="6758609"/>
          </a:xfrm>
        </p:spPr>
        <p:txBody>
          <a:bodyPr>
            <a:noAutofit/>
          </a:bodyPr>
          <a:lstStyle/>
          <a:p>
            <a:r>
              <a:rPr lang="en-US" sz="2200" dirty="0">
                <a:latin typeface="Goudy Old Style" panose="02020502050305020303" pitchFamily="18" charset="77"/>
              </a:rPr>
              <a:t>advantage because the worshiper knows what is coming. We are actually set </a:t>
            </a:r>
            <a:br>
              <a:rPr lang="en-US" sz="2200" dirty="0">
                <a:latin typeface="Goudy Old Style" panose="02020502050305020303" pitchFamily="18" charset="77"/>
              </a:rPr>
            </a:br>
            <a:r>
              <a:rPr lang="en-US" sz="2200" dirty="0">
                <a:latin typeface="Goudy Old Style" panose="02020502050305020303" pitchFamily="18" charset="77"/>
              </a:rPr>
              <a:t>free, not put in shackles with a fixed or rigid form. To Lewis, the liturgy was</a:t>
            </a:r>
            <a:br>
              <a:rPr lang="en-US" sz="2200" dirty="0">
                <a:latin typeface="Goudy Old Style" panose="02020502050305020303" pitchFamily="18" charset="77"/>
              </a:rPr>
            </a:br>
            <a:r>
              <a:rPr lang="en-US" sz="2200" dirty="0">
                <a:latin typeface="Goudy Old Style" panose="02020502050305020303" pitchFamily="18" charset="77"/>
              </a:rPr>
              <a:t>alive and he even told one friend that continuously repeating the Sursum </a:t>
            </a:r>
            <a:br>
              <a:rPr lang="en-US" sz="2200" dirty="0">
                <a:latin typeface="Goudy Old Style" panose="02020502050305020303" pitchFamily="18" charset="77"/>
              </a:rPr>
            </a:br>
            <a:r>
              <a:rPr lang="en-US" sz="2200" dirty="0">
                <a:latin typeface="Goudy Old Style" panose="02020502050305020303" pitchFamily="18" charset="77"/>
              </a:rPr>
              <a:t>Corda (“lift up your hearts”) had helped him overcome depression. The </a:t>
            </a:r>
            <a:br>
              <a:rPr lang="en-US" sz="2200" dirty="0">
                <a:latin typeface="Goudy Old Style" panose="02020502050305020303" pitchFamily="18" charset="77"/>
              </a:rPr>
            </a:br>
            <a:r>
              <a:rPr lang="en-US" sz="2200" dirty="0">
                <a:latin typeface="Goudy Old Style" panose="02020502050305020303" pitchFamily="18" charset="77"/>
              </a:rPr>
              <a:t>Book of Common Prayer as well as liturgy thus gradually became an integral</a:t>
            </a:r>
            <a:br>
              <a:rPr lang="en-US" sz="2200" dirty="0">
                <a:latin typeface="Goudy Old Style" panose="02020502050305020303" pitchFamily="18" charset="77"/>
              </a:rPr>
            </a:br>
            <a:r>
              <a:rPr lang="en-US" sz="2200" dirty="0">
                <a:latin typeface="Goudy Old Style" panose="02020502050305020303" pitchFamily="18" charset="77"/>
              </a:rPr>
              <a:t>part of the fabric of C.S. Lewis's worship and devotional life. Adams taught </a:t>
            </a:r>
            <a:br>
              <a:rPr lang="en-US" sz="2200" dirty="0">
                <a:latin typeface="Goudy Old Style" panose="02020502050305020303" pitchFamily="18" charset="77"/>
              </a:rPr>
            </a:br>
            <a:r>
              <a:rPr lang="en-US" sz="2200" dirty="0">
                <a:latin typeface="Goudy Old Style" panose="02020502050305020303" pitchFamily="18" charset="77"/>
              </a:rPr>
              <a:t>him to read and love the Psalms, and Lewis developed the habit of praying through all 150 each month.” </a:t>
            </a:r>
            <a:br>
              <a:rPr lang="en-US" sz="2200" dirty="0">
                <a:latin typeface="Goudy Old Style" panose="02020502050305020303" pitchFamily="18" charset="77"/>
              </a:rPr>
            </a:br>
            <a:br>
              <a:rPr lang="en-US" sz="2200" dirty="0">
                <a:latin typeface="Goudy Old Style" panose="02020502050305020303" pitchFamily="18" charset="77"/>
              </a:rPr>
            </a:br>
            <a:r>
              <a:rPr lang="en-US" sz="2200" dirty="0">
                <a:latin typeface="Goudy Old Style" panose="02020502050305020303" pitchFamily="18" charset="77"/>
              </a:rPr>
              <a:t>“When Father Adams died March 3, 1952, at the age of 82, his death staggered Lewis. He wrote to an Italian priest and friend these words: “Pray for me, especially at present, when I feel much an orphan because my aged Confessor and most loving father in Christ has just died.” Lewis said of Adams, “if I ever met a holy man he is one. I owe him a great deal. Everything he ever said to me was so simple that you might have thought it childish but it was always what was needed. To me he meant a great deal. Indeed in all the years in which he was both my spiritual director and close friend I have met no one from whom I have derived so much help and counsel and whose companionship I have valued so highly.”</a:t>
            </a: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r>
              <a:rPr lang="en-US" sz="2200" b="1" dirty="0">
                <a:latin typeface="Goudy Old Style" panose="02020502050305020303" pitchFamily="18" charset="77"/>
              </a:rPr>
              <a:t>This section on Father Adams is adapted from Lyle Dorsett’s most excellent and underappreciated book </a:t>
            </a:r>
            <a:r>
              <a:rPr lang="en-US" sz="2200" b="1" i="1" dirty="0">
                <a:latin typeface="Goudy Old Style" panose="02020502050305020303" pitchFamily="18" charset="77"/>
              </a:rPr>
              <a:t>Seeking the Secret Place: The Spiritual Formation of C.S. Lewis</a:t>
            </a:r>
            <a:r>
              <a:rPr lang="en-US" sz="2200" b="1" dirty="0">
                <a:latin typeface="Goudy Old Style" panose="02020502050305020303" pitchFamily="18" charset="77"/>
              </a:rPr>
              <a:t>.</a:t>
            </a:r>
            <a:br>
              <a:rPr lang="en-US" sz="2200" b="1" dirty="0">
                <a:latin typeface="Goudy Old Style" panose="02020502050305020303" pitchFamily="18" charset="77"/>
              </a:rPr>
            </a:br>
            <a:br>
              <a:rPr lang="en-US" sz="2200" b="1" dirty="0">
                <a:latin typeface="Goudy Old Style" panose="02020502050305020303" pitchFamily="18" charset="77"/>
              </a:rPr>
            </a:br>
            <a:br>
              <a:rPr lang="en-US" sz="2200" dirty="0">
                <a:latin typeface="Goudy Old Style" panose="02020502050305020303" pitchFamily="18" charset="77"/>
              </a:rPr>
            </a:br>
            <a:endParaRPr lang="en-US" sz="2200" dirty="0">
              <a:latin typeface="Goudy Old Style" panose="02020502050305020303" pitchFamily="18" charset="77"/>
            </a:endParaRPr>
          </a:p>
        </p:txBody>
      </p:sp>
      <p:pic>
        <p:nvPicPr>
          <p:cNvPr id="9" name="Content Placeholder 8" descr="A collage of several men&#10;&#10;AI-generated content may be incorrect.">
            <a:extLst>
              <a:ext uri="{FF2B5EF4-FFF2-40B4-BE49-F238E27FC236}">
                <a16:creationId xmlns:a16="http://schemas.microsoft.com/office/drawing/2014/main" id="{69E51DA7-872B-2091-DFE9-A138598AA8B6}"/>
              </a:ext>
            </a:extLst>
          </p:cNvPr>
          <p:cNvPicPr>
            <a:picLocks noGrp="1" noChangeAspect="1"/>
          </p:cNvPicPr>
          <p:nvPr>
            <p:ph idx="1"/>
          </p:nvPr>
        </p:nvPicPr>
        <p:blipFill>
          <a:blip r:embed="rId2"/>
          <a:stretch>
            <a:fillRect/>
          </a:stretch>
        </p:blipFill>
        <p:spPr>
          <a:xfrm>
            <a:off x="8469443" y="0"/>
            <a:ext cx="3722555" cy="1753849"/>
          </a:xfrm>
          <a:prstGeom prst="rect">
            <a:avLst/>
          </a:prstGeom>
        </p:spPr>
      </p:pic>
      <p:sp>
        <p:nvSpPr>
          <p:cNvPr id="11" name="TextBox 10">
            <a:extLst>
              <a:ext uri="{FF2B5EF4-FFF2-40B4-BE49-F238E27FC236}">
                <a16:creationId xmlns:a16="http://schemas.microsoft.com/office/drawing/2014/main" id="{C8AB44D4-A035-A034-9741-AD2F9756A88D}"/>
              </a:ext>
            </a:extLst>
          </p:cNvPr>
          <p:cNvSpPr txBox="1"/>
          <p:nvPr/>
        </p:nvSpPr>
        <p:spPr>
          <a:xfrm>
            <a:off x="3670852" y="29419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99849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1DBD-C440-72A5-645A-CF8FF46FC8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8E470-BC9C-238E-A975-6F6F61503BBE}"/>
              </a:ext>
            </a:extLst>
          </p:cNvPr>
          <p:cNvSpPr>
            <a:spLocks noGrp="1"/>
          </p:cNvSpPr>
          <p:nvPr>
            <p:ph type="title"/>
          </p:nvPr>
        </p:nvSpPr>
        <p:spPr>
          <a:xfrm>
            <a:off x="0" y="0"/>
            <a:ext cx="12191997" cy="6758609"/>
          </a:xfrm>
        </p:spPr>
        <p:txBody>
          <a:bodyPr>
            <a:noAutofit/>
          </a:bodyPr>
          <a:lstStyle/>
          <a:p>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endParaRPr lang="en-US" sz="2200" dirty="0">
              <a:latin typeface="Goudy Old Style" panose="02020502050305020303" pitchFamily="18" charset="77"/>
            </a:endParaRPr>
          </a:p>
        </p:txBody>
      </p:sp>
      <p:sp>
        <p:nvSpPr>
          <p:cNvPr id="11" name="TextBox 10">
            <a:extLst>
              <a:ext uri="{FF2B5EF4-FFF2-40B4-BE49-F238E27FC236}">
                <a16:creationId xmlns:a16="http://schemas.microsoft.com/office/drawing/2014/main" id="{3A73DB6B-67D9-B58D-54CC-B13FDE7B1E12}"/>
              </a:ext>
            </a:extLst>
          </p:cNvPr>
          <p:cNvSpPr txBox="1"/>
          <p:nvPr/>
        </p:nvSpPr>
        <p:spPr>
          <a:xfrm>
            <a:off x="3670852" y="2941983"/>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EDCF5575-87FC-F6F1-3828-A9ABF59814B5}"/>
              </a:ext>
            </a:extLst>
          </p:cNvPr>
          <p:cNvPicPr>
            <a:picLocks noChangeAspect="1"/>
          </p:cNvPicPr>
          <p:nvPr/>
        </p:nvPicPr>
        <p:blipFill>
          <a:blip r:embed="rId2"/>
          <a:stretch>
            <a:fillRect/>
          </a:stretch>
        </p:blipFill>
        <p:spPr>
          <a:xfrm>
            <a:off x="449706" y="681037"/>
            <a:ext cx="6391330" cy="4790373"/>
          </a:xfrm>
          <a:prstGeom prst="rect">
            <a:avLst/>
          </a:prstGeom>
        </p:spPr>
      </p:pic>
      <p:pic>
        <p:nvPicPr>
          <p:cNvPr id="7" name="Picture 6">
            <a:extLst>
              <a:ext uri="{FF2B5EF4-FFF2-40B4-BE49-F238E27FC236}">
                <a16:creationId xmlns:a16="http://schemas.microsoft.com/office/drawing/2014/main" id="{161FFF5C-269D-8335-2E9A-5EBE18AE32E6}"/>
              </a:ext>
            </a:extLst>
          </p:cNvPr>
          <p:cNvPicPr>
            <a:picLocks noChangeAspect="1"/>
          </p:cNvPicPr>
          <p:nvPr/>
        </p:nvPicPr>
        <p:blipFill>
          <a:blip r:embed="rId3"/>
          <a:stretch>
            <a:fillRect/>
          </a:stretch>
        </p:blipFill>
        <p:spPr>
          <a:xfrm>
            <a:off x="6965950" y="681037"/>
            <a:ext cx="5101132" cy="4790373"/>
          </a:xfrm>
          <a:prstGeom prst="rect">
            <a:avLst/>
          </a:prstGeom>
        </p:spPr>
      </p:pic>
      <p:sp>
        <p:nvSpPr>
          <p:cNvPr id="10" name="Content Placeholder 9">
            <a:extLst>
              <a:ext uri="{FF2B5EF4-FFF2-40B4-BE49-F238E27FC236}">
                <a16:creationId xmlns:a16="http://schemas.microsoft.com/office/drawing/2014/main" id="{7FD2C45B-5AEE-94B6-625C-6CF03ED58519}"/>
              </a:ext>
            </a:extLst>
          </p:cNvPr>
          <p:cNvSpPr>
            <a:spLocks noGrp="1"/>
          </p:cNvSpPr>
          <p:nvPr>
            <p:ph idx="1"/>
          </p:nvPr>
        </p:nvSpPr>
        <p:spPr>
          <a:xfrm>
            <a:off x="838200" y="1825625"/>
            <a:ext cx="435964" cy="4351338"/>
          </a:xfrm>
        </p:spPr>
        <p:txBody>
          <a:bodyPr/>
          <a:lstStyle/>
          <a:p>
            <a:pPr marL="0" indent="0">
              <a:buNone/>
            </a:pPr>
            <a:endParaRPr lang="en-US" dirty="0"/>
          </a:p>
        </p:txBody>
      </p:sp>
    </p:spTree>
    <p:extLst>
      <p:ext uri="{BB962C8B-B14F-4D97-AF65-F5344CB8AC3E}">
        <p14:creationId xmlns:p14="http://schemas.microsoft.com/office/powerpoint/2010/main" val="3862433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721C9-82BC-2982-7A7C-0712FD0D2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B9E5B-5FF9-A56D-4865-1D14306AD210}"/>
              </a:ext>
            </a:extLst>
          </p:cNvPr>
          <p:cNvSpPr>
            <a:spLocks noGrp="1"/>
          </p:cNvSpPr>
          <p:nvPr>
            <p:ph type="title"/>
          </p:nvPr>
        </p:nvSpPr>
        <p:spPr>
          <a:xfrm>
            <a:off x="0" y="0"/>
            <a:ext cx="12191997" cy="6758609"/>
          </a:xfrm>
        </p:spPr>
        <p:txBody>
          <a:bodyPr>
            <a:noAutofit/>
          </a:bodyPr>
          <a:lstStyle/>
          <a:p>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endParaRPr lang="en-US" sz="2200" dirty="0">
              <a:latin typeface="Goudy Old Style" panose="02020502050305020303" pitchFamily="18" charset="77"/>
            </a:endParaRPr>
          </a:p>
        </p:txBody>
      </p:sp>
      <p:sp>
        <p:nvSpPr>
          <p:cNvPr id="11" name="TextBox 10">
            <a:extLst>
              <a:ext uri="{FF2B5EF4-FFF2-40B4-BE49-F238E27FC236}">
                <a16:creationId xmlns:a16="http://schemas.microsoft.com/office/drawing/2014/main" id="{34C57791-795C-C131-CC91-1384077831D7}"/>
              </a:ext>
            </a:extLst>
          </p:cNvPr>
          <p:cNvSpPr txBox="1"/>
          <p:nvPr/>
        </p:nvSpPr>
        <p:spPr>
          <a:xfrm>
            <a:off x="3670852" y="2941983"/>
            <a:ext cx="184731" cy="369332"/>
          </a:xfrm>
          <a:prstGeom prst="rect">
            <a:avLst/>
          </a:prstGeom>
          <a:noFill/>
        </p:spPr>
        <p:txBody>
          <a:bodyPr wrap="none" rtlCol="0">
            <a:spAutoFit/>
          </a:bodyPr>
          <a:lstStyle/>
          <a:p>
            <a:endParaRPr lang="en-US" dirty="0"/>
          </a:p>
        </p:txBody>
      </p:sp>
      <p:pic>
        <p:nvPicPr>
          <p:cNvPr id="4" name="Content Placeholder 3">
            <a:extLst>
              <a:ext uri="{FF2B5EF4-FFF2-40B4-BE49-F238E27FC236}">
                <a16:creationId xmlns:a16="http://schemas.microsoft.com/office/drawing/2014/main" id="{22FF8C7C-C9BD-980E-9F2C-20176E492781}"/>
              </a:ext>
            </a:extLst>
          </p:cNvPr>
          <p:cNvPicPr>
            <a:picLocks noGrp="1" noChangeAspect="1"/>
          </p:cNvPicPr>
          <p:nvPr>
            <p:ph idx="1"/>
          </p:nvPr>
        </p:nvPicPr>
        <p:blipFill>
          <a:blip r:embed="rId2"/>
          <a:stretch>
            <a:fillRect/>
          </a:stretch>
        </p:blipFill>
        <p:spPr>
          <a:xfrm>
            <a:off x="6556309" y="298579"/>
            <a:ext cx="5256245" cy="5990253"/>
          </a:xfrm>
          <a:prstGeom prst="rect">
            <a:avLst/>
          </a:prstGeom>
        </p:spPr>
      </p:pic>
      <p:pic>
        <p:nvPicPr>
          <p:cNvPr id="8" name="Picture 7">
            <a:extLst>
              <a:ext uri="{FF2B5EF4-FFF2-40B4-BE49-F238E27FC236}">
                <a16:creationId xmlns:a16="http://schemas.microsoft.com/office/drawing/2014/main" id="{C2DE2B97-5D37-4C6C-C925-102B82A5DBBC}"/>
              </a:ext>
            </a:extLst>
          </p:cNvPr>
          <p:cNvPicPr>
            <a:picLocks noChangeAspect="1"/>
          </p:cNvPicPr>
          <p:nvPr/>
        </p:nvPicPr>
        <p:blipFill>
          <a:blip r:embed="rId3"/>
          <a:stretch>
            <a:fillRect/>
          </a:stretch>
        </p:blipFill>
        <p:spPr>
          <a:xfrm>
            <a:off x="597160" y="298580"/>
            <a:ext cx="5256245" cy="5990252"/>
          </a:xfrm>
          <a:prstGeom prst="rect">
            <a:avLst/>
          </a:prstGeom>
        </p:spPr>
      </p:pic>
    </p:spTree>
    <p:extLst>
      <p:ext uri="{BB962C8B-B14F-4D97-AF65-F5344CB8AC3E}">
        <p14:creationId xmlns:p14="http://schemas.microsoft.com/office/powerpoint/2010/main" val="158172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7FB1A-58BE-3B0C-2504-DBF4E4009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5E5A14-3390-A3BF-9BC7-2274A7C4B300}"/>
              </a:ext>
            </a:extLst>
          </p:cNvPr>
          <p:cNvSpPr>
            <a:spLocks noGrp="1"/>
          </p:cNvSpPr>
          <p:nvPr>
            <p:ph type="title"/>
          </p:nvPr>
        </p:nvSpPr>
        <p:spPr>
          <a:xfrm>
            <a:off x="0" y="0"/>
            <a:ext cx="12191997" cy="6758609"/>
          </a:xfrm>
        </p:spPr>
        <p:txBody>
          <a:bodyPr>
            <a:noAutofit/>
          </a:bodyPr>
          <a:lstStyle/>
          <a:p>
            <a:r>
              <a:rPr lang="en-US" sz="2200" b="1" dirty="0">
                <a:latin typeface="Goudy Old Style" panose="02020502050305020303" pitchFamily="18" charset="77"/>
              </a:rPr>
              <a:t>Father Austin Farrer (1904-1968)</a:t>
            </a:r>
            <a:br>
              <a:rPr lang="en-US" sz="2200" b="1" dirty="0">
                <a:latin typeface="Goudy Old Style" panose="02020502050305020303" pitchFamily="18" charset="77"/>
              </a:rPr>
            </a:br>
            <a:r>
              <a:rPr lang="en-US" sz="1600" i="1" dirty="0">
                <a:latin typeface="Goudy Old Style" panose="02020502050305020303" pitchFamily="18" charset="77"/>
              </a:rPr>
              <a:t>adapted from </a:t>
            </a:r>
            <a:r>
              <a:rPr lang="en-US" sz="1600" i="1" u="sng" dirty="0">
                <a:latin typeface="Goudy Old Style" panose="02020502050305020303" pitchFamily="18" charset="77"/>
              </a:rPr>
              <a:t>No Ordinary People </a:t>
            </a:r>
            <a:r>
              <a:rPr lang="en-US" sz="1600" i="1" dirty="0">
                <a:latin typeface="Goudy Old Style" panose="02020502050305020303" pitchFamily="18" charset="77"/>
              </a:rPr>
              <a:t>by Joel Heck</a:t>
            </a:r>
            <a:br>
              <a:rPr lang="en-US" sz="900" b="1" dirty="0">
                <a:latin typeface="Goudy Old Style" panose="02020502050305020303" pitchFamily="18" charset="77"/>
              </a:rPr>
            </a:br>
            <a:br>
              <a:rPr lang="en-US" sz="900" b="1" dirty="0">
                <a:latin typeface="Goudy Old Style" panose="02020502050305020303" pitchFamily="18" charset="77"/>
              </a:rPr>
            </a:br>
            <a:r>
              <a:rPr lang="en-US" sz="2200" dirty="0">
                <a:latin typeface="Goudy Old Style" panose="02020502050305020303" pitchFamily="18" charset="77"/>
              </a:rPr>
              <a:t>Richard Harris, Bishop of Oxford, called Austin Farrer “the greatest mind</a:t>
            </a:r>
            <a:br>
              <a:rPr lang="en-US" sz="2200" dirty="0">
                <a:latin typeface="Goudy Old Style" panose="02020502050305020303" pitchFamily="18" charset="77"/>
              </a:rPr>
            </a:br>
            <a:r>
              <a:rPr lang="en-US" sz="2200" dirty="0">
                <a:latin typeface="Goudy Old Style" panose="02020502050305020303" pitchFamily="18" charset="77"/>
              </a:rPr>
              <a:t>produced by the Church of England in the 20th century.” The Gresham </a:t>
            </a:r>
            <a:br>
              <a:rPr lang="en-US" sz="2200" dirty="0">
                <a:latin typeface="Goudy Old Style" panose="02020502050305020303" pitchFamily="18" charset="77"/>
              </a:rPr>
            </a:br>
            <a:r>
              <a:rPr lang="en-US" sz="2200" dirty="0">
                <a:latin typeface="Goudy Old Style" panose="02020502050305020303" pitchFamily="18" charset="77"/>
              </a:rPr>
              <a:t>Professor of Divinity, Gordon Phillips described Farrer as “a scholar, a wit,</a:t>
            </a:r>
            <a:br>
              <a:rPr lang="en-US" sz="2200" dirty="0">
                <a:latin typeface="Goudy Old Style" panose="02020502050305020303" pitchFamily="18" charset="77"/>
              </a:rPr>
            </a:br>
            <a:r>
              <a:rPr lang="en-US" sz="2200" dirty="0">
                <a:latin typeface="Goudy Old Style" panose="02020502050305020303" pitchFamily="18" charset="77"/>
              </a:rPr>
              <a:t>a saint, a philosopher, and a man of prayer. He was a hawk among </a:t>
            </a:r>
            <a:br>
              <a:rPr lang="en-US" sz="2200" dirty="0">
                <a:latin typeface="Goudy Old Style" panose="02020502050305020303" pitchFamily="18" charset="77"/>
              </a:rPr>
            </a:br>
            <a:r>
              <a:rPr lang="en-US" sz="2200" dirty="0">
                <a:latin typeface="Goudy Old Style" panose="02020502050305020303" pitchFamily="18" charset="77"/>
              </a:rPr>
              <a:t>sparrows.” Farrer's father was a Baptist minister and lecturer in Church </a:t>
            </a:r>
            <a:br>
              <a:rPr lang="en-US" sz="2200" dirty="0">
                <a:latin typeface="Goudy Old Style" panose="02020502050305020303" pitchFamily="18" charset="77"/>
              </a:rPr>
            </a:br>
            <a:r>
              <a:rPr lang="en-US" sz="2200" dirty="0">
                <a:latin typeface="Goudy Old Style" panose="02020502050305020303" pitchFamily="18" charset="77"/>
              </a:rPr>
              <a:t>History. Farrer graduated from St Paul's School at the Cathedral in London and then won the top scholarship to Balliol College, Oxford. While at Oxford he was confirmed in the Anglican Church in 1924. Like Lewis, Farrer was one of the very rare pupils who earned a Triple First in Moderations and Greats and then (unlike Lewis) in Theology. Ordained to the Anglican priesthood after Oxford, he continued to study theology and philosophy. He served as a Chaplain and tutor at St. Edmund Hall, working closely and highly effectively with student ministry to undergraduates. In New Testament circles Farrer was known for his work on the Gospel of Mark in particular. Farrer was a prolific scholar and preacher, authoring many books, some of them compilations of sermons but also books on philosophy. The last position that Farrer held and perhaps the most important was as Warden (President) of Keble College from 1960 to 1968.</a:t>
            </a:r>
            <a:br>
              <a:rPr lang="en-US" sz="900" dirty="0">
                <a:latin typeface="Goudy Old Style" panose="02020502050305020303" pitchFamily="18" charset="77"/>
              </a:rPr>
            </a:br>
            <a:br>
              <a:rPr lang="en-US" sz="900" dirty="0">
                <a:latin typeface="Goudy Old Style" panose="02020502050305020303" pitchFamily="18" charset="77"/>
              </a:rPr>
            </a:br>
            <a:r>
              <a:rPr lang="en-US" sz="2200" dirty="0">
                <a:latin typeface="Goudy Old Style" panose="02020502050305020303" pitchFamily="18" charset="77"/>
              </a:rPr>
              <a:t>Austin Farrer first came to Oxford in 1931 and met C.S. Lewis sometime shortly after that. He came to speak at the Socratic Club in 1942. He went on to speak at the Socratic Club 19 times, more than any other speaker except Lewis. When Lewis sent drafts of what would become </a:t>
            </a:r>
            <a:r>
              <a:rPr lang="en-US" sz="2200" i="1" dirty="0">
                <a:latin typeface="Goudy Old Style" panose="02020502050305020303" pitchFamily="18" charset="77"/>
              </a:rPr>
              <a:t>Mere Christianity </a:t>
            </a:r>
            <a:r>
              <a:rPr lang="en-US" sz="2200" dirty="0">
                <a:latin typeface="Goudy Old Style" panose="02020502050305020303" pitchFamily="18" charset="77"/>
              </a:rPr>
              <a:t>out to four clergymen to get their perspective, Farrer was the one representing Anglicanism. Farrer and Lewis became close friends, chiefly because they were both Christians committed to the truths of Scripture, but also because they were prolific writers, Oxford academics, and people concerned for the spiritual well-being of souls. Farrer admired</a:t>
            </a:r>
            <a:endParaRPr lang="en-US" sz="2200" b="1" dirty="0">
              <a:latin typeface="Goudy Old Style" panose="02020502050305020303" pitchFamily="18" charset="77"/>
            </a:endParaRPr>
          </a:p>
        </p:txBody>
      </p:sp>
      <p:pic>
        <p:nvPicPr>
          <p:cNvPr id="9" name="Content Placeholder 8" descr="A collage of several men&#10;&#10;AI-generated content may be incorrect.">
            <a:extLst>
              <a:ext uri="{FF2B5EF4-FFF2-40B4-BE49-F238E27FC236}">
                <a16:creationId xmlns:a16="http://schemas.microsoft.com/office/drawing/2014/main" id="{9CF27FFF-5A8E-3670-4B1E-D19D098DF72D}"/>
              </a:ext>
            </a:extLst>
          </p:cNvPr>
          <p:cNvPicPr>
            <a:picLocks noGrp="1" noChangeAspect="1"/>
          </p:cNvPicPr>
          <p:nvPr>
            <p:ph idx="1"/>
          </p:nvPr>
        </p:nvPicPr>
        <p:blipFill>
          <a:blip r:embed="rId2"/>
          <a:stretch>
            <a:fillRect/>
          </a:stretch>
        </p:blipFill>
        <p:spPr>
          <a:xfrm>
            <a:off x="8256103" y="0"/>
            <a:ext cx="3935895" cy="1921565"/>
          </a:xfrm>
          <a:prstGeom prst="rect">
            <a:avLst/>
          </a:prstGeom>
        </p:spPr>
      </p:pic>
      <p:sp>
        <p:nvSpPr>
          <p:cNvPr id="11" name="TextBox 10">
            <a:extLst>
              <a:ext uri="{FF2B5EF4-FFF2-40B4-BE49-F238E27FC236}">
                <a16:creationId xmlns:a16="http://schemas.microsoft.com/office/drawing/2014/main" id="{29F10749-0A13-ABE1-C631-E42F52B9549E}"/>
              </a:ext>
            </a:extLst>
          </p:cNvPr>
          <p:cNvSpPr txBox="1"/>
          <p:nvPr/>
        </p:nvSpPr>
        <p:spPr>
          <a:xfrm>
            <a:off x="3670852" y="29419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28075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E540B-FF2E-B0E1-F702-B4DA4047F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0BCFC-568A-F18A-CAC4-916B544273A6}"/>
              </a:ext>
            </a:extLst>
          </p:cNvPr>
          <p:cNvSpPr>
            <a:spLocks noGrp="1"/>
          </p:cNvSpPr>
          <p:nvPr>
            <p:ph type="title"/>
          </p:nvPr>
        </p:nvSpPr>
        <p:spPr>
          <a:xfrm>
            <a:off x="0" y="0"/>
            <a:ext cx="12191997" cy="6758609"/>
          </a:xfrm>
        </p:spPr>
        <p:txBody>
          <a:bodyPr>
            <a:noAutofit/>
          </a:bodyPr>
          <a:lstStyle/>
          <a:p>
            <a:br>
              <a:rPr lang="en-US" sz="2200" dirty="0">
                <a:latin typeface="Goudy Old Style" panose="02020502050305020303" pitchFamily="18" charset="77"/>
              </a:rPr>
            </a:br>
            <a:br>
              <a:rPr lang="en-US" sz="2200" dirty="0">
                <a:latin typeface="Goudy Old Style" panose="02020502050305020303" pitchFamily="18" charset="77"/>
              </a:rPr>
            </a:br>
            <a:br>
              <a:rPr lang="en-US" sz="2200" dirty="0">
                <a:latin typeface="Goudy Old Style" panose="02020502050305020303" pitchFamily="18" charset="77"/>
              </a:rPr>
            </a:br>
            <a:r>
              <a:rPr lang="en-US" sz="2200" dirty="0">
                <a:latin typeface="Goudy Old Style" panose="02020502050305020303" pitchFamily="18" charset="77"/>
              </a:rPr>
              <a:t>the way Lewis cared for the souls and spiritual well-being of his readers </a:t>
            </a:r>
            <a:br>
              <a:rPr lang="en-US" sz="2200" dirty="0">
                <a:latin typeface="Goudy Old Style" panose="02020502050305020303" pitchFamily="18" charset="77"/>
              </a:rPr>
            </a:br>
            <a:r>
              <a:rPr lang="en-US" sz="2200" dirty="0">
                <a:latin typeface="Goudy Old Style" panose="02020502050305020303" pitchFamily="18" charset="77"/>
              </a:rPr>
              <a:t>and stated of Lewis that “pastoral concern continues to rule his pen.” </a:t>
            </a:r>
            <a:br>
              <a:rPr lang="en-US" sz="2200" dirty="0">
                <a:latin typeface="Goudy Old Style" panose="02020502050305020303" pitchFamily="18" charset="77"/>
              </a:rPr>
            </a:br>
            <a:r>
              <a:rPr lang="en-US" sz="2200" dirty="0">
                <a:latin typeface="Goudy Old Style" panose="02020502050305020303" pitchFamily="18" charset="77"/>
              </a:rPr>
              <a:t>Lewis dedicated his book </a:t>
            </a:r>
            <a:r>
              <a:rPr lang="en-US" sz="2200" i="1" dirty="0">
                <a:latin typeface="Goudy Old Style" panose="02020502050305020303" pitchFamily="18" charset="77"/>
              </a:rPr>
              <a:t>Reflections on the Psalms</a:t>
            </a:r>
            <a:r>
              <a:rPr lang="en-US" sz="2200" dirty="0">
                <a:latin typeface="Goudy Old Style" panose="02020502050305020303" pitchFamily="18" charset="77"/>
              </a:rPr>
              <a:t> to Farrer.</a:t>
            </a:r>
            <a:br>
              <a:rPr lang="en-US" sz="2200" dirty="0">
                <a:latin typeface="Goudy Old Style" panose="02020502050305020303" pitchFamily="18" charset="77"/>
              </a:rPr>
            </a:br>
            <a:br>
              <a:rPr lang="en-US" sz="2200" dirty="0">
                <a:latin typeface="Goudy Old Style" panose="02020502050305020303" pitchFamily="18" charset="77"/>
              </a:rPr>
            </a:br>
            <a:r>
              <a:rPr lang="en-US" sz="2200" dirty="0">
                <a:latin typeface="Goudy Old Style" panose="02020502050305020303" pitchFamily="18" charset="77"/>
              </a:rPr>
              <a:t>“In later years, their friendship deepened through the efforts of Farrer’s </a:t>
            </a:r>
            <a:br>
              <a:rPr lang="en-US" sz="2200" dirty="0">
                <a:latin typeface="Goudy Old Style" panose="02020502050305020303" pitchFamily="18" charset="77"/>
              </a:rPr>
            </a:br>
            <a:r>
              <a:rPr lang="en-US" sz="2200" dirty="0">
                <a:latin typeface="Goudy Old Style" panose="02020502050305020303" pitchFamily="18" charset="77"/>
              </a:rPr>
              <a:t>wife, the novelist Katherine Farrer, to befriend Joy Davidman. The </a:t>
            </a:r>
            <a:r>
              <a:rPr lang="en-US" sz="2200" dirty="0" err="1">
                <a:latin typeface="Goudy Old Style" panose="02020502050305020303" pitchFamily="18" charset="77"/>
              </a:rPr>
              <a:t>Farrers</a:t>
            </a:r>
            <a:br>
              <a:rPr lang="en-US" sz="2200" dirty="0">
                <a:latin typeface="Goudy Old Style" panose="02020502050305020303" pitchFamily="18" charset="77"/>
              </a:rPr>
            </a:br>
            <a:r>
              <a:rPr lang="en-US" sz="2200" dirty="0">
                <a:latin typeface="Goudy Old Style" panose="02020502050305020303" pitchFamily="18" charset="77"/>
              </a:rPr>
              <a:t>were one of the few in Lewis’s circle of friends to embrace Joy Davidman </a:t>
            </a:r>
            <a:br>
              <a:rPr lang="en-US" sz="2200" dirty="0">
                <a:latin typeface="Goudy Old Style" panose="02020502050305020303" pitchFamily="18" charset="77"/>
              </a:rPr>
            </a:br>
            <a:r>
              <a:rPr lang="en-US" sz="2200" dirty="0">
                <a:latin typeface="Goudy Old Style" panose="02020502050305020303" pitchFamily="18" charset="77"/>
              </a:rPr>
              <a:t>and their marriage. In 1956, Farrer witnessed Lewis and Joy’s marriage at the Oxford Registry Office; he later administered Extreme Unction to Joy while she lay dying and he presided at her funeral. Likewise, he tended to Lewis during his final illness, read the lesson at his funeral, and preached at his memorial service. </a:t>
            </a:r>
            <a:br>
              <a:rPr lang="en-US" sz="2200" dirty="0">
                <a:latin typeface="Goudy Old Style" panose="02020502050305020303" pitchFamily="18" charset="77"/>
              </a:rPr>
            </a:br>
            <a:br>
              <a:rPr lang="en-US" sz="2200" dirty="0">
                <a:latin typeface="Goudy Old Style" panose="02020502050305020303" pitchFamily="18" charset="77"/>
              </a:rPr>
            </a:br>
            <a:r>
              <a:rPr lang="en-US" sz="2200" dirty="0">
                <a:latin typeface="Goudy Old Style" panose="02020502050305020303" pitchFamily="18" charset="77"/>
              </a:rPr>
              <a:t>“Farrer’s wife Katharine, also known as “K” in the letters, was always a warm and inviting presence. She was one of the first friends of Lewis’s to meet Joy Davidman.  Katharine was a writer herself, translating Gabriel Marcel’s</a:t>
            </a:r>
            <a:r>
              <a:rPr lang="en-US" sz="2200" i="1" dirty="0">
                <a:latin typeface="Goudy Old Style" panose="02020502050305020303" pitchFamily="18" charset="77"/>
              </a:rPr>
              <a:t> Etre to </a:t>
            </a:r>
            <a:r>
              <a:rPr lang="en-US" sz="2200" i="1" dirty="0" err="1">
                <a:latin typeface="Goudy Old Style" panose="02020502050305020303" pitchFamily="18" charset="77"/>
              </a:rPr>
              <a:t>Avoir</a:t>
            </a:r>
            <a:r>
              <a:rPr lang="en-US" sz="2200" dirty="0">
                <a:latin typeface="Goudy Old Style" panose="02020502050305020303" pitchFamily="18" charset="77"/>
              </a:rPr>
              <a:t> as </a:t>
            </a:r>
            <a:r>
              <a:rPr lang="en-US" sz="2200" i="1" dirty="0">
                <a:latin typeface="Goudy Old Style" panose="02020502050305020303" pitchFamily="18" charset="77"/>
              </a:rPr>
              <a:t>Being and Having</a:t>
            </a:r>
            <a:r>
              <a:rPr lang="en-US" sz="2200" dirty="0">
                <a:latin typeface="Goudy Old Style" panose="02020502050305020303" pitchFamily="18" charset="77"/>
              </a:rPr>
              <a:t>, writing a novel titled </a:t>
            </a:r>
            <a:r>
              <a:rPr lang="en-US" sz="2200" i="1" dirty="0">
                <a:latin typeface="Goudy Old Style" panose="02020502050305020303" pitchFamily="18" charset="77"/>
              </a:rPr>
              <a:t>At Odds with Morning</a:t>
            </a:r>
            <a:r>
              <a:rPr lang="en-US" sz="2200" dirty="0">
                <a:latin typeface="Goudy Old Style" panose="02020502050305020303" pitchFamily="18" charset="77"/>
              </a:rPr>
              <a:t>, in addition to three detective novels she discusses with Lewis in her correspondence: </a:t>
            </a:r>
            <a:r>
              <a:rPr lang="en-US" sz="2200" i="1" dirty="0">
                <a:latin typeface="Goudy Old Style" panose="02020502050305020303" pitchFamily="18" charset="77"/>
              </a:rPr>
              <a:t>The Missing Link</a:t>
            </a:r>
            <a:r>
              <a:rPr lang="en-US" sz="2200" dirty="0">
                <a:latin typeface="Goudy Old Style" panose="02020502050305020303" pitchFamily="18" charset="77"/>
              </a:rPr>
              <a:t>, </a:t>
            </a:r>
            <a:r>
              <a:rPr lang="en-US" sz="2200" i="1" dirty="0">
                <a:latin typeface="Goudy Old Style" panose="02020502050305020303" pitchFamily="18" charset="77"/>
              </a:rPr>
              <a:t>Cretan Counterfeit</a:t>
            </a:r>
            <a:r>
              <a:rPr lang="en-US" sz="2200" dirty="0">
                <a:latin typeface="Goudy Old Style" panose="02020502050305020303" pitchFamily="18" charset="77"/>
              </a:rPr>
              <a:t>, and </a:t>
            </a:r>
            <a:r>
              <a:rPr lang="en-US" sz="2200" i="1" dirty="0">
                <a:latin typeface="Goudy Old Style" panose="02020502050305020303" pitchFamily="18" charset="77"/>
              </a:rPr>
              <a:t>Gownman’s Gallows. </a:t>
            </a:r>
            <a:r>
              <a:rPr lang="en-US" sz="2200" dirty="0">
                <a:latin typeface="Goudy Old Style" panose="02020502050305020303" pitchFamily="18" charset="77"/>
              </a:rPr>
              <a:t>It was Katharine who felt the sudden urge to call Joy Davidman on 18 October 1956.  At that very moment, Joy tripped over the telephone wire.  When she fell, the bone in her leg (which was later discovered to be eaten up with cancer) snapped. Joy could hear Katharine on the phone but could not respond. Katharine and Austin took Joy to the hospital, where her cancer was discovered by doctors.</a:t>
            </a:r>
            <a:br>
              <a:rPr lang="en-US" sz="2200" dirty="0">
                <a:latin typeface="Goudy Old Style" panose="02020502050305020303" pitchFamily="18" charset="77"/>
              </a:rPr>
            </a:br>
            <a:r>
              <a:rPr lang="en-US" sz="2200" dirty="0">
                <a:latin typeface="Goudy Old Style" panose="02020502050305020303" pitchFamily="18" charset="77"/>
              </a:rPr>
              <a:t>Austin Farrer  often lectured abroad and Katharine accompanied him.  In 1966, they travelled to Baton Rouge, Louisiana through the swamp.  The host did not know that Katharine wrote detective novels and was taken aback when she exclaimed, “What a lovely place to hide a </a:t>
            </a:r>
            <a:r>
              <a:rPr lang="en-US" sz="2200" dirty="0" err="1">
                <a:latin typeface="Goudy Old Style" panose="02020502050305020303" pitchFamily="18" charset="77"/>
              </a:rPr>
              <a:t>body!”</a:t>
            </a:r>
            <a:r>
              <a:rPr lang="en-US" sz="1600" i="1" dirty="0" err="1">
                <a:latin typeface="Goudy Old Style" panose="02020502050305020303" pitchFamily="18" charset="77"/>
              </a:rPr>
              <a:t>adapted</a:t>
            </a:r>
            <a:r>
              <a:rPr lang="en-US" sz="1600" i="1" dirty="0">
                <a:latin typeface="Goudy Old Style" panose="02020502050305020303" pitchFamily="18" charset="77"/>
              </a:rPr>
              <a:t> from </a:t>
            </a:r>
            <a:r>
              <a:rPr lang="en-US" sz="1600" i="1" dirty="0" err="1">
                <a:latin typeface="Goudy Old Style" panose="02020502050305020303" pitchFamily="18" charset="77"/>
              </a:rPr>
              <a:t>Crystalhurd.com</a:t>
            </a:r>
            <a:br>
              <a:rPr lang="en-US" sz="2200" dirty="0">
                <a:latin typeface="Goudy Old Style" panose="02020502050305020303" pitchFamily="18" charset="77"/>
              </a:rPr>
            </a:br>
            <a:br>
              <a:rPr lang="en-US" sz="2200" dirty="0">
                <a:latin typeface="Goudy Old Style" panose="02020502050305020303" pitchFamily="18" charset="77"/>
              </a:rPr>
            </a:br>
            <a:r>
              <a:rPr lang="en-US" sz="2200" dirty="0">
                <a:latin typeface="Goudy Old Style" panose="02020502050305020303" pitchFamily="18" charset="77"/>
              </a:rPr>
              <a:t> </a:t>
            </a:r>
            <a:br>
              <a:rPr lang="en-US" sz="2200" b="1" dirty="0">
                <a:latin typeface="Goudy Old Style" panose="02020502050305020303" pitchFamily="18" charset="77"/>
              </a:rPr>
            </a:br>
            <a:endParaRPr lang="en-US" sz="2200" b="1" dirty="0">
              <a:latin typeface="Goudy Old Style" panose="02020502050305020303" pitchFamily="18" charset="77"/>
            </a:endParaRPr>
          </a:p>
        </p:txBody>
      </p:sp>
      <p:pic>
        <p:nvPicPr>
          <p:cNvPr id="9" name="Content Placeholder 8" descr="A collage of several men&#10;&#10;AI-generated content may be incorrect.">
            <a:extLst>
              <a:ext uri="{FF2B5EF4-FFF2-40B4-BE49-F238E27FC236}">
                <a16:creationId xmlns:a16="http://schemas.microsoft.com/office/drawing/2014/main" id="{23D26080-9637-0CFC-D2B5-CFA1E21D2FC3}"/>
              </a:ext>
            </a:extLst>
          </p:cNvPr>
          <p:cNvPicPr>
            <a:picLocks noGrp="1" noChangeAspect="1"/>
          </p:cNvPicPr>
          <p:nvPr>
            <p:ph idx="1"/>
          </p:nvPr>
        </p:nvPicPr>
        <p:blipFill>
          <a:blip r:embed="rId2"/>
          <a:stretch>
            <a:fillRect/>
          </a:stretch>
        </p:blipFill>
        <p:spPr>
          <a:xfrm>
            <a:off x="8256103" y="0"/>
            <a:ext cx="3935895" cy="1921565"/>
          </a:xfrm>
          <a:prstGeom prst="rect">
            <a:avLst/>
          </a:prstGeom>
        </p:spPr>
      </p:pic>
      <p:sp>
        <p:nvSpPr>
          <p:cNvPr id="11" name="TextBox 10">
            <a:extLst>
              <a:ext uri="{FF2B5EF4-FFF2-40B4-BE49-F238E27FC236}">
                <a16:creationId xmlns:a16="http://schemas.microsoft.com/office/drawing/2014/main" id="{7FC23227-9BC9-149B-7C0B-DDA9EF9CA350}"/>
              </a:ext>
            </a:extLst>
          </p:cNvPr>
          <p:cNvSpPr txBox="1"/>
          <p:nvPr/>
        </p:nvSpPr>
        <p:spPr>
          <a:xfrm>
            <a:off x="3670852" y="29419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81184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4750-0B71-5BE5-73E8-7AE92979D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D5C93-41D5-05E2-9FF4-5E29EC844BCF}"/>
              </a:ext>
            </a:extLst>
          </p:cNvPr>
          <p:cNvSpPr>
            <a:spLocks noGrp="1"/>
          </p:cNvSpPr>
          <p:nvPr>
            <p:ph type="title"/>
          </p:nvPr>
        </p:nvSpPr>
        <p:spPr>
          <a:xfrm>
            <a:off x="0" y="0"/>
            <a:ext cx="12191997" cy="6758609"/>
          </a:xfrm>
        </p:spPr>
        <p:txBody>
          <a:bodyPr>
            <a:noAutofit/>
          </a:bodyPr>
          <a:lstStyle/>
          <a:p>
            <a:r>
              <a:rPr lang="en-US" sz="2200" dirty="0">
                <a:latin typeface="Goudy Old Style" panose="02020502050305020303" pitchFamily="18" charset="77"/>
              </a:rPr>
              <a:t>When Farrer spoke at Lewis’s memorial service at Magdalen College, he </a:t>
            </a:r>
            <a:br>
              <a:rPr lang="en-US" sz="2200" dirty="0">
                <a:latin typeface="Goudy Old Style" panose="02020502050305020303" pitchFamily="18" charset="77"/>
              </a:rPr>
            </a:br>
            <a:r>
              <a:rPr lang="en-US" sz="2200" dirty="0">
                <a:latin typeface="Goudy Old Style" panose="02020502050305020303" pitchFamily="18" charset="77"/>
              </a:rPr>
              <a:t>said Lewis had “more actuality of Soul than the common breed of men. </a:t>
            </a:r>
            <a:br>
              <a:rPr lang="en-US" sz="2200" dirty="0">
                <a:latin typeface="Goudy Old Style" panose="02020502050305020303" pitchFamily="18" charset="77"/>
              </a:rPr>
            </a:br>
            <a:r>
              <a:rPr lang="en-US" sz="2200" dirty="0">
                <a:latin typeface="Goudy Old Style" panose="02020502050305020303" pitchFamily="18" charset="77"/>
              </a:rPr>
              <a:t>He took in more, he felt more, he remembered more, he invented more. </a:t>
            </a:r>
            <a:br>
              <a:rPr lang="en-US" sz="2200" dirty="0">
                <a:latin typeface="Goudy Old Style" panose="02020502050305020303" pitchFamily="18" charset="77"/>
              </a:rPr>
            </a:br>
            <a:r>
              <a:rPr lang="en-US" sz="2200" dirty="0">
                <a:latin typeface="Goudy Old Style" panose="02020502050305020303" pitchFamily="18" charset="77"/>
              </a:rPr>
              <a:t>The reflections on his early life record an intense awareness, a vigorous </a:t>
            </a:r>
            <a:br>
              <a:rPr lang="en-US" sz="2200" dirty="0">
                <a:latin typeface="Goudy Old Style" panose="02020502050305020303" pitchFamily="18" charset="77"/>
              </a:rPr>
            </a:br>
            <a:r>
              <a:rPr lang="en-US" sz="2200" dirty="0">
                <a:latin typeface="Goudy Old Style" panose="02020502050305020303" pitchFamily="18" charset="77"/>
              </a:rPr>
              <a:t>reaction, and taking of the world into his heart, which must amaze. Lewis </a:t>
            </a:r>
            <a:br>
              <a:rPr lang="en-US" sz="2200" dirty="0">
                <a:latin typeface="Goudy Old Style" panose="02020502050305020303" pitchFamily="18" charset="77"/>
              </a:rPr>
            </a:br>
            <a:r>
              <a:rPr lang="en-US" sz="2200" dirty="0">
                <a:latin typeface="Goudy Old Style" panose="02020502050305020303" pitchFamily="18" charset="77"/>
              </a:rPr>
              <a:t>had a capacity for experience beyond our scope. If it is a crime to think </a:t>
            </a:r>
            <a:br>
              <a:rPr lang="en-US" sz="2200" dirty="0">
                <a:latin typeface="Goudy Old Style" panose="02020502050305020303" pitchFamily="18" charset="77"/>
              </a:rPr>
            </a:br>
            <a:r>
              <a:rPr lang="en-US" sz="2200" dirty="0">
                <a:latin typeface="Goudy Old Style" panose="02020502050305020303" pitchFamily="18" charset="77"/>
              </a:rPr>
              <a:t>about all you strongly feel and feel the realities about which you think, then the crime was certainly his. It was this feeling intellect, this intellectual imagination that make the strength of his religious writings. He paid you the compliment of attending to your words. He did not pretend to read your heart. He was endlessly generous. When he had entered into any relationship, his patience and his loyalty were inexhaustible. but it is not the work of Lewis’s pen, it is the work of God's fingers that we are to praise.”</a:t>
            </a:r>
            <a:br>
              <a:rPr lang="en-US" sz="2200" dirty="0">
                <a:latin typeface="Goudy Old Style" panose="02020502050305020303" pitchFamily="18" charset="77"/>
              </a:rPr>
            </a:br>
            <a:br>
              <a:rPr lang="en-US" sz="2200"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br>
              <a:rPr lang="en-US" sz="2200" b="1" dirty="0">
                <a:latin typeface="Goudy Old Style" panose="02020502050305020303" pitchFamily="18" charset="77"/>
              </a:rPr>
            </a:br>
            <a:endParaRPr lang="en-US" sz="2200" b="1" dirty="0">
              <a:latin typeface="Goudy Old Style" panose="02020502050305020303" pitchFamily="18" charset="77"/>
            </a:endParaRPr>
          </a:p>
        </p:txBody>
      </p:sp>
      <p:pic>
        <p:nvPicPr>
          <p:cNvPr id="9" name="Content Placeholder 8" descr="A collage of several men&#10;&#10;AI-generated content may be incorrect.">
            <a:extLst>
              <a:ext uri="{FF2B5EF4-FFF2-40B4-BE49-F238E27FC236}">
                <a16:creationId xmlns:a16="http://schemas.microsoft.com/office/drawing/2014/main" id="{2EBA322E-90F4-0256-EE0E-F0E05130831A}"/>
              </a:ext>
            </a:extLst>
          </p:cNvPr>
          <p:cNvPicPr>
            <a:picLocks noGrp="1" noChangeAspect="1"/>
          </p:cNvPicPr>
          <p:nvPr>
            <p:ph idx="1"/>
          </p:nvPr>
        </p:nvPicPr>
        <p:blipFill>
          <a:blip r:embed="rId2"/>
          <a:stretch>
            <a:fillRect/>
          </a:stretch>
        </p:blipFill>
        <p:spPr>
          <a:xfrm>
            <a:off x="8256103" y="0"/>
            <a:ext cx="3935895" cy="1921565"/>
          </a:xfrm>
          <a:prstGeom prst="rect">
            <a:avLst/>
          </a:prstGeom>
        </p:spPr>
      </p:pic>
      <p:sp>
        <p:nvSpPr>
          <p:cNvPr id="11" name="TextBox 10">
            <a:extLst>
              <a:ext uri="{FF2B5EF4-FFF2-40B4-BE49-F238E27FC236}">
                <a16:creationId xmlns:a16="http://schemas.microsoft.com/office/drawing/2014/main" id="{C5E8B9DB-947E-E716-731D-AFD7A3BDF707}"/>
              </a:ext>
            </a:extLst>
          </p:cNvPr>
          <p:cNvSpPr txBox="1"/>
          <p:nvPr/>
        </p:nvSpPr>
        <p:spPr>
          <a:xfrm>
            <a:off x="3670852" y="29419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00224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F6198-41BE-92BD-FB21-0022BE115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4D3BE-0468-7658-3614-DEF739F1A88F}"/>
              </a:ext>
            </a:extLst>
          </p:cNvPr>
          <p:cNvSpPr>
            <a:spLocks noGrp="1"/>
          </p:cNvSpPr>
          <p:nvPr>
            <p:ph type="ctrTitle"/>
          </p:nvPr>
        </p:nvSpPr>
        <p:spPr>
          <a:xfrm>
            <a:off x="142875" y="0"/>
            <a:ext cx="10774507" cy="6835139"/>
          </a:xfrm>
        </p:spPr>
        <p:txBody>
          <a:bodyPr>
            <a:normAutofit/>
          </a:bodyPr>
          <a:lstStyle/>
          <a:p>
            <a:pPr algn="l"/>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	</a:t>
            </a:r>
            <a:endParaRPr lang="en-US" sz="18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393A0786-733C-7B58-0DF3-105815B78E7D}"/>
              </a:ext>
            </a:extLst>
          </p:cNvPr>
          <p:cNvSpPr>
            <a:spLocks noGrp="1"/>
          </p:cNvSpPr>
          <p:nvPr>
            <p:ph type="subTitle" idx="1"/>
          </p:nvPr>
        </p:nvSpPr>
        <p:spPr>
          <a:xfrm>
            <a:off x="967409" y="5596128"/>
            <a:ext cx="7566991" cy="1109471"/>
          </a:xfrm>
        </p:spPr>
        <p:txBody>
          <a:bodyPr>
            <a:normAutofit/>
          </a:bodyPr>
          <a:lstStyle/>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
        <p:nvSpPr>
          <p:cNvPr id="6" name="Rectangle 2">
            <a:extLst>
              <a:ext uri="{FF2B5EF4-FFF2-40B4-BE49-F238E27FC236}">
                <a16:creationId xmlns:a16="http://schemas.microsoft.com/office/drawing/2014/main" id="{561B43E0-3407-257F-419E-FA0B65D3DB2C}"/>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D531D147-F3E8-04D5-67F6-B1236FDDA3B9}"/>
              </a:ext>
            </a:extLst>
          </p:cNvPr>
          <p:cNvPicPr>
            <a:picLocks noChangeAspect="1"/>
          </p:cNvPicPr>
          <p:nvPr/>
        </p:nvPicPr>
        <p:blipFill>
          <a:blip r:embed="rId3"/>
          <a:stretch>
            <a:fillRect/>
          </a:stretch>
        </p:blipFill>
        <p:spPr>
          <a:xfrm>
            <a:off x="-240197" y="0"/>
            <a:ext cx="12432197" cy="6858000"/>
          </a:xfrm>
          <a:prstGeom prst="rect">
            <a:avLst/>
          </a:prstGeom>
        </p:spPr>
      </p:pic>
    </p:spTree>
    <p:extLst>
      <p:ext uri="{BB962C8B-B14F-4D97-AF65-F5344CB8AC3E}">
        <p14:creationId xmlns:p14="http://schemas.microsoft.com/office/powerpoint/2010/main" val="3055294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B2DA-B193-97A4-CA0E-85AEA8AAF9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50E40-72A4-17C8-A8A1-4EFA8851C6C8}"/>
              </a:ext>
            </a:extLst>
          </p:cNvPr>
          <p:cNvSpPr>
            <a:spLocks noGrp="1"/>
          </p:cNvSpPr>
          <p:nvPr>
            <p:ph type="ctrTitle"/>
          </p:nvPr>
        </p:nvSpPr>
        <p:spPr>
          <a:xfrm>
            <a:off x="142875" y="0"/>
            <a:ext cx="10774507" cy="6835139"/>
          </a:xfrm>
        </p:spPr>
        <p:txBody>
          <a:bodyPr>
            <a:normAutofit/>
          </a:bodyPr>
          <a:lstStyle/>
          <a:p>
            <a:pPr algn="l"/>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	</a:t>
            </a:r>
            <a:endParaRPr lang="en-US" sz="18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27BE2357-BB18-75A9-2BD6-6EF6F35D8AF1}"/>
              </a:ext>
            </a:extLst>
          </p:cNvPr>
          <p:cNvSpPr>
            <a:spLocks noGrp="1"/>
          </p:cNvSpPr>
          <p:nvPr>
            <p:ph type="subTitle" idx="1"/>
          </p:nvPr>
        </p:nvSpPr>
        <p:spPr>
          <a:xfrm>
            <a:off x="967409" y="5596128"/>
            <a:ext cx="7566991" cy="1109471"/>
          </a:xfrm>
        </p:spPr>
        <p:txBody>
          <a:bodyPr>
            <a:normAutofit/>
          </a:bodyPr>
          <a:lstStyle/>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
        <p:nvSpPr>
          <p:cNvPr id="6" name="Rectangle 2">
            <a:extLst>
              <a:ext uri="{FF2B5EF4-FFF2-40B4-BE49-F238E27FC236}">
                <a16:creationId xmlns:a16="http://schemas.microsoft.com/office/drawing/2014/main" id="{1DD0A039-B706-19FD-8A0C-2CE50A16360D}"/>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7" name="Picture 6">
            <a:extLst>
              <a:ext uri="{FF2B5EF4-FFF2-40B4-BE49-F238E27FC236}">
                <a16:creationId xmlns:a16="http://schemas.microsoft.com/office/drawing/2014/main" id="{3CA66DD8-6A72-E12C-7463-BB51B864750C}"/>
              </a:ext>
            </a:extLst>
          </p:cNvPr>
          <p:cNvPicPr>
            <a:picLocks noChangeAspect="1"/>
          </p:cNvPicPr>
          <p:nvPr/>
        </p:nvPicPr>
        <p:blipFill>
          <a:blip r:embed="rId3"/>
          <a:stretch>
            <a:fillRect/>
          </a:stretch>
        </p:blipFill>
        <p:spPr>
          <a:xfrm>
            <a:off x="2164080" y="152401"/>
            <a:ext cx="8016240" cy="6682738"/>
          </a:xfrm>
          <a:prstGeom prst="rect">
            <a:avLst/>
          </a:prstGeom>
        </p:spPr>
      </p:pic>
    </p:spTree>
    <p:extLst>
      <p:ext uri="{BB962C8B-B14F-4D97-AF65-F5344CB8AC3E}">
        <p14:creationId xmlns:p14="http://schemas.microsoft.com/office/powerpoint/2010/main" val="4006674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18849-5CC0-00A7-37EB-AD9EC0033D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B39CE2-5021-70C5-F372-80D16C341294}"/>
              </a:ext>
            </a:extLst>
          </p:cNvPr>
          <p:cNvSpPr>
            <a:spLocks noGrp="1"/>
          </p:cNvSpPr>
          <p:nvPr>
            <p:ph type="ctrTitle"/>
          </p:nvPr>
        </p:nvSpPr>
        <p:spPr>
          <a:xfrm>
            <a:off x="142875" y="0"/>
            <a:ext cx="10774507" cy="6835139"/>
          </a:xfrm>
        </p:spPr>
        <p:txBody>
          <a:bodyPr>
            <a:normAutofit/>
          </a:bodyPr>
          <a:lstStyle/>
          <a:p>
            <a:pPr algn="l"/>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	</a:t>
            </a:r>
            <a:endParaRPr lang="en-US" sz="1800" i="1"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C1F373A7-7C6D-D035-6A21-1F94D7C0461B}"/>
              </a:ext>
            </a:extLst>
          </p:cNvPr>
          <p:cNvSpPr>
            <a:spLocks noGrp="1"/>
          </p:cNvSpPr>
          <p:nvPr>
            <p:ph type="subTitle" idx="1"/>
          </p:nvPr>
        </p:nvSpPr>
        <p:spPr>
          <a:xfrm>
            <a:off x="967409" y="5596128"/>
            <a:ext cx="7566991" cy="1109471"/>
          </a:xfrm>
        </p:spPr>
        <p:txBody>
          <a:bodyPr>
            <a:normAutofit/>
          </a:bodyPr>
          <a:lstStyle/>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
        <p:nvSpPr>
          <p:cNvPr id="6" name="Rectangle 2">
            <a:extLst>
              <a:ext uri="{FF2B5EF4-FFF2-40B4-BE49-F238E27FC236}">
                <a16:creationId xmlns:a16="http://schemas.microsoft.com/office/drawing/2014/main" id="{9F8373E9-CAE6-40FC-1F8D-89864AE90CC6}"/>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5B4FEEE9-A9EB-60AC-3FD1-C0DECFFB40D0}"/>
              </a:ext>
            </a:extLst>
          </p:cNvPr>
          <p:cNvPicPr>
            <a:picLocks noChangeAspect="1"/>
          </p:cNvPicPr>
          <p:nvPr/>
        </p:nvPicPr>
        <p:blipFill>
          <a:blip r:embed="rId3"/>
          <a:stretch>
            <a:fillRect/>
          </a:stretch>
        </p:blipFill>
        <p:spPr>
          <a:xfrm>
            <a:off x="0" y="-1"/>
            <a:ext cx="7407965" cy="6858001"/>
          </a:xfrm>
          <a:prstGeom prst="rect">
            <a:avLst/>
          </a:prstGeom>
        </p:spPr>
      </p:pic>
      <p:pic>
        <p:nvPicPr>
          <p:cNvPr id="4" name="Picture 3">
            <a:extLst>
              <a:ext uri="{FF2B5EF4-FFF2-40B4-BE49-F238E27FC236}">
                <a16:creationId xmlns:a16="http://schemas.microsoft.com/office/drawing/2014/main" id="{BBED2CF2-66F7-CD16-B40D-CB2936CFC979}"/>
              </a:ext>
            </a:extLst>
          </p:cNvPr>
          <p:cNvPicPr>
            <a:picLocks noChangeAspect="1"/>
          </p:cNvPicPr>
          <p:nvPr/>
        </p:nvPicPr>
        <p:blipFill>
          <a:blip r:embed="rId4"/>
          <a:stretch>
            <a:fillRect/>
          </a:stretch>
        </p:blipFill>
        <p:spPr>
          <a:xfrm>
            <a:off x="7772400" y="0"/>
            <a:ext cx="4419599" cy="6858000"/>
          </a:xfrm>
          <a:prstGeom prst="rect">
            <a:avLst/>
          </a:prstGeom>
        </p:spPr>
      </p:pic>
    </p:spTree>
    <p:extLst>
      <p:ext uri="{BB962C8B-B14F-4D97-AF65-F5344CB8AC3E}">
        <p14:creationId xmlns:p14="http://schemas.microsoft.com/office/powerpoint/2010/main" val="2132900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76" y="0"/>
            <a:ext cx="10260082" cy="6835139"/>
          </a:xfrm>
        </p:spPr>
        <p:txBody>
          <a:bodyPr>
            <a:normAutofit/>
          </a:bodyPr>
          <a:lstStyle/>
          <a:p>
            <a:pPr algn="l"/>
            <a:r>
              <a:rPr lang="en-US" sz="2400" b="1" dirty="0">
                <a:latin typeface="Goudy Old Style" charset="0"/>
                <a:ea typeface="Goudy Old Style" charset="0"/>
                <a:cs typeface="Goudy Old Style" charset="0"/>
              </a:rPr>
              <a:t>TO PONDER:</a:t>
            </a:r>
            <a:br>
              <a:rPr lang="en-US" sz="900" b="1" dirty="0">
                <a:latin typeface="Goudy Old Style" charset="0"/>
                <a:ea typeface="Goudy Old Style" charset="0"/>
                <a:cs typeface="Goudy Old Style" charset="0"/>
              </a:rPr>
            </a:br>
            <a:br>
              <a:rPr lang="en-US" sz="900" b="1" dirty="0">
                <a:latin typeface="Goudy Old Style" charset="0"/>
                <a:ea typeface="Goudy Old Style" charset="0"/>
                <a:cs typeface="Goudy Old Style" charset="0"/>
              </a:rPr>
            </a:br>
            <a:r>
              <a:rPr lang="en-US" sz="2400" b="1" dirty="0">
                <a:latin typeface="Goudy Old Style" charset="0"/>
                <a:ea typeface="Goudy Old Style" charset="0"/>
                <a:cs typeface="Goudy Old Style" charset="0"/>
              </a:rPr>
              <a:t>The Impact of the Christian Friendship of Lewis with Dom Bede Griffiths, Father Walter Adams, and Father Austin Farrer</a:t>
            </a:r>
            <a:br>
              <a:rPr lang="en-US" sz="2400" b="1"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--The debt Lewis owed to each of them in his journey deeper into the Christian faith in different phases in his life</a:t>
            </a:r>
            <a:br>
              <a:rPr lang="en-US" sz="2400" i="1" dirty="0">
                <a:latin typeface="Goudy Old Style" charset="0"/>
                <a:ea typeface="Goudy Old Style" charset="0"/>
                <a:cs typeface="Goudy Old Style" charset="0"/>
              </a:rPr>
            </a:br>
            <a:r>
              <a:rPr lang="en-US" sz="2400"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The impact of the ministry of these men on Lewis, his faith, and his writing</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--What if Lewis had not allowed himself to enter into a deep and vulnerable friendship with a student because of his intellectual pride?</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--What if Lewis had thought he was beyond the need of counsel and of prayer from a clergyman who was not Lewis’s scholarly equal? </a:t>
            </a:r>
            <a:br>
              <a:rPr lang="en-US" sz="2400" dirty="0">
                <a:latin typeface="Goudy Old Style" charset="0"/>
                <a:ea typeface="Goudy Old Style" charset="0"/>
                <a:cs typeface="Goudy Old Style" charset="0"/>
              </a:rPr>
            </a:br>
            <a:r>
              <a:rPr lang="en-US" sz="2400" b="1"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Consider the role of friendship in your life and what kind of friend you are: what can you learn from the example of Lewis and these friendships with men of different ages in the different phases of his life?</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--Where might God be calling you to initiate an intergenerational friendship grounded in faith?</a:t>
            </a:r>
            <a:br>
              <a:rPr lang="en-US" sz="2400"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--What role do Truth, Goodness, and Beauty play in your life and your understanding of following Christ and drawing others to Him?</a:t>
            </a: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br>
              <a:rPr lang="en-US" sz="2000" dirty="0">
                <a:latin typeface="Goudy Old Style" charset="0"/>
                <a:ea typeface="Goudy Old Style" charset="0"/>
                <a:cs typeface="Goudy Old Style" charset="0"/>
              </a:rPr>
            </a:br>
            <a:r>
              <a:rPr lang="en-US" sz="2000" dirty="0">
                <a:latin typeface="Goudy Old Style" charset="0"/>
                <a:ea typeface="Goudy Old Style" charset="0"/>
                <a:cs typeface="Goudy Old Style" charset="0"/>
              </a:rPr>
              <a:t>	</a:t>
            </a:r>
            <a:endParaRPr lang="en-US" sz="1800" i="1" dirty="0">
              <a:latin typeface="Goudy Old Style" charset="0"/>
              <a:ea typeface="Goudy Old Style" charset="0"/>
              <a:cs typeface="Goudy Old Style" charset="0"/>
            </a:endParaRPr>
          </a:p>
        </p:txBody>
      </p:sp>
      <p:sp>
        <p:nvSpPr>
          <p:cNvPr id="3" name="Subtitle 2"/>
          <p:cNvSpPr>
            <a:spLocks noGrp="1"/>
          </p:cNvSpPr>
          <p:nvPr>
            <p:ph type="subTitle" idx="1"/>
          </p:nvPr>
        </p:nvSpPr>
        <p:spPr>
          <a:xfrm>
            <a:off x="967409" y="5596128"/>
            <a:ext cx="7566991" cy="1109471"/>
          </a:xfrm>
        </p:spPr>
        <p:txBody>
          <a:bodyPr>
            <a:normAutofit/>
          </a:bodyPr>
          <a:lstStyle/>
          <a:p>
            <a:endParaRPr lang="en-US" dirty="0">
              <a:latin typeface="Goudy Old Style" charset="0"/>
              <a:ea typeface="Goudy Old Style" charset="0"/>
              <a:cs typeface="Goudy Old Style" charset="0"/>
            </a:endParaRPr>
          </a:p>
          <a:p>
            <a:pPr algn="l"/>
            <a:endParaRPr lang="en-US" dirty="0">
              <a:latin typeface="Goudy Old Style" charset="0"/>
              <a:ea typeface="Goudy Old Style" charset="0"/>
              <a:cs typeface="Goudy Old Style" charset="0"/>
            </a:endParaRPr>
          </a:p>
        </p:txBody>
      </p:sp>
      <p:sp>
        <p:nvSpPr>
          <p:cNvPr id="6" name="Rectangle 2"/>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92B3ABE7-4F33-F4E0-7846-CD46C9C405F3}"/>
              </a:ext>
            </a:extLst>
          </p:cNvPr>
          <p:cNvPicPr>
            <a:picLocks noChangeAspect="1"/>
          </p:cNvPicPr>
          <p:nvPr/>
        </p:nvPicPr>
        <p:blipFill>
          <a:blip r:embed="rId3"/>
          <a:stretch>
            <a:fillRect/>
          </a:stretch>
        </p:blipFill>
        <p:spPr>
          <a:xfrm>
            <a:off x="10545834" y="22862"/>
            <a:ext cx="1654174" cy="2177000"/>
          </a:xfrm>
          <a:prstGeom prst="rect">
            <a:avLst/>
          </a:prstGeom>
        </p:spPr>
      </p:pic>
      <p:pic>
        <p:nvPicPr>
          <p:cNvPr id="5" name="Picture 4">
            <a:extLst>
              <a:ext uri="{FF2B5EF4-FFF2-40B4-BE49-F238E27FC236}">
                <a16:creationId xmlns:a16="http://schemas.microsoft.com/office/drawing/2014/main" id="{511A4C0C-FD05-DE16-9779-F1D7A54551F6}"/>
              </a:ext>
            </a:extLst>
          </p:cNvPr>
          <p:cNvPicPr>
            <a:picLocks noChangeAspect="1"/>
          </p:cNvPicPr>
          <p:nvPr/>
        </p:nvPicPr>
        <p:blipFill>
          <a:blip r:embed="rId4"/>
          <a:stretch>
            <a:fillRect/>
          </a:stretch>
        </p:blipFill>
        <p:spPr>
          <a:xfrm>
            <a:off x="10545835" y="2199862"/>
            <a:ext cx="1676398" cy="2358885"/>
          </a:xfrm>
          <a:prstGeom prst="rect">
            <a:avLst/>
          </a:prstGeom>
        </p:spPr>
      </p:pic>
      <p:pic>
        <p:nvPicPr>
          <p:cNvPr id="7" name="Picture 6">
            <a:extLst>
              <a:ext uri="{FF2B5EF4-FFF2-40B4-BE49-F238E27FC236}">
                <a16:creationId xmlns:a16="http://schemas.microsoft.com/office/drawing/2014/main" id="{56F353CB-03D9-DE63-C7D7-76FA2E8F55CE}"/>
              </a:ext>
            </a:extLst>
          </p:cNvPr>
          <p:cNvPicPr>
            <a:picLocks noChangeAspect="1"/>
          </p:cNvPicPr>
          <p:nvPr/>
        </p:nvPicPr>
        <p:blipFill>
          <a:blip r:embed="rId5"/>
          <a:stretch>
            <a:fillRect/>
          </a:stretch>
        </p:blipFill>
        <p:spPr>
          <a:xfrm>
            <a:off x="10545834" y="4558748"/>
            <a:ext cx="1676398" cy="2276390"/>
          </a:xfrm>
          <a:prstGeom prst="rect">
            <a:avLst/>
          </a:prstGeom>
        </p:spPr>
      </p:pic>
    </p:spTree>
    <p:extLst>
      <p:ext uri="{BB962C8B-B14F-4D97-AF65-F5344CB8AC3E}">
        <p14:creationId xmlns:p14="http://schemas.microsoft.com/office/powerpoint/2010/main" val="87920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4123" y="1122363"/>
            <a:ext cx="6925789" cy="2387600"/>
          </a:xfrm>
        </p:spPr>
        <p:txBody>
          <a:bodyPr>
            <a:normAutofit fontScale="90000"/>
          </a:bodyPr>
          <a:lstStyle/>
          <a:p>
            <a:r>
              <a:rPr lang="en-US" sz="3600" dirty="0">
                <a:latin typeface="Goudy Old Style" charset="0"/>
                <a:ea typeface="Goudy Old Style" charset="0"/>
                <a:cs typeface="Goudy Old Style" charset="0"/>
              </a:rPr>
              <a:t>DEEPER DIVE</a:t>
            </a:r>
            <a:br>
              <a:rPr lang="en-US" sz="3600" dirty="0">
                <a:latin typeface="Goudy Old Style" charset="0"/>
                <a:ea typeface="Goudy Old Style" charset="0"/>
                <a:cs typeface="Goudy Old Style" charset="0"/>
              </a:rPr>
            </a:br>
            <a:r>
              <a:rPr lang="en-US" sz="3600" dirty="0">
                <a:latin typeface="Goudy Old Style" charset="0"/>
                <a:ea typeface="Goudy Old Style" charset="0"/>
                <a:cs typeface="Goudy Old Style" charset="0"/>
              </a:rPr>
              <a:t>C.S. Lewis and His Friends: </a:t>
            </a:r>
            <a:br>
              <a:rPr lang="en-US" sz="3600" dirty="0">
                <a:latin typeface="Goudy Old Style" charset="0"/>
                <a:ea typeface="Goudy Old Style" charset="0"/>
                <a:cs typeface="Goudy Old Style" charset="0"/>
              </a:rPr>
            </a:br>
            <a:r>
              <a:rPr lang="en-US" sz="3200" b="1" i="1" dirty="0">
                <a:latin typeface="Goudy Old Style" panose="02020502050305020303" pitchFamily="18" charset="77"/>
              </a:rPr>
              <a:t>Clergy Friends: </a:t>
            </a:r>
            <a:br>
              <a:rPr lang="en-US" sz="3200" b="1" i="1" dirty="0">
                <a:latin typeface="Goudy Old Style" panose="02020502050305020303" pitchFamily="18" charset="77"/>
              </a:rPr>
            </a:br>
            <a:r>
              <a:rPr lang="en-US" sz="3200" b="1" i="1" dirty="0">
                <a:latin typeface="Goudy Old Style" panose="02020502050305020303" pitchFamily="18" charset="77"/>
              </a:rPr>
              <a:t>Dom Bede Griffiths, Father Walter Adams, and Father Austin Farrer</a:t>
            </a:r>
            <a:br>
              <a:rPr lang="en-US" sz="3200" b="1" i="1" dirty="0">
                <a:latin typeface="Goudy Old Style" panose="02020502050305020303" pitchFamily="18" charset="77"/>
              </a:rPr>
            </a:br>
            <a:br>
              <a:rPr lang="en-US" sz="2400" i="1" dirty="0">
                <a:latin typeface="Goudy Old Style" charset="0"/>
                <a:ea typeface="Goudy Old Style" charset="0"/>
                <a:cs typeface="Goudy Old Style" charset="0"/>
              </a:rPr>
            </a:br>
            <a:endParaRPr lang="en-US" sz="2400" i="1" dirty="0"/>
          </a:p>
        </p:txBody>
      </p:sp>
      <p:sp>
        <p:nvSpPr>
          <p:cNvPr id="3" name="Subtitle 2"/>
          <p:cNvSpPr>
            <a:spLocks noGrp="1"/>
          </p:cNvSpPr>
          <p:nvPr>
            <p:ph type="subTitle" idx="1"/>
          </p:nvPr>
        </p:nvSpPr>
        <p:spPr>
          <a:xfrm>
            <a:off x="1101969" y="3602038"/>
            <a:ext cx="6213231" cy="1655762"/>
          </a:xfrm>
        </p:spPr>
        <p:txBody>
          <a:bodyPr>
            <a:normAutofit lnSpcReduction="10000"/>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r>
              <a:rPr lang="en-US" sz="2600" b="1" dirty="0">
                <a:latin typeface="Goudy Old Style" charset="0"/>
                <a:ea typeface="Goudy Old Style" charset="0"/>
                <a:cs typeface="Goudy Old Style" charset="0"/>
              </a:rPr>
              <a:t>The </a:t>
            </a:r>
            <a:r>
              <a:rPr lang="en-US" sz="2600" b="1" dirty="0" err="1">
                <a:latin typeface="Goudy Old Style" charset="0"/>
                <a:ea typeface="Goudy Old Style" charset="0"/>
                <a:cs typeface="Goudy Old Style" charset="0"/>
              </a:rPr>
              <a:t>Rev’d</a:t>
            </a:r>
            <a:r>
              <a:rPr lang="en-US" sz="2600" b="1" dirty="0">
                <a:latin typeface="Goudy Old Style" charset="0"/>
                <a:ea typeface="Goudy Old Style" charset="0"/>
                <a:cs typeface="Goudy Old Style" charset="0"/>
              </a:rPr>
              <a:t> Brian K. McGreevy, J.D., Presenter</a:t>
            </a:r>
          </a:p>
        </p:txBody>
      </p:sp>
    </p:spTree>
    <p:extLst>
      <p:ext uri="{BB962C8B-B14F-4D97-AF65-F5344CB8AC3E}">
        <p14:creationId xmlns:p14="http://schemas.microsoft.com/office/powerpoint/2010/main" val="87262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AD6EA-9270-1E29-00D4-0A7306CFB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98D22E-044F-87FF-FD3C-C273A8DE1E2A}"/>
              </a:ext>
            </a:extLst>
          </p:cNvPr>
          <p:cNvSpPr>
            <a:spLocks noGrp="1"/>
          </p:cNvSpPr>
          <p:nvPr>
            <p:ph type="ctrTitle"/>
          </p:nvPr>
        </p:nvSpPr>
        <p:spPr>
          <a:xfrm>
            <a:off x="0" y="0"/>
            <a:ext cx="12191999" cy="6835139"/>
          </a:xfrm>
        </p:spPr>
        <p:txBody>
          <a:bodyPr>
            <a:normAutofit/>
          </a:bodyPr>
          <a:lstStyle/>
          <a:p>
            <a:br>
              <a:rPr lang="en-US" sz="2000" b="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br>
              <a:rPr lang="en-US" sz="2000" b="1" i="1" dirty="0">
                <a:latin typeface="Goudy Old Style" charset="0"/>
                <a:ea typeface="Goudy Old Style" charset="0"/>
                <a:cs typeface="Goudy Old Style" charset="0"/>
              </a:rPr>
            </a:br>
            <a:r>
              <a:rPr lang="en-US" sz="2400" dirty="0">
                <a:latin typeface="Goudy Old Style" charset="0"/>
                <a:ea typeface="Goudy Old Style" charset="0"/>
                <a:cs typeface="Goudy Old Style" charset="0"/>
              </a:rPr>
              <a:t>“For a Christian, there are, strictly speaking, no chances. A secret Master of the Ceremonies has been at work. Christ, who said to the disciples "Ye have not chosen me, but I have chosen you," can truly say to every group of Christian friends "You have not chosen one another but I have chosen you for one another." The Friendship is not a reward for our discrimination and good taste in finding one another out. It is the instrument by which God reveals to each the beauties of all the others. They are no greater than the beauties of a thousand other men; </a:t>
            </a:r>
            <a:r>
              <a:rPr lang="en-US" sz="2400" b="1" i="1" dirty="0">
                <a:latin typeface="Goudy Old Style" charset="0"/>
                <a:ea typeface="Goudy Old Style" charset="0"/>
                <a:cs typeface="Goudy Old Style" charset="0"/>
              </a:rPr>
              <a:t>by Friendship God opens our eyes to them. They are, like all beauties, derived from Him through the Friendship itself, so that it is His instrument for creating as well as for revealing. At this feast it is He who has spread the board and it is He who has chosen the guests. It is He, we may dare to hope, who sometimes does, and always should, preside. Let us not reckon without our Host.”</a:t>
            </a:r>
            <a:br>
              <a:rPr lang="en-US" sz="2400" b="1" i="1" dirty="0">
                <a:latin typeface="Goudy Old Style" charset="0"/>
                <a:ea typeface="Goudy Old Style" charset="0"/>
                <a:cs typeface="Goudy Old Style" charset="0"/>
              </a:rPr>
            </a:br>
            <a:r>
              <a:rPr lang="en-US" sz="2400" b="1" i="1" dirty="0">
                <a:latin typeface="Goudy Old Style" charset="0"/>
                <a:ea typeface="Goudy Old Style" charset="0"/>
                <a:cs typeface="Goudy Old Style" charset="0"/>
              </a:rPr>
              <a:t>—</a:t>
            </a:r>
            <a:r>
              <a:rPr lang="en-US" sz="2400" dirty="0">
                <a:latin typeface="Goudy Old Style" charset="0"/>
                <a:ea typeface="Goudy Old Style" charset="0"/>
                <a:cs typeface="Goudy Old Style" charset="0"/>
              </a:rPr>
              <a:t>C.S. Lewis, </a:t>
            </a:r>
            <a:r>
              <a:rPr lang="en-US" sz="2400" i="1" dirty="0">
                <a:latin typeface="Goudy Old Style" charset="0"/>
                <a:ea typeface="Goudy Old Style" charset="0"/>
                <a:cs typeface="Goudy Old Style" charset="0"/>
              </a:rPr>
              <a:t>The Four Loves</a:t>
            </a:r>
            <a:endParaRPr lang="en-US" sz="1800" dirty="0">
              <a:latin typeface="Goudy Old Style" charset="0"/>
              <a:ea typeface="Goudy Old Style" charset="0"/>
              <a:cs typeface="Goudy Old Style" charset="0"/>
            </a:endParaRPr>
          </a:p>
        </p:txBody>
      </p:sp>
      <p:sp>
        <p:nvSpPr>
          <p:cNvPr id="3" name="Subtitle 2">
            <a:extLst>
              <a:ext uri="{FF2B5EF4-FFF2-40B4-BE49-F238E27FC236}">
                <a16:creationId xmlns:a16="http://schemas.microsoft.com/office/drawing/2014/main" id="{EA331099-7030-5D87-181A-76EDDC971576}"/>
              </a:ext>
            </a:extLst>
          </p:cNvPr>
          <p:cNvSpPr>
            <a:spLocks noGrp="1"/>
          </p:cNvSpPr>
          <p:nvPr>
            <p:ph type="subTitle" idx="1"/>
          </p:nvPr>
        </p:nvSpPr>
        <p:spPr>
          <a:xfrm>
            <a:off x="1524000" y="3602038"/>
            <a:ext cx="5791200" cy="1655762"/>
          </a:xfrm>
        </p:spPr>
        <p:txBody>
          <a:bodyPr>
            <a:normAutofit lnSpcReduction="10000"/>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a:p>
            <a:pPr algn="l"/>
            <a:r>
              <a:rPr lang="en-US" dirty="0">
                <a:latin typeface="Goudy Old Style" charset="0"/>
                <a:ea typeface="Goudy Old Style" charset="0"/>
                <a:cs typeface="Goudy Old Style" charset="0"/>
              </a:rPr>
              <a:t>,</a:t>
            </a:r>
          </a:p>
          <a:p>
            <a:pPr algn="l"/>
            <a:endParaRPr lang="en-US" dirty="0">
              <a:latin typeface="Goudy Old Style" charset="0"/>
              <a:ea typeface="Goudy Old Style" charset="0"/>
              <a:cs typeface="Goudy Old Style" charset="0"/>
            </a:endParaRPr>
          </a:p>
        </p:txBody>
      </p:sp>
      <p:sp>
        <p:nvSpPr>
          <p:cNvPr id="6" name="Rectangle 2">
            <a:extLst>
              <a:ext uri="{FF2B5EF4-FFF2-40B4-BE49-F238E27FC236}">
                <a16:creationId xmlns:a16="http://schemas.microsoft.com/office/drawing/2014/main" id="{407488FE-B163-B4E1-C905-09F67D09851C}"/>
              </a:ext>
            </a:extLst>
          </p:cNvPr>
          <p:cNvSpPr>
            <a:spLocks noChangeArrowheads="1"/>
          </p:cNvSpPr>
          <p:nvPr/>
        </p:nvSpPr>
        <p:spPr bwMode="auto">
          <a:xfrm>
            <a:off x="0" y="-46166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charset="0"/>
              </a:rPr>
            </a:br>
            <a:endParaRPr kumimoji="0" lang="en-US" altLang="en-US" sz="1800" b="0" i="0" u="none" strike="noStrike" cap="none" normalizeH="0" baseline="0" dirty="0">
              <a:ln>
                <a:noFill/>
              </a:ln>
              <a:solidFill>
                <a:schemeClr val="tx1"/>
              </a:solidFill>
              <a:effectLst/>
              <a:latin typeface="Arial" charset="0"/>
            </a:endParaRPr>
          </a:p>
        </p:txBody>
      </p:sp>
      <p:pic>
        <p:nvPicPr>
          <p:cNvPr id="5" name="Picture 4">
            <a:extLst>
              <a:ext uri="{FF2B5EF4-FFF2-40B4-BE49-F238E27FC236}">
                <a16:creationId xmlns:a16="http://schemas.microsoft.com/office/drawing/2014/main" id="{18900F3F-322A-5D7C-E59D-FE30C423EC90}"/>
              </a:ext>
            </a:extLst>
          </p:cNvPr>
          <p:cNvPicPr>
            <a:picLocks noChangeAspect="1"/>
          </p:cNvPicPr>
          <p:nvPr/>
        </p:nvPicPr>
        <p:blipFill>
          <a:blip r:embed="rId3"/>
          <a:stretch>
            <a:fillRect/>
          </a:stretch>
        </p:blipFill>
        <p:spPr>
          <a:xfrm>
            <a:off x="1524000" y="22861"/>
            <a:ext cx="2032000" cy="2910839"/>
          </a:xfrm>
          <a:prstGeom prst="rect">
            <a:avLst/>
          </a:prstGeom>
        </p:spPr>
      </p:pic>
      <p:pic>
        <p:nvPicPr>
          <p:cNvPr id="8" name="Picture 7">
            <a:extLst>
              <a:ext uri="{FF2B5EF4-FFF2-40B4-BE49-F238E27FC236}">
                <a16:creationId xmlns:a16="http://schemas.microsoft.com/office/drawing/2014/main" id="{2607D9D2-D970-988B-0C76-97D94E5DD593}"/>
              </a:ext>
            </a:extLst>
          </p:cNvPr>
          <p:cNvPicPr>
            <a:picLocks noChangeAspect="1"/>
          </p:cNvPicPr>
          <p:nvPr/>
        </p:nvPicPr>
        <p:blipFill>
          <a:blip r:embed="rId4"/>
          <a:stretch>
            <a:fillRect/>
          </a:stretch>
        </p:blipFill>
        <p:spPr>
          <a:xfrm>
            <a:off x="4895269" y="22861"/>
            <a:ext cx="2419931" cy="2758439"/>
          </a:xfrm>
          <a:prstGeom prst="rect">
            <a:avLst/>
          </a:prstGeom>
        </p:spPr>
      </p:pic>
      <p:pic>
        <p:nvPicPr>
          <p:cNvPr id="10" name="Picture 9">
            <a:extLst>
              <a:ext uri="{FF2B5EF4-FFF2-40B4-BE49-F238E27FC236}">
                <a16:creationId xmlns:a16="http://schemas.microsoft.com/office/drawing/2014/main" id="{F37B8A6E-7427-B22D-C254-0C62958B1555}"/>
              </a:ext>
            </a:extLst>
          </p:cNvPr>
          <p:cNvPicPr>
            <a:picLocks noChangeAspect="1"/>
          </p:cNvPicPr>
          <p:nvPr/>
        </p:nvPicPr>
        <p:blipFill>
          <a:blip r:embed="rId5"/>
          <a:stretch>
            <a:fillRect/>
          </a:stretch>
        </p:blipFill>
        <p:spPr>
          <a:xfrm>
            <a:off x="8877300" y="22861"/>
            <a:ext cx="2076450" cy="2758439"/>
          </a:xfrm>
          <a:prstGeom prst="rect">
            <a:avLst/>
          </a:prstGeom>
        </p:spPr>
      </p:pic>
    </p:spTree>
    <p:extLst>
      <p:ext uri="{BB962C8B-B14F-4D97-AF65-F5344CB8AC3E}">
        <p14:creationId xmlns:p14="http://schemas.microsoft.com/office/powerpoint/2010/main" val="3225736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8580"/>
            <a:ext cx="6969211" cy="6975160"/>
          </a:xfrm>
        </p:spPr>
        <p:txBody>
          <a:bodyPr>
            <a:normAutofit/>
          </a:bodyPr>
          <a:lstStyle/>
          <a:p>
            <a:br>
              <a:rPr lang="en-US" sz="2100" b="1" dirty="0">
                <a:latin typeface="Goudy Old Style" charset="0"/>
                <a:ea typeface="Goudy Old Style" charset="0"/>
                <a:cs typeface="Goudy Old Style" charset="0"/>
              </a:rPr>
            </a:br>
            <a:r>
              <a:rPr lang="en-US" sz="2200" b="1" dirty="0">
                <a:latin typeface="Goudy Old Style" panose="02020502050305020303" pitchFamily="18" charset="77"/>
              </a:rPr>
              <a:t>“I believe in Christianity as I believe that the Sun has risen, not only because I see it but because by it, </a:t>
            </a:r>
            <a:br>
              <a:rPr lang="en-US" sz="2200" b="1" dirty="0">
                <a:latin typeface="Goudy Old Style" panose="02020502050305020303" pitchFamily="18" charset="77"/>
              </a:rPr>
            </a:br>
            <a:r>
              <a:rPr lang="en-US" sz="2200" b="1" dirty="0">
                <a:latin typeface="Goudy Old Style" panose="02020502050305020303" pitchFamily="18" charset="77"/>
              </a:rPr>
              <a:t>I see everything else.”</a:t>
            </a:r>
            <a:br>
              <a:rPr lang="en-US" sz="2200" b="1" dirty="0">
                <a:latin typeface="Goudy Old Style" panose="02020502050305020303" pitchFamily="18" charset="77"/>
              </a:rPr>
            </a:br>
            <a:r>
              <a:rPr lang="en-US" sz="2200" b="1" dirty="0">
                <a:latin typeface="Goudy Old Style" panose="02020502050305020303" pitchFamily="18" charset="77"/>
              </a:rPr>
              <a:t>--</a:t>
            </a:r>
            <a:r>
              <a:rPr lang="en-US" sz="1600" b="1" dirty="0">
                <a:latin typeface="Goudy Old Style" panose="02020502050305020303" pitchFamily="18" charset="77"/>
              </a:rPr>
              <a:t>from Lewis’s essay </a:t>
            </a:r>
            <a:r>
              <a:rPr lang="en-US" sz="1600" b="1" i="1" dirty="0">
                <a:latin typeface="Goudy Old Style" panose="02020502050305020303" pitchFamily="18" charset="77"/>
              </a:rPr>
              <a:t>Is theology poetry?</a:t>
            </a:r>
            <a:br>
              <a:rPr lang="en-US" sz="1600" b="1" i="1" dirty="0">
                <a:latin typeface="Goudy Old Style" panose="02020502050305020303" pitchFamily="18" charset="77"/>
              </a:rPr>
            </a:br>
            <a:br>
              <a:rPr lang="en-US" sz="1600" b="1" i="1" dirty="0">
                <a:latin typeface="Goudy Old Style" panose="02020502050305020303" pitchFamily="18" charset="77"/>
              </a:rPr>
            </a:br>
            <a:br>
              <a:rPr lang="en-US" sz="16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br>
              <a:rPr lang="en-US" sz="2200" b="1" i="1" dirty="0">
                <a:latin typeface="Goudy Old Style" panose="02020502050305020303" pitchFamily="18" charset="77"/>
              </a:rPr>
            </a:br>
            <a:endParaRPr lang="en-US" sz="2200" dirty="0">
              <a:latin typeface="Goudy Old Style" panose="02020502050305020303" pitchFamily="18" charset="77"/>
              <a:ea typeface="Goudy Old Style" charset="0"/>
              <a:cs typeface="Goudy Old Style" charset="0"/>
            </a:endParaRPr>
          </a:p>
        </p:txBody>
      </p:sp>
      <p:sp>
        <p:nvSpPr>
          <p:cNvPr id="3" name="Subtitle 2"/>
          <p:cNvSpPr>
            <a:spLocks noGrp="1"/>
          </p:cNvSpPr>
          <p:nvPr>
            <p:ph type="subTitle" idx="1"/>
          </p:nvPr>
        </p:nvSpPr>
        <p:spPr>
          <a:xfrm flipV="1">
            <a:off x="0" y="6857998"/>
            <a:ext cx="12192000" cy="45719"/>
          </a:xfrm>
        </p:spPr>
        <p:txBody>
          <a:bodyPr>
            <a:normAutofit fontScale="25000" lnSpcReduction="20000"/>
          </a:bodyPr>
          <a:lstStyle/>
          <a:p>
            <a:endParaRPr lang="en-US" sz="3200" b="1" i="1" dirty="0">
              <a:latin typeface="Goudy Old Style" charset="0"/>
              <a:ea typeface="Goudy Old Style" charset="0"/>
              <a:cs typeface="Goudy Old Style" charset="0"/>
            </a:endParaRPr>
          </a:p>
        </p:txBody>
      </p:sp>
      <p:pic>
        <p:nvPicPr>
          <p:cNvPr id="5" name="Picture 4">
            <a:extLst>
              <a:ext uri="{FF2B5EF4-FFF2-40B4-BE49-F238E27FC236}">
                <a16:creationId xmlns:a16="http://schemas.microsoft.com/office/drawing/2014/main" id="{E8ADC782-9471-509A-A4DB-273705270B37}"/>
              </a:ext>
            </a:extLst>
          </p:cNvPr>
          <p:cNvPicPr>
            <a:picLocks noChangeAspect="1"/>
          </p:cNvPicPr>
          <p:nvPr/>
        </p:nvPicPr>
        <p:blipFill>
          <a:blip r:embed="rId2"/>
          <a:stretch>
            <a:fillRect/>
          </a:stretch>
        </p:blipFill>
        <p:spPr>
          <a:xfrm>
            <a:off x="-1" y="0"/>
            <a:ext cx="12191999" cy="6916580"/>
          </a:xfrm>
          <a:prstGeom prst="rect">
            <a:avLst/>
          </a:prstGeom>
        </p:spPr>
      </p:pic>
    </p:spTree>
    <p:extLst>
      <p:ext uri="{BB962C8B-B14F-4D97-AF65-F5344CB8AC3E}">
        <p14:creationId xmlns:p14="http://schemas.microsoft.com/office/powerpoint/2010/main" val="383580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a:extLst>
            <a:ext uri="{FF2B5EF4-FFF2-40B4-BE49-F238E27FC236}">
              <a16:creationId xmlns:a16="http://schemas.microsoft.com/office/drawing/2014/main" id="{117CD6EE-EF20-5C09-843A-BABA060F8E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6A0D59-74E2-42B7-AA78-0D7B89C81038}"/>
              </a:ext>
            </a:extLst>
          </p:cNvPr>
          <p:cNvSpPr>
            <a:spLocks noGrp="1"/>
          </p:cNvSpPr>
          <p:nvPr>
            <p:ph type="ctrTitle"/>
          </p:nvPr>
        </p:nvSpPr>
        <p:spPr>
          <a:xfrm>
            <a:off x="164123" y="1122363"/>
            <a:ext cx="6925789" cy="2387600"/>
          </a:xfrm>
        </p:spPr>
        <p:txBody>
          <a:bodyPr>
            <a:normAutofit fontScale="90000"/>
          </a:bodyPr>
          <a:lstStyle/>
          <a:p>
            <a:r>
              <a:rPr lang="en-US" b="1" baseline="30000" dirty="0"/>
              <a:t> </a:t>
            </a:r>
            <a:r>
              <a:rPr lang="en-US" sz="3100" i="1" dirty="0">
                <a:latin typeface="Goudy Old Style" panose="02020502050305020303" pitchFamily="18" charset="77"/>
              </a:rPr>
              <a:t>And let us consider how to stir up one another to love and good works,</a:t>
            </a:r>
            <a:r>
              <a:rPr lang="en-US" sz="3100" b="1" i="1" baseline="30000" dirty="0">
                <a:latin typeface="Goudy Old Style" panose="02020502050305020303" pitchFamily="18" charset="77"/>
              </a:rPr>
              <a:t> </a:t>
            </a:r>
            <a:r>
              <a:rPr lang="en-US" sz="3100" i="1" dirty="0">
                <a:latin typeface="Goudy Old Style" panose="02020502050305020303" pitchFamily="18" charset="77"/>
              </a:rPr>
              <a:t>not neglecting to meet together, as is the habit of some, but encouraging one another, and all the more as you see the Day drawing near.</a:t>
            </a:r>
            <a:br>
              <a:rPr lang="en-US" sz="3100" i="1" dirty="0">
                <a:latin typeface="Goudy Old Style" panose="02020502050305020303" pitchFamily="18" charset="77"/>
              </a:rPr>
            </a:br>
            <a:br>
              <a:rPr lang="en-US" sz="3100" i="1" dirty="0">
                <a:latin typeface="Goudy Old Style" panose="02020502050305020303" pitchFamily="18" charset="77"/>
              </a:rPr>
            </a:br>
            <a:r>
              <a:rPr lang="en-US" sz="2000" dirty="0">
                <a:latin typeface="+mn-lt"/>
              </a:rPr>
              <a:t>Hebrews 10:24-25</a:t>
            </a:r>
            <a:br>
              <a:rPr lang="en-US" sz="2000" dirty="0">
                <a:latin typeface="+mn-lt"/>
              </a:rPr>
            </a:br>
            <a:endParaRPr lang="en-US" sz="2000" dirty="0">
              <a:latin typeface="+mn-lt"/>
            </a:endParaRPr>
          </a:p>
        </p:txBody>
      </p:sp>
      <p:sp>
        <p:nvSpPr>
          <p:cNvPr id="3" name="Subtitle 2">
            <a:extLst>
              <a:ext uri="{FF2B5EF4-FFF2-40B4-BE49-F238E27FC236}">
                <a16:creationId xmlns:a16="http://schemas.microsoft.com/office/drawing/2014/main" id="{2641E073-B631-9341-C88C-73CF0776478B}"/>
              </a:ext>
            </a:extLst>
          </p:cNvPr>
          <p:cNvSpPr>
            <a:spLocks noGrp="1"/>
          </p:cNvSpPr>
          <p:nvPr>
            <p:ph type="subTitle" idx="1"/>
          </p:nvPr>
        </p:nvSpPr>
        <p:spPr>
          <a:xfrm>
            <a:off x="1101969" y="3602038"/>
            <a:ext cx="6213231"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462393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8000" t="6000" r="-2000" b="14000"/>
          </a:stretch>
        </a:blipFill>
        <a:effectLst/>
      </p:bgPr>
    </p:bg>
    <p:spTree>
      <p:nvGrpSpPr>
        <p:cNvPr id="1" name="">
          <a:extLst>
            <a:ext uri="{FF2B5EF4-FFF2-40B4-BE49-F238E27FC236}">
              <a16:creationId xmlns:a16="http://schemas.microsoft.com/office/drawing/2014/main" id="{D14AB268-6523-EAFA-64CB-6946140452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B5F533-32F1-190F-E34A-409676CDB011}"/>
              </a:ext>
            </a:extLst>
          </p:cNvPr>
          <p:cNvSpPr>
            <a:spLocks noGrp="1"/>
          </p:cNvSpPr>
          <p:nvPr>
            <p:ph type="ctrTitle"/>
          </p:nvPr>
        </p:nvSpPr>
        <p:spPr>
          <a:xfrm>
            <a:off x="1" y="0"/>
            <a:ext cx="7427494" cy="6858000"/>
          </a:xfrm>
        </p:spPr>
        <p:txBody>
          <a:bodyPr>
            <a:normAutofit fontScale="90000"/>
          </a:bodyPr>
          <a:lstStyle/>
          <a:p>
            <a:pPr algn="l"/>
            <a:r>
              <a:rPr lang="en-US" sz="2400" b="1" dirty="0">
                <a:latin typeface="Goudy Old Style" panose="02020502050305020303" pitchFamily="18" charset="77"/>
              </a:rPr>
              <a:t>Introduction to Deeper Dive: C.S. Lewis and His Friends</a:t>
            </a:r>
            <a:br>
              <a:rPr lang="en-US" sz="2400" dirty="0">
                <a:latin typeface="Goudy Old Style" panose="02020502050305020303" pitchFamily="18" charset="77"/>
              </a:rPr>
            </a:br>
            <a:r>
              <a:rPr lang="en-US" sz="2400" dirty="0">
                <a:latin typeface="Goudy Old Style" panose="02020502050305020303" pitchFamily="18" charset="77"/>
              </a:rPr>
              <a:t>A closer look at Lewis’s theology and practice </a:t>
            </a:r>
            <a:br>
              <a:rPr lang="en-US" sz="2400" dirty="0">
                <a:latin typeface="Goudy Old Style" panose="02020502050305020303" pitchFamily="18" charset="77"/>
              </a:rPr>
            </a:br>
            <a:r>
              <a:rPr lang="en-US" sz="2400" dirty="0">
                <a:latin typeface="Goudy Old Style" panose="02020502050305020303" pitchFamily="18" charset="77"/>
              </a:rPr>
              <a:t>of friendship, and the role of friendship and </a:t>
            </a:r>
            <a:br>
              <a:rPr lang="en-US" sz="2400" dirty="0">
                <a:latin typeface="Goudy Old Style" panose="02020502050305020303" pitchFamily="18" charset="77"/>
              </a:rPr>
            </a:br>
            <a:r>
              <a:rPr lang="en-US" sz="2400" dirty="0">
                <a:latin typeface="Goudy Old Style" panose="02020502050305020303" pitchFamily="18" charset="77"/>
              </a:rPr>
              <a:t>its influence in Lewis’s life in certain key areas.</a:t>
            </a:r>
            <a:br>
              <a:rPr lang="en-US" sz="2400" dirty="0">
                <a:latin typeface="Goudy Old Style" panose="02020502050305020303" pitchFamily="18" charset="77"/>
              </a:rPr>
            </a:br>
            <a:r>
              <a:rPr lang="en-US" sz="2400" dirty="0">
                <a:latin typeface="Goudy Old Style" panose="02020502050305020303" pitchFamily="18" charset="77"/>
              </a:rPr>
              <a:t>Among the friends we will mention are men,</a:t>
            </a:r>
            <a:br>
              <a:rPr lang="en-US" sz="2400" dirty="0">
                <a:latin typeface="Goudy Old Style" panose="02020502050305020303" pitchFamily="18" charset="77"/>
              </a:rPr>
            </a:br>
            <a:r>
              <a:rPr lang="en-US" sz="2400" dirty="0">
                <a:latin typeface="Goudy Old Style" panose="02020502050305020303" pitchFamily="18" charset="77"/>
              </a:rPr>
              <a:t>women, students, priests, scholars—a wide </a:t>
            </a:r>
            <a:br>
              <a:rPr lang="en-US" sz="2400" dirty="0">
                <a:latin typeface="Goudy Old Style" panose="02020502050305020303" pitchFamily="18" charset="77"/>
              </a:rPr>
            </a:br>
            <a:r>
              <a:rPr lang="en-US" sz="2400" dirty="0">
                <a:latin typeface="Goudy Old Style" panose="02020502050305020303" pitchFamily="18" charset="77"/>
              </a:rPr>
              <a:t>variety!</a:t>
            </a:r>
            <a:br>
              <a:rPr lang="en-US" sz="1100" dirty="0">
                <a:latin typeface="Goudy Old Style" panose="02020502050305020303" pitchFamily="18" charset="77"/>
              </a:rPr>
            </a:br>
            <a:r>
              <a:rPr lang="en-US" sz="2400" i="1" dirty="0">
                <a:latin typeface="Goudy Old Style" panose="02020502050305020303" pitchFamily="18" charset="77"/>
              </a:rPr>
              <a:t>Pictured here (left to right) are </a:t>
            </a:r>
            <a:br>
              <a:rPr lang="en-US" sz="2400" dirty="0">
                <a:latin typeface="Goudy Old Style" panose="02020502050305020303" pitchFamily="18" charset="77"/>
              </a:rPr>
            </a:br>
            <a:r>
              <a:rPr lang="en-US" sz="2200" dirty="0">
                <a:latin typeface="Goudy Old Style" panose="02020502050305020303" pitchFamily="18" charset="77"/>
              </a:rPr>
              <a:t>Owen Barfield</a:t>
            </a:r>
            <a:br>
              <a:rPr lang="en-US" sz="2200" dirty="0">
                <a:latin typeface="Goudy Old Style" panose="02020502050305020303" pitchFamily="18" charset="77"/>
              </a:rPr>
            </a:br>
            <a:r>
              <a:rPr lang="en-US" sz="2200" dirty="0">
                <a:latin typeface="Goudy Old Style" panose="02020502050305020303" pitchFamily="18" charset="77"/>
              </a:rPr>
              <a:t>Sister Penelope</a:t>
            </a:r>
            <a:br>
              <a:rPr lang="en-US" sz="2200" dirty="0">
                <a:latin typeface="Goudy Old Style" panose="02020502050305020303" pitchFamily="18" charset="77"/>
              </a:rPr>
            </a:br>
            <a:r>
              <a:rPr lang="en-US" sz="2200" dirty="0">
                <a:latin typeface="Goudy Old Style" panose="02020502050305020303" pitchFamily="18" charset="77"/>
              </a:rPr>
              <a:t>Arthur Greeves</a:t>
            </a:r>
            <a:br>
              <a:rPr lang="en-US" sz="2200" dirty="0">
                <a:latin typeface="Goudy Old Style" panose="02020502050305020303" pitchFamily="18" charset="77"/>
              </a:rPr>
            </a:br>
            <a:r>
              <a:rPr lang="en-US" sz="2200" dirty="0">
                <a:latin typeface="Goudy Old Style" panose="02020502050305020303" pitchFamily="18" charset="77"/>
              </a:rPr>
              <a:t>J.R.R. Tolkien</a:t>
            </a:r>
            <a:br>
              <a:rPr lang="en-US" sz="2200" dirty="0">
                <a:latin typeface="Goudy Old Style" panose="02020502050305020303" pitchFamily="18" charset="77"/>
              </a:rPr>
            </a:br>
            <a:r>
              <a:rPr lang="en-US" sz="2200" dirty="0">
                <a:latin typeface="Goudy Old Style" panose="02020502050305020303" pitchFamily="18" charset="77"/>
              </a:rPr>
              <a:t>Stella </a:t>
            </a:r>
            <a:r>
              <a:rPr lang="en-US" sz="2200" dirty="0" err="1">
                <a:latin typeface="Goudy Old Style" panose="02020502050305020303" pitchFamily="18" charset="77"/>
              </a:rPr>
              <a:t>Aldwinckle</a:t>
            </a:r>
            <a:br>
              <a:rPr lang="en-US" sz="2200" dirty="0">
                <a:latin typeface="Goudy Old Style" panose="02020502050305020303" pitchFamily="18" charset="77"/>
              </a:rPr>
            </a:br>
            <a:r>
              <a:rPr lang="en-US" sz="2200" dirty="0">
                <a:latin typeface="Goudy Old Style" panose="02020502050305020303" pitchFamily="18" charset="77"/>
              </a:rPr>
              <a:t>Roger </a:t>
            </a:r>
            <a:r>
              <a:rPr lang="en-US" sz="2200" dirty="0" err="1">
                <a:latin typeface="Goudy Old Style" panose="02020502050305020303" pitchFamily="18" charset="77"/>
              </a:rPr>
              <a:t>Lancelyn</a:t>
            </a:r>
            <a:r>
              <a:rPr lang="en-US" sz="2200" dirty="0">
                <a:latin typeface="Goudy Old Style" panose="02020502050305020303" pitchFamily="18" charset="77"/>
              </a:rPr>
              <a:t> Green</a:t>
            </a:r>
            <a:br>
              <a:rPr lang="en-US" sz="2200" dirty="0">
                <a:latin typeface="Goudy Old Style" panose="02020502050305020303" pitchFamily="18" charset="77"/>
              </a:rPr>
            </a:br>
            <a:r>
              <a:rPr lang="en-US" sz="2400" i="1" dirty="0">
                <a:latin typeface="Goudy Old Style" panose="02020502050305020303" pitchFamily="18" charset="77"/>
              </a:rPr>
              <a:t>Bottom row (left to right)</a:t>
            </a:r>
            <a:br>
              <a:rPr lang="en-US" sz="2400" i="1" dirty="0">
                <a:latin typeface="Goudy Old Style" panose="02020502050305020303" pitchFamily="18" charset="77"/>
              </a:rPr>
            </a:br>
            <a:r>
              <a:rPr lang="en-US" sz="2200" dirty="0">
                <a:latin typeface="Goudy Old Style" panose="02020502050305020303" pitchFamily="18" charset="77"/>
              </a:rPr>
              <a:t>Ruth Pitter</a:t>
            </a:r>
            <a:br>
              <a:rPr lang="en-US" sz="2200" dirty="0">
                <a:latin typeface="Goudy Old Style" panose="02020502050305020303" pitchFamily="18" charset="77"/>
              </a:rPr>
            </a:br>
            <a:r>
              <a:rPr lang="en-US" sz="2200" dirty="0">
                <a:latin typeface="Goudy Old Style" panose="02020502050305020303" pitchFamily="18" charset="77"/>
              </a:rPr>
              <a:t>Hugo Dyson</a:t>
            </a:r>
            <a:br>
              <a:rPr lang="en-US" sz="2200" dirty="0">
                <a:latin typeface="Goudy Old Style" panose="02020502050305020303" pitchFamily="18" charset="77"/>
              </a:rPr>
            </a:br>
            <a:r>
              <a:rPr lang="en-US" sz="2200" dirty="0">
                <a:latin typeface="Goudy Old Style" panose="02020502050305020303" pitchFamily="18" charset="77"/>
              </a:rPr>
              <a:t>Austin Farrer</a:t>
            </a:r>
            <a:br>
              <a:rPr lang="en-US" sz="2200" dirty="0">
                <a:latin typeface="Goudy Old Style" panose="02020502050305020303" pitchFamily="18" charset="77"/>
              </a:rPr>
            </a:br>
            <a:r>
              <a:rPr lang="en-US" sz="2200" dirty="0">
                <a:latin typeface="Goudy Old Style" panose="02020502050305020303" pitchFamily="18" charset="77"/>
              </a:rPr>
              <a:t>(Lewis)</a:t>
            </a:r>
            <a:br>
              <a:rPr lang="en-US" sz="2200" dirty="0">
                <a:latin typeface="Goudy Old Style" panose="02020502050305020303" pitchFamily="18" charset="77"/>
              </a:rPr>
            </a:br>
            <a:r>
              <a:rPr lang="en-US" sz="2200" dirty="0">
                <a:latin typeface="Goudy Old Style" panose="02020502050305020303" pitchFamily="18" charset="77"/>
              </a:rPr>
              <a:t>Dom Bede Griffiths</a:t>
            </a:r>
            <a:br>
              <a:rPr lang="en-US" sz="2200" dirty="0">
                <a:latin typeface="Goudy Old Style" panose="02020502050305020303" pitchFamily="18" charset="77"/>
              </a:rPr>
            </a:br>
            <a:r>
              <a:rPr lang="en-US" sz="2200" dirty="0">
                <a:latin typeface="Goudy Old Style" panose="02020502050305020303" pitchFamily="18" charset="77"/>
              </a:rPr>
              <a:t>Father Walter Adams</a:t>
            </a:r>
            <a:br>
              <a:rPr lang="en-US" sz="2200" dirty="0">
                <a:latin typeface="Goudy Old Style" panose="02020502050305020303" pitchFamily="18" charset="77"/>
              </a:rPr>
            </a:br>
            <a:r>
              <a:rPr lang="en-US" sz="2200" dirty="0">
                <a:latin typeface="Goudy Old Style" panose="02020502050305020303" pitchFamily="18" charset="77"/>
              </a:rPr>
              <a:t>Dorothy Sayers</a:t>
            </a:r>
            <a:br>
              <a:rPr lang="en-US" sz="2200" dirty="0">
                <a:latin typeface="Goudy Old Style" panose="02020502050305020303" pitchFamily="18" charset="77"/>
              </a:rPr>
            </a:br>
            <a:r>
              <a:rPr lang="en-US" sz="2200" b="1" i="1" dirty="0">
                <a:latin typeface="Goudy Old Style" panose="02020502050305020303" pitchFamily="18" charset="77"/>
              </a:rPr>
              <a:t>Tonight!</a:t>
            </a:r>
            <a:r>
              <a:rPr lang="en-US" sz="2200" b="1" dirty="0">
                <a:latin typeface="Goudy Old Style" panose="02020502050305020303" pitchFamily="18" charset="77"/>
              </a:rPr>
              <a:t> EPISODE 3: CLERGY FRIENDS: Dom Bede Griffiths, Father Walter Adams, and Father Austin Farrer</a:t>
            </a:r>
          </a:p>
        </p:txBody>
      </p:sp>
      <p:sp>
        <p:nvSpPr>
          <p:cNvPr id="3" name="Subtitle 2">
            <a:extLst>
              <a:ext uri="{FF2B5EF4-FFF2-40B4-BE49-F238E27FC236}">
                <a16:creationId xmlns:a16="http://schemas.microsoft.com/office/drawing/2014/main" id="{2905F628-7BB3-48C3-D733-29AEA604D1B5}"/>
              </a:ext>
            </a:extLst>
          </p:cNvPr>
          <p:cNvSpPr>
            <a:spLocks noGrp="1"/>
          </p:cNvSpPr>
          <p:nvPr>
            <p:ph type="subTitle" idx="1"/>
          </p:nvPr>
        </p:nvSpPr>
        <p:spPr>
          <a:xfrm>
            <a:off x="1101969" y="3602038"/>
            <a:ext cx="6213231" cy="1655762"/>
          </a:xfrm>
        </p:spPr>
        <p:txBody>
          <a:bodyPr>
            <a:normAutofit/>
          </a:bodyPr>
          <a:lstStyle/>
          <a:p>
            <a:endParaRPr lang="en-US" dirty="0">
              <a:latin typeface="Goudy Old Style" charset="0"/>
              <a:ea typeface="Goudy Old Style" charset="0"/>
              <a:cs typeface="Goudy Old Style" charset="0"/>
            </a:endParaRPr>
          </a:p>
          <a:p>
            <a:endParaRPr lang="en-US" dirty="0">
              <a:latin typeface="Goudy Old Style" charset="0"/>
              <a:ea typeface="Goudy Old Style" charset="0"/>
              <a:cs typeface="Goudy Old Style" charset="0"/>
            </a:endParaRPr>
          </a:p>
        </p:txBody>
      </p:sp>
      <p:pic>
        <p:nvPicPr>
          <p:cNvPr id="8" name="Picture 7" descr="A collage of several men&#10;&#10;AI-generated content may be incorrect.">
            <a:extLst>
              <a:ext uri="{FF2B5EF4-FFF2-40B4-BE49-F238E27FC236}">
                <a16:creationId xmlns:a16="http://schemas.microsoft.com/office/drawing/2014/main" id="{307F076C-471B-0B41-6667-2E5B2BCC7DCF}"/>
              </a:ext>
            </a:extLst>
          </p:cNvPr>
          <p:cNvPicPr>
            <a:picLocks noChangeAspect="1"/>
          </p:cNvPicPr>
          <p:nvPr/>
        </p:nvPicPr>
        <p:blipFill>
          <a:blip r:embed="rId3"/>
          <a:stretch>
            <a:fillRect/>
          </a:stretch>
        </p:blipFill>
        <p:spPr>
          <a:xfrm>
            <a:off x="5309936" y="577516"/>
            <a:ext cx="6882063" cy="5390147"/>
          </a:xfrm>
          <a:prstGeom prst="rect">
            <a:avLst/>
          </a:prstGeom>
        </p:spPr>
      </p:pic>
    </p:spTree>
    <p:extLst>
      <p:ext uri="{BB962C8B-B14F-4D97-AF65-F5344CB8AC3E}">
        <p14:creationId xmlns:p14="http://schemas.microsoft.com/office/powerpoint/2010/main" val="357767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7B6EE-10C4-1E8D-A6CA-284C38766A90}"/>
              </a:ext>
            </a:extLst>
          </p:cNvPr>
          <p:cNvSpPr>
            <a:spLocks noGrp="1"/>
          </p:cNvSpPr>
          <p:nvPr>
            <p:ph type="title"/>
          </p:nvPr>
        </p:nvSpPr>
        <p:spPr>
          <a:xfrm>
            <a:off x="119269" y="0"/>
            <a:ext cx="10083509" cy="6758609"/>
          </a:xfrm>
        </p:spPr>
        <p:txBody>
          <a:bodyPr>
            <a:noAutofit/>
          </a:bodyPr>
          <a:lstStyle/>
          <a:p>
            <a:r>
              <a:rPr lang="en-US" altLang="en-US" sz="2200" b="1" dirty="0">
                <a:solidFill>
                  <a:srgbClr val="0A0A0A"/>
                </a:solidFill>
                <a:latin typeface="Goudy Old Style" panose="02020502050305020303" pitchFamily="18" charset="77"/>
              </a:rPr>
              <a:t>Dom Bede Griffiths (1906-1993)</a:t>
            </a:r>
            <a:br>
              <a:rPr lang="en-US" altLang="en-US" sz="2200" b="1" dirty="0">
                <a:solidFill>
                  <a:srgbClr val="0A0A0A"/>
                </a:solidFill>
                <a:latin typeface="Goudy Old Style" panose="02020502050305020303" pitchFamily="18" charset="77"/>
              </a:rPr>
            </a:br>
            <a:br>
              <a:rPr lang="en-US" altLang="en-US" sz="2200" b="1" dirty="0">
                <a:solidFill>
                  <a:srgbClr val="0A0A0A"/>
                </a:solidFill>
                <a:latin typeface="Goudy Old Style" panose="02020502050305020303" pitchFamily="18" charset="77"/>
              </a:rPr>
            </a:br>
            <a:r>
              <a:rPr lang="en-US" altLang="en-US" sz="2200" dirty="0">
                <a:solidFill>
                  <a:srgbClr val="0A0A0A"/>
                </a:solidFill>
                <a:latin typeface="Goudy Old Style" panose="02020502050305020303" pitchFamily="18" charset="77"/>
              </a:rPr>
              <a:t>Alan Richard Griffiths grew up in a devout Anglican family, studied at </a:t>
            </a:r>
            <a:br>
              <a:rPr lang="en-US" altLang="en-US" sz="2200" dirty="0">
                <a:solidFill>
                  <a:srgbClr val="0A0A0A"/>
                </a:solidFill>
                <a:latin typeface="Goudy Old Style" panose="02020502050305020303" pitchFamily="18" charset="77"/>
              </a:rPr>
            </a:br>
            <a:r>
              <a:rPr lang="en-US" altLang="en-US" sz="2200" dirty="0">
                <a:solidFill>
                  <a:srgbClr val="0A0A0A"/>
                </a:solidFill>
                <a:latin typeface="Goudy Old Style" panose="02020502050305020303" pitchFamily="18" charset="77"/>
              </a:rPr>
              <a:t>Christ’s Hospital School, and won a scholarship to Magdalen College, </a:t>
            </a:r>
            <a:br>
              <a:rPr lang="en-US" altLang="en-US" sz="2200" dirty="0">
                <a:solidFill>
                  <a:srgbClr val="0A0A0A"/>
                </a:solidFill>
                <a:latin typeface="Goudy Old Style" panose="02020502050305020303" pitchFamily="18" charset="77"/>
              </a:rPr>
            </a:br>
            <a:r>
              <a:rPr lang="en-US" altLang="en-US" sz="2200" dirty="0">
                <a:solidFill>
                  <a:srgbClr val="0A0A0A"/>
                </a:solidFill>
                <a:latin typeface="Goudy Old Style" panose="02020502050305020303" pitchFamily="18" charset="77"/>
              </a:rPr>
              <a:t>Oxford, joining the university the same term that C.S. Lewis joined the </a:t>
            </a:r>
            <a:br>
              <a:rPr lang="en-US" altLang="en-US" sz="2200" dirty="0">
                <a:solidFill>
                  <a:srgbClr val="0A0A0A"/>
                </a:solidFill>
                <a:latin typeface="Goudy Old Style" panose="02020502050305020303" pitchFamily="18" charset="77"/>
              </a:rPr>
            </a:br>
            <a:r>
              <a:rPr lang="en-US" altLang="en-US" sz="2200" dirty="0">
                <a:solidFill>
                  <a:srgbClr val="0A0A0A"/>
                </a:solidFill>
                <a:latin typeface="Goudy Old Style" panose="02020502050305020303" pitchFamily="18" charset="77"/>
              </a:rPr>
              <a:t>faculty of Magdalen. Lewis was his tutor in English. </a:t>
            </a:r>
            <a:br>
              <a:rPr lang="en-US" altLang="en-US" sz="2200" dirty="0">
                <a:solidFill>
                  <a:srgbClr val="0A0A0A"/>
                </a:solidFill>
                <a:latin typeface="Goudy Old Style" panose="02020502050305020303" pitchFamily="18" charset="77"/>
              </a:rPr>
            </a:br>
            <a:r>
              <a:rPr lang="en-US" sz="2200" i="1" dirty="0">
                <a:latin typeface="Goudy Old Style" panose="02020502050305020303" pitchFamily="18" charset="77"/>
              </a:rPr>
              <a:t>“Lewis was at that time no more of a Christian than I was, but he had been through the same phase of Romanticism as I was then passing through, and had reached a more rational philosophy of life. When I explained to him my reasons for reading English literature, he protested vigorously against my view of life but he was naturally unable to convince me, as I was not open to reason on the subject. I had ceased to practice any form of Christianity and I regarded Christianity as a religion of the past, which had ceased to have any significance for the present day.”</a:t>
            </a:r>
            <a:br>
              <a:rPr lang="en-US" sz="2200" i="1" dirty="0">
                <a:latin typeface="Goudy Old Style" panose="02020502050305020303" pitchFamily="18" charset="77"/>
              </a:rPr>
            </a:br>
            <a:br>
              <a:rPr lang="en-US" sz="2200" i="1" dirty="0">
                <a:latin typeface="Goudy Old Style" panose="02020502050305020303" pitchFamily="18" charset="77"/>
              </a:rPr>
            </a:br>
            <a:r>
              <a:rPr lang="en-US" sz="2200" dirty="0">
                <a:latin typeface="Goudy Old Style" panose="02020502050305020303" pitchFamily="18" charset="77"/>
              </a:rPr>
              <a:t>After Griffiths took his degree in 1929, Lewis persuaded him to stay in Oxford and read philosophy, where at Lewis's suggestion he read Dante's </a:t>
            </a:r>
            <a:r>
              <a:rPr lang="en-US" sz="2200" i="1" dirty="0">
                <a:latin typeface="Goudy Old Style" panose="02020502050305020303" pitchFamily="18" charset="77"/>
              </a:rPr>
              <a:t>Divine Comedy </a:t>
            </a:r>
            <a:r>
              <a:rPr lang="en-US" sz="2200" dirty="0">
                <a:latin typeface="Goudy Old Style" panose="02020502050305020303" pitchFamily="18" charset="77"/>
              </a:rPr>
              <a:t>and Saint Augustine's </a:t>
            </a:r>
            <a:r>
              <a:rPr lang="en-US" sz="2200" i="1" dirty="0">
                <a:latin typeface="Goudy Old Style" panose="02020502050305020303" pitchFamily="18" charset="77"/>
              </a:rPr>
              <a:t>Confessions,</a:t>
            </a:r>
            <a:r>
              <a:rPr lang="en-US" sz="2200" dirty="0">
                <a:latin typeface="Goudy Old Style" panose="02020502050305020303" pitchFamily="18" charset="77"/>
              </a:rPr>
              <a:t> which deeply affected him.  In 1930 Griffiths began reading the New Testament and in 1931 became a believer. He considered taking holy orders at first thinking of the Church of England but then became attracted to Catholicism. In 1933 after trying his vocation as a monk in a monastery in the </a:t>
            </a:r>
            <a:r>
              <a:rPr lang="en-US" sz="2200" dirty="0" err="1">
                <a:latin typeface="Goudy Old Style" panose="02020502050305020303" pitchFamily="18" charset="77"/>
              </a:rPr>
              <a:t>Cotswolds</a:t>
            </a:r>
            <a:r>
              <a:rPr lang="en-US" sz="2200" dirty="0">
                <a:latin typeface="Goudy Old Style" panose="02020502050305020303" pitchFamily="18" charset="77"/>
              </a:rPr>
              <a:t> he was clothed as a novice. He had been deeply moved by the Venerable Bede’s </a:t>
            </a:r>
            <a:r>
              <a:rPr lang="en-US" sz="2200" i="1" dirty="0">
                <a:latin typeface="Goudy Old Style" panose="02020502050305020303" pitchFamily="18" charset="77"/>
              </a:rPr>
              <a:t>Ecclesiastical History of the English People </a:t>
            </a:r>
            <a:r>
              <a:rPr lang="en-US" sz="2200" dirty="0">
                <a:latin typeface="Goudy Old Style" panose="02020502050305020303" pitchFamily="18" charset="77"/>
              </a:rPr>
              <a:t>and therefore took the name Bede, being known thereafter as Dom Bede Griffiths. </a:t>
            </a:r>
          </a:p>
        </p:txBody>
      </p:sp>
      <p:pic>
        <p:nvPicPr>
          <p:cNvPr id="9" name="Content Placeholder 8" descr="A collage of several men&#10;&#10;AI-generated content may be incorrect.">
            <a:extLst>
              <a:ext uri="{FF2B5EF4-FFF2-40B4-BE49-F238E27FC236}">
                <a16:creationId xmlns:a16="http://schemas.microsoft.com/office/drawing/2014/main" id="{0B9AADCF-AAC2-59E5-DE41-8E6D83B75661}"/>
              </a:ext>
            </a:extLst>
          </p:cNvPr>
          <p:cNvPicPr>
            <a:picLocks noGrp="1" noChangeAspect="1"/>
          </p:cNvPicPr>
          <p:nvPr>
            <p:ph idx="1"/>
          </p:nvPr>
        </p:nvPicPr>
        <p:blipFill>
          <a:blip r:embed="rId2"/>
          <a:stretch>
            <a:fillRect/>
          </a:stretch>
        </p:blipFill>
        <p:spPr>
          <a:xfrm>
            <a:off x="8150087" y="0"/>
            <a:ext cx="4041912" cy="1921565"/>
          </a:xfrm>
          <a:prstGeom prst="rect">
            <a:avLst/>
          </a:prstGeom>
        </p:spPr>
      </p:pic>
      <p:sp>
        <p:nvSpPr>
          <p:cNvPr id="11" name="TextBox 10">
            <a:extLst>
              <a:ext uri="{FF2B5EF4-FFF2-40B4-BE49-F238E27FC236}">
                <a16:creationId xmlns:a16="http://schemas.microsoft.com/office/drawing/2014/main" id="{E4F9F022-D366-1373-ECDE-4D9E35FEB1A9}"/>
              </a:ext>
            </a:extLst>
          </p:cNvPr>
          <p:cNvSpPr txBox="1"/>
          <p:nvPr/>
        </p:nvSpPr>
        <p:spPr>
          <a:xfrm>
            <a:off x="3670852" y="2941983"/>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41EDCDFD-4F9C-44D1-DFCB-3984F900ACC6}"/>
              </a:ext>
            </a:extLst>
          </p:cNvPr>
          <p:cNvPicPr>
            <a:picLocks noChangeAspect="1"/>
          </p:cNvPicPr>
          <p:nvPr/>
        </p:nvPicPr>
        <p:blipFill>
          <a:blip r:embed="rId3"/>
          <a:stretch>
            <a:fillRect/>
          </a:stretch>
        </p:blipFill>
        <p:spPr>
          <a:xfrm>
            <a:off x="10202779" y="2743200"/>
            <a:ext cx="1869950" cy="2719137"/>
          </a:xfrm>
          <a:prstGeom prst="rect">
            <a:avLst/>
          </a:prstGeom>
        </p:spPr>
      </p:pic>
    </p:spTree>
    <p:extLst>
      <p:ext uri="{BB962C8B-B14F-4D97-AF65-F5344CB8AC3E}">
        <p14:creationId xmlns:p14="http://schemas.microsoft.com/office/powerpoint/2010/main" val="417323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77229-A992-9515-D2C5-9A82B431C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E14D11-4262-AA9B-F458-75EF8D8B9C82}"/>
              </a:ext>
            </a:extLst>
          </p:cNvPr>
          <p:cNvSpPr>
            <a:spLocks noGrp="1"/>
          </p:cNvSpPr>
          <p:nvPr>
            <p:ph type="title"/>
          </p:nvPr>
        </p:nvSpPr>
        <p:spPr>
          <a:xfrm>
            <a:off x="1" y="0"/>
            <a:ext cx="11834190" cy="6758609"/>
          </a:xfrm>
        </p:spPr>
        <p:txBody>
          <a:bodyPr>
            <a:noAutofit/>
          </a:bodyPr>
          <a:lstStyle/>
          <a:p>
            <a:br>
              <a:rPr lang="en-US" sz="2200" dirty="0">
                <a:latin typeface="Goudy Old Style" panose="02020502050305020303" pitchFamily="18" charset="77"/>
              </a:rPr>
            </a:br>
            <a:endParaRPr lang="en-US" sz="2200" i="1" dirty="0">
              <a:latin typeface="Goudy Old Style" panose="02020502050305020303" pitchFamily="18" charset="77"/>
            </a:endParaRPr>
          </a:p>
        </p:txBody>
      </p:sp>
      <p:pic>
        <p:nvPicPr>
          <p:cNvPr id="9" name="Content Placeholder 8" descr="A collage of several men&#10;&#10;AI-generated content may be incorrect.">
            <a:extLst>
              <a:ext uri="{FF2B5EF4-FFF2-40B4-BE49-F238E27FC236}">
                <a16:creationId xmlns:a16="http://schemas.microsoft.com/office/drawing/2014/main" id="{4C5E1D1C-F540-91BF-685A-C0B6B2DF2E29}"/>
              </a:ext>
            </a:extLst>
          </p:cNvPr>
          <p:cNvPicPr>
            <a:picLocks noGrp="1" noChangeAspect="1"/>
          </p:cNvPicPr>
          <p:nvPr>
            <p:ph idx="1"/>
          </p:nvPr>
        </p:nvPicPr>
        <p:blipFill>
          <a:blip r:embed="rId2"/>
          <a:stretch>
            <a:fillRect/>
          </a:stretch>
        </p:blipFill>
        <p:spPr>
          <a:xfrm>
            <a:off x="8694295" y="0"/>
            <a:ext cx="3497703" cy="1786654"/>
          </a:xfrm>
          <a:prstGeom prst="rect">
            <a:avLst/>
          </a:prstGeom>
        </p:spPr>
      </p:pic>
      <p:sp>
        <p:nvSpPr>
          <p:cNvPr id="11" name="TextBox 10">
            <a:extLst>
              <a:ext uri="{FF2B5EF4-FFF2-40B4-BE49-F238E27FC236}">
                <a16:creationId xmlns:a16="http://schemas.microsoft.com/office/drawing/2014/main" id="{31C0F09D-98E3-6D14-5B75-E1F613F1FFB3}"/>
              </a:ext>
            </a:extLst>
          </p:cNvPr>
          <p:cNvSpPr txBox="1"/>
          <p:nvPr/>
        </p:nvSpPr>
        <p:spPr>
          <a:xfrm>
            <a:off x="3670852" y="2941983"/>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0490E991-598C-A765-D6B9-917F3B688287}"/>
              </a:ext>
            </a:extLst>
          </p:cNvPr>
          <p:cNvSpPr txBox="1"/>
          <p:nvPr/>
        </p:nvSpPr>
        <p:spPr>
          <a:xfrm>
            <a:off x="0" y="1"/>
            <a:ext cx="12191997" cy="7100405"/>
          </a:xfrm>
          <a:prstGeom prst="rect">
            <a:avLst/>
          </a:prstGeom>
          <a:noFill/>
        </p:spPr>
        <p:txBody>
          <a:bodyPr wrap="square">
            <a:spAutoFit/>
          </a:bodyPr>
          <a:lstStyle/>
          <a:p>
            <a:pPr rtl="0">
              <a:lnSpc>
                <a:spcPct val="90000"/>
              </a:lnSpc>
              <a:buNone/>
            </a:pPr>
            <a:r>
              <a:rPr lang="en-US" sz="2200" b="0" i="0" u="none" strike="noStrike" dirty="0">
                <a:solidFill>
                  <a:srgbClr val="000000"/>
                </a:solidFill>
                <a:effectLst/>
                <a:latin typeface="Goudy Old Style" panose="02020502050305020303" pitchFamily="18" charset="77"/>
              </a:rPr>
              <a:t>C.S. Lewis</a:t>
            </a:r>
            <a:r>
              <a:rPr lang="en-US" sz="2200" dirty="0">
                <a:solidFill>
                  <a:srgbClr val="000000"/>
                </a:solidFill>
                <a:latin typeface="Goudy Old Style" panose="02020502050305020303" pitchFamily="18" charset="77"/>
              </a:rPr>
              <a:t> wrote that Griffiths was his “c</a:t>
            </a:r>
            <a:r>
              <a:rPr lang="en-US" sz="2200" b="0" i="0" u="none" strike="noStrike" dirty="0">
                <a:solidFill>
                  <a:srgbClr val="000000"/>
                </a:solidFill>
                <a:effectLst/>
                <a:latin typeface="Goudy Old Style" panose="02020502050305020303" pitchFamily="18" charset="77"/>
              </a:rPr>
              <a:t>hief companion on the road to </a:t>
            </a:r>
          </a:p>
          <a:p>
            <a:pPr rtl="0">
              <a:lnSpc>
                <a:spcPct val="90000"/>
              </a:lnSpc>
              <a:buNone/>
            </a:pPr>
            <a:r>
              <a:rPr lang="en-US" sz="2200" b="0" i="0" u="none" strike="noStrike" dirty="0">
                <a:solidFill>
                  <a:srgbClr val="000000"/>
                </a:solidFill>
                <a:effectLst/>
                <a:latin typeface="Goudy Old Style" panose="02020502050305020303" pitchFamily="18" charset="77"/>
              </a:rPr>
              <a:t>Christian faith.” Lewis scholar Joel Heck states, “</a:t>
            </a:r>
            <a:r>
              <a:rPr lang="en-US" sz="2200" dirty="0">
                <a:solidFill>
                  <a:srgbClr val="000000"/>
                </a:solidFill>
                <a:latin typeface="Goudy Old Style" panose="02020502050305020303" pitchFamily="18" charset="77"/>
              </a:rPr>
              <a:t>two </a:t>
            </a:r>
            <a:r>
              <a:rPr lang="en-US" sz="2200" b="0" i="0" u="none" strike="noStrike" dirty="0">
                <a:solidFill>
                  <a:srgbClr val="000000"/>
                </a:solidFill>
                <a:effectLst/>
                <a:latin typeface="Goudy Old Style" panose="02020502050305020303" pitchFamily="18" charset="77"/>
              </a:rPr>
              <a:t>atheists, a teacher and </a:t>
            </a:r>
          </a:p>
          <a:p>
            <a:pPr rtl="0">
              <a:lnSpc>
                <a:spcPct val="90000"/>
              </a:lnSpc>
              <a:buNone/>
            </a:pPr>
            <a:r>
              <a:rPr lang="en-US" sz="2200" b="0" i="0" u="none" strike="noStrike" dirty="0">
                <a:solidFill>
                  <a:srgbClr val="000000"/>
                </a:solidFill>
                <a:effectLst/>
                <a:latin typeface="Goudy Old Style" panose="02020502050305020303" pitchFamily="18" charset="77"/>
              </a:rPr>
              <a:t>his student, saw evidence for the existence of God in many places and found </a:t>
            </a:r>
          </a:p>
          <a:p>
            <a:pPr rtl="0">
              <a:lnSpc>
                <a:spcPct val="90000"/>
              </a:lnSpc>
              <a:buNone/>
            </a:pPr>
            <a:r>
              <a:rPr lang="en-US" sz="2200" b="0" i="0" u="none" strike="noStrike" dirty="0">
                <a:solidFill>
                  <a:srgbClr val="000000"/>
                </a:solidFill>
                <a:effectLst/>
                <a:latin typeface="Goudy Old Style" panose="02020502050305020303" pitchFamily="18" charset="77"/>
              </a:rPr>
              <a:t>themselves </a:t>
            </a:r>
            <a:r>
              <a:rPr lang="en-US" sz="2200" dirty="0">
                <a:solidFill>
                  <a:srgbClr val="000000"/>
                </a:solidFill>
                <a:latin typeface="Goudy Old Style" panose="02020502050305020303" pitchFamily="18" charset="77"/>
              </a:rPr>
              <a:t>k</a:t>
            </a:r>
            <a:r>
              <a:rPr lang="en-US" sz="2200" b="0" i="0" u="none" strike="noStrike" dirty="0">
                <a:solidFill>
                  <a:srgbClr val="000000"/>
                </a:solidFill>
                <a:effectLst/>
                <a:latin typeface="Goudy Old Style" panose="02020502050305020303" pitchFamily="18" charset="77"/>
              </a:rPr>
              <a:t>indred </a:t>
            </a:r>
            <a:r>
              <a:rPr lang="en-US" sz="2200" dirty="0">
                <a:solidFill>
                  <a:srgbClr val="000000"/>
                </a:solidFill>
                <a:latin typeface="Goudy Old Style" panose="02020502050305020303" pitchFamily="18" charset="77"/>
              </a:rPr>
              <a:t>s</a:t>
            </a:r>
            <a:r>
              <a:rPr lang="en-US" sz="2200" b="0" i="0" u="none" strike="noStrike" dirty="0">
                <a:solidFill>
                  <a:srgbClr val="000000"/>
                </a:solidFill>
                <a:effectLst/>
                <a:latin typeface="Goudy Old Style" panose="02020502050305020303" pitchFamily="18" charset="77"/>
              </a:rPr>
              <a:t>pirits in a growing understanding of that truth. The </a:t>
            </a:r>
          </a:p>
          <a:p>
            <a:pPr rtl="0">
              <a:lnSpc>
                <a:spcPct val="90000"/>
              </a:lnSpc>
              <a:buNone/>
            </a:pPr>
            <a:r>
              <a:rPr lang="en-US" sz="2200" b="0" i="0" u="none" strike="noStrike" dirty="0">
                <a:solidFill>
                  <a:srgbClr val="000000"/>
                </a:solidFill>
                <a:effectLst/>
                <a:latin typeface="Goudy Old Style" panose="02020502050305020303" pitchFamily="18" charset="77"/>
              </a:rPr>
              <a:t>spiritual journeys of C.S. </a:t>
            </a:r>
            <a:r>
              <a:rPr lang="en-US" sz="2200" dirty="0">
                <a:solidFill>
                  <a:srgbClr val="000000"/>
                </a:solidFill>
                <a:latin typeface="Goudy Old Style" panose="02020502050305020303" pitchFamily="18" charset="77"/>
              </a:rPr>
              <a:t>L</a:t>
            </a:r>
            <a:r>
              <a:rPr lang="en-US" sz="2200" b="0" i="0" u="none" strike="noStrike" dirty="0">
                <a:solidFill>
                  <a:srgbClr val="000000"/>
                </a:solidFill>
                <a:effectLst/>
                <a:latin typeface="Goudy Old Style" panose="02020502050305020303" pitchFamily="18" charset="77"/>
              </a:rPr>
              <a:t>ewis, the Oxford </a:t>
            </a:r>
            <a:r>
              <a:rPr lang="en-US" sz="2200" dirty="0">
                <a:solidFill>
                  <a:srgbClr val="000000"/>
                </a:solidFill>
                <a:latin typeface="Goudy Old Style" panose="02020502050305020303" pitchFamily="18" charset="77"/>
              </a:rPr>
              <a:t>don,</a:t>
            </a:r>
            <a:r>
              <a:rPr lang="en-US" sz="2200" b="0" i="0" u="none" strike="noStrike" dirty="0">
                <a:solidFill>
                  <a:srgbClr val="000000"/>
                </a:solidFill>
                <a:effectLst/>
                <a:latin typeface="Goudy Old Style" panose="02020502050305020303" pitchFamily="18" charset="77"/>
              </a:rPr>
              <a:t> and </a:t>
            </a:r>
            <a:r>
              <a:rPr lang="en-US" sz="2200" dirty="0">
                <a:solidFill>
                  <a:srgbClr val="000000"/>
                </a:solidFill>
                <a:latin typeface="Goudy Old Style" panose="02020502050305020303" pitchFamily="18" charset="77"/>
              </a:rPr>
              <a:t>Alan</a:t>
            </a:r>
            <a:r>
              <a:rPr lang="en-US" sz="2200" b="0" i="0" u="none" strike="noStrike" dirty="0">
                <a:solidFill>
                  <a:srgbClr val="000000"/>
                </a:solidFill>
                <a:effectLst/>
                <a:latin typeface="Goudy Old Style" panose="02020502050305020303" pitchFamily="18" charset="77"/>
              </a:rPr>
              <a:t> Richard </a:t>
            </a:r>
            <a:r>
              <a:rPr lang="en-US" sz="2200" dirty="0">
                <a:solidFill>
                  <a:srgbClr val="000000"/>
                </a:solidFill>
                <a:latin typeface="Goudy Old Style" panose="02020502050305020303" pitchFamily="18" charset="77"/>
              </a:rPr>
              <a:t>G</a:t>
            </a:r>
            <a:r>
              <a:rPr lang="en-US" sz="2200" b="0" i="0" u="none" strike="noStrike" dirty="0">
                <a:solidFill>
                  <a:srgbClr val="000000"/>
                </a:solidFill>
                <a:effectLst/>
                <a:latin typeface="Goudy Old Style" panose="02020502050305020303" pitchFamily="18" charset="77"/>
              </a:rPr>
              <a:t>riffiths,</a:t>
            </a:r>
          </a:p>
          <a:p>
            <a:pPr rtl="0">
              <a:lnSpc>
                <a:spcPct val="90000"/>
              </a:lnSpc>
              <a:buNone/>
            </a:pPr>
            <a:r>
              <a:rPr lang="en-US" sz="2200" b="0" i="0" u="none" strike="noStrike" dirty="0">
                <a:solidFill>
                  <a:srgbClr val="000000"/>
                </a:solidFill>
                <a:effectLst/>
                <a:latin typeface="Goudy Old Style" panose="02020502050305020303" pitchFamily="18" charset="77"/>
              </a:rPr>
              <a:t>the student, were strikingly similar. Griffiths described their early relationship</a:t>
            </a:r>
          </a:p>
          <a:p>
            <a:pPr rtl="0">
              <a:lnSpc>
                <a:spcPct val="90000"/>
              </a:lnSpc>
              <a:buNone/>
            </a:pPr>
            <a:r>
              <a:rPr lang="en-US" sz="2200" b="0" i="0" u="none" strike="noStrike" dirty="0">
                <a:solidFill>
                  <a:srgbClr val="000000"/>
                </a:solidFill>
                <a:effectLst/>
                <a:latin typeface="Goudy Old Style" panose="02020502050305020303" pitchFamily="18" charset="77"/>
              </a:rPr>
              <a:t>as acquaintanceship ripened into friendship, adding that “between 1929 and 1932 I was probably nearer to Lewis than to anyone else.” </a:t>
            </a:r>
            <a:r>
              <a:rPr lang="en-US" sz="2200" dirty="0">
                <a:solidFill>
                  <a:srgbClr val="000000"/>
                </a:solidFill>
                <a:latin typeface="Goudy Old Style" panose="02020502050305020303" pitchFamily="18" charset="77"/>
              </a:rPr>
              <a:t>J</a:t>
            </a:r>
            <a:r>
              <a:rPr lang="en-US" sz="2200" b="0" i="0" u="none" strike="noStrike" dirty="0">
                <a:solidFill>
                  <a:srgbClr val="000000"/>
                </a:solidFill>
                <a:effectLst/>
                <a:latin typeface="Goudy Old Style" panose="02020502050305020303" pitchFamily="18" charset="77"/>
              </a:rPr>
              <a:t>ourneying together creates a certain kind of intimacy that is available nowhere else. By the time Griffiths first met Lewis in 1927, Lewis </a:t>
            </a:r>
            <a:r>
              <a:rPr lang="en-US" sz="2200" dirty="0">
                <a:solidFill>
                  <a:srgbClr val="000000"/>
                </a:solidFill>
                <a:latin typeface="Goudy Old Style" panose="02020502050305020303" pitchFamily="18" charset="77"/>
              </a:rPr>
              <a:t>had moved b</a:t>
            </a:r>
            <a:r>
              <a:rPr lang="en-US" sz="2200" b="0" i="0" u="none" strike="noStrike" dirty="0">
                <a:solidFill>
                  <a:srgbClr val="000000"/>
                </a:solidFill>
                <a:effectLst/>
                <a:latin typeface="Goudy Old Style" panose="02020502050305020303" pitchFamily="18" charset="77"/>
              </a:rPr>
              <a:t>eyond atheism to a belief in a Universal Spirit, but not belief in God. Lewis shared with Griffiths many of his conversations with Owen Barfield and they had influenced Griffiths to become an Idealist. Between 1929 and 1932 both Griffiths and Lewis were being drawn to the Christian faith. </a:t>
            </a:r>
            <a:r>
              <a:rPr lang="en-US" sz="2200" dirty="0">
                <a:solidFill>
                  <a:srgbClr val="000000"/>
                </a:solidFill>
                <a:latin typeface="Goudy Old Style" panose="02020502050305020303" pitchFamily="18" charset="77"/>
              </a:rPr>
              <a:t>T</a:t>
            </a:r>
            <a:r>
              <a:rPr lang="en-US" sz="2200" b="0" i="0" u="none" strike="noStrike" dirty="0">
                <a:solidFill>
                  <a:srgbClr val="000000"/>
                </a:solidFill>
                <a:effectLst/>
                <a:latin typeface="Goudy Old Style" panose="02020502050305020303" pitchFamily="18" charset="77"/>
              </a:rPr>
              <a:t>hey shared their discoveries together and Lewis would later dedicate his now famous spiritual autobiography, </a:t>
            </a:r>
            <a:r>
              <a:rPr lang="en-US" sz="2200" b="0" i="1" u="none" strike="noStrike" dirty="0">
                <a:solidFill>
                  <a:srgbClr val="000000"/>
                </a:solidFill>
                <a:effectLst/>
                <a:latin typeface="Goudy Old Style" panose="02020502050305020303" pitchFamily="18" charset="77"/>
              </a:rPr>
              <a:t>Surprised by Joy,</a:t>
            </a:r>
            <a:r>
              <a:rPr lang="en-US" sz="2200" b="0" i="0" u="none" strike="noStrike" dirty="0">
                <a:solidFill>
                  <a:srgbClr val="000000"/>
                </a:solidFill>
                <a:effectLst/>
                <a:latin typeface="Goudy Old Style" panose="02020502050305020303" pitchFamily="18" charset="77"/>
              </a:rPr>
              <a:t> to </a:t>
            </a:r>
            <a:r>
              <a:rPr lang="en-US" sz="2200" dirty="0">
                <a:solidFill>
                  <a:srgbClr val="000000"/>
                </a:solidFill>
                <a:latin typeface="Goudy Old Style" panose="02020502050305020303" pitchFamily="18" charset="77"/>
              </a:rPr>
              <a:t>G</a:t>
            </a:r>
            <a:r>
              <a:rPr lang="en-US" sz="2200" b="0" i="0" u="none" strike="noStrike" dirty="0">
                <a:solidFill>
                  <a:srgbClr val="000000"/>
                </a:solidFill>
                <a:effectLst/>
                <a:latin typeface="Goudy Old Style" panose="02020502050305020303" pitchFamily="18" charset="77"/>
              </a:rPr>
              <a:t>riffiths. In that book Lewis describes a conversation the weekend of February 8th 1930 with Owen </a:t>
            </a:r>
            <a:r>
              <a:rPr lang="en-US" sz="2200" dirty="0">
                <a:solidFill>
                  <a:srgbClr val="000000"/>
                </a:solidFill>
                <a:latin typeface="Goudy Old Style" panose="02020502050305020303" pitchFamily="18" charset="77"/>
              </a:rPr>
              <a:t>B</a:t>
            </a:r>
            <a:r>
              <a:rPr lang="en-US" sz="2200" b="0" i="0" u="none" strike="noStrike" dirty="0">
                <a:solidFill>
                  <a:srgbClr val="000000"/>
                </a:solidFill>
                <a:effectLst/>
                <a:latin typeface="Goudy Old Style" panose="02020502050305020303" pitchFamily="18" charset="77"/>
              </a:rPr>
              <a:t>artfield and Griffiths about philosophy as a </a:t>
            </a:r>
            <a:r>
              <a:rPr lang="en-US" sz="2200" b="0" i="1" u="none" strike="noStrike" dirty="0">
                <a:solidFill>
                  <a:srgbClr val="000000"/>
                </a:solidFill>
                <a:effectLst/>
                <a:latin typeface="Goudy Old Style" panose="02020502050305020303" pitchFamily="18" charset="77"/>
              </a:rPr>
              <a:t>way</a:t>
            </a:r>
            <a:r>
              <a:rPr lang="en-US" sz="2200" b="0" i="0" u="none" strike="noStrike" dirty="0">
                <a:solidFill>
                  <a:srgbClr val="000000"/>
                </a:solidFill>
                <a:effectLst/>
                <a:latin typeface="Goudy Old Style" panose="02020502050305020303" pitchFamily="18" charset="77"/>
              </a:rPr>
              <a:t> rather than a </a:t>
            </a:r>
            <a:r>
              <a:rPr lang="en-US" sz="2200" b="0" i="1" u="none" strike="noStrike" dirty="0">
                <a:solidFill>
                  <a:srgbClr val="000000"/>
                </a:solidFill>
                <a:effectLst/>
                <a:latin typeface="Goudy Old Style" panose="02020502050305020303" pitchFamily="18" charset="77"/>
              </a:rPr>
              <a:t>subject </a:t>
            </a:r>
            <a:r>
              <a:rPr lang="en-US" sz="2200" b="0" i="0" u="none" strike="noStrike" dirty="0">
                <a:solidFill>
                  <a:srgbClr val="000000"/>
                </a:solidFill>
                <a:effectLst/>
                <a:latin typeface="Goudy Old Style" panose="02020502050305020303" pitchFamily="18" charset="77"/>
              </a:rPr>
              <a:t>for Plato and Boethius. </a:t>
            </a:r>
            <a:r>
              <a:rPr lang="en-US" sz="2200" dirty="0">
                <a:solidFill>
                  <a:srgbClr val="000000"/>
                </a:solidFill>
                <a:latin typeface="Goudy Old Style" panose="02020502050305020303" pitchFamily="18" charset="77"/>
              </a:rPr>
              <a:t>T</a:t>
            </a:r>
            <a:r>
              <a:rPr lang="en-US" sz="2200" b="0" i="0" u="none" strike="noStrike" dirty="0">
                <a:solidFill>
                  <a:srgbClr val="000000"/>
                </a:solidFill>
                <a:effectLst/>
                <a:latin typeface="Goudy Old Style" panose="02020502050305020303" pitchFamily="18" charset="77"/>
              </a:rPr>
              <a:t>his conversation was influential in the last steps of Lewis's journey toward theism.” </a:t>
            </a:r>
            <a:endParaRPr lang="en-US" sz="2200" dirty="0">
              <a:latin typeface="Goudy Old Style" panose="02020502050305020303" pitchFamily="18" charset="77"/>
            </a:endParaRPr>
          </a:p>
          <a:p>
            <a:pPr rtl="0">
              <a:lnSpc>
                <a:spcPct val="90000"/>
              </a:lnSpc>
              <a:buNone/>
            </a:pPr>
            <a:r>
              <a:rPr lang="en-US" sz="2200" b="0" i="0" u="none" strike="noStrike" dirty="0">
                <a:solidFill>
                  <a:srgbClr val="000000"/>
                </a:solidFill>
                <a:effectLst/>
                <a:latin typeface="Goudy Old Style" panose="02020502050305020303" pitchFamily="18" charset="77"/>
              </a:rPr>
              <a:t>In the weeks leading up to his conversion, Lewis recounted the sense of being </a:t>
            </a:r>
            <a:r>
              <a:rPr lang="en-US" sz="2200" dirty="0">
                <a:solidFill>
                  <a:srgbClr val="000000"/>
                </a:solidFill>
                <a:latin typeface="Goudy Old Style" panose="02020502050305020303" pitchFamily="18" charset="77"/>
              </a:rPr>
              <a:t>followed like a fox chased by the Hound of Heaven, saying “the f</a:t>
            </a:r>
            <a:r>
              <a:rPr lang="en-US" sz="2200" b="0" i="0" u="none" strike="noStrike" dirty="0">
                <a:solidFill>
                  <a:srgbClr val="000000"/>
                </a:solidFill>
                <a:effectLst/>
                <a:latin typeface="Goudy Old Style" panose="02020502050305020303" pitchFamily="18" charset="77"/>
              </a:rPr>
              <a:t>ox had been dislodged from the wood and was now running in the open, the draggled and weary hounds barely a field behind, and nearly everyone was now in the pack: Plato, Dante, MacDonald, Herbert, Barfield, Tolkien, Dyson, Joy itself. Everyone and everything had joined the other side. Even my own pupil Griffiths, though himself not yet a Believer, did his share.” </a:t>
            </a:r>
            <a:endParaRPr lang="en-US" sz="2200" b="0" dirty="0">
              <a:effectLst/>
              <a:latin typeface="Goudy Old Style" panose="02020502050305020303" pitchFamily="18" charset="77"/>
            </a:endParaRPr>
          </a:p>
          <a:p>
            <a:pPr>
              <a:lnSpc>
                <a:spcPct val="90000"/>
              </a:lnSpc>
              <a:buNone/>
            </a:pPr>
            <a:br>
              <a:rPr lang="en-US" sz="2200" b="0" dirty="0">
                <a:effectLst/>
                <a:latin typeface="Goudy Old Style" panose="02020502050305020303" pitchFamily="18" charset="77"/>
              </a:rPr>
            </a:br>
            <a:endParaRPr lang="en-US" sz="2200" b="0" dirty="0">
              <a:effectLst/>
              <a:latin typeface="Goudy Old Style" panose="02020502050305020303" pitchFamily="18" charset="77"/>
            </a:endParaRPr>
          </a:p>
        </p:txBody>
      </p:sp>
    </p:spTree>
    <p:extLst>
      <p:ext uri="{BB962C8B-B14F-4D97-AF65-F5344CB8AC3E}">
        <p14:creationId xmlns:p14="http://schemas.microsoft.com/office/powerpoint/2010/main" val="293000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C6A74-61D6-DDD3-080D-9E1A63931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0FE48-208D-D7E5-A066-BC8A16972E68}"/>
              </a:ext>
            </a:extLst>
          </p:cNvPr>
          <p:cNvSpPr>
            <a:spLocks noGrp="1"/>
          </p:cNvSpPr>
          <p:nvPr>
            <p:ph type="title"/>
          </p:nvPr>
        </p:nvSpPr>
        <p:spPr>
          <a:xfrm>
            <a:off x="1" y="0"/>
            <a:ext cx="11834190" cy="6758609"/>
          </a:xfrm>
        </p:spPr>
        <p:txBody>
          <a:bodyPr>
            <a:noAutofit/>
          </a:bodyPr>
          <a:lstStyle/>
          <a:p>
            <a:br>
              <a:rPr lang="en-US" sz="2200" dirty="0">
                <a:latin typeface="Goudy Old Style" panose="02020502050305020303" pitchFamily="18" charset="77"/>
              </a:rPr>
            </a:br>
            <a:endParaRPr lang="en-US" sz="2200" i="1" dirty="0">
              <a:latin typeface="Goudy Old Style" panose="02020502050305020303" pitchFamily="18" charset="77"/>
            </a:endParaRPr>
          </a:p>
        </p:txBody>
      </p:sp>
      <p:pic>
        <p:nvPicPr>
          <p:cNvPr id="9" name="Content Placeholder 8" descr="A collage of several men&#10;&#10;AI-generated content may be incorrect.">
            <a:extLst>
              <a:ext uri="{FF2B5EF4-FFF2-40B4-BE49-F238E27FC236}">
                <a16:creationId xmlns:a16="http://schemas.microsoft.com/office/drawing/2014/main" id="{0E40570C-89B6-0B25-F959-0301419AACE7}"/>
              </a:ext>
            </a:extLst>
          </p:cNvPr>
          <p:cNvPicPr>
            <a:picLocks noGrp="1" noChangeAspect="1"/>
          </p:cNvPicPr>
          <p:nvPr>
            <p:ph idx="1"/>
          </p:nvPr>
        </p:nvPicPr>
        <p:blipFill>
          <a:blip r:embed="rId2"/>
          <a:stretch>
            <a:fillRect/>
          </a:stretch>
        </p:blipFill>
        <p:spPr>
          <a:xfrm>
            <a:off x="8874177" y="0"/>
            <a:ext cx="3317821" cy="1786654"/>
          </a:xfrm>
          <a:prstGeom prst="rect">
            <a:avLst/>
          </a:prstGeom>
        </p:spPr>
      </p:pic>
      <p:sp>
        <p:nvSpPr>
          <p:cNvPr id="11" name="TextBox 10">
            <a:extLst>
              <a:ext uri="{FF2B5EF4-FFF2-40B4-BE49-F238E27FC236}">
                <a16:creationId xmlns:a16="http://schemas.microsoft.com/office/drawing/2014/main" id="{0BE34BAE-6CD6-3ECD-C05A-BFE0C874C2AD}"/>
              </a:ext>
            </a:extLst>
          </p:cNvPr>
          <p:cNvSpPr txBox="1"/>
          <p:nvPr/>
        </p:nvSpPr>
        <p:spPr>
          <a:xfrm>
            <a:off x="3670852" y="2941983"/>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02982C78-5071-0E57-BF35-8F454A41909F}"/>
              </a:ext>
            </a:extLst>
          </p:cNvPr>
          <p:cNvSpPr txBox="1"/>
          <p:nvPr/>
        </p:nvSpPr>
        <p:spPr>
          <a:xfrm>
            <a:off x="0" y="0"/>
            <a:ext cx="12191998" cy="6491008"/>
          </a:xfrm>
          <a:prstGeom prst="rect">
            <a:avLst/>
          </a:prstGeom>
          <a:noFill/>
        </p:spPr>
        <p:txBody>
          <a:bodyPr wrap="square">
            <a:spAutoFit/>
          </a:bodyPr>
          <a:lstStyle/>
          <a:p>
            <a:pPr rtl="0">
              <a:lnSpc>
                <a:spcPct val="90000"/>
              </a:lnSpc>
              <a:buNone/>
            </a:pPr>
            <a:r>
              <a:rPr lang="en-US" sz="2200" b="0" i="0" u="none" strike="noStrike" dirty="0">
                <a:solidFill>
                  <a:srgbClr val="000000"/>
                </a:solidFill>
                <a:effectLst/>
                <a:latin typeface="Goudy Old Style" panose="02020502050305020303" pitchFamily="18" charset="77"/>
              </a:rPr>
              <a:t>According to Griffiths, “while I was reading philosophy I kept up a constant </a:t>
            </a:r>
          </a:p>
          <a:p>
            <a:pPr rtl="0">
              <a:lnSpc>
                <a:spcPct val="90000"/>
              </a:lnSpc>
              <a:buNone/>
            </a:pPr>
            <a:r>
              <a:rPr lang="en-US" sz="2200" b="0" i="0" u="none" strike="noStrike" dirty="0">
                <a:solidFill>
                  <a:srgbClr val="000000"/>
                </a:solidFill>
                <a:effectLst/>
                <a:latin typeface="Goudy Old Style" panose="02020502050305020303" pitchFamily="18" charset="77"/>
              </a:rPr>
              <a:t>correspondence with Lewis, and it was through him that my mind was gradually</a:t>
            </a:r>
          </a:p>
          <a:p>
            <a:pPr rtl="0">
              <a:lnSpc>
                <a:spcPct val="90000"/>
              </a:lnSpc>
              <a:buNone/>
            </a:pPr>
            <a:r>
              <a:rPr lang="en-US" sz="2200" b="0" i="0" u="none" strike="noStrike" dirty="0">
                <a:solidFill>
                  <a:srgbClr val="000000"/>
                </a:solidFill>
                <a:effectLst/>
                <a:latin typeface="Goudy Old Style" panose="02020502050305020303" pitchFamily="18" charset="77"/>
              </a:rPr>
              <a:t>brought back to </a:t>
            </a:r>
            <a:r>
              <a:rPr lang="en-US" sz="2200" dirty="0">
                <a:solidFill>
                  <a:srgbClr val="000000"/>
                </a:solidFill>
                <a:latin typeface="Goudy Old Style" panose="02020502050305020303" pitchFamily="18" charset="77"/>
              </a:rPr>
              <a:t>C</a:t>
            </a:r>
            <a:r>
              <a:rPr lang="en-US" sz="2200" b="0" i="0" u="none" strike="noStrike" dirty="0">
                <a:solidFill>
                  <a:srgbClr val="000000"/>
                </a:solidFill>
                <a:effectLst/>
                <a:latin typeface="Goudy Old Style" panose="02020502050305020303" pitchFamily="18" charset="77"/>
              </a:rPr>
              <a:t>hristianity. During the following years we pursued the study </a:t>
            </a:r>
          </a:p>
          <a:p>
            <a:pPr rtl="0">
              <a:lnSpc>
                <a:spcPct val="90000"/>
              </a:lnSpc>
              <a:buNone/>
            </a:pPr>
            <a:r>
              <a:rPr lang="en-US" sz="2200" b="0" i="0" u="none" strike="noStrike" dirty="0">
                <a:solidFill>
                  <a:srgbClr val="000000"/>
                </a:solidFill>
                <a:effectLst/>
                <a:latin typeface="Goudy Old Style" panose="02020502050305020303" pitchFamily="18" charset="77"/>
              </a:rPr>
              <a:t>of Christianity together, and first one of us and then the other would make the </a:t>
            </a:r>
          </a:p>
          <a:p>
            <a:pPr rtl="0">
              <a:lnSpc>
                <a:spcPct val="90000"/>
              </a:lnSpc>
              <a:buNone/>
            </a:pPr>
            <a:r>
              <a:rPr lang="en-US" sz="2200" b="0" i="0" u="none" strike="noStrike" dirty="0">
                <a:solidFill>
                  <a:srgbClr val="000000"/>
                </a:solidFill>
                <a:effectLst/>
                <a:latin typeface="Goudy Old Style" panose="02020502050305020303" pitchFamily="18" charset="77"/>
              </a:rPr>
              <a:t>discovery of some Masterpiece of Christian thought which we had not known </a:t>
            </a:r>
          </a:p>
          <a:p>
            <a:pPr rtl="0">
              <a:lnSpc>
                <a:spcPct val="90000"/>
              </a:lnSpc>
              <a:buNone/>
            </a:pPr>
            <a:r>
              <a:rPr lang="en-US" sz="2200" b="0" i="0" u="none" strike="noStrike" dirty="0">
                <a:solidFill>
                  <a:srgbClr val="000000"/>
                </a:solidFill>
                <a:effectLst/>
                <a:latin typeface="Goudy Old Style" panose="02020502050305020303" pitchFamily="18" charset="77"/>
              </a:rPr>
              <a:t>before. I remember in particularly how the discovery of William Law’s </a:t>
            </a:r>
            <a:r>
              <a:rPr lang="en-US" sz="2200" b="0" i="1" u="none" strike="noStrike" dirty="0">
                <a:solidFill>
                  <a:srgbClr val="000000"/>
                </a:solidFill>
                <a:effectLst/>
                <a:latin typeface="Goudy Old Style" panose="02020502050305020303" pitchFamily="18" charset="77"/>
              </a:rPr>
              <a:t>Serious </a:t>
            </a:r>
          </a:p>
          <a:p>
            <a:pPr rtl="0">
              <a:lnSpc>
                <a:spcPct val="90000"/>
              </a:lnSpc>
              <a:buNone/>
            </a:pPr>
            <a:r>
              <a:rPr lang="en-US" sz="2200" i="1" dirty="0">
                <a:solidFill>
                  <a:srgbClr val="000000"/>
                </a:solidFill>
                <a:latin typeface="Goudy Old Style" panose="02020502050305020303" pitchFamily="18" charset="77"/>
              </a:rPr>
              <a:t>C</a:t>
            </a:r>
            <a:r>
              <a:rPr lang="en-US" sz="2200" b="0" i="1" u="none" strike="noStrike" dirty="0">
                <a:solidFill>
                  <a:srgbClr val="000000"/>
                </a:solidFill>
                <a:effectLst/>
                <a:latin typeface="Goudy Old Style" panose="02020502050305020303" pitchFamily="18" charset="77"/>
              </a:rPr>
              <a:t>all</a:t>
            </a:r>
            <a:r>
              <a:rPr lang="en-US" sz="2200" b="0" i="0" u="none" strike="noStrike" dirty="0">
                <a:solidFill>
                  <a:srgbClr val="000000"/>
                </a:solidFill>
                <a:effectLst/>
                <a:latin typeface="Goudy Old Style" panose="02020502050305020303" pitchFamily="18" charset="77"/>
              </a:rPr>
              <a:t> and Butler’s </a:t>
            </a:r>
            <a:r>
              <a:rPr lang="en-US" sz="2200" b="0" i="1" u="none" strike="noStrike" dirty="0">
                <a:solidFill>
                  <a:srgbClr val="000000"/>
                </a:solidFill>
                <a:effectLst/>
                <a:latin typeface="Goudy Old Style" panose="02020502050305020303" pitchFamily="18" charset="77"/>
              </a:rPr>
              <a:t>Analogy of Religion </a:t>
            </a:r>
            <a:r>
              <a:rPr lang="en-US" sz="2200" b="0" i="0" u="none" strike="noStrike" dirty="0">
                <a:solidFill>
                  <a:srgbClr val="000000"/>
                </a:solidFill>
                <a:effectLst/>
                <a:latin typeface="Goudy Old Style" panose="02020502050305020303" pitchFamily="18" charset="77"/>
              </a:rPr>
              <a:t>excited us both. </a:t>
            </a:r>
            <a:r>
              <a:rPr lang="en-US" sz="2200" dirty="0">
                <a:solidFill>
                  <a:srgbClr val="000000"/>
                </a:solidFill>
                <a:latin typeface="Goudy Old Style" panose="02020502050305020303" pitchFamily="18" charset="77"/>
              </a:rPr>
              <a:t>An</a:t>
            </a:r>
            <a:r>
              <a:rPr lang="en-US" sz="2200" b="0" i="0" u="none" strike="noStrike" dirty="0">
                <a:solidFill>
                  <a:srgbClr val="000000"/>
                </a:solidFill>
                <a:effectLst/>
                <a:latin typeface="Goudy Old Style" panose="02020502050305020303" pitchFamily="18" charset="77"/>
              </a:rPr>
              <a:t> unseen hand seem to be leading us both to the same goal.” </a:t>
            </a:r>
            <a:endParaRPr lang="en-US" sz="2200" b="0" dirty="0">
              <a:effectLst/>
              <a:latin typeface="Goudy Old Style" panose="02020502050305020303" pitchFamily="18" charset="77"/>
            </a:endParaRPr>
          </a:p>
          <a:p>
            <a:pPr>
              <a:lnSpc>
                <a:spcPct val="90000"/>
              </a:lnSpc>
              <a:buNone/>
            </a:pPr>
            <a:br>
              <a:rPr lang="en-US" sz="2200" b="0" dirty="0">
                <a:effectLst/>
                <a:latin typeface="Goudy Old Style" panose="02020502050305020303" pitchFamily="18" charset="77"/>
              </a:rPr>
            </a:br>
            <a:r>
              <a:rPr lang="en-US" sz="2200" b="0" dirty="0">
                <a:effectLst/>
                <a:latin typeface="Goudy Old Style" panose="02020502050305020303" pitchFamily="18" charset="77"/>
              </a:rPr>
              <a:t>It was a remarkable thing for a brilliant Oxford don to develop such a close friendship with a student and to have the humility to let the learning from one other go in both directions. </a:t>
            </a:r>
            <a:r>
              <a:rPr lang="en-US" sz="2200" b="0" i="0" u="none" strike="noStrike" dirty="0">
                <a:solidFill>
                  <a:srgbClr val="000000"/>
                </a:solidFill>
                <a:effectLst/>
                <a:latin typeface="Goudy Old Style" panose="02020502050305020303" pitchFamily="18" charset="77"/>
              </a:rPr>
              <a:t>Lewis and Griffiths stayed close friends for the rest of their lives, carrying on a voluminous correspondence marked by depth and intellect and vulnerability, and continued to meet together until Griffiths moved to India for mission work. </a:t>
            </a:r>
            <a:r>
              <a:rPr lang="en-US" sz="2200" dirty="0">
                <a:solidFill>
                  <a:srgbClr val="000000"/>
                </a:solidFill>
                <a:latin typeface="Goudy Old Style" panose="02020502050305020303" pitchFamily="18" charset="77"/>
              </a:rPr>
              <a:t>Griffiths was one of the four clergy to whom Lewis sent drafts of </a:t>
            </a:r>
            <a:r>
              <a:rPr lang="en-US" sz="2200" i="1" dirty="0">
                <a:solidFill>
                  <a:srgbClr val="000000"/>
                </a:solidFill>
                <a:latin typeface="Goudy Old Style" panose="02020502050305020303" pitchFamily="18" charset="77"/>
              </a:rPr>
              <a:t>Mere Christianity </a:t>
            </a:r>
            <a:r>
              <a:rPr lang="en-US" sz="2200" dirty="0">
                <a:solidFill>
                  <a:srgbClr val="000000"/>
                </a:solidFill>
                <a:latin typeface="Goudy Old Style" panose="02020502050305020303" pitchFamily="18" charset="77"/>
              </a:rPr>
              <a:t>for review and comment. </a:t>
            </a:r>
            <a:r>
              <a:rPr lang="en-US" sz="2200" b="0" i="0" u="none" strike="noStrike" dirty="0">
                <a:solidFill>
                  <a:srgbClr val="000000"/>
                </a:solidFill>
                <a:effectLst/>
                <a:latin typeface="Goudy Old Style" panose="02020502050305020303" pitchFamily="18" charset="77"/>
              </a:rPr>
              <a:t>Their letters are full of many spiritual topics, including ideas about how to reach atheists with the Gospel. A source of tension early in their friendship after their conversions was Griffith's conviction that Lewis should become a Catholic. Lewis told him bluntly that that would never happen and that he wished that Griffiths would stop trying to persuade him. After that the Friendship continued to blossom, and a deep affection and a sense of partnership in the Gospel persisted </a:t>
            </a:r>
            <a:r>
              <a:rPr lang="en-US" sz="2200" dirty="0">
                <a:solidFill>
                  <a:srgbClr val="000000"/>
                </a:solidFill>
                <a:latin typeface="Goudy Old Style" panose="02020502050305020303" pitchFamily="18" charset="77"/>
              </a:rPr>
              <a:t>until Lewis’s death in 1963.</a:t>
            </a:r>
            <a:endParaRPr lang="en-US" sz="2200" b="0" dirty="0">
              <a:effectLst/>
              <a:latin typeface="Goudy Old Style" panose="02020502050305020303" pitchFamily="18" charset="77"/>
            </a:endParaRPr>
          </a:p>
          <a:p>
            <a:pPr>
              <a:lnSpc>
                <a:spcPct val="90000"/>
              </a:lnSpc>
              <a:buNone/>
            </a:pPr>
            <a:br>
              <a:rPr lang="en-US" sz="2200" dirty="0">
                <a:latin typeface="Goudy Old Style" panose="02020502050305020303" pitchFamily="18" charset="77"/>
              </a:rPr>
            </a:br>
            <a:endParaRPr lang="en-US" sz="2200" dirty="0">
              <a:latin typeface="Goudy Old Style" panose="02020502050305020303" pitchFamily="18" charset="77"/>
            </a:endParaRPr>
          </a:p>
        </p:txBody>
      </p:sp>
    </p:spTree>
    <p:extLst>
      <p:ext uri="{BB962C8B-B14F-4D97-AF65-F5344CB8AC3E}">
        <p14:creationId xmlns:p14="http://schemas.microsoft.com/office/powerpoint/2010/main" val="2743342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AFD4-1F6B-7792-C1DA-FA6A36047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35E64-E498-E71A-CC80-7BE9F4AAAE81}"/>
              </a:ext>
            </a:extLst>
          </p:cNvPr>
          <p:cNvSpPr>
            <a:spLocks noGrp="1"/>
          </p:cNvSpPr>
          <p:nvPr>
            <p:ph type="title"/>
          </p:nvPr>
        </p:nvSpPr>
        <p:spPr>
          <a:xfrm>
            <a:off x="0" y="0"/>
            <a:ext cx="12191997" cy="6758609"/>
          </a:xfrm>
        </p:spPr>
        <p:txBody>
          <a:bodyPr>
            <a:noAutofit/>
          </a:bodyPr>
          <a:lstStyle/>
          <a:p>
            <a:r>
              <a:rPr lang="en-US" sz="2100" b="1" dirty="0">
                <a:latin typeface="Goudy Old Style" panose="02020502050305020303" pitchFamily="18" charset="77"/>
              </a:rPr>
              <a:t>Father Walter Adams, SSJE (1869-1952)</a:t>
            </a:r>
            <a:br>
              <a:rPr lang="en-US" sz="2100" dirty="0">
                <a:latin typeface="Goudy Old Style" panose="02020502050305020303" pitchFamily="18" charset="77"/>
              </a:rPr>
            </a:br>
            <a:r>
              <a:rPr lang="en-US" sz="2100" dirty="0">
                <a:latin typeface="Goudy Old Style" panose="02020502050305020303" pitchFamily="18" charset="77"/>
              </a:rPr>
              <a:t>According to Lewis scholar Lyle Dorsett, “…it is doubtful that anyone had a </a:t>
            </a:r>
            <a:br>
              <a:rPr lang="en-US" sz="2100" dirty="0">
                <a:latin typeface="Goudy Old Style" panose="02020502050305020303" pitchFamily="18" charset="77"/>
              </a:rPr>
            </a:br>
            <a:r>
              <a:rPr lang="en-US" sz="2100" dirty="0">
                <a:latin typeface="Goudy Old Style" panose="02020502050305020303" pitchFamily="18" charset="77"/>
              </a:rPr>
              <a:t>more profound impact on C.S. Lewis's Spiritual Development in the </a:t>
            </a:r>
            <a:br>
              <a:rPr lang="en-US" sz="2100" dirty="0">
                <a:latin typeface="Goudy Old Style" panose="02020502050305020303" pitchFamily="18" charset="77"/>
              </a:rPr>
            </a:br>
            <a:r>
              <a:rPr lang="en-US" sz="2100" dirty="0">
                <a:latin typeface="Goudy Old Style" panose="02020502050305020303" pitchFamily="18" charset="77"/>
              </a:rPr>
              <a:t>spiritually formative years from 1940 to 1952 than Father Walter Adams. 71</a:t>
            </a:r>
            <a:br>
              <a:rPr lang="en-US" sz="2100" dirty="0">
                <a:latin typeface="Goudy Old Style" panose="02020502050305020303" pitchFamily="18" charset="77"/>
              </a:rPr>
            </a:br>
            <a:r>
              <a:rPr lang="en-US" sz="2100" dirty="0">
                <a:latin typeface="Goudy Old Style" panose="02020502050305020303" pitchFamily="18" charset="77"/>
              </a:rPr>
              <a:t>years old when he and Lewis first met, Adams was born in England in 1869.</a:t>
            </a:r>
            <a:br>
              <a:rPr lang="en-US" sz="2100" dirty="0">
                <a:latin typeface="Goudy Old Style" panose="02020502050305020303" pitchFamily="18" charset="77"/>
              </a:rPr>
            </a:br>
            <a:r>
              <a:rPr lang="en-US" sz="2100" dirty="0">
                <a:latin typeface="Goudy Old Style" panose="02020502050305020303" pitchFamily="18" charset="77"/>
              </a:rPr>
              <a:t>His father served as an Anglican priest and encouraged his son to attend</a:t>
            </a:r>
            <a:br>
              <a:rPr lang="en-US" sz="2100" dirty="0">
                <a:latin typeface="Goudy Old Style" panose="02020502050305020303" pitchFamily="18" charset="77"/>
              </a:rPr>
            </a:br>
            <a:r>
              <a:rPr lang="en-US" sz="2100" dirty="0">
                <a:latin typeface="Goudy Old Style" panose="02020502050305020303" pitchFamily="18" charset="77"/>
              </a:rPr>
              <a:t>Keble College, Oxford. After his Keble years, Adams did further study at</a:t>
            </a:r>
            <a:br>
              <a:rPr lang="en-US" sz="2100" dirty="0">
                <a:latin typeface="Goudy Old Style" panose="02020502050305020303" pitchFamily="18" charset="77"/>
              </a:rPr>
            </a:br>
            <a:r>
              <a:rPr lang="en-US" sz="2100" dirty="0">
                <a:latin typeface="Goudy Old Style" panose="02020502050305020303" pitchFamily="18" charset="77"/>
              </a:rPr>
              <a:t>Wells Theological College. Then in 1897, after ordination to the Anglican priesthood, he served as a curate in parish churches. In 1916, already in his 40s and unmarried, Father Adams heard a call to leave parish ministry and become a Mission Priest of the Society of St. John the Evangelist. The SSJE rule states that “we men who God calls into this Society have been drawn into Union with Christ by the power of His Cross and Resurrection. We have been reborn in him by water and the Spirit and called to make life-long vows of poverty, celibacy, and obedience in an enduring fellowship.” </a:t>
            </a:r>
            <a:br>
              <a:rPr lang="en-US" sz="1000" dirty="0">
                <a:latin typeface="Goudy Old Style" panose="02020502050305020303" pitchFamily="18" charset="77"/>
              </a:rPr>
            </a:br>
            <a:br>
              <a:rPr lang="en-US" sz="1000" dirty="0">
                <a:latin typeface="Goudy Old Style" panose="02020502050305020303" pitchFamily="18" charset="77"/>
              </a:rPr>
            </a:br>
            <a:r>
              <a:rPr lang="en-US" sz="2100" dirty="0">
                <a:latin typeface="Goudy Old Style" panose="02020502050305020303" pitchFamily="18" charset="77"/>
              </a:rPr>
              <a:t>“The members of the SSJE were commonly called the Cowley Fathers because the Mother House was originally located off the Cowley Road on Marston Street at the edge of Oxford. The SSJE was founded in 1866 as the first Anglican religious community for men. The order’s founder, Richard Meux Benson, was one of the most powerful and influential spiritual forces in late 19th century Anglicanism. Benson's teachings and theological presuppositions were embraced by Walter Adams and therefore became part of the spiritual fare Lewis would have consumed as he learned from Adams and read his and Benson's publications. Lewis owned and read with care and marked up a copy of Benson's work on the Resurrection and Ascension of Jesus Christ entitled </a:t>
            </a:r>
            <a:r>
              <a:rPr lang="en-US" sz="2100" i="1" dirty="0">
                <a:latin typeface="Goudy Old Style" panose="02020502050305020303" pitchFamily="18" charset="77"/>
              </a:rPr>
              <a:t>The Life Beyond the Grave. E</a:t>
            </a:r>
            <a:r>
              <a:rPr lang="en-US" sz="2100" dirty="0">
                <a:latin typeface="Goudy Old Style" panose="02020502050305020303" pitchFamily="18" charset="77"/>
              </a:rPr>
              <a:t>ven a casual reading of Benson's writings and the two little books written by Adams reveals how much Lewis took from them and passed on to others in his own books and letters of pastoral care. Benson had a passion for holiness, longing to know and love God more intimately, and exhibited complete confidence in the Bible.</a:t>
            </a:r>
          </a:p>
        </p:txBody>
      </p:sp>
      <p:pic>
        <p:nvPicPr>
          <p:cNvPr id="9" name="Content Placeholder 8" descr="A collage of several men&#10;&#10;AI-generated content may be incorrect.">
            <a:extLst>
              <a:ext uri="{FF2B5EF4-FFF2-40B4-BE49-F238E27FC236}">
                <a16:creationId xmlns:a16="http://schemas.microsoft.com/office/drawing/2014/main" id="{92080A22-9BF3-4C1E-EB98-884A013F06DD}"/>
              </a:ext>
            </a:extLst>
          </p:cNvPr>
          <p:cNvPicPr>
            <a:picLocks noGrp="1" noChangeAspect="1"/>
          </p:cNvPicPr>
          <p:nvPr>
            <p:ph idx="1"/>
          </p:nvPr>
        </p:nvPicPr>
        <p:blipFill>
          <a:blip r:embed="rId2"/>
          <a:stretch>
            <a:fillRect/>
          </a:stretch>
        </p:blipFill>
        <p:spPr>
          <a:xfrm>
            <a:off x="8469443" y="0"/>
            <a:ext cx="3722555" cy="1753849"/>
          </a:xfrm>
          <a:prstGeom prst="rect">
            <a:avLst/>
          </a:prstGeom>
        </p:spPr>
      </p:pic>
      <p:sp>
        <p:nvSpPr>
          <p:cNvPr id="11" name="TextBox 10">
            <a:extLst>
              <a:ext uri="{FF2B5EF4-FFF2-40B4-BE49-F238E27FC236}">
                <a16:creationId xmlns:a16="http://schemas.microsoft.com/office/drawing/2014/main" id="{47EDBDB7-FC81-B2A8-3587-B874B348D8D4}"/>
              </a:ext>
            </a:extLst>
          </p:cNvPr>
          <p:cNvSpPr txBox="1"/>
          <p:nvPr/>
        </p:nvSpPr>
        <p:spPr>
          <a:xfrm>
            <a:off x="3670852" y="29419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6988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895C3-5955-F18E-FED9-B23CF3744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03E5C-BF03-E55E-DCCC-210AE271E0D9}"/>
              </a:ext>
            </a:extLst>
          </p:cNvPr>
          <p:cNvSpPr>
            <a:spLocks noGrp="1"/>
          </p:cNvSpPr>
          <p:nvPr>
            <p:ph type="title"/>
          </p:nvPr>
        </p:nvSpPr>
        <p:spPr>
          <a:xfrm>
            <a:off x="0" y="0"/>
            <a:ext cx="12191997" cy="6758609"/>
          </a:xfrm>
        </p:spPr>
        <p:txBody>
          <a:bodyPr>
            <a:noAutofit/>
          </a:bodyPr>
          <a:lstStyle/>
          <a:p>
            <a:r>
              <a:rPr lang="en-US" sz="2200" dirty="0">
                <a:latin typeface="Goudy Old Style" panose="02020502050305020303" pitchFamily="18" charset="77"/>
              </a:rPr>
              <a:t>“He also drew much from the writings of well-known Anglicans like Richard</a:t>
            </a:r>
            <a:br>
              <a:rPr lang="en-US" sz="2200" dirty="0">
                <a:latin typeface="Goudy Old Style" panose="02020502050305020303" pitchFamily="18" charset="77"/>
              </a:rPr>
            </a:br>
            <a:r>
              <a:rPr lang="en-US" sz="2200" dirty="0">
                <a:latin typeface="Goudy Old Style" panose="02020502050305020303" pitchFamily="18" charset="77"/>
              </a:rPr>
              <a:t>Hooker and Lancelot Andrews.  The vision of the SSJE was to train up</a:t>
            </a:r>
            <a:br>
              <a:rPr lang="en-US" sz="2200" dirty="0">
                <a:latin typeface="Goudy Old Style" panose="02020502050305020303" pitchFamily="18" charset="77"/>
              </a:rPr>
            </a:br>
            <a:r>
              <a:rPr lang="en-US" sz="2200" dirty="0">
                <a:latin typeface="Goudy Old Style" panose="02020502050305020303" pitchFamily="18" charset="77"/>
              </a:rPr>
              <a:t>missionary priests who shared the vision for unity of the spiritual, </a:t>
            </a:r>
            <a:br>
              <a:rPr lang="en-US" sz="2200" dirty="0">
                <a:latin typeface="Goudy Old Style" panose="02020502050305020303" pitchFamily="18" charset="77"/>
              </a:rPr>
            </a:br>
            <a:r>
              <a:rPr lang="en-US" sz="2200" dirty="0">
                <a:latin typeface="Goudy Old Style" panose="02020502050305020303" pitchFamily="18" charset="77"/>
              </a:rPr>
              <a:t>intellectual, and practical Christian life, firmly rooted in a worshiping </a:t>
            </a:r>
            <a:br>
              <a:rPr lang="en-US" sz="2200" dirty="0">
                <a:latin typeface="Goudy Old Style" panose="02020502050305020303" pitchFamily="18" charset="77"/>
              </a:rPr>
            </a:br>
            <a:r>
              <a:rPr lang="en-US" sz="2200" dirty="0">
                <a:latin typeface="Goudy Old Style" panose="02020502050305020303" pitchFamily="18" charset="77"/>
              </a:rPr>
              <a:t>community that actively engaged in evangelism and spiritual direction. For </a:t>
            </a:r>
            <a:br>
              <a:rPr lang="en-US" sz="2200" dirty="0">
                <a:latin typeface="Goudy Old Style" panose="02020502050305020303" pitchFamily="18" charset="77"/>
              </a:rPr>
            </a:br>
            <a:r>
              <a:rPr lang="en-US" sz="2200" dirty="0">
                <a:latin typeface="Goudy Old Style" panose="02020502050305020303" pitchFamily="18" charset="77"/>
              </a:rPr>
              <a:t>nearly 12 years from 1940 to 1952 C.S. Lewis walked the short trek from his </a:t>
            </a:r>
            <a:br>
              <a:rPr lang="en-US" sz="2200" dirty="0">
                <a:latin typeface="Goudy Old Style" panose="02020502050305020303" pitchFamily="18" charset="77"/>
              </a:rPr>
            </a:br>
            <a:r>
              <a:rPr lang="en-US" sz="2200" dirty="0">
                <a:latin typeface="Goudy Old Style" panose="02020502050305020303" pitchFamily="18" charset="77"/>
              </a:rPr>
              <a:t>rooms at Magdalen College Oxford to the immediately adjacent village of Cowley where the Cowley Fathers lived and ministered. The Marston Street Monastery at this time had 18 to 20 monks residing there in community living. The facility included living quarters for the priests, a few Spartan guest rooms, a chapel for worship, curtained confessional booths, and some austere counseling rooms furnished with a table and two chairs, where a regular visitor like C.S. Lewis would meet with his spiritual director. The Mission House offered regularly scheduled worship services including the celebration of the Eucharist and Morning and Evening Prayer. The priests became spiritual directors to a wide range of seekers and faithful Anglicans, including Bonhoeffer. Unless one of them was out of town, Lewis met with Walter Adams nearly every week. </a:t>
            </a:r>
            <a:br>
              <a:rPr lang="en-US" sz="2200" dirty="0">
                <a:latin typeface="Goudy Old Style" panose="02020502050305020303" pitchFamily="18" charset="77"/>
              </a:rPr>
            </a:br>
            <a:r>
              <a:rPr lang="en-US" sz="2200" dirty="0">
                <a:latin typeface="Goudy Old Style" panose="02020502050305020303" pitchFamily="18" charset="77"/>
              </a:rPr>
              <a:t>“From this humble and relatively unknown monk, the increasingly famous Oxford don who hungered to grow in holiness learned to follow several essential paths to an increasingly Christ-like life. Adams stressed Lewis's need for daily prayer, weekly Communion, and the reading of the Daily Office from the Anglican Book of Common Prayer. Lewis, like the Cowley Fathers used the 1662 Prayer Book. Adams also advised Lewis to go to confession weekly, and to make an annual retreat for a few days. Adams passed on to Lewis the SSJE's love for Holy Scripture, evangelism, passion for holiness, appreciating of the writing of the early church fathers, and a desire for really meeting the Lord Jesus Christ in Eucharist and in prayer. Adams also taught his able pupil to love the liturgy. Lewis became convinced that a fixed form of service was an</a:t>
            </a:r>
          </a:p>
        </p:txBody>
      </p:sp>
      <p:pic>
        <p:nvPicPr>
          <p:cNvPr id="9" name="Content Placeholder 8" descr="A collage of several men&#10;&#10;AI-generated content may be incorrect.">
            <a:extLst>
              <a:ext uri="{FF2B5EF4-FFF2-40B4-BE49-F238E27FC236}">
                <a16:creationId xmlns:a16="http://schemas.microsoft.com/office/drawing/2014/main" id="{0590F595-55C6-E3C1-AD26-5B92BC114B51}"/>
              </a:ext>
            </a:extLst>
          </p:cNvPr>
          <p:cNvPicPr>
            <a:picLocks noGrp="1" noChangeAspect="1"/>
          </p:cNvPicPr>
          <p:nvPr>
            <p:ph idx="1"/>
          </p:nvPr>
        </p:nvPicPr>
        <p:blipFill>
          <a:blip r:embed="rId2"/>
          <a:stretch>
            <a:fillRect/>
          </a:stretch>
        </p:blipFill>
        <p:spPr>
          <a:xfrm>
            <a:off x="8469443" y="0"/>
            <a:ext cx="3722555" cy="1753849"/>
          </a:xfrm>
          <a:prstGeom prst="rect">
            <a:avLst/>
          </a:prstGeom>
        </p:spPr>
      </p:pic>
      <p:sp>
        <p:nvSpPr>
          <p:cNvPr id="11" name="TextBox 10">
            <a:extLst>
              <a:ext uri="{FF2B5EF4-FFF2-40B4-BE49-F238E27FC236}">
                <a16:creationId xmlns:a16="http://schemas.microsoft.com/office/drawing/2014/main" id="{CEA168E3-2F9C-EC10-6971-7DB1D00F030A}"/>
              </a:ext>
            </a:extLst>
          </p:cNvPr>
          <p:cNvSpPr txBox="1"/>
          <p:nvPr/>
        </p:nvSpPr>
        <p:spPr>
          <a:xfrm>
            <a:off x="3670852" y="29419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236521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4596</TotalTime>
  <Words>3928</Words>
  <Application>Microsoft Macintosh PowerPoint</Application>
  <PresentationFormat>Widescreen</PresentationFormat>
  <Paragraphs>68</Paragraphs>
  <Slides>21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Goudy Old Style</vt:lpstr>
      <vt:lpstr>Office Theme</vt:lpstr>
      <vt:lpstr>   </vt:lpstr>
      <vt:lpstr>DEEPER DIVE C.S. Lewis and His Friends:  Clergy Friends:  Dom Bede Griffiths, Father Walter Adams, and Father Austin Farrer  </vt:lpstr>
      <vt:lpstr> And let us consider how to stir up one another to love and good works, not neglecting to meet together, as is the habit of some, but encouraging one another, and all the more as you see the Day drawing near.  Hebrews 10:24-25 </vt:lpstr>
      <vt:lpstr>Introduction to Deeper Dive: C.S. Lewis and His Friends A closer look at Lewis’s theology and practice  of friendship, and the role of friendship and  its influence in Lewis’s life in certain key areas. Among the friends we will mention are men, women, students, priests, scholars—a wide  variety! Pictured here (left to right) are  Owen Barfield Sister Penelope Arthur Greeves J.R.R. Tolkien Stella Aldwinckle Roger Lancelyn Green Bottom row (left to right) Ruth Pitter Hugo Dyson Austin Farrer (Lewis) Dom Bede Griffiths Father Walter Adams Dorothy Sayers Tonight! EPISODE 3: CLERGY FRIENDS: Dom Bede Griffiths, Father Walter Adams, and Father Austin Farrer</vt:lpstr>
      <vt:lpstr>Dom Bede Griffiths (1906-1993)  Alan Richard Griffiths grew up in a devout Anglican family, studied at  Christ’s Hospital School, and won a scholarship to Magdalen College,  Oxford, joining the university the same term that C.S. Lewis joined the  faculty of Magdalen. Lewis was his tutor in English.  “Lewis was at that time no more of a Christian than I was, but he had been through the same phase of Romanticism as I was then passing through, and had reached a more rational philosophy of life. When I explained to him my reasons for reading English literature, he protested vigorously against my view of life but he was naturally unable to convince me, as I was not open to reason on the subject. I had ceased to practice any form of Christianity and I regarded Christianity as a religion of the past, which had ceased to have any significance for the present day.”  After Griffiths took his degree in 1929, Lewis persuaded him to stay in Oxford and read philosophy, where at Lewis's suggestion he read Dante's Divine Comedy and Saint Augustine's Confessions, which deeply affected him.  In 1930 Griffiths began reading the New Testament and in 1931 became a believer. He considered taking holy orders at first thinking of the Church of England but then became attracted to Catholicism. In 1933 after trying his vocation as a monk in a monastery in the Cotswolds he was clothed as a novice. He had been deeply moved by the Venerable Bede’s Ecclesiastical History of the English People and therefore took the name Bede, being known thereafter as Dom Bede Griffiths. </vt:lpstr>
      <vt:lpstr> </vt:lpstr>
      <vt:lpstr> </vt:lpstr>
      <vt:lpstr>Father Walter Adams, SSJE (1869-1952) According to Lewis scholar Lyle Dorsett, “…it is doubtful that anyone had a  more profound impact on C.S. Lewis's Spiritual Development in the  spiritually formative years from 1940 to 1952 than Father Walter Adams. 71 years old when he and Lewis first met, Adams was born in England in 1869. His father served as an Anglican priest and encouraged his son to attend Keble College, Oxford. After his Keble years, Adams did further study at Wells Theological College. Then in 1897, after ordination to the Anglican priesthood, he served as a curate in parish churches. In 1916, already in his 40s and unmarried, Father Adams heard a call to leave parish ministry and become a Mission Priest of the Society of St. John the Evangelist. The SSJE rule states that “we men who God calls into this Society have been drawn into Union with Christ by the power of His Cross and Resurrection. We have been reborn in him by water and the Spirit and called to make life-long vows of poverty, celibacy, and obedience in an enduring fellowship.”   “The members of the SSJE were commonly called the Cowley Fathers because the Mother House was originally located off the Cowley Road on Marston Street at the edge of Oxford. The SSJE was founded in 1866 as the first Anglican religious community for men. The order’s founder, Richard Meux Benson, was one of the most powerful and influential spiritual forces in late 19th century Anglicanism. Benson's teachings and theological presuppositions were embraced by Walter Adams and therefore became part of the spiritual fare Lewis would have consumed as he learned from Adams and read his and Benson's publications. Lewis owned and read with care and marked up a copy of Benson's work on the Resurrection and Ascension of Jesus Christ entitled The Life Beyond the Grave. Even a casual reading of Benson's writings and the two little books written by Adams reveals how much Lewis took from them and passed on to others in his own books and letters of pastoral care. Benson had a passion for holiness, longing to know and love God more intimately, and exhibited complete confidence in the Bible.</vt:lpstr>
      <vt:lpstr>“He also drew much from the writings of well-known Anglicans like Richard Hooker and Lancelot Andrews.  The vision of the SSJE was to train up missionary priests who shared the vision for unity of the spiritual,  intellectual, and practical Christian life, firmly rooted in a worshiping  community that actively engaged in evangelism and spiritual direction. For  nearly 12 years from 1940 to 1952 C.S. Lewis walked the short trek from his  rooms at Magdalen College Oxford to the immediately adjacent village of Cowley where the Cowley Fathers lived and ministered. The Marston Street Monastery at this time had 18 to 20 monks residing there in community living. The facility included living quarters for the priests, a few Spartan guest rooms, a chapel for worship, curtained confessional booths, and some austere counseling rooms furnished with a table and two chairs, where a regular visitor like C.S. Lewis would meet with his spiritual director. The Mission House offered regularly scheduled worship services including the celebration of the Eucharist and Morning and Evening Prayer. The priests became spiritual directors to a wide range of seekers and faithful Anglicans, including Bonhoeffer. Unless one of them was out of town, Lewis met with Walter Adams nearly every week.  “From this humble and relatively unknown monk, the increasingly famous Oxford don who hungered to grow in holiness learned to follow several essential paths to an increasingly Christ-like life. Adams stressed Lewis's need for daily prayer, weekly Communion, and the reading of the Daily Office from the Anglican Book of Common Prayer. Lewis, like the Cowley Fathers used the 1662 Prayer Book. Adams also advised Lewis to go to confession weekly, and to make an annual retreat for a few days. Adams passed on to Lewis the SSJE's love for Holy Scripture, evangelism, passion for holiness, appreciating of the writing of the early church fathers, and a desire for really meeting the Lord Jesus Christ in Eucharist and in prayer. Adams also taught his able pupil to love the liturgy. Lewis became convinced that a fixed form of service was an</vt:lpstr>
      <vt:lpstr>advantage because the worshiper knows what is coming. We are actually set  free, not put in shackles with a fixed or rigid form. To Lewis, the liturgy was alive and he even told one friend that continuously repeating the Sursum  Corda (“lift up your hearts”) had helped him overcome depression. The  Book of Common Prayer as well as liturgy thus gradually became an integral part of the fabric of C.S. Lewis's worship and devotional life. Adams taught  him to read and love the Psalms, and Lewis developed the habit of praying through all 150 each month.”   “When Father Adams died March 3, 1952, at the age of 82, his death staggered Lewis. He wrote to an Italian priest and friend these words: “Pray for me, especially at present, when I feel much an orphan because my aged Confessor and most loving father in Christ has just died.” Lewis said of Adams, “if I ever met a holy man he is one. I owe him a great deal. Everything he ever said to me was so simple that you might have thought it childish but it was always what was needed. To me he meant a great deal. Indeed in all the years in which he was both my spiritual director and close friend I have met no one from whom I have derived so much help and counsel and whose companionship I have valued so highly.”   This section on Father Adams is adapted from Lyle Dorsett’s most excellent and underappreciated book Seeking the Secret Place: The Spiritual Formation of C.S. Lewis.   </vt:lpstr>
      <vt:lpstr>                             </vt:lpstr>
      <vt:lpstr>                             </vt:lpstr>
      <vt:lpstr>Father Austin Farrer (1904-1968) adapted from No Ordinary People by Joel Heck  Richard Harris, Bishop of Oxford, called Austin Farrer “the greatest mind produced by the Church of England in the 20th century.” The Gresham  Professor of Divinity, Gordon Phillips described Farrer as “a scholar, a wit, a saint, a philosopher, and a man of prayer. He was a hawk among  sparrows.” Farrer's father was a Baptist minister and lecturer in Church  History. Farrer graduated from St Paul's School at the Cathedral in London and then won the top scholarship to Balliol College, Oxford. While at Oxford he was confirmed in the Anglican Church in 1924. Like Lewis, Farrer was one of the very rare pupils who earned a Triple First in Moderations and Greats and then (unlike Lewis) in Theology. Ordained to the Anglican priesthood after Oxford, he continued to study theology and philosophy. He served as a Chaplain and tutor at St. Edmund Hall, working closely and highly effectively with student ministry to undergraduates. In New Testament circles Farrer was known for his work on the Gospel of Mark in particular. Farrer was a prolific scholar and preacher, authoring many books, some of them compilations of sermons but also books on philosophy. The last position that Farrer held and perhaps the most important was as Warden (President) of Keble College from 1960 to 1968.  Austin Farrer first came to Oxford in 1931 and met C.S. Lewis sometime shortly after that. He came to speak at the Socratic Club in 1942. He went on to speak at the Socratic Club 19 times, more than any other speaker except Lewis. When Lewis sent drafts of what would become Mere Christianity out to four clergymen to get their perspective, Farrer was the one representing Anglicanism. Farrer and Lewis became close friends, chiefly because they were both Christians committed to the truths of Scripture, but also because they were prolific writers, Oxford academics, and people concerned for the spiritual well-being of souls. Farrer admired</vt:lpstr>
      <vt:lpstr>   the way Lewis cared for the souls and spiritual well-being of his readers  and stated of Lewis that “pastoral concern continues to rule his pen.”  Lewis dedicated his book Reflections on the Psalms to Farrer.  “In later years, their friendship deepened through the efforts of Farrer’s  wife, the novelist Katherine Farrer, to befriend Joy Davidman. The Farrers were one of the few in Lewis’s circle of friends to embrace Joy Davidman  and their marriage. In 1956, Farrer witnessed Lewis and Joy’s marriage at the Oxford Registry Office; he later administered Extreme Unction to Joy while she lay dying and he presided at her funeral. Likewise, he tended to Lewis during his final illness, read the lesson at his funeral, and preached at his memorial service.   “Farrer’s wife Katharine, also known as “K” in the letters, was always a warm and inviting presence. She was one of the first friends of Lewis’s to meet Joy Davidman.  Katharine was a writer herself, translating Gabriel Marcel’s Etre to Avoir as Being and Having, writing a novel titled At Odds with Morning, in addition to three detective novels she discusses with Lewis in her correspondence: The Missing Link, Cretan Counterfeit, and Gownman’s Gallows. It was Katharine who felt the sudden urge to call Joy Davidman on 18 October 1956.  At that very moment, Joy tripped over the telephone wire.  When she fell, the bone in her leg (which was later discovered to be eaten up with cancer) snapped. Joy could hear Katharine on the phone but could not respond. Katharine and Austin took Joy to the hospital, where her cancer was discovered by doctors. Austin Farrer  often lectured abroad and Katharine accompanied him.  In 1966, they travelled to Baton Rouge, Louisiana through the swamp.  The host did not know that Katharine wrote detective novels and was taken aback when she exclaimed, “What a lovely place to hide a body!”adapted from Crystalhurd.com    </vt:lpstr>
      <vt:lpstr>When Farrer spoke at Lewis’s memorial service at Magdalen College, he  said Lewis had “more actuality of Soul than the common breed of men.  He took in more, he felt more, he remembered more, he invented more.  The reflections on his early life record an intense awareness, a vigorous  reaction, and taking of the world into his heart, which must amaze. Lewis  had a capacity for experience beyond our scope. If it is a crime to think  about all you strongly feel and feel the realities about which you think, then the crime was certainly his. It was this feeling intellect, this intellectual imagination that make the strength of his religious writings. He paid you the compliment of attending to your words. He did not pretend to read your heart. He was endlessly generous. When he had entered into any relationship, his patience and his loyalty were inexhaustible. but it is not the work of Lewis’s pen, it is the work of God's fingers that we are to praise.”           </vt:lpstr>
      <vt:lpstr>   </vt:lpstr>
      <vt:lpstr>   </vt:lpstr>
      <vt:lpstr>   </vt:lpstr>
      <vt:lpstr>TO PONDER:  The Impact of the Christian Friendship of Lewis with Dom Bede Griffiths, Father Walter Adams, and Father Austin Farrer --The debt Lewis owed to each of them in his journey deeper into the Christian faith in different phases in his life --The impact of the ministry of these men on Lewis, his faith, and his writing --What if Lewis had not allowed himself to enter into a deep and vulnerable friendship with a student because of his intellectual pride? --What if Lewis had thought he was beyond the need of counsel and of prayer from a clergyman who was not Lewis’s scholarly equal?  --Consider the role of friendship in your life and what kind of friend you are: what can you learn from the example of Lewis and these friendships with men of different ages in the different phases of his life? --Where might God be calling you to initiate an intergenerational friendship grounded in faith? --What role do Truth, Goodness, and Beauty play in your life and your understanding of following Christ and drawing others to Him?    </vt:lpstr>
      <vt:lpstr>    “For a Christian, there are, strictly speaking, no chances. A secret Master of the Ceremonies has been at work. Christ, who said to the disciples "Ye have not chosen me, but I have chosen you," can truly say to every group of Christian friends "You have not chosen one another but I have chosen you for one another." The Friendship is not a reward for our discrimination and good taste in finding one another out. It is the instrument by which God reveals to each the beauties of all the others. They are no greater than the beauties of a thousand other men; by Friendship God opens our eyes to them. They are, like all beauties, derived from Him through the Friendship itself, so that it is His instrument for creating as well as for revealing. At this feast it is He who has spread the board and it is He who has chosen the guests. It is He, we may dare to hope, who sometimes does, and always should, preside. Let us not reckon without our Host.” —C.S. Lewis, The Four Loves</vt:lpstr>
      <vt:lpstr> “I believe in Christianity as I believe that the Sun has risen, not only because I see it but because by it,  I see everything else.” --from Lewis’s essay Is theology poetry?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McGreevy</dc:creator>
  <cp:lastModifiedBy>Brian McGreevy</cp:lastModifiedBy>
  <cp:revision>112</cp:revision>
  <cp:lastPrinted>2018-10-10T15:07:57Z</cp:lastPrinted>
  <dcterms:created xsi:type="dcterms:W3CDTF">2018-09-19T14:45:23Z</dcterms:created>
  <dcterms:modified xsi:type="dcterms:W3CDTF">2026-05-06T18:18:36Z</dcterms:modified>
</cp:coreProperties>
</file>