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48" r:id="rId1"/>
  </p:sldMasterIdLst>
  <p:notesMasterIdLst>
    <p:notesMasterId r:id="rId19"/>
  </p:notesMasterIdLst>
  <p:handoutMasterIdLst>
    <p:handoutMasterId r:id="rId20"/>
  </p:handoutMasterIdLst>
  <p:sldIdLst>
    <p:sldId id="592" r:id="rId2"/>
    <p:sldId id="826" r:id="rId3"/>
    <p:sldId id="827" r:id="rId4"/>
    <p:sldId id="834" r:id="rId5"/>
    <p:sldId id="828" r:id="rId6"/>
    <p:sldId id="832" r:id="rId7"/>
    <p:sldId id="829" r:id="rId8"/>
    <p:sldId id="833" r:id="rId9"/>
    <p:sldId id="830" r:id="rId10"/>
    <p:sldId id="842" r:id="rId11"/>
    <p:sldId id="831" r:id="rId12"/>
    <p:sldId id="836" r:id="rId13"/>
    <p:sldId id="837" r:id="rId14"/>
    <p:sldId id="839" r:id="rId15"/>
    <p:sldId id="840" r:id="rId16"/>
    <p:sldId id="838" r:id="rId17"/>
    <p:sldId id="84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37706"/>
    <a:srgbClr val="0098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95213"/>
  </p:normalViewPr>
  <p:slideViewPr>
    <p:cSldViewPr snapToGrid="0" snapToObjects="1">
      <p:cViewPr varScale="1">
        <p:scale>
          <a:sx n="76" d="100"/>
          <a:sy n="76" d="100"/>
        </p:scale>
        <p:origin x="216" y="5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BF8A18E-11F6-0B43-9538-1A5FF0BFB7E2}" type="datetimeFigureOut">
              <a:rPr lang="en-US" smtClean="0"/>
              <a:t>9/15/26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8E960E-EBBF-E144-B1AA-5D8B42EAAF18}" type="slidenum">
              <a:rPr lang="en-US" smtClean="0"/>
              <a:t>‹#›</a:t>
            </a:fld>
            <a:endParaRPr lang="en-US"/>
          </a:p>
        </p:txBody>
      </p:sp>
    </p:spTree>
    <p:extLst>
      <p:ext uri="{BB962C8B-B14F-4D97-AF65-F5344CB8AC3E}">
        <p14:creationId xmlns:p14="http://schemas.microsoft.com/office/powerpoint/2010/main" val="5359791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34982F-7417-C84D-978A-9E619B3A7FE8}" type="datetimeFigureOut">
              <a:rPr lang="en-US" smtClean="0"/>
              <a:t>9/15/26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08B258-2DA5-0842-966B-786566679582}" type="slidenum">
              <a:rPr lang="en-US" smtClean="0"/>
              <a:t>‹#›</a:t>
            </a:fld>
            <a:endParaRPr lang="en-US"/>
          </a:p>
        </p:txBody>
      </p:sp>
    </p:spTree>
    <p:extLst>
      <p:ext uri="{BB962C8B-B14F-4D97-AF65-F5344CB8AC3E}">
        <p14:creationId xmlns:p14="http://schemas.microsoft.com/office/powerpoint/2010/main" val="8970520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33C2D3B-70C1-F047-8A7B-CD45E78ABFF6}" type="datetimeFigureOut">
              <a:rPr lang="en-US" smtClean="0"/>
              <a:t>9/15/26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C9BBE-FCB1-724B-B049-1B0FD804977A}" type="slidenum">
              <a:rPr lang="en-US" smtClean="0"/>
              <a:t>‹#›</a:t>
            </a:fld>
            <a:endParaRPr lang="en-US"/>
          </a:p>
        </p:txBody>
      </p:sp>
    </p:spTree>
    <p:extLst>
      <p:ext uri="{BB962C8B-B14F-4D97-AF65-F5344CB8AC3E}">
        <p14:creationId xmlns:p14="http://schemas.microsoft.com/office/powerpoint/2010/main" val="1356155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3C2D3B-70C1-F047-8A7B-CD45E78ABFF6}" type="datetimeFigureOut">
              <a:rPr lang="en-US" smtClean="0"/>
              <a:t>9/15/26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C9BBE-FCB1-724B-B049-1B0FD804977A}" type="slidenum">
              <a:rPr lang="en-US" smtClean="0"/>
              <a:t>‹#›</a:t>
            </a:fld>
            <a:endParaRPr lang="en-US"/>
          </a:p>
        </p:txBody>
      </p:sp>
    </p:spTree>
    <p:extLst>
      <p:ext uri="{BB962C8B-B14F-4D97-AF65-F5344CB8AC3E}">
        <p14:creationId xmlns:p14="http://schemas.microsoft.com/office/powerpoint/2010/main" val="1665005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3C2D3B-70C1-F047-8A7B-CD45E78ABFF6}" type="datetimeFigureOut">
              <a:rPr lang="en-US" smtClean="0"/>
              <a:t>9/15/26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C9BBE-FCB1-724B-B049-1B0FD804977A}" type="slidenum">
              <a:rPr lang="en-US" smtClean="0"/>
              <a:t>‹#›</a:t>
            </a:fld>
            <a:endParaRPr lang="en-US"/>
          </a:p>
        </p:txBody>
      </p:sp>
    </p:spTree>
    <p:extLst>
      <p:ext uri="{BB962C8B-B14F-4D97-AF65-F5344CB8AC3E}">
        <p14:creationId xmlns:p14="http://schemas.microsoft.com/office/powerpoint/2010/main" val="2029316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33C2D3B-70C1-F047-8A7B-CD45E78ABFF6}" type="datetimeFigureOut">
              <a:rPr lang="en-US" smtClean="0"/>
              <a:t>9/15/26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C9BBE-FCB1-724B-B049-1B0FD804977A}" type="slidenum">
              <a:rPr lang="en-US" smtClean="0"/>
              <a:t>‹#›</a:t>
            </a:fld>
            <a:endParaRPr lang="en-US"/>
          </a:p>
        </p:txBody>
      </p:sp>
    </p:spTree>
    <p:extLst>
      <p:ext uri="{BB962C8B-B14F-4D97-AF65-F5344CB8AC3E}">
        <p14:creationId xmlns:p14="http://schemas.microsoft.com/office/powerpoint/2010/main" val="3838900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33C2D3B-70C1-F047-8A7B-CD45E78ABFF6}" type="datetimeFigureOut">
              <a:rPr lang="en-US" smtClean="0"/>
              <a:t>9/15/26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2C9BBE-FCB1-724B-B049-1B0FD804977A}" type="slidenum">
              <a:rPr lang="en-US" smtClean="0"/>
              <a:t>‹#›</a:t>
            </a:fld>
            <a:endParaRPr lang="en-US"/>
          </a:p>
        </p:txBody>
      </p:sp>
    </p:spTree>
    <p:extLst>
      <p:ext uri="{BB962C8B-B14F-4D97-AF65-F5344CB8AC3E}">
        <p14:creationId xmlns:p14="http://schemas.microsoft.com/office/powerpoint/2010/main" val="999951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33C2D3B-70C1-F047-8A7B-CD45E78ABFF6}" type="datetimeFigureOut">
              <a:rPr lang="en-US" smtClean="0"/>
              <a:t>9/15/26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2C9BBE-FCB1-724B-B049-1B0FD804977A}" type="slidenum">
              <a:rPr lang="en-US" smtClean="0"/>
              <a:t>‹#›</a:t>
            </a:fld>
            <a:endParaRPr lang="en-US"/>
          </a:p>
        </p:txBody>
      </p:sp>
    </p:spTree>
    <p:extLst>
      <p:ext uri="{BB962C8B-B14F-4D97-AF65-F5344CB8AC3E}">
        <p14:creationId xmlns:p14="http://schemas.microsoft.com/office/powerpoint/2010/main" val="21182133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3C2D3B-70C1-F047-8A7B-CD45E78ABFF6}" type="datetimeFigureOut">
              <a:rPr lang="en-US" smtClean="0"/>
              <a:t>9/15/26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2C9BBE-FCB1-724B-B049-1B0FD804977A}" type="slidenum">
              <a:rPr lang="en-US" smtClean="0"/>
              <a:t>‹#›</a:t>
            </a:fld>
            <a:endParaRPr lang="en-US"/>
          </a:p>
        </p:txBody>
      </p:sp>
    </p:spTree>
    <p:extLst>
      <p:ext uri="{BB962C8B-B14F-4D97-AF65-F5344CB8AC3E}">
        <p14:creationId xmlns:p14="http://schemas.microsoft.com/office/powerpoint/2010/main" val="19755924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33C2D3B-70C1-F047-8A7B-CD45E78ABFF6}" type="datetimeFigureOut">
              <a:rPr lang="en-US" smtClean="0"/>
              <a:t>9/15/26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C9BBE-FCB1-724B-B049-1B0FD804977A}" type="slidenum">
              <a:rPr lang="en-US" smtClean="0"/>
              <a:t>‹#›</a:t>
            </a:fld>
            <a:endParaRPr lang="en-US"/>
          </a:p>
        </p:txBody>
      </p:sp>
    </p:spTree>
    <p:extLst>
      <p:ext uri="{BB962C8B-B14F-4D97-AF65-F5344CB8AC3E}">
        <p14:creationId xmlns:p14="http://schemas.microsoft.com/office/powerpoint/2010/main" val="1537287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33C2D3B-70C1-F047-8A7B-CD45E78ABFF6}" type="datetimeFigureOut">
              <a:rPr lang="en-US" smtClean="0"/>
              <a:t>9/15/26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C9BBE-FCB1-724B-B049-1B0FD804977A}" type="slidenum">
              <a:rPr lang="en-US" smtClean="0"/>
              <a:t>‹#›</a:t>
            </a:fld>
            <a:endParaRPr lang="en-US"/>
          </a:p>
        </p:txBody>
      </p:sp>
    </p:spTree>
    <p:extLst>
      <p:ext uri="{BB962C8B-B14F-4D97-AF65-F5344CB8AC3E}">
        <p14:creationId xmlns:p14="http://schemas.microsoft.com/office/powerpoint/2010/main" val="822583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3C2D3B-70C1-F047-8A7B-CD45E78ABFF6}" type="datetimeFigureOut">
              <a:rPr lang="en-US" smtClean="0"/>
              <a:t>9/15/26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C9BBE-FCB1-724B-B049-1B0FD804977A}" type="slidenum">
              <a:rPr lang="en-US" smtClean="0"/>
              <a:t>‹#›</a:t>
            </a:fld>
            <a:endParaRPr lang="en-US"/>
          </a:p>
        </p:txBody>
      </p:sp>
    </p:spTree>
    <p:extLst>
      <p:ext uri="{BB962C8B-B14F-4D97-AF65-F5344CB8AC3E}">
        <p14:creationId xmlns:p14="http://schemas.microsoft.com/office/powerpoint/2010/main" val="18052033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3C2D3B-70C1-F047-8A7B-CD45E78ABFF6}" type="datetimeFigureOut">
              <a:rPr lang="en-US" smtClean="0"/>
              <a:t>9/15/26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C9BBE-FCB1-724B-B049-1B0FD804977A}" type="slidenum">
              <a:rPr lang="en-US" smtClean="0"/>
              <a:t>‹#›</a:t>
            </a:fld>
            <a:endParaRPr lang="en-US"/>
          </a:p>
        </p:txBody>
      </p:sp>
    </p:spTree>
    <p:extLst>
      <p:ext uri="{BB962C8B-B14F-4D97-AF65-F5344CB8AC3E}">
        <p14:creationId xmlns:p14="http://schemas.microsoft.com/office/powerpoint/2010/main" val="403335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3C2D3B-70C1-F047-8A7B-CD45E78ABFF6}" type="datetimeFigureOut">
              <a:rPr lang="en-US" smtClean="0"/>
              <a:t>9/15/26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2C9BBE-FCB1-724B-B049-1B0FD804977A}" type="slidenum">
              <a:rPr lang="en-US" smtClean="0"/>
              <a:t>‹#›</a:t>
            </a:fld>
            <a:endParaRPr lang="en-US"/>
          </a:p>
        </p:txBody>
      </p:sp>
    </p:spTree>
    <p:extLst>
      <p:ext uri="{BB962C8B-B14F-4D97-AF65-F5344CB8AC3E}">
        <p14:creationId xmlns:p14="http://schemas.microsoft.com/office/powerpoint/2010/main" val="4665805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hyperlink" Target="https://en.wikipedia.org/wiki/Mere_Christianity#Christian_Behaviour" TargetMode="External"/><Relationship Id="rId13" Type="http://schemas.openxmlformats.org/officeDocument/2006/relationships/hyperlink" Target="https://en.wikipedia.org/wiki/Miracles_(book)" TargetMode="External"/><Relationship Id="rId3" Type="http://schemas.openxmlformats.org/officeDocument/2006/relationships/hyperlink" Target="https://en.wikipedia.org/wiki/The_Problem_of_Pain" TargetMode="External"/><Relationship Id="rId7" Type="http://schemas.openxmlformats.org/officeDocument/2006/relationships/hyperlink" Target="https://en.wikipedia.org/wiki/The_Abolition_of_Man" TargetMode="External"/><Relationship Id="rId12" Type="http://schemas.openxmlformats.org/officeDocument/2006/relationships/hyperlink" Target="https://en.wikipedia.org/wiki/The_Great_Divorce" TargetMode="External"/><Relationship Id="rId2" Type="http://schemas.openxmlformats.org/officeDocument/2006/relationships/hyperlink" Target="https://en.wikipedia.org/wiki/The_Personal_Heresy" TargetMode="External"/><Relationship Id="rId1" Type="http://schemas.openxmlformats.org/officeDocument/2006/relationships/slideLayout" Target="../slideLayouts/slideLayout1.xml"/><Relationship Id="rId6" Type="http://schemas.openxmlformats.org/officeDocument/2006/relationships/hyperlink" Target="https://en.wikipedia.org/wiki/Mere_Christianity" TargetMode="External"/><Relationship Id="rId11" Type="http://schemas.openxmlformats.org/officeDocument/2006/relationships/hyperlink" Target="https://en.wikipedia.org/wiki/The_Screwtape_Letters" TargetMode="External"/><Relationship Id="rId5" Type="http://schemas.openxmlformats.org/officeDocument/2006/relationships/hyperlink" Target="https://en.wikipedia.org/wiki/A_Preface_to_Paradise_Lost" TargetMode="External"/><Relationship Id="rId15" Type="http://schemas.openxmlformats.org/officeDocument/2006/relationships/image" Target="../media/image4.png"/><Relationship Id="rId10" Type="http://schemas.openxmlformats.org/officeDocument/2006/relationships/hyperlink" Target="https://en.wikipedia.org/wiki/That_Hideous_Strength" TargetMode="External"/><Relationship Id="rId4" Type="http://schemas.openxmlformats.org/officeDocument/2006/relationships/hyperlink" Target="https://en.wikipedia.org/wiki/Mere_Christianity#The_Case_for_Christianity_(Broadcast_Talks_in_UK)" TargetMode="External"/><Relationship Id="rId9" Type="http://schemas.openxmlformats.org/officeDocument/2006/relationships/hyperlink" Target="https://en.wikipedia.org/wiki/Perelandra" TargetMode="External"/><Relationship Id="rId1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9.jp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www.amazon.com/exec/obidos/ASIN/0859897559/earthmystic" TargetMode="Externa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2876" y="0"/>
            <a:ext cx="9171812" cy="6835139"/>
          </a:xfrm>
        </p:spPr>
        <p:txBody>
          <a:bodyPr>
            <a:normAutofit/>
          </a:bodyPr>
          <a:lstStyle/>
          <a:p>
            <a:pPr algn="l"/>
            <a:br>
              <a:rPr lang="en-US" sz="2400" b="1">
                <a:latin typeface="Goudy Old Style" charset="0"/>
                <a:ea typeface="Goudy Old Style" charset="0"/>
                <a:cs typeface="Goudy Old Style" charset="0"/>
              </a:rPr>
            </a:br>
            <a:br>
              <a:rPr lang="en-US" sz="2400">
                <a:latin typeface="Goudy Old Style" charset="0"/>
                <a:ea typeface="Goudy Old Style" charset="0"/>
                <a:cs typeface="Goudy Old Style" charset="0"/>
              </a:rPr>
            </a:br>
            <a:r>
              <a:rPr lang="en-US" sz="2400" b="1" i="1" baseline="30000">
                <a:latin typeface="Goudy Old Style" charset="0"/>
                <a:ea typeface="Goudy Old Style" charset="0"/>
                <a:cs typeface="Goudy Old Style" charset="0"/>
              </a:rPr>
              <a:t> </a:t>
            </a:r>
            <a:endParaRPr lang="en-US" sz="2400" i="1" dirty="0">
              <a:latin typeface="Goudy Old Style" charset="0"/>
              <a:ea typeface="Goudy Old Style" charset="0"/>
              <a:cs typeface="Goudy Old Style" charset="0"/>
            </a:endParaRPr>
          </a:p>
        </p:txBody>
      </p:sp>
      <p:sp>
        <p:nvSpPr>
          <p:cNvPr id="3" name="Subtitle 2"/>
          <p:cNvSpPr>
            <a:spLocks noGrp="1"/>
          </p:cNvSpPr>
          <p:nvPr>
            <p:ph type="subTitle" idx="1"/>
          </p:nvPr>
        </p:nvSpPr>
        <p:spPr>
          <a:xfrm>
            <a:off x="12146281" y="0"/>
            <a:ext cx="45719" cy="6835139"/>
          </a:xfrm>
        </p:spPr>
        <p:txBody>
          <a:bodyPr>
            <a:normAutofit/>
          </a:bodyPr>
          <a:lstStyle/>
          <a:p>
            <a:pPr algn="l"/>
            <a:endParaRPr lang="en-US" b="1">
              <a:solidFill>
                <a:schemeClr val="bg1"/>
              </a:solidFill>
              <a:latin typeface="Goudy Old Style" charset="0"/>
              <a:ea typeface="Goudy Old Style" charset="0"/>
              <a:cs typeface="Goudy Old Style" charset="0"/>
            </a:endParaRPr>
          </a:p>
          <a:p>
            <a:pPr algn="l"/>
            <a:endParaRPr lang="en-US" b="1">
              <a:solidFill>
                <a:schemeClr val="bg1"/>
              </a:solidFill>
              <a:latin typeface="Goudy Old Style" charset="0"/>
              <a:ea typeface="Goudy Old Style" charset="0"/>
              <a:cs typeface="Goudy Old Style" charset="0"/>
            </a:endParaRPr>
          </a:p>
          <a:p>
            <a:pPr algn="r"/>
            <a:endParaRPr lang="en-US" sz="4000" dirty="0">
              <a:solidFill>
                <a:schemeClr val="bg1"/>
              </a:solidFill>
              <a:latin typeface="Goudy Old Style" panose="02020502050305020303" pitchFamily="18" charset="77"/>
              <a:ea typeface="Goudy Old Style" charset="0"/>
              <a:cs typeface="Goudy Old Style" charset="0"/>
            </a:endParaRPr>
          </a:p>
        </p:txBody>
      </p:sp>
      <p:sp>
        <p:nvSpPr>
          <p:cNvPr id="6" name="Rectangle 2"/>
          <p:cNvSpPr>
            <a:spLocks noChangeArrowheads="1"/>
          </p:cNvSpPr>
          <p:nvPr/>
        </p:nvSpPr>
        <p:spPr bwMode="auto">
          <a:xfrm>
            <a:off x="0" y="-461665"/>
            <a:ext cx="184731"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charset="0"/>
              </a:rPr>
            </a:br>
            <a:endParaRPr kumimoji="0" lang="en-US" altLang="en-US" sz="1800" b="0" i="0" u="none" strike="noStrike" cap="none" normalizeH="0" baseline="0" dirty="0">
              <a:ln>
                <a:noFill/>
              </a:ln>
              <a:solidFill>
                <a:schemeClr val="tx1"/>
              </a:solidFill>
              <a:effectLst/>
              <a:latin typeface="Arial" charset="0"/>
            </a:endParaRPr>
          </a:p>
        </p:txBody>
      </p:sp>
      <p:pic>
        <p:nvPicPr>
          <p:cNvPr id="5" name="Picture 4" descr="A book cover with a person riding a horse&#10;&#10;Description automatically generated">
            <a:extLst>
              <a:ext uri="{FF2B5EF4-FFF2-40B4-BE49-F238E27FC236}">
                <a16:creationId xmlns:a16="http://schemas.microsoft.com/office/drawing/2014/main" id="{B500DDC0-4677-F31C-A50C-61A3B90437B9}"/>
              </a:ext>
            </a:extLst>
          </p:cNvPr>
          <p:cNvPicPr>
            <a:picLocks noChangeAspect="1"/>
          </p:cNvPicPr>
          <p:nvPr/>
        </p:nvPicPr>
        <p:blipFill>
          <a:blip r:embed="rId2"/>
          <a:stretch>
            <a:fillRect/>
          </a:stretch>
        </p:blipFill>
        <p:spPr>
          <a:xfrm>
            <a:off x="276166" y="0"/>
            <a:ext cx="11590077" cy="6858000"/>
          </a:xfrm>
          <a:prstGeom prst="rect">
            <a:avLst/>
          </a:prstGeom>
        </p:spPr>
      </p:pic>
      <p:sp>
        <p:nvSpPr>
          <p:cNvPr id="8" name="TextBox 7">
            <a:extLst>
              <a:ext uri="{FF2B5EF4-FFF2-40B4-BE49-F238E27FC236}">
                <a16:creationId xmlns:a16="http://schemas.microsoft.com/office/drawing/2014/main" id="{49D0C939-BAFE-2166-9401-B4DBB205F93B}"/>
              </a:ext>
            </a:extLst>
          </p:cNvPr>
          <p:cNvSpPr txBox="1"/>
          <p:nvPr/>
        </p:nvSpPr>
        <p:spPr>
          <a:xfrm>
            <a:off x="7387389" y="4932947"/>
            <a:ext cx="4478854" cy="1200329"/>
          </a:xfrm>
          <a:prstGeom prst="rect">
            <a:avLst/>
          </a:prstGeom>
          <a:noFill/>
        </p:spPr>
        <p:txBody>
          <a:bodyPr wrap="square" rtlCol="0">
            <a:spAutoFit/>
          </a:bodyPr>
          <a:lstStyle/>
          <a:p>
            <a:pPr algn="ctr"/>
            <a:r>
              <a:rPr lang="en-US" sz="2400" dirty="0">
                <a:solidFill>
                  <a:schemeClr val="bg1"/>
                </a:solidFill>
                <a:latin typeface="Arial" panose="020B0604020202020204" pitchFamily="34" charset="0"/>
                <a:cs typeface="Arial" panose="020B0604020202020204" pitchFamily="34" charset="0"/>
              </a:rPr>
              <a:t>September 16, 2026</a:t>
            </a:r>
          </a:p>
          <a:p>
            <a:pPr algn="ctr"/>
            <a:r>
              <a:rPr lang="en-US" sz="2400" dirty="0">
                <a:solidFill>
                  <a:schemeClr val="bg1"/>
                </a:solidFill>
                <a:latin typeface="Arial" panose="020B0604020202020204" pitchFamily="34" charset="0"/>
                <a:cs typeface="Arial" panose="020B0604020202020204" pitchFamily="34" charset="0"/>
              </a:rPr>
              <a:t>St. Philip’s Church</a:t>
            </a:r>
          </a:p>
          <a:p>
            <a:pPr algn="ctr"/>
            <a:r>
              <a:rPr lang="en-US" sz="2400" dirty="0">
                <a:solidFill>
                  <a:schemeClr val="bg1"/>
                </a:solidFill>
                <a:latin typeface="Arial" panose="020B0604020202020204" pitchFamily="34" charset="0"/>
                <a:cs typeface="Arial" panose="020B0604020202020204" pitchFamily="34" charset="0"/>
              </a:rPr>
              <a:t>Charleston, South Carolina</a:t>
            </a:r>
          </a:p>
        </p:txBody>
      </p:sp>
      <p:pic>
        <p:nvPicPr>
          <p:cNvPr id="9" name="Picture 8">
            <a:extLst>
              <a:ext uri="{FF2B5EF4-FFF2-40B4-BE49-F238E27FC236}">
                <a16:creationId xmlns:a16="http://schemas.microsoft.com/office/drawing/2014/main" id="{4B3B72E6-8E5B-3C7B-6A23-CA2E9681BFC1}"/>
              </a:ext>
            </a:extLst>
          </p:cNvPr>
          <p:cNvPicPr>
            <a:picLocks noChangeAspect="1"/>
          </p:cNvPicPr>
          <p:nvPr/>
        </p:nvPicPr>
        <p:blipFill>
          <a:blip r:embed="rId3"/>
          <a:stretch>
            <a:fillRect/>
          </a:stretch>
        </p:blipFill>
        <p:spPr>
          <a:xfrm>
            <a:off x="-381594" y="22861"/>
            <a:ext cx="12573594" cy="6857999"/>
          </a:xfrm>
          <a:prstGeom prst="rect">
            <a:avLst/>
          </a:prstGeom>
        </p:spPr>
      </p:pic>
      <p:sp>
        <p:nvSpPr>
          <p:cNvPr id="10" name="TextBox 9">
            <a:extLst>
              <a:ext uri="{FF2B5EF4-FFF2-40B4-BE49-F238E27FC236}">
                <a16:creationId xmlns:a16="http://schemas.microsoft.com/office/drawing/2014/main" id="{8B30D570-7707-ED77-2775-A0507A364D2D}"/>
              </a:ext>
            </a:extLst>
          </p:cNvPr>
          <p:cNvSpPr txBox="1"/>
          <p:nvPr/>
        </p:nvSpPr>
        <p:spPr>
          <a:xfrm>
            <a:off x="7398139" y="5048141"/>
            <a:ext cx="4393173" cy="1015663"/>
          </a:xfrm>
          <a:prstGeom prst="rect">
            <a:avLst/>
          </a:prstGeom>
          <a:noFill/>
        </p:spPr>
        <p:txBody>
          <a:bodyPr wrap="square" rtlCol="0">
            <a:spAutoFit/>
          </a:bodyPr>
          <a:lstStyle/>
          <a:p>
            <a:pPr algn="ctr"/>
            <a:r>
              <a:rPr lang="en-US" sz="2000" dirty="0">
                <a:solidFill>
                  <a:schemeClr val="bg1"/>
                </a:solidFill>
                <a:latin typeface="Arial" panose="020B0604020202020204" pitchFamily="34" charset="0"/>
                <a:cs typeface="Arial" panose="020B0604020202020204" pitchFamily="34" charset="0"/>
              </a:rPr>
              <a:t>September 16, 2026</a:t>
            </a:r>
          </a:p>
          <a:p>
            <a:pPr algn="ctr"/>
            <a:r>
              <a:rPr lang="en-US" sz="2000" dirty="0">
                <a:solidFill>
                  <a:schemeClr val="bg1"/>
                </a:solidFill>
                <a:latin typeface="Arial" panose="020B0604020202020204" pitchFamily="34" charset="0"/>
                <a:cs typeface="Arial" panose="020B0604020202020204" pitchFamily="34" charset="0"/>
              </a:rPr>
              <a:t>St. Philip’s Church</a:t>
            </a:r>
          </a:p>
          <a:p>
            <a:pPr algn="ctr"/>
            <a:r>
              <a:rPr lang="en-US" sz="2000" dirty="0">
                <a:solidFill>
                  <a:schemeClr val="bg1"/>
                </a:solidFill>
                <a:latin typeface="Arial" panose="020B0604020202020204" pitchFamily="34" charset="0"/>
                <a:cs typeface="Arial" panose="020B0604020202020204" pitchFamily="34" charset="0"/>
              </a:rPr>
              <a:t>Charleston, SC</a:t>
            </a:r>
          </a:p>
        </p:txBody>
      </p:sp>
      <p:sp>
        <p:nvSpPr>
          <p:cNvPr id="11" name="TextBox 10">
            <a:extLst>
              <a:ext uri="{FF2B5EF4-FFF2-40B4-BE49-F238E27FC236}">
                <a16:creationId xmlns:a16="http://schemas.microsoft.com/office/drawing/2014/main" id="{C03D2880-02E1-6469-C873-BE4E3B9A1FFE}"/>
              </a:ext>
            </a:extLst>
          </p:cNvPr>
          <p:cNvSpPr txBox="1"/>
          <p:nvPr/>
        </p:nvSpPr>
        <p:spPr>
          <a:xfrm>
            <a:off x="6895475" y="6295869"/>
            <a:ext cx="5513925" cy="430887"/>
          </a:xfrm>
          <a:prstGeom prst="rect">
            <a:avLst/>
          </a:prstGeom>
          <a:noFill/>
        </p:spPr>
        <p:txBody>
          <a:bodyPr wrap="square" rtlCol="0">
            <a:spAutoFit/>
          </a:bodyPr>
          <a:lstStyle/>
          <a:p>
            <a:pPr algn="ctr"/>
            <a:r>
              <a:rPr lang="en-US" sz="2200" i="1" dirty="0">
                <a:solidFill>
                  <a:schemeClr val="bg1"/>
                </a:solidFill>
                <a:latin typeface="Goudy Old Style" panose="02020502050305020303" pitchFamily="18" charset="77"/>
              </a:rPr>
              <a:t>The </a:t>
            </a:r>
            <a:r>
              <a:rPr lang="en-US" sz="2200" i="1" dirty="0" err="1">
                <a:solidFill>
                  <a:schemeClr val="bg1"/>
                </a:solidFill>
                <a:latin typeface="Goudy Old Style" panose="02020502050305020303" pitchFamily="18" charset="77"/>
              </a:rPr>
              <a:t>Rev’d</a:t>
            </a:r>
            <a:r>
              <a:rPr lang="en-US" sz="2200" i="1" dirty="0">
                <a:solidFill>
                  <a:schemeClr val="bg1"/>
                </a:solidFill>
                <a:latin typeface="Goudy Old Style" panose="02020502050305020303" pitchFamily="18" charset="77"/>
              </a:rPr>
              <a:t> Brian K. McGreevy, J.D., Facilitator</a:t>
            </a:r>
          </a:p>
        </p:txBody>
      </p:sp>
    </p:spTree>
    <p:extLst>
      <p:ext uri="{BB962C8B-B14F-4D97-AF65-F5344CB8AC3E}">
        <p14:creationId xmlns:p14="http://schemas.microsoft.com/office/powerpoint/2010/main" val="31842232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07EB8FE-D63E-61E2-A0B0-BFC4039D70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F433ED-55A6-CF80-96E0-A787819E3D9D}"/>
              </a:ext>
            </a:extLst>
          </p:cNvPr>
          <p:cNvSpPr>
            <a:spLocks noGrp="1"/>
          </p:cNvSpPr>
          <p:nvPr>
            <p:ph type="ctrTitle"/>
          </p:nvPr>
        </p:nvSpPr>
        <p:spPr>
          <a:xfrm>
            <a:off x="142876" y="0"/>
            <a:ext cx="9171812" cy="6835139"/>
          </a:xfrm>
        </p:spPr>
        <p:txBody>
          <a:bodyPr>
            <a:normAutofit/>
          </a:bodyPr>
          <a:lstStyle/>
          <a:p>
            <a:pPr algn="l"/>
            <a:br>
              <a:rPr lang="en-US" sz="2400" b="1" dirty="0">
                <a:latin typeface="Goudy Old Style" charset="0"/>
                <a:ea typeface="Goudy Old Style" charset="0"/>
                <a:cs typeface="Goudy Old Style" charset="0"/>
              </a:rPr>
            </a:br>
            <a:br>
              <a:rPr lang="en-US" sz="2400" dirty="0">
                <a:latin typeface="Goudy Old Style" charset="0"/>
                <a:ea typeface="Goudy Old Style" charset="0"/>
                <a:cs typeface="Goudy Old Style" charset="0"/>
              </a:rPr>
            </a:br>
            <a:r>
              <a:rPr lang="en-US" sz="2400" b="1" i="1" baseline="30000" dirty="0">
                <a:latin typeface="Goudy Old Style" charset="0"/>
                <a:ea typeface="Goudy Old Style" charset="0"/>
                <a:cs typeface="Goudy Old Style" charset="0"/>
              </a:rPr>
              <a:t> </a:t>
            </a:r>
            <a:endParaRPr lang="en-US" sz="2400" i="1" dirty="0">
              <a:latin typeface="Goudy Old Style" charset="0"/>
              <a:ea typeface="Goudy Old Style" charset="0"/>
              <a:cs typeface="Goudy Old Style" charset="0"/>
            </a:endParaRPr>
          </a:p>
        </p:txBody>
      </p:sp>
      <p:sp>
        <p:nvSpPr>
          <p:cNvPr id="3" name="Subtitle 2">
            <a:extLst>
              <a:ext uri="{FF2B5EF4-FFF2-40B4-BE49-F238E27FC236}">
                <a16:creationId xmlns:a16="http://schemas.microsoft.com/office/drawing/2014/main" id="{2E61F61D-DB43-7097-25A4-FAA8628E08E5}"/>
              </a:ext>
            </a:extLst>
          </p:cNvPr>
          <p:cNvSpPr>
            <a:spLocks noGrp="1"/>
          </p:cNvSpPr>
          <p:nvPr>
            <p:ph type="subTitle" idx="1"/>
          </p:nvPr>
        </p:nvSpPr>
        <p:spPr>
          <a:xfrm>
            <a:off x="0" y="-1"/>
            <a:ext cx="10537371" cy="6835139"/>
          </a:xfrm>
        </p:spPr>
        <p:txBody>
          <a:bodyPr>
            <a:normAutofit fontScale="25000" lnSpcReduction="20000"/>
          </a:bodyPr>
          <a:lstStyle/>
          <a:p>
            <a:pPr algn="l"/>
            <a:r>
              <a:rPr lang="en-US" sz="9600" b="1" dirty="0">
                <a:latin typeface="Goudy Old Style" charset="0"/>
                <a:ea typeface="Goudy Old Style" charset="0"/>
                <a:cs typeface="Goudy Old Style" charset="0"/>
              </a:rPr>
              <a:t>How to approach this class:</a:t>
            </a:r>
            <a:br>
              <a:rPr lang="en-US" sz="9600" b="1" dirty="0">
                <a:latin typeface="Goudy Old Style" charset="0"/>
                <a:ea typeface="Goudy Old Style" charset="0"/>
                <a:cs typeface="Goudy Old Style" charset="0"/>
              </a:rPr>
            </a:br>
            <a:r>
              <a:rPr lang="en-US" sz="9600" b="1" dirty="0">
                <a:solidFill>
                  <a:schemeClr val="bg1"/>
                </a:solidFill>
                <a:latin typeface="Goudy Old Style" charset="0"/>
                <a:ea typeface="Goudy Old Style" charset="0"/>
                <a:cs typeface="Goudy Old Style" charset="0"/>
              </a:rPr>
              <a:t>How to approach this class:</a:t>
            </a:r>
          </a:p>
          <a:p>
            <a:pPr algn="l"/>
            <a:r>
              <a:rPr lang="en-US" sz="9600" b="1" dirty="0">
                <a:solidFill>
                  <a:schemeClr val="bg1"/>
                </a:solidFill>
                <a:latin typeface="Goudy Old Style" charset="0"/>
                <a:ea typeface="Goudy Old Style" charset="0"/>
                <a:cs typeface="Goudy Old Style" charset="0"/>
              </a:rPr>
              <a:t>--On the beach</a:t>
            </a:r>
            <a:br>
              <a:rPr lang="en-US" sz="9600" b="1" dirty="0">
                <a:solidFill>
                  <a:schemeClr val="bg1"/>
                </a:solidFill>
                <a:latin typeface="Goudy Old Style" charset="0"/>
                <a:ea typeface="Goudy Old Style" charset="0"/>
                <a:cs typeface="Goudy Old Style" charset="0"/>
              </a:rPr>
            </a:br>
            <a:br>
              <a:rPr lang="en-US" sz="9600" b="1" dirty="0">
                <a:solidFill>
                  <a:schemeClr val="bg1"/>
                </a:solidFill>
                <a:latin typeface="Goudy Old Style" charset="0"/>
                <a:ea typeface="Goudy Old Style" charset="0"/>
                <a:cs typeface="Goudy Old Style" charset="0"/>
              </a:rPr>
            </a:br>
            <a:r>
              <a:rPr lang="en-US" sz="9600" b="1" dirty="0">
                <a:solidFill>
                  <a:schemeClr val="bg1"/>
                </a:solidFill>
                <a:latin typeface="Goudy Old Style" charset="0"/>
                <a:ea typeface="Goudy Old Style" charset="0"/>
                <a:cs typeface="Goudy Old Style" charset="0"/>
              </a:rPr>
              <a:t>--Snorkeling</a:t>
            </a:r>
            <a:br>
              <a:rPr lang="en-US" sz="9600" b="1" dirty="0">
                <a:solidFill>
                  <a:schemeClr val="bg1"/>
                </a:solidFill>
                <a:latin typeface="Goudy Old Style" charset="0"/>
                <a:ea typeface="Goudy Old Style" charset="0"/>
                <a:cs typeface="Goudy Old Style" charset="0"/>
              </a:rPr>
            </a:br>
            <a:br>
              <a:rPr lang="en-US" sz="9600" b="1" dirty="0">
                <a:solidFill>
                  <a:schemeClr val="bg1"/>
                </a:solidFill>
                <a:latin typeface="Goudy Old Style" charset="0"/>
                <a:ea typeface="Goudy Old Style" charset="0"/>
                <a:cs typeface="Goudy Old Style" charset="0"/>
              </a:rPr>
            </a:br>
            <a:r>
              <a:rPr lang="en-US" sz="9600" b="1" dirty="0">
                <a:solidFill>
                  <a:schemeClr val="bg1"/>
                </a:solidFill>
                <a:latin typeface="Goudy Old Style" charset="0"/>
                <a:ea typeface="Goudy Old Style" charset="0"/>
                <a:cs typeface="Goudy Old Style" charset="0"/>
              </a:rPr>
              <a:t>--Scuba diving</a:t>
            </a:r>
            <a:br>
              <a:rPr lang="en-US" sz="9600" b="1" dirty="0">
                <a:solidFill>
                  <a:schemeClr val="bg1"/>
                </a:solidFill>
                <a:latin typeface="Goudy Old Style" charset="0"/>
                <a:ea typeface="Goudy Old Style" charset="0"/>
                <a:cs typeface="Goudy Old Style" charset="0"/>
              </a:rPr>
            </a:br>
            <a:br>
              <a:rPr lang="en-US" sz="9600" b="1" dirty="0">
                <a:solidFill>
                  <a:schemeClr val="bg1"/>
                </a:solidFill>
                <a:latin typeface="Goudy Old Style" charset="0"/>
                <a:ea typeface="Goudy Old Style" charset="0"/>
                <a:cs typeface="Goudy Old Style" charset="0"/>
              </a:rPr>
            </a:br>
            <a:r>
              <a:rPr lang="en-US" sz="9600" b="1" dirty="0">
                <a:solidFill>
                  <a:schemeClr val="bg1"/>
                </a:solidFill>
                <a:latin typeface="Goudy Old Style" charset="0"/>
                <a:ea typeface="Goudy Old Style" charset="0"/>
                <a:cs typeface="Goudy Old Style" charset="0"/>
              </a:rPr>
              <a:t>--Email list/QR code</a:t>
            </a:r>
            <a:br>
              <a:rPr lang="en-US" sz="9600" b="1" dirty="0">
                <a:solidFill>
                  <a:schemeClr val="bg1"/>
                </a:solidFill>
                <a:latin typeface="Goudy Old Style" charset="0"/>
                <a:ea typeface="Goudy Old Style" charset="0"/>
                <a:cs typeface="Goudy Old Style" charset="0"/>
              </a:rPr>
            </a:br>
            <a:br>
              <a:rPr lang="en-US" sz="9600" b="1" dirty="0">
                <a:solidFill>
                  <a:schemeClr val="bg1"/>
                </a:solidFill>
                <a:latin typeface="Goudy Old Style" charset="0"/>
                <a:ea typeface="Goudy Old Style" charset="0"/>
                <a:cs typeface="Goudy Old Style" charset="0"/>
              </a:rPr>
            </a:br>
            <a:br>
              <a:rPr lang="en-US" sz="9600" b="1" dirty="0">
                <a:solidFill>
                  <a:schemeClr val="bg1"/>
                </a:solidFill>
                <a:latin typeface="Goudy Old Style" charset="0"/>
                <a:ea typeface="Goudy Old Style" charset="0"/>
                <a:cs typeface="Goudy Old Style" charset="0"/>
              </a:rPr>
            </a:br>
            <a:r>
              <a:rPr lang="en-US" sz="9600" b="1" dirty="0">
                <a:solidFill>
                  <a:schemeClr val="bg1"/>
                </a:solidFill>
                <a:latin typeface="Goudy Old Style" charset="0"/>
                <a:ea typeface="Goudy Old Style" charset="0"/>
                <a:cs typeface="Goudy Old Style" charset="0"/>
              </a:rPr>
              <a:t>How to read this book:</a:t>
            </a:r>
            <a:br>
              <a:rPr lang="en-US" sz="9600" b="1" dirty="0">
                <a:solidFill>
                  <a:schemeClr val="bg1"/>
                </a:solidFill>
                <a:latin typeface="Goudy Old Style" charset="0"/>
                <a:ea typeface="Goudy Old Style" charset="0"/>
                <a:cs typeface="Goudy Old Style" charset="0"/>
              </a:rPr>
            </a:br>
            <a:br>
              <a:rPr lang="en-US" sz="9600" b="1" dirty="0">
                <a:solidFill>
                  <a:schemeClr val="bg1"/>
                </a:solidFill>
                <a:latin typeface="Goudy Old Style" charset="0"/>
                <a:ea typeface="Goudy Old Style" charset="0"/>
                <a:cs typeface="Goudy Old Style" charset="0"/>
              </a:rPr>
            </a:br>
            <a:r>
              <a:rPr lang="en-US" sz="9600" b="1" dirty="0">
                <a:solidFill>
                  <a:schemeClr val="bg1"/>
                </a:solidFill>
                <a:latin typeface="Goudy Old Style" charset="0"/>
                <a:ea typeface="Goudy Old Style" charset="0"/>
                <a:cs typeface="Goudy Old Style" charset="0"/>
              </a:rPr>
              <a:t>--Try reading aloud and slowly, looking for layers of meaning</a:t>
            </a:r>
          </a:p>
          <a:p>
            <a:pPr algn="l"/>
            <a:r>
              <a:rPr lang="en-US" sz="9600" b="1" dirty="0">
                <a:solidFill>
                  <a:schemeClr val="bg1"/>
                </a:solidFill>
                <a:latin typeface="Goudy Old Style" charset="0"/>
                <a:ea typeface="Goudy Old Style" charset="0"/>
                <a:cs typeface="Goudy Old Style" charset="0"/>
              </a:rPr>
              <a:t>--Look for themes/underline and highlight passages that resonate with you</a:t>
            </a:r>
          </a:p>
          <a:p>
            <a:pPr algn="l"/>
            <a:endParaRPr lang="en-US" sz="9600" b="1" dirty="0">
              <a:solidFill>
                <a:schemeClr val="bg1"/>
              </a:solidFill>
              <a:latin typeface="Goudy Old Style" charset="0"/>
              <a:ea typeface="Goudy Old Style" charset="0"/>
              <a:cs typeface="Goudy Old Style" charset="0"/>
            </a:endParaRPr>
          </a:p>
          <a:p>
            <a:pPr algn="l"/>
            <a:r>
              <a:rPr lang="en-US" sz="9600" b="1" dirty="0">
                <a:solidFill>
                  <a:schemeClr val="bg1"/>
                </a:solidFill>
                <a:latin typeface="Goudy Old Style" charset="0"/>
                <a:ea typeface="Goudy Old Style" charset="0"/>
                <a:cs typeface="Goudy Old Style" charset="0"/>
              </a:rPr>
              <a:t>What we’ll be doing:</a:t>
            </a:r>
          </a:p>
          <a:p>
            <a:pPr algn="l"/>
            <a:endParaRPr lang="en-US" sz="9600" b="1" dirty="0">
              <a:solidFill>
                <a:schemeClr val="bg1"/>
              </a:solidFill>
              <a:latin typeface="Goudy Old Style" charset="0"/>
              <a:ea typeface="Goudy Old Style" charset="0"/>
              <a:cs typeface="Goudy Old Style" charset="0"/>
            </a:endParaRPr>
          </a:p>
          <a:p>
            <a:pPr algn="l"/>
            <a:r>
              <a:rPr lang="en-US" sz="9600" b="1" dirty="0">
                <a:solidFill>
                  <a:schemeClr val="bg1"/>
                </a:solidFill>
                <a:latin typeface="Goudy Old Style" charset="0"/>
                <a:ea typeface="Goudy Old Style" charset="0"/>
                <a:cs typeface="Goudy Old Style" charset="0"/>
              </a:rPr>
              <a:t>--Setting the background and context</a:t>
            </a:r>
          </a:p>
          <a:p>
            <a:pPr algn="l"/>
            <a:r>
              <a:rPr lang="en-US" sz="9600" b="1" dirty="0">
                <a:solidFill>
                  <a:schemeClr val="bg1"/>
                </a:solidFill>
                <a:latin typeface="Goudy Old Style" charset="0"/>
                <a:ea typeface="Goudy Old Style" charset="0"/>
                <a:cs typeface="Goudy Old Style" charset="0"/>
              </a:rPr>
              <a:t>--Following the story chapter by chapter</a:t>
            </a:r>
          </a:p>
          <a:p>
            <a:pPr algn="l"/>
            <a:r>
              <a:rPr lang="en-US" sz="9600" b="1" dirty="0">
                <a:solidFill>
                  <a:schemeClr val="bg1"/>
                </a:solidFill>
                <a:latin typeface="Goudy Old Style" charset="0"/>
                <a:ea typeface="Goudy Old Style" charset="0"/>
                <a:cs typeface="Goudy Old Style" charset="0"/>
              </a:rPr>
              <a:t>--Drawing out principles for living with Joy and Purpose </a:t>
            </a:r>
          </a:p>
          <a:p>
            <a:pPr algn="l"/>
            <a:r>
              <a:rPr lang="en-US" sz="9600" b="1" dirty="0">
                <a:solidFill>
                  <a:schemeClr val="bg1"/>
                </a:solidFill>
                <a:latin typeface="Goudy Old Style" charset="0"/>
                <a:ea typeface="Goudy Old Style" charset="0"/>
                <a:cs typeface="Goudy Old Style" charset="0"/>
              </a:rPr>
              <a:t>--Looking at relevant Scripture</a:t>
            </a:r>
            <a:br>
              <a:rPr lang="en-US" sz="9600" b="1" dirty="0">
                <a:solidFill>
                  <a:schemeClr val="bg1"/>
                </a:solidFill>
                <a:latin typeface="Goudy Old Style" charset="0"/>
                <a:ea typeface="Goudy Old Style" charset="0"/>
                <a:cs typeface="Goudy Old Style" charset="0"/>
              </a:rPr>
            </a:br>
            <a:endParaRPr lang="en-US" sz="9600" b="1" i="1" dirty="0">
              <a:solidFill>
                <a:schemeClr val="bg1"/>
              </a:solidFill>
              <a:latin typeface="Goudy Old Style" charset="0"/>
              <a:ea typeface="Goudy Old Style" charset="0"/>
              <a:cs typeface="Goudy Old Style" charset="0"/>
            </a:endParaRPr>
          </a:p>
          <a:p>
            <a:pPr algn="l" fontAlgn="ctr"/>
            <a:endParaRPr lang="en-US" sz="9600" b="1" i="0" dirty="0">
              <a:solidFill>
                <a:schemeClr val="bg1"/>
              </a:solidFill>
              <a:effectLst/>
              <a:latin typeface="Goudy Old Style" panose="02020502050305020303" pitchFamily="18" charset="77"/>
            </a:endParaRPr>
          </a:p>
          <a:p>
            <a:pPr algn="l" fontAlgn="ctr"/>
            <a:endParaRPr lang="en-US" sz="9600" dirty="0">
              <a:solidFill>
                <a:srgbClr val="001D35"/>
              </a:solidFill>
              <a:latin typeface="Goudy Old Style" panose="02020502050305020303" pitchFamily="18" charset="77"/>
            </a:endParaRPr>
          </a:p>
        </p:txBody>
      </p:sp>
      <p:sp>
        <p:nvSpPr>
          <p:cNvPr id="6" name="Rectangle 2">
            <a:extLst>
              <a:ext uri="{FF2B5EF4-FFF2-40B4-BE49-F238E27FC236}">
                <a16:creationId xmlns:a16="http://schemas.microsoft.com/office/drawing/2014/main" id="{4464A53D-6BC0-E49C-CB5D-BA66BBB56A0C}"/>
              </a:ext>
            </a:extLst>
          </p:cNvPr>
          <p:cNvSpPr>
            <a:spLocks noChangeArrowheads="1"/>
          </p:cNvSpPr>
          <p:nvPr/>
        </p:nvSpPr>
        <p:spPr bwMode="auto">
          <a:xfrm>
            <a:off x="0" y="-461665"/>
            <a:ext cx="184731"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charset="0"/>
              </a:rPr>
            </a:br>
            <a:endParaRPr kumimoji="0" lang="en-US" altLang="en-US" sz="1800" b="0" i="0" u="none" strike="noStrike" cap="none" normalizeH="0" baseline="0" dirty="0">
              <a:ln>
                <a:noFill/>
              </a:ln>
              <a:solidFill>
                <a:schemeClr val="tx1"/>
              </a:solidFill>
              <a:effectLst/>
              <a:latin typeface="Arial" charset="0"/>
            </a:endParaRPr>
          </a:p>
        </p:txBody>
      </p:sp>
      <p:pic>
        <p:nvPicPr>
          <p:cNvPr id="5" name="Picture 4" descr="A qr code on a white background&#10;&#10;Description automatically generated">
            <a:extLst>
              <a:ext uri="{FF2B5EF4-FFF2-40B4-BE49-F238E27FC236}">
                <a16:creationId xmlns:a16="http://schemas.microsoft.com/office/drawing/2014/main" id="{6A50F0DC-3030-0297-1794-59C62DC83794}"/>
              </a:ext>
            </a:extLst>
          </p:cNvPr>
          <p:cNvPicPr>
            <a:picLocks noChangeAspect="1"/>
          </p:cNvPicPr>
          <p:nvPr/>
        </p:nvPicPr>
        <p:blipFill>
          <a:blip r:embed="rId2"/>
          <a:stretch>
            <a:fillRect/>
          </a:stretch>
        </p:blipFill>
        <p:spPr>
          <a:xfrm>
            <a:off x="6858000" y="261258"/>
            <a:ext cx="2599564" cy="2590800"/>
          </a:xfrm>
          <a:prstGeom prst="rect">
            <a:avLst/>
          </a:prstGeom>
        </p:spPr>
      </p:pic>
      <p:pic>
        <p:nvPicPr>
          <p:cNvPr id="4" name="Picture 3">
            <a:extLst>
              <a:ext uri="{FF2B5EF4-FFF2-40B4-BE49-F238E27FC236}">
                <a16:creationId xmlns:a16="http://schemas.microsoft.com/office/drawing/2014/main" id="{F89685E0-DD01-6409-7071-2CBC7A765606}"/>
              </a:ext>
            </a:extLst>
          </p:cNvPr>
          <p:cNvPicPr>
            <a:picLocks noChangeAspect="1"/>
          </p:cNvPicPr>
          <p:nvPr/>
        </p:nvPicPr>
        <p:blipFill>
          <a:blip r:embed="rId3"/>
          <a:stretch>
            <a:fillRect/>
          </a:stretch>
        </p:blipFill>
        <p:spPr>
          <a:xfrm>
            <a:off x="10013430" y="1963711"/>
            <a:ext cx="2178569" cy="2818152"/>
          </a:xfrm>
          <a:prstGeom prst="rect">
            <a:avLst/>
          </a:prstGeom>
        </p:spPr>
      </p:pic>
    </p:spTree>
    <p:extLst>
      <p:ext uri="{BB962C8B-B14F-4D97-AF65-F5344CB8AC3E}">
        <p14:creationId xmlns:p14="http://schemas.microsoft.com/office/powerpoint/2010/main" val="27832187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E45494B-32E8-1739-F5CA-09603FF466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CF1635-70D0-8AA4-F9B7-3346581739F6}"/>
              </a:ext>
            </a:extLst>
          </p:cNvPr>
          <p:cNvSpPr>
            <a:spLocks noGrp="1"/>
          </p:cNvSpPr>
          <p:nvPr>
            <p:ph type="ctrTitle"/>
          </p:nvPr>
        </p:nvSpPr>
        <p:spPr>
          <a:xfrm>
            <a:off x="142876" y="0"/>
            <a:ext cx="9171812" cy="6835139"/>
          </a:xfrm>
        </p:spPr>
        <p:txBody>
          <a:bodyPr>
            <a:normAutofit/>
          </a:bodyPr>
          <a:lstStyle/>
          <a:p>
            <a:pPr algn="l"/>
            <a:br>
              <a:rPr lang="en-US" sz="2400" b="1" dirty="0">
                <a:latin typeface="Goudy Old Style" charset="0"/>
                <a:ea typeface="Goudy Old Style" charset="0"/>
                <a:cs typeface="Goudy Old Style" charset="0"/>
              </a:rPr>
            </a:br>
            <a:br>
              <a:rPr lang="en-US" sz="2400" dirty="0">
                <a:latin typeface="Goudy Old Style" charset="0"/>
                <a:ea typeface="Goudy Old Style" charset="0"/>
                <a:cs typeface="Goudy Old Style" charset="0"/>
              </a:rPr>
            </a:br>
            <a:r>
              <a:rPr lang="en-US" sz="2400" b="1" i="1" baseline="30000" dirty="0">
                <a:latin typeface="Goudy Old Style" charset="0"/>
                <a:ea typeface="Goudy Old Style" charset="0"/>
                <a:cs typeface="Goudy Old Style" charset="0"/>
              </a:rPr>
              <a:t> </a:t>
            </a:r>
            <a:endParaRPr lang="en-US" sz="2400" i="1" dirty="0">
              <a:latin typeface="Goudy Old Style" charset="0"/>
              <a:ea typeface="Goudy Old Style" charset="0"/>
              <a:cs typeface="Goudy Old Style" charset="0"/>
            </a:endParaRPr>
          </a:p>
        </p:txBody>
      </p:sp>
      <p:sp>
        <p:nvSpPr>
          <p:cNvPr id="3" name="Subtitle 2">
            <a:extLst>
              <a:ext uri="{FF2B5EF4-FFF2-40B4-BE49-F238E27FC236}">
                <a16:creationId xmlns:a16="http://schemas.microsoft.com/office/drawing/2014/main" id="{69CFAA72-701D-31FC-4A35-7A0C50A86765}"/>
              </a:ext>
            </a:extLst>
          </p:cNvPr>
          <p:cNvSpPr>
            <a:spLocks noGrp="1"/>
          </p:cNvSpPr>
          <p:nvPr>
            <p:ph type="subTitle" idx="1"/>
          </p:nvPr>
        </p:nvSpPr>
        <p:spPr>
          <a:xfrm>
            <a:off x="0" y="-1"/>
            <a:ext cx="10537371" cy="6835139"/>
          </a:xfrm>
        </p:spPr>
        <p:txBody>
          <a:bodyPr>
            <a:normAutofit fontScale="92500" lnSpcReduction="20000"/>
          </a:bodyPr>
          <a:lstStyle/>
          <a:p>
            <a:br>
              <a:rPr lang="en-US" sz="5500" b="1" dirty="0">
                <a:solidFill>
                  <a:schemeClr val="bg1"/>
                </a:solidFill>
                <a:latin typeface="Goudy Old Style" panose="02020502050305020303" pitchFamily="18" charset="77"/>
                <a:ea typeface="Goudy Old Style" charset="0"/>
                <a:cs typeface="Goudy Old Style" charset="0"/>
              </a:rPr>
            </a:br>
            <a:endParaRPr lang="en-US" sz="5500" b="1" dirty="0">
              <a:solidFill>
                <a:schemeClr val="bg1"/>
              </a:solidFill>
              <a:latin typeface="Goudy Old Style" panose="02020502050305020303" pitchFamily="18" charset="77"/>
              <a:ea typeface="Goudy Old Style" charset="0"/>
              <a:cs typeface="Goudy Old Style" charset="0"/>
            </a:endParaRPr>
          </a:p>
          <a:p>
            <a:endParaRPr lang="en-US" dirty="0">
              <a:solidFill>
                <a:schemeClr val="bg1"/>
              </a:solidFill>
              <a:latin typeface="Goudy Old Style" panose="02020502050305020303" pitchFamily="18" charset="77"/>
            </a:endParaRPr>
          </a:p>
          <a:p>
            <a:r>
              <a:rPr lang="en-US" dirty="0">
                <a:solidFill>
                  <a:schemeClr val="bg1"/>
                </a:solidFill>
                <a:latin typeface="Goudy Old Style" panose="02020502050305020303" pitchFamily="18" charset="77"/>
              </a:rPr>
              <a:t>I appeal to you therefore, brothers,</a:t>
            </a:r>
            <a:r>
              <a:rPr lang="en-US" baseline="30000" dirty="0">
                <a:solidFill>
                  <a:schemeClr val="bg1"/>
                </a:solidFill>
                <a:latin typeface="Goudy Old Style" panose="02020502050305020303" pitchFamily="18" charset="77"/>
              </a:rPr>
              <a:t> </a:t>
            </a:r>
            <a:r>
              <a:rPr lang="en-US" dirty="0">
                <a:solidFill>
                  <a:schemeClr val="bg1"/>
                </a:solidFill>
                <a:latin typeface="Goudy Old Style" panose="02020502050305020303" pitchFamily="18" charset="77"/>
              </a:rPr>
              <a:t>by the mercies of God, </a:t>
            </a:r>
          </a:p>
          <a:p>
            <a:r>
              <a:rPr lang="en-US" dirty="0">
                <a:solidFill>
                  <a:schemeClr val="bg1"/>
                </a:solidFill>
                <a:latin typeface="Goudy Old Style" panose="02020502050305020303" pitchFamily="18" charset="77"/>
              </a:rPr>
              <a:t>to present your bodies as a living sacrifice, holy and acceptable to God, </a:t>
            </a:r>
          </a:p>
          <a:p>
            <a:r>
              <a:rPr lang="en-US" dirty="0">
                <a:solidFill>
                  <a:schemeClr val="bg1"/>
                </a:solidFill>
                <a:latin typeface="Goudy Old Style" panose="02020502050305020303" pitchFamily="18" charset="77"/>
              </a:rPr>
              <a:t>which is your spiritual worship.</a:t>
            </a:r>
          </a:p>
          <a:p>
            <a:endParaRPr lang="en-US" dirty="0">
              <a:solidFill>
                <a:schemeClr val="bg1"/>
              </a:solidFill>
              <a:latin typeface="Goudy Old Style" panose="02020502050305020303" pitchFamily="18" charset="77"/>
            </a:endParaRPr>
          </a:p>
          <a:p>
            <a:r>
              <a:rPr lang="en-US" dirty="0">
                <a:solidFill>
                  <a:schemeClr val="bg1"/>
                </a:solidFill>
                <a:latin typeface="Goudy Old Style" panose="02020502050305020303" pitchFamily="18" charset="77"/>
              </a:rPr>
              <a:t>Do not be conformed to this world,</a:t>
            </a:r>
            <a:r>
              <a:rPr lang="en-US" baseline="30000" dirty="0">
                <a:solidFill>
                  <a:schemeClr val="bg1"/>
                </a:solidFill>
                <a:latin typeface="Goudy Old Style" panose="02020502050305020303" pitchFamily="18" charset="77"/>
              </a:rPr>
              <a:t> </a:t>
            </a:r>
          </a:p>
          <a:p>
            <a:r>
              <a:rPr lang="en-US" dirty="0">
                <a:solidFill>
                  <a:schemeClr val="bg1"/>
                </a:solidFill>
                <a:latin typeface="Goudy Old Style" panose="02020502050305020303" pitchFamily="18" charset="77"/>
              </a:rPr>
              <a:t>but be transformed by the renewal of your mind, </a:t>
            </a:r>
          </a:p>
          <a:p>
            <a:r>
              <a:rPr lang="en-US" dirty="0">
                <a:solidFill>
                  <a:schemeClr val="bg1"/>
                </a:solidFill>
                <a:latin typeface="Goudy Old Style" panose="02020502050305020303" pitchFamily="18" charset="77"/>
              </a:rPr>
              <a:t>that by testing you may discern what is the will of God, </a:t>
            </a:r>
          </a:p>
          <a:p>
            <a:r>
              <a:rPr lang="en-US" dirty="0">
                <a:solidFill>
                  <a:schemeClr val="bg1"/>
                </a:solidFill>
                <a:latin typeface="Goudy Old Style" panose="02020502050305020303" pitchFamily="18" charset="77"/>
              </a:rPr>
              <a:t>what is good and acceptable and perfect. </a:t>
            </a:r>
          </a:p>
          <a:p>
            <a:endParaRPr lang="en-US" dirty="0">
              <a:solidFill>
                <a:schemeClr val="bg1"/>
              </a:solidFill>
              <a:latin typeface="Goudy Old Style" panose="02020502050305020303" pitchFamily="18" charset="77"/>
            </a:endParaRPr>
          </a:p>
          <a:p>
            <a:r>
              <a:rPr lang="en-US" i="1" dirty="0">
                <a:solidFill>
                  <a:schemeClr val="bg1"/>
                </a:solidFill>
                <a:latin typeface="Goudy Old Style" panose="02020502050305020303" pitchFamily="18" charset="77"/>
              </a:rPr>
              <a:t>Romans 12:1-2</a:t>
            </a:r>
            <a:endParaRPr lang="en-US" i="1" baseline="30000" dirty="0">
              <a:solidFill>
                <a:schemeClr val="bg1"/>
              </a:solidFill>
              <a:latin typeface="Goudy Old Style" panose="02020502050305020303" pitchFamily="18" charset="77"/>
            </a:endParaRPr>
          </a:p>
          <a:p>
            <a:endParaRPr lang="en-US" baseline="30000" dirty="0">
              <a:solidFill>
                <a:schemeClr val="bg1"/>
              </a:solidFill>
              <a:latin typeface="Goudy Old Style" panose="02020502050305020303" pitchFamily="18" charset="77"/>
            </a:endParaRPr>
          </a:p>
          <a:p>
            <a:br>
              <a:rPr lang="en-US" dirty="0">
                <a:solidFill>
                  <a:schemeClr val="bg1"/>
                </a:solidFill>
                <a:latin typeface="Goudy Old Style" panose="02020502050305020303" pitchFamily="18" charset="77"/>
              </a:rPr>
            </a:br>
            <a:endParaRPr lang="en-US" sz="5500" b="1" dirty="0">
              <a:solidFill>
                <a:schemeClr val="bg1"/>
              </a:solidFill>
              <a:latin typeface="Goudy Old Style" panose="02020502050305020303" pitchFamily="18" charset="77"/>
              <a:ea typeface="Goudy Old Style" charset="0"/>
              <a:cs typeface="Goudy Old Style" charset="0"/>
            </a:endParaRPr>
          </a:p>
          <a:p>
            <a:pPr algn="l" fontAlgn="ctr"/>
            <a:endParaRPr lang="en-US" sz="9600" dirty="0">
              <a:solidFill>
                <a:srgbClr val="001D35"/>
              </a:solidFill>
              <a:latin typeface="Goudy Old Style" panose="02020502050305020303" pitchFamily="18" charset="77"/>
            </a:endParaRPr>
          </a:p>
        </p:txBody>
      </p:sp>
      <p:sp>
        <p:nvSpPr>
          <p:cNvPr id="6" name="Rectangle 2">
            <a:extLst>
              <a:ext uri="{FF2B5EF4-FFF2-40B4-BE49-F238E27FC236}">
                <a16:creationId xmlns:a16="http://schemas.microsoft.com/office/drawing/2014/main" id="{00E5A533-89DC-9D1C-80D5-31E25EF874DA}"/>
              </a:ext>
            </a:extLst>
          </p:cNvPr>
          <p:cNvSpPr>
            <a:spLocks noChangeArrowheads="1"/>
          </p:cNvSpPr>
          <p:nvPr/>
        </p:nvSpPr>
        <p:spPr bwMode="auto">
          <a:xfrm>
            <a:off x="0" y="-461665"/>
            <a:ext cx="184731"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charset="0"/>
              </a:rPr>
            </a:br>
            <a:endParaRPr kumimoji="0" lang="en-US" altLang="en-US" sz="1800" b="0" i="0" u="none" strike="noStrike" cap="none" normalizeH="0" baseline="0" dirty="0">
              <a:ln>
                <a:noFill/>
              </a:ln>
              <a:solidFill>
                <a:schemeClr val="tx1"/>
              </a:solidFill>
              <a:effectLst/>
              <a:latin typeface="Arial" charset="0"/>
            </a:endParaRPr>
          </a:p>
        </p:txBody>
      </p:sp>
      <p:pic>
        <p:nvPicPr>
          <p:cNvPr id="4" name="Picture 3">
            <a:extLst>
              <a:ext uri="{FF2B5EF4-FFF2-40B4-BE49-F238E27FC236}">
                <a16:creationId xmlns:a16="http://schemas.microsoft.com/office/drawing/2014/main" id="{F08A1872-E2BD-B5B4-A7CA-E73767481AAD}"/>
              </a:ext>
            </a:extLst>
          </p:cNvPr>
          <p:cNvPicPr>
            <a:picLocks noChangeAspect="1"/>
          </p:cNvPicPr>
          <p:nvPr/>
        </p:nvPicPr>
        <p:blipFill>
          <a:blip r:embed="rId2"/>
          <a:stretch>
            <a:fillRect/>
          </a:stretch>
        </p:blipFill>
        <p:spPr>
          <a:xfrm>
            <a:off x="10148341" y="1603948"/>
            <a:ext cx="2043658" cy="3177915"/>
          </a:xfrm>
          <a:prstGeom prst="rect">
            <a:avLst/>
          </a:prstGeom>
        </p:spPr>
      </p:pic>
    </p:spTree>
    <p:extLst>
      <p:ext uri="{BB962C8B-B14F-4D97-AF65-F5344CB8AC3E}">
        <p14:creationId xmlns:p14="http://schemas.microsoft.com/office/powerpoint/2010/main" val="23518757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69ACE1D-D63A-E155-EA5D-D7CAF64A3E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C7B640-A226-F719-05EF-27FBE8853B25}"/>
              </a:ext>
            </a:extLst>
          </p:cNvPr>
          <p:cNvSpPr>
            <a:spLocks noGrp="1"/>
          </p:cNvSpPr>
          <p:nvPr>
            <p:ph type="ctrTitle"/>
          </p:nvPr>
        </p:nvSpPr>
        <p:spPr>
          <a:xfrm>
            <a:off x="142876" y="0"/>
            <a:ext cx="9171812" cy="6835139"/>
          </a:xfrm>
        </p:spPr>
        <p:txBody>
          <a:bodyPr>
            <a:normAutofit/>
          </a:bodyPr>
          <a:lstStyle/>
          <a:p>
            <a:pPr algn="l"/>
            <a:br>
              <a:rPr lang="en-US" sz="2400" b="1">
                <a:latin typeface="Goudy Old Style" charset="0"/>
                <a:ea typeface="Goudy Old Style" charset="0"/>
                <a:cs typeface="Goudy Old Style" charset="0"/>
              </a:rPr>
            </a:br>
            <a:br>
              <a:rPr lang="en-US" sz="2400">
                <a:latin typeface="Goudy Old Style" charset="0"/>
                <a:ea typeface="Goudy Old Style" charset="0"/>
                <a:cs typeface="Goudy Old Style" charset="0"/>
              </a:rPr>
            </a:br>
            <a:r>
              <a:rPr lang="en-US" sz="2400" b="1" i="1" baseline="30000">
                <a:latin typeface="Goudy Old Style" charset="0"/>
                <a:ea typeface="Goudy Old Style" charset="0"/>
                <a:cs typeface="Goudy Old Style" charset="0"/>
              </a:rPr>
              <a:t> </a:t>
            </a:r>
            <a:endParaRPr lang="en-US" sz="2400" i="1" dirty="0">
              <a:latin typeface="Goudy Old Style" charset="0"/>
              <a:ea typeface="Goudy Old Style" charset="0"/>
              <a:cs typeface="Goudy Old Style" charset="0"/>
            </a:endParaRPr>
          </a:p>
        </p:txBody>
      </p:sp>
      <p:sp>
        <p:nvSpPr>
          <p:cNvPr id="3" name="Subtitle 2">
            <a:extLst>
              <a:ext uri="{FF2B5EF4-FFF2-40B4-BE49-F238E27FC236}">
                <a16:creationId xmlns:a16="http://schemas.microsoft.com/office/drawing/2014/main" id="{C0FA3EF6-3556-65AD-AAFF-D953EC0CD081}"/>
              </a:ext>
            </a:extLst>
          </p:cNvPr>
          <p:cNvSpPr>
            <a:spLocks noGrp="1"/>
          </p:cNvSpPr>
          <p:nvPr>
            <p:ph type="subTitle" idx="1"/>
          </p:nvPr>
        </p:nvSpPr>
        <p:spPr>
          <a:xfrm>
            <a:off x="0" y="-1"/>
            <a:ext cx="10537371" cy="6835139"/>
          </a:xfrm>
        </p:spPr>
        <p:txBody>
          <a:bodyPr>
            <a:normAutofit fontScale="55000" lnSpcReduction="20000"/>
          </a:bodyPr>
          <a:lstStyle/>
          <a:p>
            <a:pPr algn="l"/>
            <a:r>
              <a:rPr lang="en-US" sz="4400" b="1">
                <a:solidFill>
                  <a:schemeClr val="bg1"/>
                </a:solidFill>
                <a:latin typeface="Goudy Old Style" charset="0"/>
                <a:ea typeface="Goudy Old Style" charset="0"/>
                <a:cs typeface="Goudy Old Style" charset="0"/>
              </a:rPr>
              <a:t>Why Lewis?</a:t>
            </a:r>
            <a:br>
              <a:rPr lang="en-US" sz="4400" b="1">
                <a:solidFill>
                  <a:schemeClr val="bg1"/>
                </a:solidFill>
                <a:latin typeface="Goudy Old Style" charset="0"/>
                <a:ea typeface="Goudy Old Style" charset="0"/>
                <a:cs typeface="Goudy Old Style" charset="0"/>
              </a:rPr>
            </a:br>
            <a:br>
              <a:rPr lang="en-US" sz="4400">
                <a:solidFill>
                  <a:schemeClr val="bg1"/>
                </a:solidFill>
                <a:latin typeface="Goudy Old Style" charset="0"/>
                <a:ea typeface="Goudy Old Style" charset="0"/>
                <a:cs typeface="Goudy Old Style" charset="0"/>
              </a:rPr>
            </a:br>
            <a:r>
              <a:rPr lang="en-US" sz="4400">
                <a:solidFill>
                  <a:schemeClr val="bg1"/>
                </a:solidFill>
                <a:latin typeface="Goudy Old Style" charset="0"/>
                <a:ea typeface="Goudy Old Style" charset="0"/>
                <a:cs typeface="Goudy Old Style" charset="0"/>
              </a:rPr>
              <a:t>The most unlikely Christian</a:t>
            </a:r>
            <a:br>
              <a:rPr lang="en-US" sz="4400">
                <a:solidFill>
                  <a:schemeClr val="bg1"/>
                </a:solidFill>
                <a:latin typeface="Goudy Old Style" charset="0"/>
                <a:ea typeface="Goudy Old Style" charset="0"/>
                <a:cs typeface="Goudy Old Style" charset="0"/>
              </a:rPr>
            </a:br>
            <a:r>
              <a:rPr lang="en-US" sz="4400">
                <a:solidFill>
                  <a:schemeClr val="bg1"/>
                </a:solidFill>
                <a:latin typeface="Goudy Old Style" charset="0"/>
                <a:ea typeface="Goudy Old Style" charset="0"/>
                <a:cs typeface="Goudy Old Style" charset="0"/>
              </a:rPr>
              <a:t>--painful and dysfunctional childhood</a:t>
            </a:r>
            <a:br>
              <a:rPr lang="en-US" sz="4400">
                <a:solidFill>
                  <a:schemeClr val="bg1"/>
                </a:solidFill>
                <a:latin typeface="Goudy Old Style" charset="0"/>
                <a:ea typeface="Goudy Old Style" charset="0"/>
                <a:cs typeface="Goudy Old Style" charset="0"/>
              </a:rPr>
            </a:br>
            <a:r>
              <a:rPr lang="en-US" sz="4400">
                <a:solidFill>
                  <a:schemeClr val="bg1"/>
                </a:solidFill>
                <a:latin typeface="Goudy Old Style" charset="0"/>
                <a:ea typeface="Goudy Old Style" charset="0"/>
                <a:cs typeface="Goudy Old Style" charset="0"/>
              </a:rPr>
              <a:t>--despair and bitterness after World War I</a:t>
            </a:r>
            <a:br>
              <a:rPr lang="en-US" sz="4400">
                <a:solidFill>
                  <a:schemeClr val="bg1"/>
                </a:solidFill>
                <a:latin typeface="Goudy Old Style" charset="0"/>
                <a:ea typeface="Goudy Old Style" charset="0"/>
                <a:cs typeface="Goudy Old Style" charset="0"/>
              </a:rPr>
            </a:br>
            <a:r>
              <a:rPr lang="en-US" sz="4400">
                <a:solidFill>
                  <a:schemeClr val="bg1"/>
                </a:solidFill>
                <a:latin typeface="Goudy Old Style" charset="0"/>
                <a:ea typeface="Goudy Old Style" charset="0"/>
                <a:cs typeface="Goudy Old Style" charset="0"/>
              </a:rPr>
              <a:t>--brilliant, proud, and aggressive atheism</a:t>
            </a:r>
            <a:br>
              <a:rPr lang="en-US" sz="4400">
                <a:solidFill>
                  <a:schemeClr val="bg1"/>
                </a:solidFill>
                <a:latin typeface="Goudy Old Style" charset="0"/>
                <a:ea typeface="Goudy Old Style" charset="0"/>
                <a:cs typeface="Goudy Old Style" charset="0"/>
              </a:rPr>
            </a:br>
            <a:r>
              <a:rPr lang="en-US" sz="4400">
                <a:solidFill>
                  <a:schemeClr val="bg1"/>
                </a:solidFill>
                <a:latin typeface="Goudy Old Style" charset="0"/>
                <a:ea typeface="Goudy Old Style" charset="0"/>
                <a:cs typeface="Goudy Old Style" charset="0"/>
              </a:rPr>
              <a:t>--worldly success</a:t>
            </a:r>
            <a:br>
              <a:rPr lang="en-US" sz="4400">
                <a:solidFill>
                  <a:schemeClr val="bg1"/>
                </a:solidFill>
                <a:latin typeface="Goudy Old Style" charset="0"/>
                <a:ea typeface="Goudy Old Style" charset="0"/>
                <a:cs typeface="Goudy Old Style" charset="0"/>
              </a:rPr>
            </a:br>
            <a:br>
              <a:rPr lang="en-US" sz="4400">
                <a:solidFill>
                  <a:schemeClr val="bg1"/>
                </a:solidFill>
                <a:latin typeface="Goudy Old Style" charset="0"/>
                <a:ea typeface="Goudy Old Style" charset="0"/>
                <a:cs typeface="Goudy Old Style" charset="0"/>
              </a:rPr>
            </a:br>
            <a:r>
              <a:rPr lang="en-US" sz="4400" i="1">
                <a:solidFill>
                  <a:schemeClr val="bg1"/>
                </a:solidFill>
                <a:latin typeface="Goudy Old Style" charset="0"/>
                <a:ea typeface="Goudy Old Style" charset="0"/>
                <a:cs typeface="Goudy Old Style" charset="0"/>
              </a:rPr>
              <a:t>Sehnsucht</a:t>
            </a:r>
            <a:br>
              <a:rPr lang="en-US" sz="4400">
                <a:solidFill>
                  <a:schemeClr val="bg1"/>
                </a:solidFill>
                <a:latin typeface="Goudy Old Style" charset="0"/>
                <a:ea typeface="Goudy Old Style" charset="0"/>
                <a:cs typeface="Goudy Old Style" charset="0"/>
              </a:rPr>
            </a:br>
            <a:br>
              <a:rPr lang="en-US" sz="4400">
                <a:solidFill>
                  <a:schemeClr val="bg1"/>
                </a:solidFill>
                <a:latin typeface="Goudy Old Style" charset="0"/>
                <a:ea typeface="Goudy Old Style" charset="0"/>
                <a:cs typeface="Goudy Old Style" charset="0"/>
              </a:rPr>
            </a:br>
            <a:r>
              <a:rPr lang="en-US" sz="4400">
                <a:solidFill>
                  <a:schemeClr val="bg1"/>
                </a:solidFill>
                <a:latin typeface="Goudy Old Style" charset="0"/>
                <a:ea typeface="Goudy Old Style" charset="0"/>
                <a:cs typeface="Goudy Old Style" charset="0"/>
              </a:rPr>
              <a:t>The impact of a bold friend and the formation of the Inklings</a:t>
            </a:r>
            <a:br>
              <a:rPr lang="en-US" sz="4400">
                <a:solidFill>
                  <a:schemeClr val="bg1"/>
                </a:solidFill>
                <a:latin typeface="Goudy Old Style" charset="0"/>
                <a:ea typeface="Goudy Old Style" charset="0"/>
                <a:cs typeface="Goudy Old Style" charset="0"/>
              </a:rPr>
            </a:br>
            <a:r>
              <a:rPr lang="en-US" sz="4400">
                <a:solidFill>
                  <a:schemeClr val="bg1"/>
                </a:solidFill>
                <a:latin typeface="Goudy Old Style" charset="0"/>
                <a:ea typeface="Goudy Old Style" charset="0"/>
                <a:cs typeface="Goudy Old Style" charset="0"/>
              </a:rPr>
              <a:t> </a:t>
            </a:r>
            <a:br>
              <a:rPr lang="en-US" sz="4400">
                <a:solidFill>
                  <a:schemeClr val="bg1"/>
                </a:solidFill>
                <a:latin typeface="Goudy Old Style" charset="0"/>
                <a:ea typeface="Goudy Old Style" charset="0"/>
                <a:cs typeface="Goudy Old Style" charset="0"/>
              </a:rPr>
            </a:br>
            <a:r>
              <a:rPr lang="en-US" sz="4400" b="1">
                <a:solidFill>
                  <a:schemeClr val="bg1"/>
                </a:solidFill>
                <a:latin typeface="Goudy Old Style" charset="0"/>
                <a:ea typeface="Goudy Old Style" charset="0"/>
                <a:cs typeface="Goudy Old Style" charset="0"/>
              </a:rPr>
              <a:t>“The most thoroughly converted man”</a:t>
            </a:r>
          </a:p>
          <a:p>
            <a:pPr algn="l"/>
            <a:br>
              <a:rPr lang="en-US" sz="4400" b="1">
                <a:solidFill>
                  <a:schemeClr val="bg1"/>
                </a:solidFill>
                <a:latin typeface="Goudy Old Style" charset="0"/>
                <a:ea typeface="Goudy Old Style" charset="0"/>
                <a:cs typeface="Goudy Old Style" charset="0"/>
              </a:rPr>
            </a:br>
            <a:r>
              <a:rPr lang="en-US" sz="4400">
                <a:solidFill>
                  <a:schemeClr val="bg1"/>
                </a:solidFill>
                <a:latin typeface="Goudy Old Style" charset="0"/>
                <a:ea typeface="Goudy Old Style" charset="0"/>
                <a:cs typeface="Goudy Old Style" charset="0"/>
              </a:rPr>
              <a:t>--scholar, teacher, author, friend, mentor</a:t>
            </a:r>
            <a:br>
              <a:rPr lang="en-US" sz="4400">
                <a:solidFill>
                  <a:schemeClr val="bg1"/>
                </a:solidFill>
                <a:latin typeface="Goudy Old Style" charset="0"/>
                <a:ea typeface="Goudy Old Style" charset="0"/>
                <a:cs typeface="Goudy Old Style" charset="0"/>
              </a:rPr>
            </a:br>
            <a:r>
              <a:rPr lang="en-US" sz="4400">
                <a:solidFill>
                  <a:schemeClr val="bg1"/>
                </a:solidFill>
                <a:latin typeface="Goudy Old Style" charset="0"/>
                <a:ea typeface="Goudy Old Style" charset="0"/>
                <a:cs typeface="Goudy Old Style" charset="0"/>
              </a:rPr>
              <a:t>--worldview</a:t>
            </a:r>
            <a:br>
              <a:rPr lang="en-US" sz="4400">
                <a:solidFill>
                  <a:schemeClr val="bg1"/>
                </a:solidFill>
                <a:latin typeface="Goudy Old Style" charset="0"/>
                <a:ea typeface="Goudy Old Style" charset="0"/>
                <a:cs typeface="Goudy Old Style" charset="0"/>
              </a:rPr>
            </a:br>
            <a:r>
              <a:rPr lang="en-US" sz="4400">
                <a:solidFill>
                  <a:schemeClr val="bg1"/>
                </a:solidFill>
                <a:latin typeface="Goudy Old Style" charset="0"/>
                <a:ea typeface="Goudy Old Style" charset="0"/>
                <a:cs typeface="Goudy Old Style" charset="0"/>
              </a:rPr>
              <a:t>--authenticity</a:t>
            </a:r>
            <a:br>
              <a:rPr lang="en-US" sz="4400">
                <a:solidFill>
                  <a:schemeClr val="bg1"/>
                </a:solidFill>
                <a:latin typeface="Goudy Old Style" charset="0"/>
                <a:ea typeface="Goudy Old Style" charset="0"/>
                <a:cs typeface="Goudy Old Style" charset="0"/>
              </a:rPr>
            </a:br>
            <a:r>
              <a:rPr lang="en-US" sz="4400">
                <a:solidFill>
                  <a:schemeClr val="bg1"/>
                </a:solidFill>
                <a:latin typeface="Goudy Old Style" charset="0"/>
                <a:ea typeface="Goudy Old Style" charset="0"/>
                <a:cs typeface="Goudy Old Style" charset="0"/>
              </a:rPr>
              <a:t>--humility</a:t>
            </a:r>
            <a:br>
              <a:rPr lang="en-US" sz="4400">
                <a:solidFill>
                  <a:schemeClr val="bg1"/>
                </a:solidFill>
                <a:latin typeface="Goudy Old Style" charset="0"/>
                <a:ea typeface="Goudy Old Style" charset="0"/>
                <a:cs typeface="Goudy Old Style" charset="0"/>
              </a:rPr>
            </a:br>
            <a:r>
              <a:rPr lang="en-US" sz="4400">
                <a:solidFill>
                  <a:schemeClr val="bg1"/>
                </a:solidFill>
                <a:latin typeface="Goudy Old Style" charset="0"/>
                <a:ea typeface="Goudy Old Style" charset="0"/>
                <a:cs typeface="Goudy Old Style" charset="0"/>
              </a:rPr>
              <a:t>--gift for analogy and for story</a:t>
            </a:r>
            <a:br>
              <a:rPr lang="en-US" sz="4400">
                <a:solidFill>
                  <a:schemeClr val="bg1"/>
                </a:solidFill>
                <a:latin typeface="Goudy Old Style" charset="0"/>
                <a:ea typeface="Goudy Old Style" charset="0"/>
                <a:cs typeface="Goudy Old Style" charset="0"/>
              </a:rPr>
            </a:br>
            <a:r>
              <a:rPr lang="en-US" sz="4400">
                <a:solidFill>
                  <a:schemeClr val="bg1"/>
                </a:solidFill>
                <a:latin typeface="Goudy Old Style" charset="0"/>
                <a:ea typeface="Goudy Old Style" charset="0"/>
                <a:cs typeface="Goudy Old Style" charset="0"/>
              </a:rPr>
              <a:t>--heart after God</a:t>
            </a:r>
            <a:br>
              <a:rPr lang="en-US" sz="4400">
                <a:solidFill>
                  <a:schemeClr val="bg1"/>
                </a:solidFill>
                <a:latin typeface="Goudy Old Style" charset="0"/>
                <a:ea typeface="Goudy Old Style" charset="0"/>
                <a:cs typeface="Goudy Old Style" charset="0"/>
              </a:rPr>
            </a:br>
            <a:r>
              <a:rPr lang="en-US" sz="4400">
                <a:solidFill>
                  <a:schemeClr val="bg1"/>
                </a:solidFill>
                <a:latin typeface="Goudy Old Style" charset="0"/>
                <a:ea typeface="Goudy Old Style" charset="0"/>
                <a:cs typeface="Goudy Old Style" charset="0"/>
              </a:rPr>
              <a:t>--Joy</a:t>
            </a:r>
          </a:p>
          <a:p>
            <a:pPr algn="l"/>
            <a:br>
              <a:rPr lang="en-US" sz="4400">
                <a:solidFill>
                  <a:schemeClr val="bg1"/>
                </a:solidFill>
                <a:latin typeface="Goudy Old Style" charset="0"/>
                <a:ea typeface="Goudy Old Style" charset="0"/>
                <a:cs typeface="Goudy Old Style" charset="0"/>
              </a:rPr>
            </a:br>
            <a:br>
              <a:rPr lang="en-US" sz="5500" b="1">
                <a:solidFill>
                  <a:schemeClr val="bg1"/>
                </a:solidFill>
                <a:latin typeface="Goudy Old Style" panose="02020502050305020303" pitchFamily="18" charset="77"/>
                <a:ea typeface="Goudy Old Style" charset="0"/>
                <a:cs typeface="Goudy Old Style" charset="0"/>
              </a:rPr>
            </a:br>
            <a:endParaRPr lang="en-US" sz="5500" b="1">
              <a:solidFill>
                <a:schemeClr val="bg1"/>
              </a:solidFill>
              <a:latin typeface="Goudy Old Style" panose="02020502050305020303" pitchFamily="18" charset="77"/>
              <a:ea typeface="Goudy Old Style" charset="0"/>
              <a:cs typeface="Goudy Old Style" charset="0"/>
            </a:endParaRPr>
          </a:p>
          <a:p>
            <a:pPr algn="l" fontAlgn="ctr"/>
            <a:endParaRPr lang="en-US" sz="9600" dirty="0">
              <a:solidFill>
                <a:srgbClr val="001D35"/>
              </a:solidFill>
              <a:latin typeface="Goudy Old Style" panose="02020502050305020303" pitchFamily="18" charset="77"/>
            </a:endParaRPr>
          </a:p>
        </p:txBody>
      </p:sp>
      <p:sp>
        <p:nvSpPr>
          <p:cNvPr id="6" name="Rectangle 2">
            <a:extLst>
              <a:ext uri="{FF2B5EF4-FFF2-40B4-BE49-F238E27FC236}">
                <a16:creationId xmlns:a16="http://schemas.microsoft.com/office/drawing/2014/main" id="{1124CE6F-5710-89E9-226F-2E9D0470CB9C}"/>
              </a:ext>
            </a:extLst>
          </p:cNvPr>
          <p:cNvSpPr>
            <a:spLocks noChangeArrowheads="1"/>
          </p:cNvSpPr>
          <p:nvPr/>
        </p:nvSpPr>
        <p:spPr bwMode="auto">
          <a:xfrm>
            <a:off x="0" y="-461665"/>
            <a:ext cx="184731"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charset="0"/>
              </a:rPr>
            </a:br>
            <a:endParaRPr kumimoji="0" lang="en-US" altLang="en-US" sz="1800" b="0" i="0" u="none" strike="noStrike" cap="none" normalizeH="0" baseline="0" dirty="0">
              <a:ln>
                <a:noFill/>
              </a:ln>
              <a:solidFill>
                <a:schemeClr val="tx1"/>
              </a:solidFill>
              <a:effectLst/>
              <a:latin typeface="Arial" charset="0"/>
            </a:endParaRPr>
          </a:p>
        </p:txBody>
      </p:sp>
      <p:pic>
        <p:nvPicPr>
          <p:cNvPr id="7" name="Picture 6" descr="A book cover of a person riding a horse&#10;&#10;Description automatically generated">
            <a:extLst>
              <a:ext uri="{FF2B5EF4-FFF2-40B4-BE49-F238E27FC236}">
                <a16:creationId xmlns:a16="http://schemas.microsoft.com/office/drawing/2014/main" id="{8F005208-A62C-633B-48A2-DCBDCCC813C1}"/>
              </a:ext>
            </a:extLst>
          </p:cNvPr>
          <p:cNvPicPr>
            <a:picLocks noChangeAspect="1"/>
          </p:cNvPicPr>
          <p:nvPr/>
        </p:nvPicPr>
        <p:blipFill>
          <a:blip r:embed="rId2"/>
          <a:stretch>
            <a:fillRect/>
          </a:stretch>
        </p:blipFill>
        <p:spPr>
          <a:xfrm>
            <a:off x="10537371" y="1405466"/>
            <a:ext cx="1654628" cy="2675467"/>
          </a:xfrm>
          <a:prstGeom prst="rect">
            <a:avLst/>
          </a:prstGeom>
        </p:spPr>
      </p:pic>
      <p:pic>
        <p:nvPicPr>
          <p:cNvPr id="4" name="Picture 3">
            <a:extLst>
              <a:ext uri="{FF2B5EF4-FFF2-40B4-BE49-F238E27FC236}">
                <a16:creationId xmlns:a16="http://schemas.microsoft.com/office/drawing/2014/main" id="{02ACA68E-1668-7276-2C4A-575696D245BD}"/>
              </a:ext>
            </a:extLst>
          </p:cNvPr>
          <p:cNvPicPr>
            <a:picLocks noChangeAspect="1"/>
          </p:cNvPicPr>
          <p:nvPr/>
        </p:nvPicPr>
        <p:blipFill>
          <a:blip r:embed="rId3"/>
          <a:stretch>
            <a:fillRect/>
          </a:stretch>
        </p:blipFill>
        <p:spPr>
          <a:xfrm>
            <a:off x="10343213" y="1405465"/>
            <a:ext cx="1848786" cy="3137132"/>
          </a:xfrm>
          <a:prstGeom prst="rect">
            <a:avLst/>
          </a:prstGeom>
        </p:spPr>
      </p:pic>
    </p:spTree>
    <p:extLst>
      <p:ext uri="{BB962C8B-B14F-4D97-AF65-F5344CB8AC3E}">
        <p14:creationId xmlns:p14="http://schemas.microsoft.com/office/powerpoint/2010/main" val="6426387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C7D37EB-85B2-B40D-78E0-92B5778083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2EA50E-C42E-D504-6617-2D9BE73D8D5A}"/>
              </a:ext>
            </a:extLst>
          </p:cNvPr>
          <p:cNvSpPr>
            <a:spLocks noGrp="1"/>
          </p:cNvSpPr>
          <p:nvPr>
            <p:ph type="ctrTitle"/>
          </p:nvPr>
        </p:nvSpPr>
        <p:spPr>
          <a:xfrm>
            <a:off x="142876" y="0"/>
            <a:ext cx="9171812" cy="6835139"/>
          </a:xfrm>
        </p:spPr>
        <p:txBody>
          <a:bodyPr>
            <a:normAutofit/>
          </a:bodyPr>
          <a:lstStyle/>
          <a:p>
            <a:pPr algn="l"/>
            <a:br>
              <a:rPr lang="en-US" sz="2400" b="1" dirty="0">
                <a:latin typeface="Goudy Old Style" charset="0"/>
                <a:ea typeface="Goudy Old Style" charset="0"/>
                <a:cs typeface="Goudy Old Style" charset="0"/>
              </a:rPr>
            </a:br>
            <a:br>
              <a:rPr lang="en-US" sz="2400" dirty="0">
                <a:latin typeface="Goudy Old Style" charset="0"/>
                <a:ea typeface="Goudy Old Style" charset="0"/>
                <a:cs typeface="Goudy Old Style" charset="0"/>
              </a:rPr>
            </a:br>
            <a:r>
              <a:rPr lang="en-US" sz="2400" b="1" i="1" baseline="30000" dirty="0">
                <a:latin typeface="Goudy Old Style" charset="0"/>
                <a:ea typeface="Goudy Old Style" charset="0"/>
                <a:cs typeface="Goudy Old Style" charset="0"/>
              </a:rPr>
              <a:t> </a:t>
            </a:r>
            <a:endParaRPr lang="en-US" sz="2400" i="1" dirty="0">
              <a:latin typeface="Goudy Old Style" charset="0"/>
              <a:ea typeface="Goudy Old Style" charset="0"/>
              <a:cs typeface="Goudy Old Style" charset="0"/>
            </a:endParaRPr>
          </a:p>
        </p:txBody>
      </p:sp>
      <p:sp>
        <p:nvSpPr>
          <p:cNvPr id="3" name="Subtitle 2">
            <a:extLst>
              <a:ext uri="{FF2B5EF4-FFF2-40B4-BE49-F238E27FC236}">
                <a16:creationId xmlns:a16="http://schemas.microsoft.com/office/drawing/2014/main" id="{F5BDFCD3-F4D9-583D-F063-55B4994978DA}"/>
              </a:ext>
            </a:extLst>
          </p:cNvPr>
          <p:cNvSpPr>
            <a:spLocks noGrp="1"/>
          </p:cNvSpPr>
          <p:nvPr>
            <p:ph type="subTitle" idx="1"/>
          </p:nvPr>
        </p:nvSpPr>
        <p:spPr>
          <a:xfrm>
            <a:off x="0" y="-1"/>
            <a:ext cx="10774680" cy="6835139"/>
          </a:xfrm>
        </p:spPr>
        <p:txBody>
          <a:bodyPr>
            <a:normAutofit fontScale="92500" lnSpcReduction="20000"/>
          </a:bodyPr>
          <a:lstStyle/>
          <a:p>
            <a:pPr algn="l"/>
            <a:br>
              <a:rPr lang="en-US" sz="5500" b="1" dirty="0">
                <a:solidFill>
                  <a:schemeClr val="bg1"/>
                </a:solidFill>
                <a:latin typeface="Goudy Old Style" panose="02020502050305020303" pitchFamily="18" charset="77"/>
                <a:ea typeface="Goudy Old Style" charset="0"/>
                <a:cs typeface="Goudy Old Style" charset="0"/>
              </a:rPr>
            </a:br>
            <a:r>
              <a:rPr lang="en-US" sz="2400" b="1" i="1" dirty="0">
                <a:solidFill>
                  <a:schemeClr val="bg1"/>
                </a:solidFill>
                <a:latin typeface="Goudy Old Style" charset="0"/>
                <a:ea typeface="Goudy Old Style" charset="0"/>
                <a:cs typeface="Goudy Old Style" charset="0"/>
              </a:rPr>
              <a:t>The Chronicles of Narnia: </a:t>
            </a:r>
            <a:r>
              <a:rPr lang="en-US" sz="2400" b="1" dirty="0">
                <a:solidFill>
                  <a:schemeClr val="bg1"/>
                </a:solidFill>
                <a:latin typeface="Goudy Old Style" charset="0"/>
                <a:ea typeface="Goudy Old Style" charset="0"/>
                <a:cs typeface="Goudy Old Style" charset="0"/>
              </a:rPr>
              <a:t>Such a Gift!</a:t>
            </a:r>
            <a:br>
              <a:rPr lang="en-US" sz="2400" b="1" i="1" dirty="0">
                <a:solidFill>
                  <a:schemeClr val="bg1"/>
                </a:solidFill>
                <a:latin typeface="Goudy Old Style" charset="0"/>
                <a:ea typeface="Goudy Old Style" charset="0"/>
                <a:cs typeface="Goudy Old Style" charset="0"/>
              </a:rPr>
            </a:br>
            <a:br>
              <a:rPr lang="en-US" sz="2400" b="1" i="1" dirty="0">
                <a:solidFill>
                  <a:schemeClr val="bg1"/>
                </a:solidFill>
                <a:latin typeface="Goudy Old Style" charset="0"/>
                <a:ea typeface="Goudy Old Style" charset="0"/>
                <a:cs typeface="Goudy Old Style" charset="0"/>
              </a:rPr>
            </a:br>
            <a:r>
              <a:rPr lang="en-US" sz="2400" dirty="0">
                <a:solidFill>
                  <a:schemeClr val="bg1"/>
                </a:solidFill>
                <a:latin typeface="Goudy Old Style" charset="0"/>
                <a:ea typeface="Goudy Old Style" charset="0"/>
                <a:cs typeface="Goudy Old Style" charset="0"/>
              </a:rPr>
              <a:t>More popular than ever—</a:t>
            </a:r>
            <a:r>
              <a:rPr lang="en-US" dirty="0">
                <a:solidFill>
                  <a:schemeClr val="bg1"/>
                </a:solidFill>
                <a:latin typeface="Goudy Old Style" charset="0"/>
                <a:ea typeface="Goudy Old Style" charset="0"/>
                <a:cs typeface="Goudy Old Style" charset="0"/>
              </a:rPr>
              <a:t>new film being released in 6 months has a nearly $300 million budget!</a:t>
            </a:r>
            <a:endParaRPr lang="en-US" sz="2400" dirty="0">
              <a:solidFill>
                <a:schemeClr val="bg1"/>
              </a:solidFill>
              <a:latin typeface="Goudy Old Style" charset="0"/>
              <a:ea typeface="Goudy Old Style" charset="0"/>
              <a:cs typeface="Goudy Old Style" charset="0"/>
            </a:endParaRPr>
          </a:p>
          <a:p>
            <a:pPr algn="l"/>
            <a:r>
              <a:rPr lang="en-US" sz="2400" dirty="0">
                <a:solidFill>
                  <a:schemeClr val="bg1"/>
                </a:solidFill>
                <a:latin typeface="Goudy Old Style" charset="0"/>
                <a:ea typeface="Goudy Old Style" charset="0"/>
                <a:cs typeface="Goudy Old Style" charset="0"/>
              </a:rPr>
              <a:t>Record interest in Lewis, Tolkien and the Inklings</a:t>
            </a:r>
            <a:br>
              <a:rPr lang="en-US" sz="2400" dirty="0">
                <a:solidFill>
                  <a:schemeClr val="bg1"/>
                </a:solidFill>
                <a:latin typeface="Goudy Old Style" charset="0"/>
                <a:ea typeface="Goudy Old Style" charset="0"/>
                <a:cs typeface="Goudy Old Style" charset="0"/>
              </a:rPr>
            </a:br>
            <a:r>
              <a:rPr lang="en-US" sz="2400" dirty="0">
                <a:solidFill>
                  <a:schemeClr val="bg1"/>
                </a:solidFill>
                <a:latin typeface="Goudy Old Style" charset="0"/>
                <a:ea typeface="Goudy Old Style" charset="0"/>
                <a:cs typeface="Goudy Old Style" charset="0"/>
              </a:rPr>
              <a:t>Films have grossed more than </a:t>
            </a:r>
            <a:r>
              <a:rPr lang="en-US" dirty="0">
                <a:solidFill>
                  <a:schemeClr val="bg1"/>
                </a:solidFill>
                <a:latin typeface="Goudy Old Style" charset="0"/>
                <a:ea typeface="Goudy Old Style" charset="0"/>
                <a:cs typeface="Goudy Old Style" charset="0"/>
              </a:rPr>
              <a:t>$1.5 BILLION</a:t>
            </a:r>
            <a:br>
              <a:rPr lang="en-US" sz="2400" b="1" i="1" dirty="0">
                <a:solidFill>
                  <a:schemeClr val="bg1"/>
                </a:solidFill>
                <a:latin typeface="Goudy Old Style" charset="0"/>
                <a:ea typeface="Goudy Old Style" charset="0"/>
                <a:cs typeface="Goudy Old Style" charset="0"/>
              </a:rPr>
            </a:br>
            <a:r>
              <a:rPr lang="en-US" sz="2400" dirty="0">
                <a:solidFill>
                  <a:schemeClr val="bg1"/>
                </a:solidFill>
                <a:latin typeface="Goudy Old Style" charset="0"/>
                <a:ea typeface="Goudy Old Style" charset="0"/>
                <a:cs typeface="Goudy Old Style" charset="0"/>
              </a:rPr>
              <a:t>Over 100 million copies sold in 47 languages</a:t>
            </a:r>
            <a:br>
              <a:rPr lang="en-US" sz="2400" dirty="0">
                <a:solidFill>
                  <a:schemeClr val="bg1"/>
                </a:solidFill>
                <a:latin typeface="Goudy Old Style" charset="0"/>
                <a:ea typeface="Goudy Old Style" charset="0"/>
                <a:cs typeface="Goudy Old Style" charset="0"/>
              </a:rPr>
            </a:br>
            <a:br>
              <a:rPr lang="en-US" sz="2400" dirty="0">
                <a:solidFill>
                  <a:schemeClr val="bg1"/>
                </a:solidFill>
                <a:latin typeface="Goudy Old Style" charset="0"/>
                <a:ea typeface="Goudy Old Style" charset="0"/>
                <a:cs typeface="Goudy Old Style" charset="0"/>
              </a:rPr>
            </a:br>
            <a:r>
              <a:rPr lang="en-US" sz="2400" i="1" dirty="0">
                <a:solidFill>
                  <a:schemeClr val="bg1"/>
                </a:solidFill>
                <a:latin typeface="Goudy Old Style" charset="0"/>
                <a:ea typeface="Goudy Old Style" charset="0"/>
                <a:cs typeface="Goudy Old Style" charset="0"/>
              </a:rPr>
              <a:t>The Lion, the Witch, and the Wardrobe</a:t>
            </a:r>
            <a:r>
              <a:rPr lang="en-US" sz="2400" dirty="0">
                <a:solidFill>
                  <a:schemeClr val="bg1"/>
                </a:solidFill>
                <a:latin typeface="Goudy Old Style" charset="0"/>
                <a:ea typeface="Goudy Old Style" charset="0"/>
                <a:cs typeface="Goudy Old Style" charset="0"/>
              </a:rPr>
              <a:t> voted the best English children’s story of all time </a:t>
            </a:r>
            <a:r>
              <a:rPr lang="en-US" sz="2400" i="1" dirty="0">
                <a:solidFill>
                  <a:schemeClr val="bg1"/>
                </a:solidFill>
                <a:latin typeface="Goudy Old Style" charset="0"/>
                <a:ea typeface="Goudy Old Style" charset="0"/>
                <a:cs typeface="Goudy Old Style" charset="0"/>
              </a:rPr>
              <a:t>(Waterstone’s)</a:t>
            </a:r>
            <a:br>
              <a:rPr lang="en-US" sz="2400" i="1" dirty="0">
                <a:solidFill>
                  <a:schemeClr val="bg1"/>
                </a:solidFill>
                <a:latin typeface="Goudy Old Style" charset="0"/>
                <a:ea typeface="Goudy Old Style" charset="0"/>
                <a:cs typeface="Goudy Old Style" charset="0"/>
              </a:rPr>
            </a:br>
            <a:br>
              <a:rPr lang="en-US" sz="2400" i="1" dirty="0">
                <a:solidFill>
                  <a:schemeClr val="bg1"/>
                </a:solidFill>
                <a:latin typeface="Goudy Old Style" charset="0"/>
                <a:ea typeface="Goudy Old Style" charset="0"/>
                <a:cs typeface="Goudy Old Style" charset="0"/>
              </a:rPr>
            </a:br>
            <a:r>
              <a:rPr lang="en-US" sz="2400" i="1" dirty="0">
                <a:solidFill>
                  <a:schemeClr val="bg1"/>
                </a:solidFill>
                <a:latin typeface="Goudy Old Style" charset="0"/>
                <a:ea typeface="Goudy Old Style" charset="0"/>
                <a:cs typeface="Goudy Old Style" charset="0"/>
              </a:rPr>
              <a:t>The Last Battle</a:t>
            </a:r>
            <a:r>
              <a:rPr lang="en-US" sz="2400" dirty="0">
                <a:solidFill>
                  <a:schemeClr val="bg1"/>
                </a:solidFill>
                <a:latin typeface="Goudy Old Style" charset="0"/>
                <a:ea typeface="Goudy Old Style" charset="0"/>
                <a:cs typeface="Goudy Old Style" charset="0"/>
              </a:rPr>
              <a:t> was awarded the Carnegie Award, the highest award for children’s literature</a:t>
            </a:r>
            <a:br>
              <a:rPr lang="en-US" sz="2400" dirty="0">
                <a:solidFill>
                  <a:schemeClr val="bg1"/>
                </a:solidFill>
                <a:latin typeface="Goudy Old Style" charset="0"/>
                <a:ea typeface="Goudy Old Style" charset="0"/>
                <a:cs typeface="Goudy Old Style" charset="0"/>
              </a:rPr>
            </a:br>
            <a:br>
              <a:rPr lang="en-US" sz="2400" dirty="0">
                <a:solidFill>
                  <a:schemeClr val="bg1"/>
                </a:solidFill>
                <a:latin typeface="Goudy Old Style" charset="0"/>
                <a:ea typeface="Goudy Old Style" charset="0"/>
                <a:cs typeface="Goudy Old Style" charset="0"/>
              </a:rPr>
            </a:br>
            <a:r>
              <a:rPr lang="en-US" sz="2400" dirty="0">
                <a:solidFill>
                  <a:schemeClr val="bg1"/>
                </a:solidFill>
                <a:latin typeface="Goudy Old Style" charset="0"/>
                <a:ea typeface="Goudy Old Style" charset="0"/>
                <a:cs typeface="Goudy Old Style" charset="0"/>
              </a:rPr>
              <a:t>Written in a very brief period of time:</a:t>
            </a:r>
          </a:p>
          <a:p>
            <a:pPr algn="l"/>
            <a:br>
              <a:rPr lang="en-US" sz="2400" dirty="0">
                <a:solidFill>
                  <a:schemeClr val="bg1"/>
                </a:solidFill>
                <a:latin typeface="Goudy Old Style" charset="0"/>
                <a:ea typeface="Goudy Old Style" charset="0"/>
                <a:cs typeface="Goudy Old Style" charset="0"/>
              </a:rPr>
            </a:br>
            <a:r>
              <a:rPr lang="en-US" sz="2400" i="1" dirty="0">
                <a:solidFill>
                  <a:schemeClr val="bg1"/>
                </a:solidFill>
                <a:latin typeface="Goudy Old Style" charset="0"/>
                <a:ea typeface="Goudy Old Style" charset="0"/>
                <a:cs typeface="Goudy Old Style" charset="0"/>
              </a:rPr>
              <a:t>The Lion, the Witch and the Wardrobe (1950) </a:t>
            </a:r>
            <a:br>
              <a:rPr lang="en-US" sz="2400" i="1" dirty="0">
                <a:solidFill>
                  <a:schemeClr val="bg1"/>
                </a:solidFill>
                <a:latin typeface="Goudy Old Style" charset="0"/>
                <a:ea typeface="Goudy Old Style" charset="0"/>
                <a:cs typeface="Goudy Old Style" charset="0"/>
              </a:rPr>
            </a:br>
            <a:r>
              <a:rPr lang="en-US" sz="2400" i="1" dirty="0">
                <a:solidFill>
                  <a:schemeClr val="bg1"/>
                </a:solidFill>
                <a:latin typeface="Goudy Old Style" charset="0"/>
                <a:ea typeface="Goudy Old Style" charset="0"/>
                <a:cs typeface="Goudy Old Style" charset="0"/>
              </a:rPr>
              <a:t>Prince Caspian (1951) </a:t>
            </a:r>
            <a:br>
              <a:rPr lang="en-US" sz="2400" i="1" dirty="0">
                <a:solidFill>
                  <a:schemeClr val="bg1"/>
                </a:solidFill>
                <a:latin typeface="Goudy Old Style" charset="0"/>
                <a:ea typeface="Goudy Old Style" charset="0"/>
                <a:cs typeface="Goudy Old Style" charset="0"/>
              </a:rPr>
            </a:br>
            <a:r>
              <a:rPr lang="en-US" sz="2400" i="1" dirty="0">
                <a:solidFill>
                  <a:schemeClr val="bg1"/>
                </a:solidFill>
                <a:latin typeface="Goudy Old Style" charset="0"/>
                <a:ea typeface="Goudy Old Style" charset="0"/>
                <a:cs typeface="Goudy Old Style" charset="0"/>
              </a:rPr>
              <a:t>The Voyage of the Dawn Treader (1952) </a:t>
            </a:r>
            <a:br>
              <a:rPr lang="en-US" sz="2400" i="1" dirty="0">
                <a:solidFill>
                  <a:schemeClr val="bg1"/>
                </a:solidFill>
                <a:latin typeface="Goudy Old Style" charset="0"/>
                <a:ea typeface="Goudy Old Style" charset="0"/>
                <a:cs typeface="Goudy Old Style" charset="0"/>
              </a:rPr>
            </a:br>
            <a:r>
              <a:rPr lang="en-US" sz="2400" i="1" dirty="0">
                <a:solidFill>
                  <a:schemeClr val="bg1"/>
                </a:solidFill>
                <a:latin typeface="Goudy Old Style" charset="0"/>
                <a:ea typeface="Goudy Old Style" charset="0"/>
                <a:cs typeface="Goudy Old Style" charset="0"/>
              </a:rPr>
              <a:t>The Silver Chair (1953) </a:t>
            </a:r>
            <a:br>
              <a:rPr lang="en-US" sz="2400" i="1" dirty="0">
                <a:solidFill>
                  <a:schemeClr val="bg1"/>
                </a:solidFill>
                <a:latin typeface="Goudy Old Style" charset="0"/>
                <a:ea typeface="Goudy Old Style" charset="0"/>
                <a:cs typeface="Goudy Old Style" charset="0"/>
              </a:rPr>
            </a:br>
            <a:r>
              <a:rPr lang="en-US" sz="2400" i="1" dirty="0">
                <a:solidFill>
                  <a:schemeClr val="bg1"/>
                </a:solidFill>
                <a:latin typeface="Goudy Old Style" charset="0"/>
                <a:ea typeface="Goudy Old Style" charset="0"/>
                <a:cs typeface="Goudy Old Style" charset="0"/>
              </a:rPr>
              <a:t>The Horse and His Boy (1954) </a:t>
            </a:r>
            <a:br>
              <a:rPr lang="en-US" sz="2400" i="1" dirty="0">
                <a:solidFill>
                  <a:schemeClr val="bg1"/>
                </a:solidFill>
                <a:latin typeface="Goudy Old Style" charset="0"/>
                <a:ea typeface="Goudy Old Style" charset="0"/>
                <a:cs typeface="Goudy Old Style" charset="0"/>
              </a:rPr>
            </a:br>
            <a:r>
              <a:rPr lang="en-US" sz="2400" i="1" dirty="0">
                <a:solidFill>
                  <a:schemeClr val="bg1"/>
                </a:solidFill>
                <a:latin typeface="Goudy Old Style" charset="0"/>
                <a:ea typeface="Goudy Old Style" charset="0"/>
                <a:cs typeface="Goudy Old Style" charset="0"/>
              </a:rPr>
              <a:t>The Magician's Nephew (1955) </a:t>
            </a:r>
            <a:br>
              <a:rPr lang="en-US" sz="2400" i="1" dirty="0">
                <a:solidFill>
                  <a:schemeClr val="bg1"/>
                </a:solidFill>
                <a:latin typeface="Goudy Old Style" charset="0"/>
                <a:ea typeface="Goudy Old Style" charset="0"/>
                <a:cs typeface="Goudy Old Style" charset="0"/>
              </a:rPr>
            </a:br>
            <a:r>
              <a:rPr lang="en-US" sz="2400" i="1" dirty="0">
                <a:solidFill>
                  <a:schemeClr val="bg1"/>
                </a:solidFill>
                <a:latin typeface="Goudy Old Style" charset="0"/>
                <a:ea typeface="Goudy Old Style" charset="0"/>
                <a:cs typeface="Goudy Old Style" charset="0"/>
              </a:rPr>
              <a:t>The Last Battle (1956)</a:t>
            </a:r>
            <a:br>
              <a:rPr lang="en-US" sz="2400" i="1" dirty="0">
                <a:solidFill>
                  <a:schemeClr val="bg1"/>
                </a:solidFill>
                <a:latin typeface="Goudy Old Style" charset="0"/>
                <a:ea typeface="Goudy Old Style" charset="0"/>
                <a:cs typeface="Goudy Old Style" charset="0"/>
              </a:rPr>
            </a:br>
            <a:br>
              <a:rPr lang="en-US" sz="2400" i="1" dirty="0">
                <a:solidFill>
                  <a:schemeClr val="bg1"/>
                </a:solidFill>
                <a:latin typeface="Goudy Old Style" charset="0"/>
                <a:ea typeface="Goudy Old Style" charset="0"/>
                <a:cs typeface="Goudy Old Style" charset="0"/>
              </a:rPr>
            </a:br>
            <a:r>
              <a:rPr lang="en-US" sz="2400" i="1" dirty="0">
                <a:solidFill>
                  <a:schemeClr val="bg1"/>
                </a:solidFill>
                <a:latin typeface="Goudy Old Style" charset="0"/>
                <a:ea typeface="Goudy Old Style" charset="0"/>
                <a:cs typeface="Goudy Old Style" charset="0"/>
              </a:rPr>
              <a:t>The Narnia Code—</a:t>
            </a:r>
            <a:r>
              <a:rPr lang="en-US" sz="2400" dirty="0">
                <a:solidFill>
                  <a:schemeClr val="bg1"/>
                </a:solidFill>
                <a:latin typeface="Goudy Old Style" charset="0"/>
                <a:ea typeface="Goudy Old Style" charset="0"/>
                <a:cs typeface="Goudy Old Style" charset="0"/>
              </a:rPr>
              <a:t>the seven planets of the Medieval cosmology</a:t>
            </a:r>
          </a:p>
          <a:p>
            <a:pPr algn="l"/>
            <a:endParaRPr lang="en-US" sz="5500" b="1" dirty="0">
              <a:solidFill>
                <a:schemeClr val="bg1"/>
              </a:solidFill>
              <a:latin typeface="Goudy Old Style" panose="02020502050305020303" pitchFamily="18" charset="77"/>
              <a:ea typeface="Goudy Old Style" charset="0"/>
              <a:cs typeface="Goudy Old Style" charset="0"/>
            </a:endParaRPr>
          </a:p>
          <a:p>
            <a:pPr algn="l" fontAlgn="ctr"/>
            <a:endParaRPr lang="en-US" sz="9600" dirty="0">
              <a:solidFill>
                <a:srgbClr val="001D35"/>
              </a:solidFill>
              <a:latin typeface="Goudy Old Style" panose="02020502050305020303" pitchFamily="18" charset="77"/>
            </a:endParaRPr>
          </a:p>
        </p:txBody>
      </p:sp>
      <p:sp>
        <p:nvSpPr>
          <p:cNvPr id="6" name="Rectangle 2">
            <a:extLst>
              <a:ext uri="{FF2B5EF4-FFF2-40B4-BE49-F238E27FC236}">
                <a16:creationId xmlns:a16="http://schemas.microsoft.com/office/drawing/2014/main" id="{818CA9FA-7687-7160-97A2-69EFCAE3714E}"/>
              </a:ext>
            </a:extLst>
          </p:cNvPr>
          <p:cNvSpPr>
            <a:spLocks noChangeArrowheads="1"/>
          </p:cNvSpPr>
          <p:nvPr/>
        </p:nvSpPr>
        <p:spPr bwMode="auto">
          <a:xfrm>
            <a:off x="0" y="-461665"/>
            <a:ext cx="184731"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charset="0"/>
              </a:rPr>
            </a:br>
            <a:endParaRPr kumimoji="0" lang="en-US" altLang="en-US" sz="1800" b="0" i="0" u="none" strike="noStrike" cap="none" normalizeH="0" baseline="0" dirty="0">
              <a:ln>
                <a:noFill/>
              </a:ln>
              <a:solidFill>
                <a:schemeClr val="tx1"/>
              </a:solidFill>
              <a:effectLst/>
              <a:latin typeface="Arial" charset="0"/>
            </a:endParaRPr>
          </a:p>
        </p:txBody>
      </p:sp>
      <p:pic>
        <p:nvPicPr>
          <p:cNvPr id="7" name="Picture 6" descr="A book cover of a person riding a horse&#10;&#10;Description automatically generated">
            <a:extLst>
              <a:ext uri="{FF2B5EF4-FFF2-40B4-BE49-F238E27FC236}">
                <a16:creationId xmlns:a16="http://schemas.microsoft.com/office/drawing/2014/main" id="{C1EB4650-8574-47A7-4FF0-FC09D4E6DC92}"/>
              </a:ext>
            </a:extLst>
          </p:cNvPr>
          <p:cNvPicPr>
            <a:picLocks noChangeAspect="1"/>
          </p:cNvPicPr>
          <p:nvPr/>
        </p:nvPicPr>
        <p:blipFill>
          <a:blip r:embed="rId2"/>
          <a:stretch>
            <a:fillRect/>
          </a:stretch>
        </p:blipFill>
        <p:spPr>
          <a:xfrm>
            <a:off x="10537371" y="1947333"/>
            <a:ext cx="1654628" cy="2811703"/>
          </a:xfrm>
          <a:prstGeom prst="rect">
            <a:avLst/>
          </a:prstGeom>
        </p:spPr>
      </p:pic>
      <p:pic>
        <p:nvPicPr>
          <p:cNvPr id="4" name="Picture 3">
            <a:extLst>
              <a:ext uri="{FF2B5EF4-FFF2-40B4-BE49-F238E27FC236}">
                <a16:creationId xmlns:a16="http://schemas.microsoft.com/office/drawing/2014/main" id="{C12B94C8-7332-4E17-D96F-06D2B957B80E}"/>
              </a:ext>
            </a:extLst>
          </p:cNvPr>
          <p:cNvPicPr>
            <a:picLocks noChangeAspect="1"/>
          </p:cNvPicPr>
          <p:nvPr/>
        </p:nvPicPr>
        <p:blipFill>
          <a:blip r:embed="rId3"/>
          <a:stretch>
            <a:fillRect/>
          </a:stretch>
        </p:blipFill>
        <p:spPr>
          <a:xfrm>
            <a:off x="10403174" y="1947333"/>
            <a:ext cx="1788825" cy="2834530"/>
          </a:xfrm>
          <a:prstGeom prst="rect">
            <a:avLst/>
          </a:prstGeom>
        </p:spPr>
      </p:pic>
    </p:spTree>
    <p:extLst>
      <p:ext uri="{BB962C8B-B14F-4D97-AF65-F5344CB8AC3E}">
        <p14:creationId xmlns:p14="http://schemas.microsoft.com/office/powerpoint/2010/main" val="3528456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916BADE-C389-CB12-E7B8-A1DCFE6699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946FF0-013A-20A7-6898-BBF262D9E449}"/>
              </a:ext>
            </a:extLst>
          </p:cNvPr>
          <p:cNvSpPr>
            <a:spLocks noGrp="1"/>
          </p:cNvSpPr>
          <p:nvPr>
            <p:ph type="ctrTitle"/>
          </p:nvPr>
        </p:nvSpPr>
        <p:spPr>
          <a:xfrm>
            <a:off x="142876" y="0"/>
            <a:ext cx="9171812" cy="6835139"/>
          </a:xfrm>
        </p:spPr>
        <p:txBody>
          <a:bodyPr>
            <a:normAutofit/>
          </a:bodyPr>
          <a:lstStyle/>
          <a:p>
            <a:pPr algn="l"/>
            <a:br>
              <a:rPr lang="en-US" sz="2400" b="1" dirty="0">
                <a:latin typeface="Goudy Old Style" charset="0"/>
                <a:ea typeface="Goudy Old Style" charset="0"/>
                <a:cs typeface="Goudy Old Style" charset="0"/>
              </a:rPr>
            </a:br>
            <a:br>
              <a:rPr lang="en-US" sz="2400" dirty="0">
                <a:latin typeface="Goudy Old Style" charset="0"/>
                <a:ea typeface="Goudy Old Style" charset="0"/>
                <a:cs typeface="Goudy Old Style" charset="0"/>
              </a:rPr>
            </a:br>
            <a:r>
              <a:rPr lang="en-US" sz="2400" b="1" i="1" baseline="30000" dirty="0">
                <a:latin typeface="Goudy Old Style" charset="0"/>
                <a:ea typeface="Goudy Old Style" charset="0"/>
                <a:cs typeface="Goudy Old Style" charset="0"/>
              </a:rPr>
              <a:t> </a:t>
            </a:r>
            <a:endParaRPr lang="en-US" sz="2400" i="1" dirty="0">
              <a:latin typeface="Goudy Old Style" charset="0"/>
              <a:ea typeface="Goudy Old Style" charset="0"/>
              <a:cs typeface="Goudy Old Style" charset="0"/>
            </a:endParaRPr>
          </a:p>
        </p:txBody>
      </p:sp>
      <p:sp>
        <p:nvSpPr>
          <p:cNvPr id="3" name="Subtitle 2">
            <a:extLst>
              <a:ext uri="{FF2B5EF4-FFF2-40B4-BE49-F238E27FC236}">
                <a16:creationId xmlns:a16="http://schemas.microsoft.com/office/drawing/2014/main" id="{E1111C64-F7EF-6731-7368-31A4A7824E0A}"/>
              </a:ext>
            </a:extLst>
          </p:cNvPr>
          <p:cNvSpPr>
            <a:spLocks noGrp="1"/>
          </p:cNvSpPr>
          <p:nvPr>
            <p:ph type="subTitle" idx="1"/>
          </p:nvPr>
        </p:nvSpPr>
        <p:spPr>
          <a:xfrm>
            <a:off x="0" y="-1"/>
            <a:ext cx="10537371" cy="6835139"/>
          </a:xfrm>
        </p:spPr>
        <p:txBody>
          <a:bodyPr>
            <a:normAutofit fontScale="40000" lnSpcReduction="20000"/>
          </a:bodyPr>
          <a:lstStyle/>
          <a:p>
            <a:pPr algn="l">
              <a:lnSpc>
                <a:spcPct val="110000"/>
              </a:lnSpc>
              <a:spcBef>
                <a:spcPts val="0"/>
              </a:spcBef>
            </a:pPr>
            <a:r>
              <a:rPr lang="en-US" sz="6000" b="1" dirty="0">
                <a:solidFill>
                  <a:schemeClr val="bg1"/>
                </a:solidFill>
                <a:latin typeface="Goudy Old Style" charset="0"/>
                <a:ea typeface="Goudy Old Style" charset="0"/>
                <a:cs typeface="Goudy Old Style" charset="0"/>
              </a:rPr>
              <a:t>The Origins of Narnia </a:t>
            </a:r>
            <a:endParaRPr lang="en-US" sz="6000" i="1" u="sng" kern="100" dirty="0">
              <a:solidFill>
                <a:schemeClr val="bg1"/>
              </a:solidFill>
              <a:latin typeface="Goudy Old Style" panose="02020502050305020303" pitchFamily="18" charset="77"/>
              <a:ea typeface="Aptos" panose="020B0004020202020204" pitchFamily="34" charset="0"/>
              <a:cs typeface="Times New Roman" panose="02020603050405020304" pitchFamily="18" charset="0"/>
              <a:hlinkClick r:id="rId2" tooltip="The Personal Heresy">
                <a:extLst>
                  <a:ext uri="{A12FA001-AC4F-418D-AE19-62706E023703}">
                    <ahyp:hlinkClr xmlns:ahyp="http://schemas.microsoft.com/office/drawing/2018/hyperlinkcolor" val="tx"/>
                  </a:ext>
                </a:extLst>
              </a:hlinkClick>
            </a:endParaRPr>
          </a:p>
          <a:p>
            <a:pPr algn="l">
              <a:lnSpc>
                <a:spcPct val="110000"/>
              </a:lnSpc>
              <a:spcBef>
                <a:spcPts val="0"/>
              </a:spcBef>
            </a:pPr>
            <a:r>
              <a:rPr lang="en-US" sz="6000" i="1" dirty="0">
                <a:solidFill>
                  <a:schemeClr val="bg1"/>
                </a:solidFill>
                <a:latin typeface="Goudy Old Style" charset="0"/>
                <a:ea typeface="Goudy Old Style" charset="0"/>
                <a:cs typeface="Goudy Old Style" charset="0"/>
              </a:rPr>
              <a:t>Meanwhile in his spare time…</a:t>
            </a:r>
          </a:p>
          <a:p>
            <a:pPr marL="0" marR="0" algn="l">
              <a:lnSpc>
                <a:spcPct val="110000"/>
              </a:lnSpc>
              <a:spcBef>
                <a:spcPts val="0"/>
              </a:spcBef>
              <a:spcAft>
                <a:spcPts val="0"/>
              </a:spcAft>
            </a:pPr>
            <a:endParaRPr lang="en-US" sz="6000" i="1" u="sng" kern="100" dirty="0">
              <a:solidFill>
                <a:schemeClr val="bg1"/>
              </a:solidFill>
              <a:effectLst/>
              <a:latin typeface="Goudy Old Style" panose="02020502050305020303" pitchFamily="18" charset="77"/>
              <a:ea typeface="Aptos" panose="020B0004020202020204" pitchFamily="34" charset="0"/>
              <a:cs typeface="Times New Roman" panose="02020603050405020304" pitchFamily="18" charset="0"/>
              <a:hlinkClick r:id="rId2" tooltip="The Personal Heresy">
                <a:extLst>
                  <a:ext uri="{A12FA001-AC4F-418D-AE19-62706E023703}">
                    <ahyp:hlinkClr xmlns:ahyp="http://schemas.microsoft.com/office/drawing/2018/hyperlinkcolor" val="tx"/>
                  </a:ext>
                </a:extLst>
              </a:hlinkClick>
            </a:endParaRPr>
          </a:p>
          <a:p>
            <a:pPr marL="0" marR="0" algn="l">
              <a:lnSpc>
                <a:spcPct val="110000"/>
              </a:lnSpc>
              <a:spcBef>
                <a:spcPts val="0"/>
              </a:spcBef>
              <a:spcAft>
                <a:spcPts val="0"/>
              </a:spcAft>
            </a:pPr>
            <a:endParaRPr lang="en-US" sz="6000" u="sng" kern="100" dirty="0">
              <a:solidFill>
                <a:schemeClr val="bg1"/>
              </a:solidFill>
              <a:effectLst/>
              <a:latin typeface="Goudy Old Style" panose="02020502050305020303" pitchFamily="18" charset="77"/>
              <a:ea typeface="Aptos" panose="020B0004020202020204" pitchFamily="34" charset="0"/>
              <a:cs typeface="Times New Roman" panose="02020603050405020304" pitchFamily="18" charset="0"/>
              <a:hlinkClick r:id="rId2" tooltip="The Personal Heresy">
                <a:extLst>
                  <a:ext uri="{A12FA001-AC4F-418D-AE19-62706E023703}">
                    <ahyp:hlinkClr xmlns:ahyp="http://schemas.microsoft.com/office/drawing/2018/hyperlinkcolor" val="tx"/>
                  </a:ext>
                </a:extLst>
              </a:hlinkClick>
            </a:endParaRPr>
          </a:p>
          <a:p>
            <a:pPr marL="0" marR="0" algn="l">
              <a:lnSpc>
                <a:spcPct val="110000"/>
              </a:lnSpc>
              <a:spcBef>
                <a:spcPts val="0"/>
              </a:spcBef>
              <a:spcAft>
                <a:spcPts val="0"/>
              </a:spcAft>
            </a:pPr>
            <a:r>
              <a:rPr lang="en-US" sz="6000" u="sng" kern="100" dirty="0">
                <a:solidFill>
                  <a:schemeClr val="bg1"/>
                </a:solidFill>
                <a:effectLst/>
                <a:latin typeface="Goudy Old Style" panose="02020502050305020303" pitchFamily="18" charset="77"/>
                <a:ea typeface="Aptos" panose="020B0004020202020204" pitchFamily="34" charset="0"/>
                <a:cs typeface="Times New Roman" panose="02020603050405020304" pitchFamily="18" charset="0"/>
                <a:hlinkClick r:id="rId2" tooltip="The Personal Heresy">
                  <a:extLst>
                    <a:ext uri="{A12FA001-AC4F-418D-AE19-62706E023703}">
                      <ahyp:hlinkClr xmlns:ahyp="http://schemas.microsoft.com/office/drawing/2018/hyperlinkcolor" val="tx"/>
                    </a:ext>
                  </a:extLst>
                </a:hlinkClick>
              </a:rPr>
              <a:t>The Personal Heresy</a:t>
            </a:r>
            <a:r>
              <a:rPr lang="en-US" sz="6000" kern="100" dirty="0">
                <a:solidFill>
                  <a:schemeClr val="bg1"/>
                </a:solidFill>
                <a:effectLst/>
                <a:latin typeface="Goudy Old Style" panose="02020502050305020303" pitchFamily="18" charset="77"/>
                <a:ea typeface="Aptos" panose="020B0004020202020204" pitchFamily="34" charset="0"/>
                <a:cs typeface="Times New Roman" panose="02020603050405020304" pitchFamily="18" charset="0"/>
              </a:rPr>
              <a:t>: </a:t>
            </a:r>
            <a:r>
              <a:rPr lang="en-US" sz="6000" u="sng" kern="100" dirty="0">
                <a:solidFill>
                  <a:schemeClr val="bg1"/>
                </a:solidFill>
                <a:effectLst/>
                <a:latin typeface="Goudy Old Style" panose="02020502050305020303" pitchFamily="18" charset="77"/>
                <a:ea typeface="Aptos" panose="020B0004020202020204" pitchFamily="34" charset="0"/>
                <a:cs typeface="Times New Roman" panose="02020603050405020304" pitchFamily="18" charset="0"/>
              </a:rPr>
              <a:t>A Controversy</a:t>
            </a:r>
            <a:r>
              <a:rPr lang="en-US" sz="6000" kern="100" dirty="0">
                <a:solidFill>
                  <a:schemeClr val="bg1"/>
                </a:solidFill>
                <a:effectLst/>
                <a:latin typeface="Goudy Old Style" panose="02020502050305020303" pitchFamily="18" charset="77"/>
                <a:ea typeface="Aptos" panose="020B0004020202020204" pitchFamily="34" charset="0"/>
                <a:cs typeface="Times New Roman" panose="02020603050405020304" pitchFamily="18" charset="0"/>
              </a:rPr>
              <a:t> (1939)</a:t>
            </a:r>
          </a:p>
          <a:p>
            <a:pPr marL="0" marR="0" algn="l">
              <a:lnSpc>
                <a:spcPct val="110000"/>
              </a:lnSpc>
              <a:spcBef>
                <a:spcPts val="0"/>
              </a:spcBef>
              <a:spcAft>
                <a:spcPts val="0"/>
              </a:spcAft>
            </a:pPr>
            <a:r>
              <a:rPr lang="en-US" sz="6000" u="sng" kern="100" dirty="0">
                <a:solidFill>
                  <a:schemeClr val="bg1"/>
                </a:solidFill>
                <a:effectLst/>
                <a:latin typeface="Goudy Old Style" panose="02020502050305020303" pitchFamily="18" charset="77"/>
                <a:ea typeface="Aptos" panose="020B0004020202020204" pitchFamily="34" charset="0"/>
                <a:cs typeface="Times New Roman" panose="02020603050405020304" pitchFamily="18" charset="0"/>
                <a:hlinkClick r:id="rId3" tooltip="The Problem of Pain">
                  <a:extLst>
                    <a:ext uri="{A12FA001-AC4F-418D-AE19-62706E023703}">
                      <ahyp:hlinkClr xmlns:ahyp="http://schemas.microsoft.com/office/drawing/2018/hyperlinkcolor" val="tx"/>
                    </a:ext>
                  </a:extLst>
                </a:hlinkClick>
              </a:rPr>
              <a:t>The Problem of Pain</a:t>
            </a:r>
            <a:r>
              <a:rPr lang="en-US" sz="6000" kern="100" dirty="0">
                <a:solidFill>
                  <a:schemeClr val="bg1"/>
                </a:solidFill>
                <a:effectLst/>
                <a:latin typeface="Goudy Old Style" panose="02020502050305020303" pitchFamily="18" charset="77"/>
                <a:ea typeface="Aptos" panose="020B0004020202020204" pitchFamily="34" charset="0"/>
                <a:cs typeface="Times New Roman" panose="02020603050405020304" pitchFamily="18" charset="0"/>
              </a:rPr>
              <a:t> (1940)</a:t>
            </a:r>
          </a:p>
          <a:p>
            <a:pPr marL="0" marR="0" algn="l">
              <a:lnSpc>
                <a:spcPct val="110000"/>
              </a:lnSpc>
              <a:spcBef>
                <a:spcPts val="0"/>
              </a:spcBef>
              <a:spcAft>
                <a:spcPts val="0"/>
              </a:spcAft>
            </a:pPr>
            <a:r>
              <a:rPr lang="en-US" sz="6000" u="sng" kern="100" dirty="0">
                <a:solidFill>
                  <a:schemeClr val="bg1"/>
                </a:solidFill>
                <a:effectLst/>
                <a:latin typeface="Goudy Old Style" panose="02020502050305020303" pitchFamily="18" charset="77"/>
                <a:ea typeface="Aptos" panose="020B0004020202020204" pitchFamily="34" charset="0"/>
                <a:cs typeface="Times New Roman" panose="02020603050405020304" pitchFamily="18" charset="0"/>
                <a:hlinkClick r:id="rId4" tooltip="Mere Christianity">
                  <a:extLst>
                    <a:ext uri="{A12FA001-AC4F-418D-AE19-62706E023703}">
                      <ahyp:hlinkClr xmlns:ahyp="http://schemas.microsoft.com/office/drawing/2018/hyperlinkcolor" val="tx"/>
                    </a:ext>
                  </a:extLst>
                </a:hlinkClick>
              </a:rPr>
              <a:t>The Case for Christianity</a:t>
            </a:r>
            <a:r>
              <a:rPr lang="en-US" sz="6000" kern="100" dirty="0">
                <a:solidFill>
                  <a:schemeClr val="bg1"/>
                </a:solidFill>
                <a:effectLst/>
                <a:latin typeface="Goudy Old Style" panose="02020502050305020303" pitchFamily="18" charset="77"/>
                <a:ea typeface="Aptos" panose="020B0004020202020204" pitchFamily="34" charset="0"/>
                <a:cs typeface="Times New Roman" panose="02020603050405020304" pitchFamily="18" charset="0"/>
              </a:rPr>
              <a:t> (1942)</a:t>
            </a:r>
          </a:p>
          <a:p>
            <a:pPr marL="0" marR="0" algn="l">
              <a:lnSpc>
                <a:spcPct val="110000"/>
              </a:lnSpc>
              <a:spcBef>
                <a:spcPts val="0"/>
              </a:spcBef>
              <a:spcAft>
                <a:spcPts val="0"/>
              </a:spcAft>
            </a:pPr>
            <a:r>
              <a:rPr lang="en-US" sz="6000" u="sng" kern="100" dirty="0">
                <a:solidFill>
                  <a:schemeClr val="bg1"/>
                </a:solidFill>
                <a:effectLst/>
                <a:latin typeface="Goudy Old Style" panose="02020502050305020303" pitchFamily="18" charset="77"/>
                <a:ea typeface="Aptos" panose="020B0004020202020204" pitchFamily="34" charset="0"/>
                <a:cs typeface="Times New Roman" panose="02020603050405020304" pitchFamily="18" charset="0"/>
                <a:hlinkClick r:id="rId5" tooltip="A Preface to Paradise Lost">
                  <a:extLst>
                    <a:ext uri="{A12FA001-AC4F-418D-AE19-62706E023703}">
                      <ahyp:hlinkClr xmlns:ahyp="http://schemas.microsoft.com/office/drawing/2018/hyperlinkcolor" val="tx"/>
                    </a:ext>
                  </a:extLst>
                </a:hlinkClick>
              </a:rPr>
              <a:t>A Preface to Paradise Lost</a:t>
            </a:r>
            <a:r>
              <a:rPr lang="en-US" sz="6000" kern="100" dirty="0">
                <a:solidFill>
                  <a:schemeClr val="bg1"/>
                </a:solidFill>
                <a:effectLst/>
                <a:latin typeface="Goudy Old Style" panose="02020502050305020303" pitchFamily="18" charset="77"/>
                <a:ea typeface="Aptos" panose="020B0004020202020204" pitchFamily="34" charset="0"/>
                <a:cs typeface="Times New Roman" panose="02020603050405020304" pitchFamily="18" charset="0"/>
              </a:rPr>
              <a:t> (1942)</a:t>
            </a:r>
          </a:p>
          <a:p>
            <a:pPr marL="0" marR="0" algn="l">
              <a:lnSpc>
                <a:spcPct val="110000"/>
              </a:lnSpc>
              <a:spcBef>
                <a:spcPts val="0"/>
              </a:spcBef>
              <a:spcAft>
                <a:spcPts val="0"/>
              </a:spcAft>
            </a:pPr>
            <a:r>
              <a:rPr lang="en-US" sz="6000" u="sng" kern="100" dirty="0">
                <a:solidFill>
                  <a:schemeClr val="bg1"/>
                </a:solidFill>
                <a:effectLst/>
                <a:latin typeface="Goudy Old Style" panose="02020502050305020303" pitchFamily="18" charset="77"/>
                <a:ea typeface="Aptos" panose="020B0004020202020204" pitchFamily="34" charset="0"/>
                <a:cs typeface="Times New Roman" panose="02020603050405020304" pitchFamily="18" charset="0"/>
                <a:hlinkClick r:id="rId6" tooltip="Mere Christianity">
                  <a:extLst>
                    <a:ext uri="{A12FA001-AC4F-418D-AE19-62706E023703}">
                      <ahyp:hlinkClr xmlns:ahyp="http://schemas.microsoft.com/office/drawing/2018/hyperlinkcolor" val="tx"/>
                    </a:ext>
                  </a:extLst>
                </a:hlinkClick>
              </a:rPr>
              <a:t>Broadcast Talks</a:t>
            </a:r>
            <a:r>
              <a:rPr lang="en-US" sz="6000" kern="100" dirty="0">
                <a:solidFill>
                  <a:schemeClr val="bg1"/>
                </a:solidFill>
                <a:effectLst/>
                <a:latin typeface="Goudy Old Style" panose="02020502050305020303" pitchFamily="18" charset="77"/>
                <a:ea typeface="Aptos" panose="020B0004020202020204" pitchFamily="34" charset="0"/>
                <a:cs typeface="Times New Roman" panose="02020603050405020304" pitchFamily="18" charset="0"/>
              </a:rPr>
              <a:t> (1942)</a:t>
            </a:r>
          </a:p>
          <a:p>
            <a:pPr marL="0" marR="0" algn="l">
              <a:lnSpc>
                <a:spcPct val="110000"/>
              </a:lnSpc>
              <a:spcBef>
                <a:spcPts val="0"/>
              </a:spcBef>
              <a:spcAft>
                <a:spcPts val="0"/>
              </a:spcAft>
            </a:pPr>
            <a:r>
              <a:rPr lang="en-US" sz="6000" u="sng" kern="100" dirty="0">
                <a:solidFill>
                  <a:schemeClr val="bg1"/>
                </a:solidFill>
                <a:effectLst/>
                <a:latin typeface="Goudy Old Style" panose="02020502050305020303" pitchFamily="18" charset="77"/>
                <a:ea typeface="Aptos" panose="020B0004020202020204" pitchFamily="34" charset="0"/>
                <a:cs typeface="Times New Roman" panose="02020603050405020304" pitchFamily="18" charset="0"/>
                <a:hlinkClick r:id="rId7" tooltip="The Abolition of Man">
                  <a:extLst>
                    <a:ext uri="{A12FA001-AC4F-418D-AE19-62706E023703}">
                      <ahyp:hlinkClr xmlns:ahyp="http://schemas.microsoft.com/office/drawing/2018/hyperlinkcolor" val="tx"/>
                    </a:ext>
                  </a:extLst>
                </a:hlinkClick>
              </a:rPr>
              <a:t>The Abolition of Man</a:t>
            </a:r>
            <a:r>
              <a:rPr lang="en-US" sz="6000" kern="100" dirty="0">
                <a:solidFill>
                  <a:schemeClr val="bg1"/>
                </a:solidFill>
                <a:effectLst/>
                <a:latin typeface="Goudy Old Style" panose="02020502050305020303" pitchFamily="18" charset="77"/>
                <a:ea typeface="Aptos" panose="020B0004020202020204" pitchFamily="34" charset="0"/>
                <a:cs typeface="Times New Roman" panose="02020603050405020304" pitchFamily="18" charset="0"/>
              </a:rPr>
              <a:t> (1943)</a:t>
            </a:r>
          </a:p>
          <a:p>
            <a:pPr marL="0" marR="0" algn="l">
              <a:lnSpc>
                <a:spcPct val="110000"/>
              </a:lnSpc>
              <a:spcBef>
                <a:spcPts val="0"/>
              </a:spcBef>
              <a:spcAft>
                <a:spcPts val="0"/>
              </a:spcAft>
            </a:pPr>
            <a:r>
              <a:rPr lang="en-US" sz="6000" u="sng" kern="100" dirty="0">
                <a:solidFill>
                  <a:schemeClr val="bg1"/>
                </a:solidFill>
                <a:effectLst/>
                <a:latin typeface="Goudy Old Style" panose="02020502050305020303" pitchFamily="18" charset="77"/>
                <a:ea typeface="Aptos" panose="020B0004020202020204" pitchFamily="34" charset="0"/>
                <a:cs typeface="Times New Roman" panose="02020603050405020304" pitchFamily="18" charset="0"/>
                <a:hlinkClick r:id="rId8" tooltip="Mere Christianity">
                  <a:extLst>
                    <a:ext uri="{A12FA001-AC4F-418D-AE19-62706E023703}">
                      <ahyp:hlinkClr xmlns:ahyp="http://schemas.microsoft.com/office/drawing/2018/hyperlinkcolor" val="tx"/>
                    </a:ext>
                  </a:extLst>
                </a:hlinkClick>
              </a:rPr>
              <a:t>Christian Behaviour</a:t>
            </a:r>
            <a:r>
              <a:rPr lang="en-US" sz="6000" kern="100" dirty="0">
                <a:solidFill>
                  <a:schemeClr val="bg1"/>
                </a:solidFill>
                <a:effectLst/>
                <a:latin typeface="Goudy Old Style" panose="02020502050305020303" pitchFamily="18" charset="77"/>
                <a:ea typeface="Aptos" panose="020B0004020202020204" pitchFamily="34" charset="0"/>
                <a:cs typeface="Times New Roman" panose="02020603050405020304" pitchFamily="18" charset="0"/>
              </a:rPr>
              <a:t> (1943)</a:t>
            </a:r>
          </a:p>
          <a:p>
            <a:pPr marL="0" marR="0" algn="l">
              <a:lnSpc>
                <a:spcPct val="110000"/>
              </a:lnSpc>
              <a:spcBef>
                <a:spcPts val="0"/>
              </a:spcBef>
              <a:spcAft>
                <a:spcPts val="0"/>
              </a:spcAft>
            </a:pPr>
            <a:r>
              <a:rPr lang="en-US" sz="6000" u="sng" kern="100" dirty="0">
                <a:solidFill>
                  <a:schemeClr val="bg1"/>
                </a:solidFill>
                <a:effectLst/>
                <a:latin typeface="Goudy Old Style" panose="02020502050305020303" pitchFamily="18" charset="77"/>
                <a:ea typeface="Aptos" panose="020B0004020202020204" pitchFamily="34" charset="0"/>
                <a:cs typeface="Times New Roman" panose="02020603050405020304" pitchFamily="18" charset="0"/>
                <a:hlinkClick r:id="rId6" tooltip="Mere Christianity">
                  <a:extLst>
                    <a:ext uri="{A12FA001-AC4F-418D-AE19-62706E023703}">
                      <ahyp:hlinkClr xmlns:ahyp="http://schemas.microsoft.com/office/drawing/2018/hyperlinkcolor" val="tx"/>
                    </a:ext>
                  </a:extLst>
                </a:hlinkClick>
              </a:rPr>
              <a:t>Beyond Personality</a:t>
            </a:r>
            <a:r>
              <a:rPr lang="en-US" sz="6000" kern="100" dirty="0">
                <a:solidFill>
                  <a:schemeClr val="bg1"/>
                </a:solidFill>
                <a:effectLst/>
                <a:latin typeface="Goudy Old Style" panose="02020502050305020303" pitchFamily="18" charset="77"/>
                <a:ea typeface="Aptos" panose="020B0004020202020204" pitchFamily="34" charset="0"/>
                <a:cs typeface="Times New Roman" panose="02020603050405020304" pitchFamily="18" charset="0"/>
              </a:rPr>
              <a:t> (1944) </a:t>
            </a:r>
          </a:p>
          <a:p>
            <a:pPr marL="0" marR="0" algn="l">
              <a:lnSpc>
                <a:spcPct val="110000"/>
              </a:lnSpc>
              <a:spcBef>
                <a:spcPts val="0"/>
              </a:spcBef>
              <a:spcAft>
                <a:spcPts val="0"/>
              </a:spcAft>
            </a:pPr>
            <a:r>
              <a:rPr lang="en-US" sz="6000" u="sng" kern="100" dirty="0">
                <a:solidFill>
                  <a:schemeClr val="bg1"/>
                </a:solidFill>
                <a:effectLst/>
                <a:latin typeface="Goudy Old Style" panose="02020502050305020303" pitchFamily="18" charset="77"/>
                <a:ea typeface="Aptos" panose="020B0004020202020204" pitchFamily="34" charset="0"/>
                <a:cs typeface="Times New Roman" panose="02020603050405020304" pitchFamily="18" charset="0"/>
                <a:hlinkClick r:id="rId9" tooltip="Perelandra">
                  <a:extLst>
                    <a:ext uri="{A12FA001-AC4F-418D-AE19-62706E023703}">
                      <ahyp:hlinkClr xmlns:ahyp="http://schemas.microsoft.com/office/drawing/2018/hyperlinkcolor" val="tx"/>
                    </a:ext>
                  </a:extLst>
                </a:hlinkClick>
              </a:rPr>
              <a:t>Perelandra</a:t>
            </a:r>
            <a:r>
              <a:rPr lang="en-US" sz="6000" kern="100" dirty="0">
                <a:solidFill>
                  <a:schemeClr val="bg1"/>
                </a:solidFill>
                <a:effectLst/>
                <a:latin typeface="Goudy Old Style" panose="02020502050305020303" pitchFamily="18" charset="77"/>
                <a:ea typeface="Aptos" panose="020B0004020202020204" pitchFamily="34" charset="0"/>
                <a:cs typeface="Times New Roman" panose="02020603050405020304" pitchFamily="18" charset="0"/>
              </a:rPr>
              <a:t> (1943)</a:t>
            </a:r>
          </a:p>
          <a:p>
            <a:pPr marL="0" marR="0" algn="l">
              <a:lnSpc>
                <a:spcPct val="110000"/>
              </a:lnSpc>
              <a:spcBef>
                <a:spcPts val="0"/>
              </a:spcBef>
              <a:spcAft>
                <a:spcPts val="0"/>
              </a:spcAft>
            </a:pPr>
            <a:r>
              <a:rPr lang="en-US" sz="6000" u="sng" kern="100" dirty="0">
                <a:solidFill>
                  <a:schemeClr val="bg1"/>
                </a:solidFill>
                <a:effectLst/>
                <a:latin typeface="Goudy Old Style" panose="02020502050305020303" pitchFamily="18" charset="77"/>
                <a:ea typeface="Aptos" panose="020B0004020202020204" pitchFamily="34" charset="0"/>
                <a:cs typeface="Times New Roman" panose="02020603050405020304" pitchFamily="18" charset="0"/>
                <a:hlinkClick r:id="rId10" tooltip="That Hideous Strength">
                  <a:extLst>
                    <a:ext uri="{A12FA001-AC4F-418D-AE19-62706E023703}">
                      <ahyp:hlinkClr xmlns:ahyp="http://schemas.microsoft.com/office/drawing/2018/hyperlinkcolor" val="tx"/>
                    </a:ext>
                  </a:extLst>
                </a:hlinkClick>
              </a:rPr>
              <a:t>That Hideous Strength</a:t>
            </a:r>
            <a:r>
              <a:rPr lang="en-US" sz="6000" kern="100" dirty="0">
                <a:solidFill>
                  <a:schemeClr val="bg1"/>
                </a:solidFill>
                <a:effectLst/>
                <a:latin typeface="Goudy Old Style" panose="02020502050305020303" pitchFamily="18" charset="77"/>
                <a:ea typeface="Aptos" panose="020B0004020202020204" pitchFamily="34" charset="0"/>
                <a:cs typeface="Times New Roman" panose="02020603050405020304" pitchFamily="18" charset="0"/>
              </a:rPr>
              <a:t> (1945)</a:t>
            </a:r>
          </a:p>
          <a:p>
            <a:pPr marL="0" marR="0" algn="l">
              <a:lnSpc>
                <a:spcPct val="110000"/>
              </a:lnSpc>
              <a:spcBef>
                <a:spcPts val="0"/>
              </a:spcBef>
              <a:spcAft>
                <a:spcPts val="0"/>
              </a:spcAft>
            </a:pPr>
            <a:r>
              <a:rPr lang="en-US" sz="6000" u="sng" kern="100" dirty="0">
                <a:solidFill>
                  <a:schemeClr val="bg1"/>
                </a:solidFill>
                <a:effectLst/>
                <a:latin typeface="Goudy Old Style" panose="02020502050305020303" pitchFamily="18" charset="77"/>
                <a:ea typeface="Aptos" panose="020B0004020202020204" pitchFamily="34" charset="0"/>
                <a:cs typeface="Times New Roman" panose="02020603050405020304" pitchFamily="18" charset="0"/>
                <a:hlinkClick r:id="rId11" tooltip="The Screwtape Letters">
                  <a:extLst>
                    <a:ext uri="{A12FA001-AC4F-418D-AE19-62706E023703}">
                      <ahyp:hlinkClr xmlns:ahyp="http://schemas.microsoft.com/office/drawing/2018/hyperlinkcolor" val="tx"/>
                    </a:ext>
                  </a:extLst>
                </a:hlinkClick>
              </a:rPr>
              <a:t>The Screwtape Letters</a:t>
            </a:r>
            <a:r>
              <a:rPr lang="en-US" sz="6000" kern="100" dirty="0">
                <a:solidFill>
                  <a:schemeClr val="bg1"/>
                </a:solidFill>
                <a:effectLst/>
                <a:latin typeface="Goudy Old Style" panose="02020502050305020303" pitchFamily="18" charset="77"/>
                <a:ea typeface="Aptos" panose="020B0004020202020204" pitchFamily="34" charset="0"/>
                <a:cs typeface="Times New Roman" panose="02020603050405020304" pitchFamily="18" charset="0"/>
              </a:rPr>
              <a:t> (1942)</a:t>
            </a:r>
          </a:p>
          <a:p>
            <a:pPr marL="0" marR="0" algn="l">
              <a:lnSpc>
                <a:spcPct val="110000"/>
              </a:lnSpc>
              <a:spcBef>
                <a:spcPts val="0"/>
              </a:spcBef>
              <a:spcAft>
                <a:spcPts val="0"/>
              </a:spcAft>
            </a:pPr>
            <a:r>
              <a:rPr lang="en-US" sz="6000" u="sng" kern="100" dirty="0">
                <a:solidFill>
                  <a:schemeClr val="bg1"/>
                </a:solidFill>
                <a:effectLst/>
                <a:latin typeface="Goudy Old Style" panose="02020502050305020303" pitchFamily="18" charset="77"/>
                <a:ea typeface="Aptos" panose="020B0004020202020204" pitchFamily="34" charset="0"/>
                <a:cs typeface="Times New Roman" panose="02020603050405020304" pitchFamily="18" charset="0"/>
                <a:hlinkClick r:id="rId12" tooltip="The Great Divorce">
                  <a:extLst>
                    <a:ext uri="{A12FA001-AC4F-418D-AE19-62706E023703}">
                      <ahyp:hlinkClr xmlns:ahyp="http://schemas.microsoft.com/office/drawing/2018/hyperlinkcolor" val="tx"/>
                    </a:ext>
                  </a:extLst>
                </a:hlinkClick>
              </a:rPr>
              <a:t>The Great Divorce</a:t>
            </a:r>
            <a:r>
              <a:rPr lang="en-US" sz="6000" kern="100" dirty="0">
                <a:solidFill>
                  <a:schemeClr val="bg1"/>
                </a:solidFill>
                <a:effectLst/>
                <a:latin typeface="Goudy Old Style" panose="02020502050305020303" pitchFamily="18" charset="77"/>
                <a:ea typeface="Aptos" panose="020B0004020202020204" pitchFamily="34" charset="0"/>
                <a:cs typeface="Times New Roman" panose="02020603050405020304" pitchFamily="18" charset="0"/>
              </a:rPr>
              <a:t> (1945)</a:t>
            </a:r>
          </a:p>
          <a:p>
            <a:pPr marL="0" marR="0" algn="l">
              <a:lnSpc>
                <a:spcPct val="110000"/>
              </a:lnSpc>
              <a:spcBef>
                <a:spcPts val="0"/>
              </a:spcBef>
              <a:spcAft>
                <a:spcPts val="0"/>
              </a:spcAft>
            </a:pPr>
            <a:r>
              <a:rPr lang="en-US" sz="6000" u="sng" kern="100" dirty="0">
                <a:solidFill>
                  <a:schemeClr val="bg1"/>
                </a:solidFill>
                <a:effectLst/>
                <a:latin typeface="Goudy Old Style" panose="02020502050305020303" pitchFamily="18" charset="77"/>
                <a:ea typeface="Aptos" panose="020B0004020202020204" pitchFamily="34" charset="0"/>
                <a:cs typeface="Times New Roman" panose="02020603050405020304" pitchFamily="18" charset="0"/>
                <a:hlinkClick r:id="rId13" tooltip="Miracles (book)">
                  <a:extLst>
                    <a:ext uri="{A12FA001-AC4F-418D-AE19-62706E023703}">
                      <ahyp:hlinkClr xmlns:ahyp="http://schemas.microsoft.com/office/drawing/2018/hyperlinkcolor" val="tx"/>
                    </a:ext>
                  </a:extLst>
                </a:hlinkClick>
              </a:rPr>
              <a:t>Miracles</a:t>
            </a:r>
            <a:r>
              <a:rPr lang="en-US" sz="6000" u="sng" kern="100" dirty="0">
                <a:solidFill>
                  <a:schemeClr val="bg1"/>
                </a:solidFill>
                <a:effectLst/>
                <a:latin typeface="Goudy Old Style" panose="02020502050305020303" pitchFamily="18" charset="77"/>
                <a:ea typeface="Aptos" panose="020B0004020202020204" pitchFamily="34" charset="0"/>
                <a:cs typeface="Times New Roman" panose="02020603050405020304" pitchFamily="18" charset="0"/>
              </a:rPr>
              <a:t>: A</a:t>
            </a:r>
            <a:r>
              <a:rPr lang="en-US" sz="6000" kern="100" dirty="0">
                <a:solidFill>
                  <a:schemeClr val="bg1"/>
                </a:solidFill>
                <a:effectLst/>
                <a:latin typeface="Goudy Old Style" panose="02020502050305020303" pitchFamily="18" charset="77"/>
                <a:ea typeface="Aptos" panose="020B0004020202020204" pitchFamily="34" charset="0"/>
                <a:cs typeface="Times New Roman" panose="02020603050405020304" pitchFamily="18" charset="0"/>
              </a:rPr>
              <a:t> </a:t>
            </a:r>
            <a:r>
              <a:rPr lang="en-US" sz="6000" u="sng" kern="100" dirty="0">
                <a:solidFill>
                  <a:schemeClr val="bg1"/>
                </a:solidFill>
                <a:effectLst/>
                <a:latin typeface="Goudy Old Style" panose="02020502050305020303" pitchFamily="18" charset="77"/>
                <a:ea typeface="Aptos" panose="020B0004020202020204" pitchFamily="34" charset="0"/>
                <a:cs typeface="Times New Roman" panose="02020603050405020304" pitchFamily="18" charset="0"/>
              </a:rPr>
              <a:t>Preliminary Study </a:t>
            </a:r>
            <a:r>
              <a:rPr lang="en-US" sz="6000" kern="100" dirty="0">
                <a:solidFill>
                  <a:schemeClr val="bg1"/>
                </a:solidFill>
                <a:effectLst/>
                <a:latin typeface="Goudy Old Style" panose="02020502050305020303" pitchFamily="18" charset="77"/>
                <a:ea typeface="Aptos" panose="020B0004020202020204" pitchFamily="34" charset="0"/>
                <a:cs typeface="Times New Roman" panose="02020603050405020304" pitchFamily="18" charset="0"/>
              </a:rPr>
              <a:t>(1947)</a:t>
            </a:r>
          </a:p>
          <a:p>
            <a:pPr marL="0" marR="0" algn="l">
              <a:lnSpc>
                <a:spcPct val="110000"/>
              </a:lnSpc>
              <a:spcBef>
                <a:spcPts val="0"/>
              </a:spcBef>
              <a:spcAft>
                <a:spcPts val="0"/>
              </a:spcAft>
            </a:pPr>
            <a:r>
              <a:rPr lang="en-US" sz="6000" u="sng" kern="100" dirty="0">
                <a:solidFill>
                  <a:schemeClr val="bg1"/>
                </a:solidFill>
                <a:effectLst/>
                <a:latin typeface="Goudy Old Style" panose="02020502050305020303" pitchFamily="18" charset="77"/>
                <a:ea typeface="Aptos" panose="020B0004020202020204" pitchFamily="34" charset="0"/>
                <a:cs typeface="Times New Roman" panose="02020603050405020304" pitchFamily="18" charset="0"/>
              </a:rPr>
              <a:t>Arthurian Torso</a:t>
            </a:r>
            <a:r>
              <a:rPr lang="en-US" sz="6000" kern="100" dirty="0">
                <a:solidFill>
                  <a:schemeClr val="bg1"/>
                </a:solidFill>
                <a:effectLst/>
                <a:latin typeface="Goudy Old Style" panose="02020502050305020303" pitchFamily="18" charset="77"/>
                <a:ea typeface="Aptos" panose="020B0004020202020204" pitchFamily="34" charset="0"/>
                <a:cs typeface="Times New Roman" panose="02020603050405020304" pitchFamily="18" charset="0"/>
              </a:rPr>
              <a:t> (1948) </a:t>
            </a:r>
          </a:p>
          <a:p>
            <a:pPr marL="0" marR="0" algn="l">
              <a:lnSpc>
                <a:spcPct val="110000"/>
              </a:lnSpc>
              <a:spcBef>
                <a:spcPts val="0"/>
              </a:spcBef>
              <a:spcAft>
                <a:spcPts val="0"/>
              </a:spcAft>
            </a:pPr>
            <a:r>
              <a:rPr lang="en-US" sz="6000" u="sng" kern="100" dirty="0">
                <a:solidFill>
                  <a:schemeClr val="bg1"/>
                </a:solidFill>
                <a:effectLst/>
                <a:latin typeface="Goudy Old Style" panose="02020502050305020303" pitchFamily="18" charset="77"/>
                <a:ea typeface="Aptos" panose="020B0004020202020204" pitchFamily="34" charset="0"/>
                <a:cs typeface="Times New Roman" panose="02020603050405020304" pitchFamily="18" charset="0"/>
              </a:rPr>
              <a:t>Transposition, and Other Addresses</a:t>
            </a:r>
            <a:r>
              <a:rPr lang="en-US" sz="6000" kern="100" dirty="0">
                <a:solidFill>
                  <a:schemeClr val="bg1"/>
                </a:solidFill>
                <a:effectLst/>
                <a:latin typeface="Goudy Old Style" panose="02020502050305020303" pitchFamily="18" charset="77"/>
                <a:ea typeface="Aptos" panose="020B0004020202020204" pitchFamily="34" charset="0"/>
                <a:cs typeface="Times New Roman" panose="02020603050405020304" pitchFamily="18" charset="0"/>
              </a:rPr>
              <a:t> (1949)</a:t>
            </a:r>
          </a:p>
          <a:p>
            <a:pPr marL="0" marR="0" algn="l">
              <a:lnSpc>
                <a:spcPct val="110000"/>
              </a:lnSpc>
              <a:spcBef>
                <a:spcPts val="0"/>
              </a:spcBef>
              <a:spcAft>
                <a:spcPts val="0"/>
              </a:spcAft>
            </a:pPr>
            <a:r>
              <a:rPr lang="en-US" sz="6000" u="sng" kern="100" dirty="0">
                <a:solidFill>
                  <a:schemeClr val="bg1"/>
                </a:solidFill>
                <a:effectLst/>
                <a:latin typeface="Goudy Old Style" panose="02020502050305020303" pitchFamily="18" charset="77"/>
                <a:ea typeface="Aptos" panose="020B0004020202020204" pitchFamily="34" charset="0"/>
                <a:cs typeface="Times New Roman" panose="02020603050405020304" pitchFamily="18" charset="0"/>
              </a:rPr>
              <a:t>English Literature in the Sixteenth Century Excluding Drama</a:t>
            </a:r>
            <a:r>
              <a:rPr lang="en-US" sz="6000" kern="100" dirty="0">
                <a:solidFill>
                  <a:schemeClr val="bg1"/>
                </a:solidFill>
                <a:effectLst/>
                <a:latin typeface="Goudy Old Style" panose="02020502050305020303" pitchFamily="18" charset="77"/>
                <a:ea typeface="Aptos" panose="020B0004020202020204" pitchFamily="34" charset="0"/>
                <a:cs typeface="Times New Roman" panose="02020603050405020304" pitchFamily="18" charset="0"/>
              </a:rPr>
              <a:t> (1954) </a:t>
            </a:r>
          </a:p>
          <a:p>
            <a:pPr algn="l"/>
            <a:endParaRPr lang="en-US" sz="5500" b="1" dirty="0">
              <a:solidFill>
                <a:schemeClr val="bg1"/>
              </a:solidFill>
              <a:latin typeface="Goudy Old Style" panose="02020502050305020303" pitchFamily="18" charset="77"/>
              <a:ea typeface="Goudy Old Style" charset="0"/>
              <a:cs typeface="Goudy Old Style" charset="0"/>
            </a:endParaRPr>
          </a:p>
          <a:p>
            <a:pPr algn="l" fontAlgn="ctr"/>
            <a:endParaRPr lang="en-US" sz="9600" dirty="0">
              <a:solidFill>
                <a:srgbClr val="001D35"/>
              </a:solidFill>
              <a:latin typeface="Goudy Old Style" panose="02020502050305020303" pitchFamily="18" charset="77"/>
            </a:endParaRPr>
          </a:p>
        </p:txBody>
      </p:sp>
      <p:sp>
        <p:nvSpPr>
          <p:cNvPr id="6" name="Rectangle 2">
            <a:extLst>
              <a:ext uri="{FF2B5EF4-FFF2-40B4-BE49-F238E27FC236}">
                <a16:creationId xmlns:a16="http://schemas.microsoft.com/office/drawing/2014/main" id="{E9C20011-F83D-D08D-B31B-C3AE7A7820D2}"/>
              </a:ext>
            </a:extLst>
          </p:cNvPr>
          <p:cNvSpPr>
            <a:spLocks noChangeArrowheads="1"/>
          </p:cNvSpPr>
          <p:nvPr/>
        </p:nvSpPr>
        <p:spPr bwMode="auto">
          <a:xfrm>
            <a:off x="0" y="-461665"/>
            <a:ext cx="184731"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charset="0"/>
              </a:rPr>
            </a:br>
            <a:endParaRPr kumimoji="0" lang="en-US" altLang="en-US" sz="1800" b="0" i="0" u="none" strike="noStrike" cap="none" normalizeH="0" baseline="0" dirty="0">
              <a:ln>
                <a:noFill/>
              </a:ln>
              <a:solidFill>
                <a:schemeClr val="tx1"/>
              </a:solidFill>
              <a:effectLst/>
              <a:latin typeface="Arial" charset="0"/>
            </a:endParaRPr>
          </a:p>
        </p:txBody>
      </p:sp>
      <p:pic>
        <p:nvPicPr>
          <p:cNvPr id="7" name="Picture 6" descr="A book cover of a person riding a horse&#10;&#10;Description automatically generated">
            <a:extLst>
              <a:ext uri="{FF2B5EF4-FFF2-40B4-BE49-F238E27FC236}">
                <a16:creationId xmlns:a16="http://schemas.microsoft.com/office/drawing/2014/main" id="{3A2D6CCE-42B7-E39F-D49B-FFF865EE2F5C}"/>
              </a:ext>
            </a:extLst>
          </p:cNvPr>
          <p:cNvPicPr>
            <a:picLocks noChangeAspect="1"/>
          </p:cNvPicPr>
          <p:nvPr/>
        </p:nvPicPr>
        <p:blipFill>
          <a:blip r:embed="rId14"/>
          <a:stretch>
            <a:fillRect/>
          </a:stretch>
        </p:blipFill>
        <p:spPr>
          <a:xfrm>
            <a:off x="10537371" y="1896533"/>
            <a:ext cx="1654628" cy="2862503"/>
          </a:xfrm>
          <a:prstGeom prst="rect">
            <a:avLst/>
          </a:prstGeom>
        </p:spPr>
      </p:pic>
      <p:pic>
        <p:nvPicPr>
          <p:cNvPr id="4" name="Picture 3">
            <a:extLst>
              <a:ext uri="{FF2B5EF4-FFF2-40B4-BE49-F238E27FC236}">
                <a16:creationId xmlns:a16="http://schemas.microsoft.com/office/drawing/2014/main" id="{7E1C2594-E066-B5D9-B559-EC88AB63E474}"/>
              </a:ext>
            </a:extLst>
          </p:cNvPr>
          <p:cNvPicPr>
            <a:picLocks noChangeAspect="1"/>
          </p:cNvPicPr>
          <p:nvPr/>
        </p:nvPicPr>
        <p:blipFill>
          <a:blip r:embed="rId15"/>
          <a:stretch>
            <a:fillRect/>
          </a:stretch>
        </p:blipFill>
        <p:spPr>
          <a:xfrm>
            <a:off x="10223292" y="1753848"/>
            <a:ext cx="1968707" cy="3207895"/>
          </a:xfrm>
          <a:prstGeom prst="rect">
            <a:avLst/>
          </a:prstGeom>
        </p:spPr>
      </p:pic>
    </p:spTree>
    <p:extLst>
      <p:ext uri="{BB962C8B-B14F-4D97-AF65-F5344CB8AC3E}">
        <p14:creationId xmlns:p14="http://schemas.microsoft.com/office/powerpoint/2010/main" val="25963423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90CE39E-7967-EDBC-6119-BAB138DCA6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E95D42-234F-9D87-7F62-5AEC87DEDE94}"/>
              </a:ext>
            </a:extLst>
          </p:cNvPr>
          <p:cNvSpPr>
            <a:spLocks noGrp="1"/>
          </p:cNvSpPr>
          <p:nvPr>
            <p:ph type="ctrTitle"/>
          </p:nvPr>
        </p:nvSpPr>
        <p:spPr>
          <a:xfrm>
            <a:off x="142876" y="0"/>
            <a:ext cx="9171812" cy="6835139"/>
          </a:xfrm>
        </p:spPr>
        <p:txBody>
          <a:bodyPr>
            <a:normAutofit/>
          </a:bodyPr>
          <a:lstStyle/>
          <a:p>
            <a:pPr algn="l"/>
            <a:br>
              <a:rPr lang="en-US" sz="2400" b="1" dirty="0">
                <a:latin typeface="Goudy Old Style" charset="0"/>
                <a:ea typeface="Goudy Old Style" charset="0"/>
                <a:cs typeface="Goudy Old Style" charset="0"/>
              </a:rPr>
            </a:br>
            <a:br>
              <a:rPr lang="en-US" sz="2400" dirty="0">
                <a:latin typeface="Goudy Old Style" charset="0"/>
                <a:ea typeface="Goudy Old Style" charset="0"/>
                <a:cs typeface="Goudy Old Style" charset="0"/>
              </a:rPr>
            </a:br>
            <a:r>
              <a:rPr lang="en-US" sz="2400" b="1" i="1" baseline="30000" dirty="0">
                <a:latin typeface="Goudy Old Style" charset="0"/>
                <a:ea typeface="Goudy Old Style" charset="0"/>
                <a:cs typeface="Goudy Old Style" charset="0"/>
              </a:rPr>
              <a:t> </a:t>
            </a:r>
            <a:endParaRPr lang="en-US" sz="2400" i="1" dirty="0">
              <a:latin typeface="Goudy Old Style" charset="0"/>
              <a:ea typeface="Goudy Old Style" charset="0"/>
              <a:cs typeface="Goudy Old Style" charset="0"/>
            </a:endParaRPr>
          </a:p>
        </p:txBody>
      </p:sp>
      <p:sp>
        <p:nvSpPr>
          <p:cNvPr id="3" name="Subtitle 2">
            <a:extLst>
              <a:ext uri="{FF2B5EF4-FFF2-40B4-BE49-F238E27FC236}">
                <a16:creationId xmlns:a16="http://schemas.microsoft.com/office/drawing/2014/main" id="{E98FC6EA-5A9B-C4BB-6379-E67B363E4051}"/>
              </a:ext>
            </a:extLst>
          </p:cNvPr>
          <p:cNvSpPr>
            <a:spLocks noGrp="1"/>
          </p:cNvSpPr>
          <p:nvPr>
            <p:ph type="subTitle" idx="1"/>
          </p:nvPr>
        </p:nvSpPr>
        <p:spPr>
          <a:xfrm>
            <a:off x="0" y="-1"/>
            <a:ext cx="10537371" cy="6835139"/>
          </a:xfrm>
        </p:spPr>
        <p:txBody>
          <a:bodyPr>
            <a:normAutofit fontScale="70000" lnSpcReduction="20000"/>
          </a:bodyPr>
          <a:lstStyle/>
          <a:p>
            <a:pPr algn="l"/>
            <a:r>
              <a:rPr lang="en-US" sz="3000" b="1" dirty="0">
                <a:solidFill>
                  <a:schemeClr val="bg1"/>
                </a:solidFill>
                <a:latin typeface="Goudy Old Style" panose="02020502050305020303" pitchFamily="18" charset="77"/>
              </a:rPr>
              <a:t>The Origins of Narnia</a:t>
            </a:r>
          </a:p>
          <a:p>
            <a:pPr algn="l"/>
            <a:r>
              <a:rPr lang="en-US" sz="3000" dirty="0">
                <a:solidFill>
                  <a:schemeClr val="bg1"/>
                </a:solidFill>
                <a:latin typeface="Goudy Old Style" panose="02020502050305020303" pitchFamily="18" charset="77"/>
              </a:rPr>
              <a:t>1907—Lewis (age 9) writes to his brother Warnie that he is writing and illustrating “A History of Mouse-land,” which is eventually combined with Warnie’s love of India to form the imaginary realm of Boxen, whose main characters are dressed and talking animals. Lewis developed a history of Boxen and a political structure for it in his early teens.</a:t>
            </a:r>
            <a:br>
              <a:rPr lang="en-US" sz="3000" dirty="0">
                <a:solidFill>
                  <a:schemeClr val="bg1"/>
                </a:solidFill>
                <a:latin typeface="Goudy Old Style" panose="02020502050305020303" pitchFamily="18" charset="77"/>
              </a:rPr>
            </a:br>
            <a:br>
              <a:rPr lang="en-US" sz="3000" dirty="0">
                <a:solidFill>
                  <a:schemeClr val="bg1"/>
                </a:solidFill>
                <a:latin typeface="Goudy Old Style" panose="02020502050305020303" pitchFamily="18" charset="77"/>
              </a:rPr>
            </a:br>
            <a:r>
              <a:rPr lang="en-US" sz="3000" dirty="0">
                <a:solidFill>
                  <a:schemeClr val="bg1"/>
                </a:solidFill>
                <a:latin typeface="Goudy Old Style" panose="02020502050305020303" pitchFamily="18" charset="77"/>
              </a:rPr>
              <a:t>1914—The image of a Faun carrying an umbrella and parcels in a snowy wood came to Lewis’s imagination when he was 16, and he made a sketch of it which continued to reappear in his memory over the next decades.</a:t>
            </a:r>
            <a:br>
              <a:rPr lang="en-US" sz="3000" dirty="0">
                <a:solidFill>
                  <a:schemeClr val="bg1"/>
                </a:solidFill>
                <a:latin typeface="Goudy Old Style" panose="02020502050305020303" pitchFamily="18" charset="77"/>
              </a:rPr>
            </a:br>
            <a:br>
              <a:rPr lang="en-US" sz="3000" dirty="0">
                <a:solidFill>
                  <a:schemeClr val="bg1"/>
                </a:solidFill>
                <a:latin typeface="Goudy Old Style" panose="02020502050305020303" pitchFamily="18" charset="77"/>
              </a:rPr>
            </a:br>
            <a:r>
              <a:rPr lang="en-US" sz="3000" dirty="0">
                <a:solidFill>
                  <a:schemeClr val="bg1"/>
                </a:solidFill>
                <a:latin typeface="Goudy Old Style" panose="02020502050305020303" pitchFamily="18" charset="77"/>
              </a:rPr>
              <a:t>1939—On September 2, the day before Britain declares war on Germany, four evacuee children arrived at Lewis’s home, the Kilns, the first of various groups of children Lewis will house continually through the war up through </a:t>
            </a:r>
          </a:p>
          <a:p>
            <a:pPr algn="l">
              <a:lnSpc>
                <a:spcPct val="110000"/>
              </a:lnSpc>
            </a:pPr>
            <a:r>
              <a:rPr lang="en-US" sz="3000" dirty="0">
                <a:solidFill>
                  <a:schemeClr val="bg1"/>
                </a:solidFill>
                <a:latin typeface="Goudy Old Style" panose="02020502050305020303" pitchFamily="18" charset="77"/>
              </a:rPr>
              <a:t>1945--Around this time, Lewis begins a story, later set aside, about four evacuee children from London sent to stay with an old professor. Surprised to find how few imaginative stories his young guests seemed to know, he decided to write one for them and scribbled down the opening sentences of a story about four children—then named Ann, Martin, Rose and Peter—who were sent away from London because of the air raids, and went to stay with a very old professor who lived by himself in the country. </a:t>
            </a:r>
          </a:p>
          <a:p>
            <a:pPr algn="l">
              <a:lnSpc>
                <a:spcPct val="110000"/>
              </a:lnSpc>
            </a:pPr>
            <a:endParaRPr lang="en-US" dirty="0">
              <a:solidFill>
                <a:schemeClr val="bg1"/>
              </a:solidFill>
              <a:latin typeface="Goudy Old Style" panose="02020502050305020303" pitchFamily="18" charset="77"/>
            </a:endParaRPr>
          </a:p>
          <a:p>
            <a:pPr algn="l">
              <a:lnSpc>
                <a:spcPct val="110000"/>
              </a:lnSpc>
            </a:pPr>
            <a:br>
              <a:rPr lang="en-US" sz="2400" dirty="0">
                <a:solidFill>
                  <a:schemeClr val="bg1"/>
                </a:solidFill>
                <a:latin typeface="Goudy Old Style" panose="02020502050305020303" pitchFamily="18" charset="77"/>
              </a:rPr>
            </a:br>
            <a:br>
              <a:rPr lang="en-US" sz="2400" dirty="0">
                <a:solidFill>
                  <a:schemeClr val="bg1"/>
                </a:solidFill>
                <a:latin typeface="Goudy Old Style" panose="02020502050305020303" pitchFamily="18" charset="77"/>
              </a:rPr>
            </a:br>
            <a:endParaRPr lang="en-US" sz="2400" b="1" dirty="0">
              <a:solidFill>
                <a:schemeClr val="bg1"/>
              </a:solidFill>
              <a:latin typeface="Goudy Old Style" panose="02020502050305020303" pitchFamily="18" charset="77"/>
            </a:endParaRPr>
          </a:p>
          <a:p>
            <a:pPr algn="l"/>
            <a:endParaRPr lang="en-US" sz="5500" b="1" dirty="0">
              <a:solidFill>
                <a:schemeClr val="bg1"/>
              </a:solidFill>
              <a:latin typeface="Goudy Old Style" panose="02020502050305020303" pitchFamily="18" charset="77"/>
              <a:ea typeface="Goudy Old Style" charset="0"/>
              <a:cs typeface="Goudy Old Style" charset="0"/>
            </a:endParaRPr>
          </a:p>
          <a:p>
            <a:pPr algn="l" fontAlgn="ctr"/>
            <a:endParaRPr lang="en-US" sz="9600" dirty="0">
              <a:solidFill>
                <a:srgbClr val="001D35"/>
              </a:solidFill>
              <a:latin typeface="Goudy Old Style" panose="02020502050305020303" pitchFamily="18" charset="77"/>
            </a:endParaRPr>
          </a:p>
        </p:txBody>
      </p:sp>
      <p:sp>
        <p:nvSpPr>
          <p:cNvPr id="6" name="Rectangle 2">
            <a:extLst>
              <a:ext uri="{FF2B5EF4-FFF2-40B4-BE49-F238E27FC236}">
                <a16:creationId xmlns:a16="http://schemas.microsoft.com/office/drawing/2014/main" id="{DE69A1C9-200A-E8C3-3142-948184196F4D}"/>
              </a:ext>
            </a:extLst>
          </p:cNvPr>
          <p:cNvSpPr>
            <a:spLocks noChangeArrowheads="1"/>
          </p:cNvSpPr>
          <p:nvPr/>
        </p:nvSpPr>
        <p:spPr bwMode="auto">
          <a:xfrm>
            <a:off x="0" y="-461665"/>
            <a:ext cx="184731"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charset="0"/>
              </a:rPr>
            </a:br>
            <a:endParaRPr kumimoji="0" lang="en-US" altLang="en-US" sz="1800" b="0" i="0" u="none" strike="noStrike" cap="none" normalizeH="0" baseline="0" dirty="0">
              <a:ln>
                <a:noFill/>
              </a:ln>
              <a:solidFill>
                <a:schemeClr val="tx1"/>
              </a:solidFill>
              <a:effectLst/>
              <a:latin typeface="Arial" charset="0"/>
            </a:endParaRPr>
          </a:p>
        </p:txBody>
      </p:sp>
      <p:pic>
        <p:nvPicPr>
          <p:cNvPr id="7" name="Picture 6" descr="A book cover of a person riding a horse&#10;&#10;Description automatically generated">
            <a:extLst>
              <a:ext uri="{FF2B5EF4-FFF2-40B4-BE49-F238E27FC236}">
                <a16:creationId xmlns:a16="http://schemas.microsoft.com/office/drawing/2014/main" id="{3B49C22B-B95F-0B8D-0DBC-4472FBDDAA78}"/>
              </a:ext>
            </a:extLst>
          </p:cNvPr>
          <p:cNvPicPr>
            <a:picLocks noChangeAspect="1"/>
          </p:cNvPicPr>
          <p:nvPr/>
        </p:nvPicPr>
        <p:blipFill>
          <a:blip r:embed="rId2"/>
          <a:stretch>
            <a:fillRect/>
          </a:stretch>
        </p:blipFill>
        <p:spPr>
          <a:xfrm>
            <a:off x="10537371" y="2048933"/>
            <a:ext cx="1654628" cy="2710103"/>
          </a:xfrm>
          <a:prstGeom prst="rect">
            <a:avLst/>
          </a:prstGeom>
        </p:spPr>
      </p:pic>
      <p:pic>
        <p:nvPicPr>
          <p:cNvPr id="4" name="Picture 3" descr="A group of people in suits&#10;&#10;Description automatically generated">
            <a:extLst>
              <a:ext uri="{FF2B5EF4-FFF2-40B4-BE49-F238E27FC236}">
                <a16:creationId xmlns:a16="http://schemas.microsoft.com/office/drawing/2014/main" id="{AF165F79-3748-4969-BE09-319D0989316E}"/>
              </a:ext>
            </a:extLst>
          </p:cNvPr>
          <p:cNvPicPr>
            <a:picLocks noChangeAspect="1"/>
          </p:cNvPicPr>
          <p:nvPr/>
        </p:nvPicPr>
        <p:blipFill>
          <a:blip r:embed="rId3"/>
          <a:stretch>
            <a:fillRect/>
          </a:stretch>
        </p:blipFill>
        <p:spPr>
          <a:xfrm>
            <a:off x="1298692" y="5080001"/>
            <a:ext cx="2455334" cy="1755138"/>
          </a:xfrm>
          <a:prstGeom prst="rect">
            <a:avLst/>
          </a:prstGeom>
        </p:spPr>
      </p:pic>
      <p:pic>
        <p:nvPicPr>
          <p:cNvPr id="5" name="Picture 4" descr="A couple walking in the snow&#10;&#10;Description automatically generated">
            <a:extLst>
              <a:ext uri="{FF2B5EF4-FFF2-40B4-BE49-F238E27FC236}">
                <a16:creationId xmlns:a16="http://schemas.microsoft.com/office/drawing/2014/main" id="{7B688217-AB1C-ED8C-4F2F-F4677A0F5588}"/>
              </a:ext>
            </a:extLst>
          </p:cNvPr>
          <p:cNvPicPr>
            <a:picLocks noChangeAspect="1"/>
          </p:cNvPicPr>
          <p:nvPr/>
        </p:nvPicPr>
        <p:blipFill>
          <a:blip r:embed="rId4"/>
          <a:stretch>
            <a:fillRect/>
          </a:stretch>
        </p:blipFill>
        <p:spPr>
          <a:xfrm>
            <a:off x="6316133" y="5080000"/>
            <a:ext cx="2455334" cy="1755138"/>
          </a:xfrm>
          <a:prstGeom prst="rect">
            <a:avLst/>
          </a:prstGeom>
        </p:spPr>
      </p:pic>
      <p:pic>
        <p:nvPicPr>
          <p:cNvPr id="8" name="Picture 7">
            <a:extLst>
              <a:ext uri="{FF2B5EF4-FFF2-40B4-BE49-F238E27FC236}">
                <a16:creationId xmlns:a16="http://schemas.microsoft.com/office/drawing/2014/main" id="{291624FE-C8B4-BC38-5288-2B82ABB458BA}"/>
              </a:ext>
            </a:extLst>
          </p:cNvPr>
          <p:cNvPicPr>
            <a:picLocks noChangeAspect="1"/>
          </p:cNvPicPr>
          <p:nvPr/>
        </p:nvPicPr>
        <p:blipFill>
          <a:blip r:embed="rId5"/>
          <a:stretch>
            <a:fillRect/>
          </a:stretch>
        </p:blipFill>
        <p:spPr>
          <a:xfrm>
            <a:off x="10537371" y="1813810"/>
            <a:ext cx="1654628" cy="2968053"/>
          </a:xfrm>
          <a:prstGeom prst="rect">
            <a:avLst/>
          </a:prstGeom>
        </p:spPr>
      </p:pic>
    </p:spTree>
    <p:extLst>
      <p:ext uri="{BB962C8B-B14F-4D97-AF65-F5344CB8AC3E}">
        <p14:creationId xmlns:p14="http://schemas.microsoft.com/office/powerpoint/2010/main" val="6265412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BEE1127-0E18-3604-521C-4A92F74CDF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367FB2-12EB-D63C-7162-82C9AF470EC6}"/>
              </a:ext>
            </a:extLst>
          </p:cNvPr>
          <p:cNvSpPr>
            <a:spLocks noGrp="1"/>
          </p:cNvSpPr>
          <p:nvPr>
            <p:ph type="ctrTitle"/>
          </p:nvPr>
        </p:nvSpPr>
        <p:spPr>
          <a:xfrm>
            <a:off x="142876" y="0"/>
            <a:ext cx="9171812" cy="6835139"/>
          </a:xfrm>
        </p:spPr>
        <p:txBody>
          <a:bodyPr>
            <a:normAutofit/>
          </a:bodyPr>
          <a:lstStyle/>
          <a:p>
            <a:pPr algn="l"/>
            <a:br>
              <a:rPr lang="en-US" sz="2400" b="1" dirty="0">
                <a:latin typeface="Goudy Old Style" charset="0"/>
                <a:ea typeface="Goudy Old Style" charset="0"/>
                <a:cs typeface="Goudy Old Style" charset="0"/>
              </a:rPr>
            </a:br>
            <a:br>
              <a:rPr lang="en-US" sz="2400" dirty="0">
                <a:latin typeface="Goudy Old Style" charset="0"/>
                <a:ea typeface="Goudy Old Style" charset="0"/>
                <a:cs typeface="Goudy Old Style" charset="0"/>
              </a:rPr>
            </a:br>
            <a:r>
              <a:rPr lang="en-US" sz="2400" b="1" i="1" baseline="30000" dirty="0">
                <a:latin typeface="Goudy Old Style" charset="0"/>
                <a:ea typeface="Goudy Old Style" charset="0"/>
                <a:cs typeface="Goudy Old Style" charset="0"/>
              </a:rPr>
              <a:t> </a:t>
            </a:r>
            <a:endParaRPr lang="en-US" sz="2400" i="1" dirty="0">
              <a:latin typeface="Goudy Old Style" charset="0"/>
              <a:ea typeface="Goudy Old Style" charset="0"/>
              <a:cs typeface="Goudy Old Style" charset="0"/>
            </a:endParaRPr>
          </a:p>
        </p:txBody>
      </p:sp>
      <p:sp>
        <p:nvSpPr>
          <p:cNvPr id="3" name="Subtitle 2">
            <a:extLst>
              <a:ext uri="{FF2B5EF4-FFF2-40B4-BE49-F238E27FC236}">
                <a16:creationId xmlns:a16="http://schemas.microsoft.com/office/drawing/2014/main" id="{569E7183-ABCE-031A-B7B6-061CDB6918D3}"/>
              </a:ext>
            </a:extLst>
          </p:cNvPr>
          <p:cNvSpPr>
            <a:spLocks noGrp="1"/>
          </p:cNvSpPr>
          <p:nvPr>
            <p:ph type="subTitle" idx="1"/>
          </p:nvPr>
        </p:nvSpPr>
        <p:spPr>
          <a:xfrm>
            <a:off x="0" y="-1"/>
            <a:ext cx="10537371" cy="6835139"/>
          </a:xfrm>
        </p:spPr>
        <p:txBody>
          <a:bodyPr>
            <a:noAutofit/>
          </a:bodyPr>
          <a:lstStyle/>
          <a:p>
            <a:pPr algn="l">
              <a:spcBef>
                <a:spcPts val="0"/>
              </a:spcBef>
            </a:pPr>
            <a:r>
              <a:rPr lang="en-US" sz="2000" b="1" dirty="0">
                <a:solidFill>
                  <a:schemeClr val="bg1"/>
                </a:solidFill>
                <a:latin typeface="Goudy Old Style" charset="0"/>
                <a:ea typeface="Goudy Old Style" charset="0"/>
                <a:cs typeface="Goudy Old Style" charset="0"/>
              </a:rPr>
              <a:t>The Origins of Narnia  </a:t>
            </a:r>
          </a:p>
          <a:p>
            <a:pPr algn="l">
              <a:spcBef>
                <a:spcPts val="0"/>
              </a:spcBef>
            </a:pPr>
            <a:endParaRPr lang="en-US" sz="2000" b="1" dirty="0">
              <a:solidFill>
                <a:schemeClr val="bg1"/>
              </a:solidFill>
              <a:latin typeface="Goudy Old Style" charset="0"/>
              <a:ea typeface="Goudy Old Style" charset="0"/>
              <a:cs typeface="Goudy Old Style" charset="0"/>
            </a:endParaRPr>
          </a:p>
          <a:p>
            <a:pPr algn="l">
              <a:spcBef>
                <a:spcPts val="0"/>
              </a:spcBef>
            </a:pPr>
            <a:r>
              <a:rPr lang="en-US" sz="2000" dirty="0">
                <a:solidFill>
                  <a:schemeClr val="bg1"/>
                </a:solidFill>
                <a:latin typeface="Goudy Old Style" charset="0"/>
                <a:ea typeface="Goudy Old Style" charset="0"/>
                <a:cs typeface="Goudy Old Style" charset="0"/>
              </a:rPr>
              <a:t>1947—“All my seven Narnian books began with seeing pictures in my head</a:t>
            </a:r>
            <a:r>
              <a:rPr lang="en-US" sz="2000" i="1" dirty="0">
                <a:solidFill>
                  <a:schemeClr val="bg1"/>
                </a:solidFill>
                <a:latin typeface="Goudy Old Style" charset="0"/>
                <a:ea typeface="Goudy Old Style" charset="0"/>
                <a:cs typeface="Goudy Old Style" charset="0"/>
              </a:rPr>
              <a:t>. The Lion, the Witch, and the Wardrobe</a:t>
            </a:r>
            <a:r>
              <a:rPr lang="en-US" sz="2000" dirty="0">
                <a:solidFill>
                  <a:schemeClr val="bg1"/>
                </a:solidFill>
                <a:latin typeface="Goudy Old Style" charset="0"/>
                <a:ea typeface="Goudy Old Style" charset="0"/>
                <a:cs typeface="Goudy Old Style" charset="0"/>
              </a:rPr>
              <a:t> began with a picture of a Faun carrying an umbrella and parcels in a snowy wood. This picture had been in my mind since I was about sixteen. Then one day, when I was about forty, I said to myself: ‘Let's try to make a story about it.’ At first I had very little idea how the story would go. But then suddenly Aslan came bounding into it. I think I had been having a good many dreams of lions about that time. Once He was there He pulled the whole story together.”—</a:t>
            </a:r>
            <a:r>
              <a:rPr lang="en-US" sz="2000" i="1" dirty="0">
                <a:solidFill>
                  <a:schemeClr val="bg1"/>
                </a:solidFill>
                <a:latin typeface="Goudy Old Style" charset="0"/>
                <a:ea typeface="Goudy Old Style" charset="0"/>
                <a:cs typeface="Goudy Old Style" charset="0"/>
              </a:rPr>
              <a:t>Radio Times </a:t>
            </a:r>
            <a:r>
              <a:rPr lang="en-US" sz="2000" dirty="0">
                <a:solidFill>
                  <a:schemeClr val="bg1"/>
                </a:solidFill>
                <a:latin typeface="Goudy Old Style" charset="0"/>
                <a:ea typeface="Goudy Old Style" charset="0"/>
                <a:cs typeface="Goudy Old Style" charset="0"/>
              </a:rPr>
              <a:t>interview, 1960</a:t>
            </a:r>
            <a:br>
              <a:rPr lang="en-US" sz="2000" dirty="0">
                <a:solidFill>
                  <a:schemeClr val="bg1"/>
                </a:solidFill>
                <a:latin typeface="Goudy Old Style" charset="0"/>
                <a:ea typeface="Goudy Old Style" charset="0"/>
                <a:cs typeface="Goudy Old Style" charset="0"/>
              </a:rPr>
            </a:br>
            <a:br>
              <a:rPr lang="en-US" sz="2000" dirty="0">
                <a:solidFill>
                  <a:schemeClr val="bg1"/>
                </a:solidFill>
                <a:latin typeface="Goudy Old Style" charset="0"/>
                <a:ea typeface="Goudy Old Style" charset="0"/>
                <a:cs typeface="Goudy Old Style" charset="0"/>
              </a:rPr>
            </a:br>
            <a:r>
              <a:rPr lang="en-US" sz="2000" dirty="0">
                <a:solidFill>
                  <a:schemeClr val="bg1"/>
                </a:solidFill>
                <a:latin typeface="Goudy Old Style" charset="0"/>
                <a:ea typeface="Goudy Old Style" charset="0"/>
                <a:cs typeface="Goudy Old Style" charset="0"/>
              </a:rPr>
              <a:t>1954--“I did not say to myself ‘Let us represent Jesus as He really is in our world by a Lion in Narnia’: I said ‘Let us suppose that there were a land like Narnia and that the Son of God, as He became a Man in our world, became a Lion there, and then imagine what would happen.” </a:t>
            </a:r>
            <a:br>
              <a:rPr lang="en-US" sz="2000" dirty="0">
                <a:solidFill>
                  <a:schemeClr val="bg1"/>
                </a:solidFill>
                <a:latin typeface="Goudy Old Style" charset="0"/>
                <a:ea typeface="Goudy Old Style" charset="0"/>
                <a:cs typeface="Goudy Old Style" charset="0"/>
              </a:rPr>
            </a:br>
            <a:r>
              <a:rPr lang="en-US" sz="2000" dirty="0">
                <a:solidFill>
                  <a:schemeClr val="bg1"/>
                </a:solidFill>
                <a:latin typeface="Goudy Old Style" charset="0"/>
                <a:ea typeface="Goudy Old Style" charset="0"/>
                <a:cs typeface="Goudy Old Style" charset="0"/>
              </a:rPr>
              <a:t>--</a:t>
            </a:r>
            <a:r>
              <a:rPr lang="en-US" sz="2000" i="1" dirty="0">
                <a:solidFill>
                  <a:schemeClr val="bg1"/>
                </a:solidFill>
                <a:latin typeface="Goudy Old Style" charset="0"/>
                <a:ea typeface="Goudy Old Style" charset="0"/>
                <a:cs typeface="Goudy Old Style" charset="0"/>
              </a:rPr>
              <a:t>letter to a fifth grade class in Maryland</a:t>
            </a:r>
            <a:br>
              <a:rPr lang="en-US" sz="2000" i="1" dirty="0">
                <a:solidFill>
                  <a:schemeClr val="bg1"/>
                </a:solidFill>
                <a:latin typeface="Goudy Old Style" charset="0"/>
                <a:ea typeface="Goudy Old Style" charset="0"/>
                <a:cs typeface="Goudy Old Style" charset="0"/>
              </a:rPr>
            </a:br>
            <a:br>
              <a:rPr lang="en-US" sz="2000" i="1" dirty="0">
                <a:solidFill>
                  <a:schemeClr val="bg1"/>
                </a:solidFill>
                <a:latin typeface="Goudy Old Style" charset="0"/>
                <a:ea typeface="Goudy Old Style" charset="0"/>
                <a:cs typeface="Goudy Old Style" charset="0"/>
              </a:rPr>
            </a:br>
            <a:r>
              <a:rPr lang="en-US" sz="2000" b="1" dirty="0">
                <a:solidFill>
                  <a:schemeClr val="bg1"/>
                </a:solidFill>
                <a:latin typeface="Goudy Old Style" charset="0"/>
                <a:ea typeface="Goudy Old Style" charset="0"/>
                <a:cs typeface="Goudy Old Style" charset="0"/>
              </a:rPr>
              <a:t>Lewis was passionate in his views about children’s stories:</a:t>
            </a:r>
            <a:br>
              <a:rPr lang="en-US" sz="2000" b="1" dirty="0">
                <a:solidFill>
                  <a:schemeClr val="bg1"/>
                </a:solidFill>
                <a:latin typeface="Goudy Old Style" charset="0"/>
                <a:ea typeface="Goudy Old Style" charset="0"/>
                <a:cs typeface="Goudy Old Style" charset="0"/>
              </a:rPr>
            </a:br>
            <a:br>
              <a:rPr lang="en-US" sz="2000" dirty="0">
                <a:solidFill>
                  <a:schemeClr val="bg1"/>
                </a:solidFill>
                <a:latin typeface="Goudy Old Style" charset="0"/>
                <a:ea typeface="Goudy Old Style" charset="0"/>
                <a:cs typeface="Goudy Old Style" charset="0"/>
              </a:rPr>
            </a:br>
            <a:r>
              <a:rPr lang="en-US" sz="2000" dirty="0">
                <a:solidFill>
                  <a:schemeClr val="bg1"/>
                </a:solidFill>
                <a:latin typeface="Goudy Old Style" charset="0"/>
                <a:ea typeface="Goudy Old Style" charset="0"/>
                <a:cs typeface="Goudy Old Style" charset="0"/>
              </a:rPr>
              <a:t>“A children's story that can only be enjoyed by children is not a good children's story in the slightest.” </a:t>
            </a:r>
            <a:br>
              <a:rPr lang="en-US" sz="2000" dirty="0">
                <a:solidFill>
                  <a:schemeClr val="bg1"/>
                </a:solidFill>
                <a:latin typeface="Goudy Old Style" charset="0"/>
                <a:ea typeface="Goudy Old Style" charset="0"/>
                <a:cs typeface="Goudy Old Style" charset="0"/>
              </a:rPr>
            </a:br>
            <a:br>
              <a:rPr lang="en-US" sz="2000" dirty="0">
                <a:solidFill>
                  <a:schemeClr val="bg1"/>
                </a:solidFill>
                <a:latin typeface="Goudy Old Style" charset="0"/>
                <a:ea typeface="Goudy Old Style" charset="0"/>
                <a:cs typeface="Goudy Old Style" charset="0"/>
              </a:rPr>
            </a:br>
            <a:r>
              <a:rPr lang="en-US" sz="2000" dirty="0">
                <a:solidFill>
                  <a:schemeClr val="bg1"/>
                </a:solidFill>
                <a:latin typeface="Goudy Old Style" charset="0"/>
                <a:ea typeface="Goudy Old Style" charset="0"/>
                <a:cs typeface="Goudy Old Style" charset="0"/>
              </a:rPr>
              <a:t> “No book is really worth reading at the age of ten which is not equally – and often far more – worth reading at the age of fifty and beyond.” </a:t>
            </a:r>
          </a:p>
          <a:p>
            <a:pPr algn="l">
              <a:spcBef>
                <a:spcPts val="0"/>
              </a:spcBef>
            </a:pPr>
            <a:endParaRPr lang="en-US" sz="2000" dirty="0">
              <a:solidFill>
                <a:schemeClr val="bg1"/>
              </a:solidFill>
              <a:latin typeface="Goudy Old Style" panose="02020502050305020303" pitchFamily="18" charset="77"/>
              <a:ea typeface="Goudy Old Style" charset="0"/>
              <a:cs typeface="Goudy Old Style" charset="0"/>
            </a:endParaRPr>
          </a:p>
          <a:p>
            <a:pPr algn="l">
              <a:spcBef>
                <a:spcPts val="0"/>
              </a:spcBef>
            </a:pPr>
            <a:r>
              <a:rPr lang="en-US" sz="2000" dirty="0">
                <a:solidFill>
                  <a:schemeClr val="bg1"/>
                </a:solidFill>
                <a:latin typeface="Goudy Old Style" panose="02020502050305020303" pitchFamily="18" charset="77"/>
              </a:rPr>
              <a:t>"Someday you will be old enough to start reading fairy tales again.”—</a:t>
            </a:r>
            <a:r>
              <a:rPr lang="en-US" sz="2000" i="1" dirty="0">
                <a:solidFill>
                  <a:schemeClr val="bg1"/>
                </a:solidFill>
                <a:latin typeface="Goudy Old Style" panose="02020502050305020303" pitchFamily="18" charset="77"/>
              </a:rPr>
              <a:t>from Lewis’s dedication to his goddaughter Lucy Barfield in </a:t>
            </a:r>
            <a:r>
              <a:rPr lang="en-US" sz="2000" i="1" u="sng" dirty="0">
                <a:solidFill>
                  <a:schemeClr val="bg1"/>
                </a:solidFill>
                <a:latin typeface="Goudy Old Style" panose="02020502050305020303" pitchFamily="18" charset="77"/>
              </a:rPr>
              <a:t>The Lion, the Witch, and the Wardrobe  </a:t>
            </a:r>
            <a:br>
              <a:rPr lang="en-US" sz="2000" u="sng" dirty="0">
                <a:solidFill>
                  <a:schemeClr val="bg1"/>
                </a:solidFill>
                <a:latin typeface="Goudy Old Style" panose="02020502050305020303" pitchFamily="18" charset="77"/>
                <a:ea typeface="Goudy Old Style" charset="0"/>
                <a:cs typeface="Goudy Old Style" charset="0"/>
              </a:rPr>
            </a:br>
            <a:br>
              <a:rPr lang="en-US" sz="2000" dirty="0">
                <a:solidFill>
                  <a:schemeClr val="bg1"/>
                </a:solidFill>
                <a:latin typeface="Goudy Old Style" panose="02020502050305020303" pitchFamily="18" charset="77"/>
                <a:ea typeface="Goudy Old Style" charset="0"/>
                <a:cs typeface="Goudy Old Style" charset="0"/>
              </a:rPr>
            </a:br>
            <a:endParaRPr lang="en-US" sz="2000" dirty="0">
              <a:solidFill>
                <a:schemeClr val="bg1"/>
              </a:solidFill>
              <a:latin typeface="Goudy Old Style" panose="02020502050305020303" pitchFamily="18" charset="77"/>
            </a:endParaRPr>
          </a:p>
        </p:txBody>
      </p:sp>
      <p:sp>
        <p:nvSpPr>
          <p:cNvPr id="6" name="Rectangle 2">
            <a:extLst>
              <a:ext uri="{FF2B5EF4-FFF2-40B4-BE49-F238E27FC236}">
                <a16:creationId xmlns:a16="http://schemas.microsoft.com/office/drawing/2014/main" id="{7B03FE1F-D734-6BB0-4B84-7687175D65A8}"/>
              </a:ext>
            </a:extLst>
          </p:cNvPr>
          <p:cNvSpPr>
            <a:spLocks noChangeArrowheads="1"/>
          </p:cNvSpPr>
          <p:nvPr/>
        </p:nvSpPr>
        <p:spPr bwMode="auto">
          <a:xfrm>
            <a:off x="0" y="-461665"/>
            <a:ext cx="184731"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charset="0"/>
              </a:rPr>
            </a:br>
            <a:endParaRPr kumimoji="0" lang="en-US" altLang="en-US" sz="1800" b="0" i="0" u="none" strike="noStrike" cap="none" normalizeH="0" baseline="0" dirty="0">
              <a:ln>
                <a:noFill/>
              </a:ln>
              <a:solidFill>
                <a:schemeClr val="tx1"/>
              </a:solidFill>
              <a:effectLst/>
              <a:latin typeface="Arial" charset="0"/>
            </a:endParaRPr>
          </a:p>
        </p:txBody>
      </p:sp>
      <p:pic>
        <p:nvPicPr>
          <p:cNvPr id="7" name="Picture 6" descr="A book cover of a person riding a horse&#10;&#10;Description automatically generated">
            <a:extLst>
              <a:ext uri="{FF2B5EF4-FFF2-40B4-BE49-F238E27FC236}">
                <a16:creationId xmlns:a16="http://schemas.microsoft.com/office/drawing/2014/main" id="{71835F7C-7A5D-6112-CD0D-995D1DC10AD3}"/>
              </a:ext>
            </a:extLst>
          </p:cNvPr>
          <p:cNvPicPr>
            <a:picLocks noChangeAspect="1"/>
          </p:cNvPicPr>
          <p:nvPr/>
        </p:nvPicPr>
        <p:blipFill>
          <a:blip r:embed="rId2"/>
          <a:stretch>
            <a:fillRect/>
          </a:stretch>
        </p:blipFill>
        <p:spPr>
          <a:xfrm>
            <a:off x="10537371" y="2082800"/>
            <a:ext cx="1654628" cy="2676236"/>
          </a:xfrm>
          <a:prstGeom prst="rect">
            <a:avLst/>
          </a:prstGeom>
        </p:spPr>
      </p:pic>
      <p:pic>
        <p:nvPicPr>
          <p:cNvPr id="4" name="Picture 3">
            <a:extLst>
              <a:ext uri="{FF2B5EF4-FFF2-40B4-BE49-F238E27FC236}">
                <a16:creationId xmlns:a16="http://schemas.microsoft.com/office/drawing/2014/main" id="{DF056E4B-70E4-2145-70C2-9BE5BD70BF77}"/>
              </a:ext>
            </a:extLst>
          </p:cNvPr>
          <p:cNvPicPr>
            <a:picLocks noChangeAspect="1"/>
          </p:cNvPicPr>
          <p:nvPr/>
        </p:nvPicPr>
        <p:blipFill>
          <a:blip r:embed="rId3"/>
          <a:stretch>
            <a:fillRect/>
          </a:stretch>
        </p:blipFill>
        <p:spPr>
          <a:xfrm>
            <a:off x="10418164" y="1813810"/>
            <a:ext cx="1773835" cy="2968053"/>
          </a:xfrm>
          <a:prstGeom prst="rect">
            <a:avLst/>
          </a:prstGeom>
        </p:spPr>
      </p:pic>
    </p:spTree>
    <p:extLst>
      <p:ext uri="{BB962C8B-B14F-4D97-AF65-F5344CB8AC3E}">
        <p14:creationId xmlns:p14="http://schemas.microsoft.com/office/powerpoint/2010/main" val="42016467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6159065-B085-E96F-3C67-FBFBA15FC0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E3BB7C-2214-B872-123B-35F435115AB2}"/>
              </a:ext>
            </a:extLst>
          </p:cNvPr>
          <p:cNvSpPr>
            <a:spLocks noGrp="1"/>
          </p:cNvSpPr>
          <p:nvPr>
            <p:ph type="ctrTitle"/>
          </p:nvPr>
        </p:nvSpPr>
        <p:spPr>
          <a:xfrm>
            <a:off x="142876" y="0"/>
            <a:ext cx="9171812" cy="6835139"/>
          </a:xfrm>
        </p:spPr>
        <p:txBody>
          <a:bodyPr>
            <a:normAutofit/>
          </a:bodyPr>
          <a:lstStyle/>
          <a:p>
            <a:pPr algn="l"/>
            <a:br>
              <a:rPr lang="en-US" sz="2400" b="1" dirty="0">
                <a:latin typeface="Goudy Old Style" charset="0"/>
                <a:ea typeface="Goudy Old Style" charset="0"/>
                <a:cs typeface="Goudy Old Style" charset="0"/>
              </a:rPr>
            </a:br>
            <a:br>
              <a:rPr lang="en-US" sz="2400" dirty="0">
                <a:latin typeface="Goudy Old Style" charset="0"/>
                <a:ea typeface="Goudy Old Style" charset="0"/>
                <a:cs typeface="Goudy Old Style" charset="0"/>
              </a:rPr>
            </a:br>
            <a:r>
              <a:rPr lang="en-US" sz="2400" b="1" i="1" baseline="30000" dirty="0">
                <a:latin typeface="Goudy Old Style" charset="0"/>
                <a:ea typeface="Goudy Old Style" charset="0"/>
                <a:cs typeface="Goudy Old Style" charset="0"/>
              </a:rPr>
              <a:t> </a:t>
            </a:r>
            <a:endParaRPr lang="en-US" sz="2400" i="1" dirty="0">
              <a:latin typeface="Goudy Old Style" charset="0"/>
              <a:ea typeface="Goudy Old Style" charset="0"/>
              <a:cs typeface="Goudy Old Style" charset="0"/>
            </a:endParaRPr>
          </a:p>
        </p:txBody>
      </p:sp>
      <p:sp>
        <p:nvSpPr>
          <p:cNvPr id="3" name="Subtitle 2">
            <a:extLst>
              <a:ext uri="{FF2B5EF4-FFF2-40B4-BE49-F238E27FC236}">
                <a16:creationId xmlns:a16="http://schemas.microsoft.com/office/drawing/2014/main" id="{10203CEE-C8FE-F348-6C51-ADE69915C70E}"/>
              </a:ext>
            </a:extLst>
          </p:cNvPr>
          <p:cNvSpPr>
            <a:spLocks noGrp="1"/>
          </p:cNvSpPr>
          <p:nvPr>
            <p:ph type="subTitle" idx="1"/>
          </p:nvPr>
        </p:nvSpPr>
        <p:spPr>
          <a:xfrm>
            <a:off x="0" y="-1"/>
            <a:ext cx="10537371" cy="6835139"/>
          </a:xfrm>
        </p:spPr>
        <p:txBody>
          <a:bodyPr>
            <a:normAutofit lnSpcReduction="10000"/>
          </a:bodyPr>
          <a:lstStyle/>
          <a:p>
            <a:pPr algn="l"/>
            <a:r>
              <a:rPr lang="en-US" sz="2200" b="1" dirty="0">
                <a:solidFill>
                  <a:schemeClr val="bg1"/>
                </a:solidFill>
                <a:latin typeface="Goudy Old Style" charset="0"/>
                <a:ea typeface="Goudy Old Style" charset="0"/>
                <a:cs typeface="Goudy Old Style" charset="0"/>
              </a:rPr>
              <a:t>Why Narnia is still so important to read today:</a:t>
            </a:r>
          </a:p>
          <a:p>
            <a:pPr algn="l"/>
            <a:r>
              <a:rPr lang="en-US" sz="2200" dirty="0">
                <a:solidFill>
                  <a:schemeClr val="bg1"/>
                </a:solidFill>
                <a:latin typeface="Goudy Old Style" panose="02020502050305020303" pitchFamily="18" charset="77"/>
              </a:rPr>
              <a:t>“The </a:t>
            </a:r>
            <a:r>
              <a:rPr lang="en-US" sz="2200" i="1" dirty="0">
                <a:solidFill>
                  <a:schemeClr val="bg1"/>
                </a:solidFill>
                <a:latin typeface="Goudy Old Style" panose="02020502050305020303" pitchFamily="18" charset="77"/>
              </a:rPr>
              <a:t>Chronicle of Narnia </a:t>
            </a:r>
            <a:r>
              <a:rPr lang="en-US" sz="2200" dirty="0">
                <a:solidFill>
                  <a:schemeClr val="bg1"/>
                </a:solidFill>
                <a:latin typeface="Goudy Old Style" panose="02020502050305020303" pitchFamily="18" charset="77"/>
              </a:rPr>
              <a:t>still find an audience because they are real. I don’t mean that in the sense that I believe there is actually some place called Narnia or talking beasts or celestial bodies that retire into human form. I think rather that Lewis managed to create stories that immerse us in a narrative world where what matters most to us –– and what speaks to our hearts –– is actually the core of the drama. Again, he doesn’t “tell” us these things; he shows us these things; he gives us the feel of them; he appeals to our imaginations with them. We are invited to reimagine the drama and joy of Christianity from within our very own world, which is often a world drained of wonder. Lewis created the world of Narnia so that those who entered there could learn to see our own world anew,… as a “spiritual pilgrimage,” which means that by entering into the fiction as fully as possible, we are being drawn into a narrative where the development of character matters, where who you are and who you become matter, and where sacrifice and courage and the virtues also matter. You are supposed to be changed by the journey through these chronicles.”--</a:t>
            </a:r>
            <a:r>
              <a:rPr lang="en-US" sz="2200" i="1" dirty="0">
                <a:solidFill>
                  <a:schemeClr val="bg1"/>
                </a:solidFill>
                <a:latin typeface="Goudy Old Style" panose="02020502050305020303" pitchFamily="18" charset="77"/>
              </a:rPr>
              <a:t>Dr. Leonard DiLorenzo, Notre Dame</a:t>
            </a:r>
          </a:p>
          <a:p>
            <a:pPr algn="l"/>
            <a:r>
              <a:rPr lang="en-US" sz="2200" dirty="0">
                <a:solidFill>
                  <a:schemeClr val="bg1"/>
                </a:solidFill>
                <a:latin typeface="Goudy Old Style" panose="02020502050305020303" pitchFamily="18" charset="77"/>
              </a:rPr>
              <a:t>“To understand the deep appeal of Narnia, we need first to appreciate the place of stories in helping us to make sense of reality, and our own place within it. The </a:t>
            </a:r>
            <a:r>
              <a:rPr lang="en-US" sz="2200" i="1" dirty="0">
                <a:solidFill>
                  <a:schemeClr val="bg1"/>
                </a:solidFill>
                <a:latin typeface="Goudy Old Style" panose="02020502050305020303" pitchFamily="18" charset="77"/>
              </a:rPr>
              <a:t>Chronicles of Narnia</a:t>
            </a:r>
            <a:r>
              <a:rPr lang="en-US" sz="2200" dirty="0">
                <a:solidFill>
                  <a:schemeClr val="bg1"/>
                </a:solidFill>
                <a:latin typeface="Goudy Old Style" panose="02020502050305020303" pitchFamily="18" charset="77"/>
              </a:rPr>
              <a:t> resonate strongly with the basic human intuition that our own story is part of something greater and grander - something which, once we have grasped it, allows us to see our situation in a new and more meaningful way. A veil is lifted; a door is opened; a curtain is drawn aside; we are enabled to enter a new realm. Our own story is now seen to be part of a much bigger story, which both helps us understand how we fit into a greater scheme of things, and discover the difference we can make.”—</a:t>
            </a:r>
            <a:r>
              <a:rPr lang="en-US" sz="2200" i="1" dirty="0">
                <a:solidFill>
                  <a:schemeClr val="bg1"/>
                </a:solidFill>
                <a:latin typeface="Goudy Old Style" panose="02020502050305020303" pitchFamily="18" charset="77"/>
              </a:rPr>
              <a:t>Rev. Dr. Alister McGrath, Oxford University</a:t>
            </a:r>
          </a:p>
          <a:p>
            <a:pPr algn="l"/>
            <a:endParaRPr lang="en-US" sz="2300" b="1" dirty="0">
              <a:solidFill>
                <a:schemeClr val="bg1"/>
              </a:solidFill>
              <a:latin typeface="Goudy Old Style" panose="02020502050305020303" pitchFamily="18" charset="77"/>
              <a:ea typeface="Goudy Old Style" charset="0"/>
              <a:cs typeface="Goudy Old Style" charset="0"/>
            </a:endParaRPr>
          </a:p>
        </p:txBody>
      </p:sp>
      <p:sp>
        <p:nvSpPr>
          <p:cNvPr id="6" name="Rectangle 2">
            <a:extLst>
              <a:ext uri="{FF2B5EF4-FFF2-40B4-BE49-F238E27FC236}">
                <a16:creationId xmlns:a16="http://schemas.microsoft.com/office/drawing/2014/main" id="{F75E2D2C-FFE9-404D-857A-00C3871C1AD3}"/>
              </a:ext>
            </a:extLst>
          </p:cNvPr>
          <p:cNvSpPr>
            <a:spLocks noChangeArrowheads="1"/>
          </p:cNvSpPr>
          <p:nvPr/>
        </p:nvSpPr>
        <p:spPr bwMode="auto">
          <a:xfrm>
            <a:off x="0" y="-461665"/>
            <a:ext cx="184731"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charset="0"/>
              </a:rPr>
            </a:br>
            <a:endParaRPr kumimoji="0" lang="en-US" altLang="en-US" sz="1800" b="0" i="0" u="none" strike="noStrike" cap="none" normalizeH="0" baseline="0" dirty="0">
              <a:ln>
                <a:noFill/>
              </a:ln>
              <a:solidFill>
                <a:schemeClr val="tx1"/>
              </a:solidFill>
              <a:effectLst/>
              <a:latin typeface="Arial" charset="0"/>
            </a:endParaRPr>
          </a:p>
        </p:txBody>
      </p:sp>
      <p:pic>
        <p:nvPicPr>
          <p:cNvPr id="7" name="Picture 6" descr="A book cover of a person riding a horse&#10;&#10;Description automatically generated">
            <a:extLst>
              <a:ext uri="{FF2B5EF4-FFF2-40B4-BE49-F238E27FC236}">
                <a16:creationId xmlns:a16="http://schemas.microsoft.com/office/drawing/2014/main" id="{B181F6C5-C3F9-EB2C-6BDC-063C1F839B03}"/>
              </a:ext>
            </a:extLst>
          </p:cNvPr>
          <p:cNvPicPr>
            <a:picLocks noChangeAspect="1"/>
          </p:cNvPicPr>
          <p:nvPr/>
        </p:nvPicPr>
        <p:blipFill>
          <a:blip r:embed="rId2"/>
          <a:stretch>
            <a:fillRect/>
          </a:stretch>
        </p:blipFill>
        <p:spPr>
          <a:xfrm>
            <a:off x="10537371" y="2116667"/>
            <a:ext cx="1654628" cy="2642369"/>
          </a:xfrm>
          <a:prstGeom prst="rect">
            <a:avLst/>
          </a:prstGeom>
        </p:spPr>
      </p:pic>
      <p:pic>
        <p:nvPicPr>
          <p:cNvPr id="4" name="Picture 3">
            <a:extLst>
              <a:ext uri="{FF2B5EF4-FFF2-40B4-BE49-F238E27FC236}">
                <a16:creationId xmlns:a16="http://schemas.microsoft.com/office/drawing/2014/main" id="{935B5D09-A017-63E2-52C8-A53B645FBEC6}"/>
              </a:ext>
            </a:extLst>
          </p:cNvPr>
          <p:cNvPicPr>
            <a:picLocks noChangeAspect="1"/>
          </p:cNvPicPr>
          <p:nvPr/>
        </p:nvPicPr>
        <p:blipFill>
          <a:blip r:embed="rId3"/>
          <a:stretch>
            <a:fillRect/>
          </a:stretch>
        </p:blipFill>
        <p:spPr>
          <a:xfrm>
            <a:off x="10537371" y="1813810"/>
            <a:ext cx="1654628" cy="2968053"/>
          </a:xfrm>
          <a:prstGeom prst="rect">
            <a:avLst/>
          </a:prstGeom>
        </p:spPr>
      </p:pic>
    </p:spTree>
    <p:extLst>
      <p:ext uri="{BB962C8B-B14F-4D97-AF65-F5344CB8AC3E}">
        <p14:creationId xmlns:p14="http://schemas.microsoft.com/office/powerpoint/2010/main" val="6720176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6A296DF-738E-DB10-AF60-C10C2C7386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95A4B0-CF32-3C71-6D70-DB4E096D0188}"/>
              </a:ext>
            </a:extLst>
          </p:cNvPr>
          <p:cNvSpPr>
            <a:spLocks noGrp="1"/>
          </p:cNvSpPr>
          <p:nvPr>
            <p:ph type="ctrTitle"/>
          </p:nvPr>
        </p:nvSpPr>
        <p:spPr>
          <a:xfrm>
            <a:off x="142876" y="0"/>
            <a:ext cx="9171812" cy="6835139"/>
          </a:xfrm>
        </p:spPr>
        <p:txBody>
          <a:bodyPr>
            <a:normAutofit/>
          </a:bodyPr>
          <a:lstStyle/>
          <a:p>
            <a:pPr algn="l"/>
            <a:br>
              <a:rPr lang="en-US" sz="2400" b="1" dirty="0">
                <a:latin typeface="Goudy Old Style" charset="0"/>
                <a:ea typeface="Goudy Old Style" charset="0"/>
                <a:cs typeface="Goudy Old Style" charset="0"/>
              </a:rPr>
            </a:br>
            <a:br>
              <a:rPr lang="en-US" sz="2400" dirty="0">
                <a:latin typeface="Goudy Old Style" charset="0"/>
                <a:ea typeface="Goudy Old Style" charset="0"/>
                <a:cs typeface="Goudy Old Style" charset="0"/>
              </a:rPr>
            </a:br>
            <a:r>
              <a:rPr lang="en-US" sz="2400" b="1" i="1" baseline="30000" dirty="0">
                <a:latin typeface="Goudy Old Style" charset="0"/>
                <a:ea typeface="Goudy Old Style" charset="0"/>
                <a:cs typeface="Goudy Old Style" charset="0"/>
              </a:rPr>
              <a:t> </a:t>
            </a:r>
            <a:endParaRPr lang="en-US" sz="2400" i="1" dirty="0">
              <a:latin typeface="Goudy Old Style" charset="0"/>
              <a:ea typeface="Goudy Old Style" charset="0"/>
              <a:cs typeface="Goudy Old Style" charset="0"/>
            </a:endParaRPr>
          </a:p>
        </p:txBody>
      </p:sp>
      <p:sp>
        <p:nvSpPr>
          <p:cNvPr id="3" name="Subtitle 2">
            <a:extLst>
              <a:ext uri="{FF2B5EF4-FFF2-40B4-BE49-F238E27FC236}">
                <a16:creationId xmlns:a16="http://schemas.microsoft.com/office/drawing/2014/main" id="{30DC7294-7CB3-8EFE-B50B-FDDA2E7F8CDB}"/>
              </a:ext>
            </a:extLst>
          </p:cNvPr>
          <p:cNvSpPr>
            <a:spLocks noGrp="1"/>
          </p:cNvSpPr>
          <p:nvPr>
            <p:ph type="subTitle" idx="1"/>
          </p:nvPr>
        </p:nvSpPr>
        <p:spPr>
          <a:xfrm>
            <a:off x="0" y="-1"/>
            <a:ext cx="10537371" cy="6835139"/>
          </a:xfrm>
        </p:spPr>
        <p:txBody>
          <a:bodyPr>
            <a:normAutofit/>
          </a:bodyPr>
          <a:lstStyle/>
          <a:p>
            <a:pPr algn="l"/>
            <a:r>
              <a:rPr lang="en-US" sz="2200" b="1" dirty="0">
                <a:solidFill>
                  <a:schemeClr val="bg1"/>
                </a:solidFill>
                <a:latin typeface="Goudy Old Style" charset="0"/>
                <a:ea typeface="Goudy Old Style" charset="0"/>
                <a:cs typeface="Goudy Old Style" charset="0"/>
              </a:rPr>
              <a:t>Why Narnia is still so important to read today (continued)</a:t>
            </a:r>
          </a:p>
          <a:p>
            <a:pPr algn="l"/>
            <a:r>
              <a:rPr lang="en-US" sz="2200" dirty="0">
                <a:solidFill>
                  <a:schemeClr val="bg1"/>
                </a:solidFill>
                <a:latin typeface="Goudy Old Style" panose="02020502050305020303" pitchFamily="18" charset="77"/>
              </a:rPr>
              <a:t>“C.S. Lewis wrote about stealing past “the watchful dragons of the mind” to describe the ability of literature to reach the hearts and minds of a reader with ideas they might not otherwise consider.</a:t>
            </a:r>
            <a:r>
              <a:rPr lang="en-US" sz="2200" baseline="30000" dirty="0">
                <a:solidFill>
                  <a:schemeClr val="bg1"/>
                </a:solidFill>
                <a:latin typeface="Goudy Old Style" panose="02020502050305020303" pitchFamily="18" charset="77"/>
              </a:rPr>
              <a:t> </a:t>
            </a:r>
            <a:r>
              <a:rPr lang="en-US" sz="2200" dirty="0">
                <a:solidFill>
                  <a:schemeClr val="bg1"/>
                </a:solidFill>
                <a:latin typeface="Goudy Old Style" panose="02020502050305020303" pitchFamily="18" charset="77"/>
              </a:rPr>
              <a:t>He proposed that such stories could work upon the imagination to bring the heart to Christ. Indeed, his own experience was something of that sort. He credits the work of George MacDonald with “baptizing his imagination” long before he committed his life to Christ, or even acknowledged that there is a God. [Tolkien scholar] Dr. Holly Ordway had much the same experience through the literature of Tolkien. In her book, </a:t>
            </a:r>
            <a:r>
              <a:rPr lang="en-US" sz="2200" i="1" dirty="0">
                <a:solidFill>
                  <a:schemeClr val="bg1"/>
                </a:solidFill>
                <a:latin typeface="Goudy Old Style" panose="02020502050305020303" pitchFamily="18" charset="77"/>
              </a:rPr>
              <a:t>Not God’s Type</a:t>
            </a:r>
            <a:r>
              <a:rPr lang="en-US" sz="2200" dirty="0">
                <a:solidFill>
                  <a:schemeClr val="bg1"/>
                </a:solidFill>
                <a:latin typeface="Goudy Old Style" panose="02020502050305020303" pitchFamily="18" charset="77"/>
              </a:rPr>
              <a:t>, she calls this the “light from the invisible lamp.”</a:t>
            </a:r>
            <a:r>
              <a:rPr lang="en-US" sz="2200" baseline="30000" dirty="0">
                <a:solidFill>
                  <a:schemeClr val="bg1"/>
                </a:solidFill>
                <a:latin typeface="Goudy Old Style" panose="02020502050305020303" pitchFamily="18" charset="77"/>
              </a:rPr>
              <a:t> </a:t>
            </a:r>
            <a:r>
              <a:rPr lang="en-US" sz="2200" dirty="0">
                <a:solidFill>
                  <a:schemeClr val="bg1"/>
                </a:solidFill>
                <a:latin typeface="Goudy Old Style" panose="02020502050305020303" pitchFamily="18" charset="77"/>
              </a:rPr>
              <a:t>These “baptisms of the imagination” happen, in part, due to the invitation into what English majors everywhere know as “the literary universe.” This is the realm in which the story exists.”—</a:t>
            </a:r>
            <a:r>
              <a:rPr lang="en-US" sz="2000" i="1" dirty="0">
                <a:solidFill>
                  <a:schemeClr val="bg1"/>
                </a:solidFill>
                <a:latin typeface="Goudy Old Style" panose="02020502050305020303" pitchFamily="18" charset="77"/>
              </a:rPr>
              <a:t>An Unexpected Journal July 2, 2018, “The Power of Story” Karise Gililland</a:t>
            </a:r>
          </a:p>
          <a:p>
            <a:pPr algn="l"/>
            <a:endParaRPr lang="en-US" sz="2000" b="1" i="1" dirty="0">
              <a:solidFill>
                <a:schemeClr val="bg1"/>
              </a:solidFill>
              <a:latin typeface="Goudy Old Style" panose="02020502050305020303" pitchFamily="18" charset="77"/>
              <a:ea typeface="Goudy Old Style" charset="0"/>
              <a:cs typeface="Goudy Old Style" charset="0"/>
            </a:endParaRPr>
          </a:p>
          <a:p>
            <a:pPr algn="l"/>
            <a:r>
              <a:rPr lang="en-US" sz="2200" b="1" dirty="0">
                <a:solidFill>
                  <a:schemeClr val="bg1"/>
                </a:solidFill>
                <a:latin typeface="Goudy Old Style" panose="02020502050305020303" pitchFamily="18" charset="77"/>
                <a:ea typeface="Goudy Old Style" charset="0"/>
                <a:cs typeface="Goudy Old Style" charset="0"/>
              </a:rPr>
              <a:t>In our 21</a:t>
            </a:r>
            <a:r>
              <a:rPr lang="en-US" sz="2200" b="1" baseline="30000" dirty="0">
                <a:solidFill>
                  <a:schemeClr val="bg1"/>
                </a:solidFill>
                <a:latin typeface="Goudy Old Style" panose="02020502050305020303" pitchFamily="18" charset="77"/>
                <a:ea typeface="Goudy Old Style" charset="0"/>
                <a:cs typeface="Goudy Old Style" charset="0"/>
              </a:rPr>
              <a:t>st</a:t>
            </a:r>
            <a:r>
              <a:rPr lang="en-US" sz="2200" b="1" dirty="0">
                <a:solidFill>
                  <a:schemeClr val="bg1"/>
                </a:solidFill>
                <a:latin typeface="Goudy Old Style" panose="02020502050305020303" pitchFamily="18" charset="77"/>
                <a:ea typeface="Goudy Old Style" charset="0"/>
                <a:cs typeface="Goudy Old Style" charset="0"/>
              </a:rPr>
              <a:t> century world where we are overwhelmed with an onslaught of media and noise coming at us around the clock, our minds often shut down and don’t want to engage with more “facts” or arguments or narratives even about important matters, but the longing of our hearts for meaning and purpose and beauty is still there. Stories are the best way to get around our weariness and re-engage our hearts with what is True, Good, and Beautiful.</a:t>
            </a:r>
          </a:p>
        </p:txBody>
      </p:sp>
      <p:sp>
        <p:nvSpPr>
          <p:cNvPr id="6" name="Rectangle 2">
            <a:extLst>
              <a:ext uri="{FF2B5EF4-FFF2-40B4-BE49-F238E27FC236}">
                <a16:creationId xmlns:a16="http://schemas.microsoft.com/office/drawing/2014/main" id="{BE16CB8D-C4EA-1334-3443-2C6DF79CB9A6}"/>
              </a:ext>
            </a:extLst>
          </p:cNvPr>
          <p:cNvSpPr>
            <a:spLocks noChangeArrowheads="1"/>
          </p:cNvSpPr>
          <p:nvPr/>
        </p:nvSpPr>
        <p:spPr bwMode="auto">
          <a:xfrm>
            <a:off x="0" y="-461665"/>
            <a:ext cx="184731"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charset="0"/>
              </a:rPr>
            </a:br>
            <a:endParaRPr kumimoji="0" lang="en-US" altLang="en-US" sz="1800" b="0" i="0" u="none" strike="noStrike" cap="none" normalizeH="0" baseline="0" dirty="0">
              <a:ln>
                <a:noFill/>
              </a:ln>
              <a:solidFill>
                <a:schemeClr val="tx1"/>
              </a:solidFill>
              <a:effectLst/>
              <a:latin typeface="Arial" charset="0"/>
            </a:endParaRPr>
          </a:p>
        </p:txBody>
      </p:sp>
      <p:pic>
        <p:nvPicPr>
          <p:cNvPr id="7" name="Picture 6" descr="A book cover of a person riding a horse&#10;&#10;Description automatically generated">
            <a:extLst>
              <a:ext uri="{FF2B5EF4-FFF2-40B4-BE49-F238E27FC236}">
                <a16:creationId xmlns:a16="http://schemas.microsoft.com/office/drawing/2014/main" id="{6380D373-6332-3BAB-4D89-8F03B94DD175}"/>
              </a:ext>
            </a:extLst>
          </p:cNvPr>
          <p:cNvPicPr>
            <a:picLocks noChangeAspect="1"/>
          </p:cNvPicPr>
          <p:nvPr/>
        </p:nvPicPr>
        <p:blipFill>
          <a:blip r:embed="rId2"/>
          <a:stretch>
            <a:fillRect/>
          </a:stretch>
        </p:blipFill>
        <p:spPr>
          <a:xfrm>
            <a:off x="10537371" y="2116667"/>
            <a:ext cx="1654628" cy="2642369"/>
          </a:xfrm>
          <a:prstGeom prst="rect">
            <a:avLst/>
          </a:prstGeom>
        </p:spPr>
      </p:pic>
      <p:pic>
        <p:nvPicPr>
          <p:cNvPr id="4" name="Picture 3">
            <a:extLst>
              <a:ext uri="{FF2B5EF4-FFF2-40B4-BE49-F238E27FC236}">
                <a16:creationId xmlns:a16="http://schemas.microsoft.com/office/drawing/2014/main" id="{FF6AE469-F54A-E57F-1F77-7493C4145802}"/>
              </a:ext>
            </a:extLst>
          </p:cNvPr>
          <p:cNvPicPr>
            <a:picLocks noChangeAspect="1"/>
          </p:cNvPicPr>
          <p:nvPr/>
        </p:nvPicPr>
        <p:blipFill>
          <a:blip r:embed="rId3"/>
          <a:stretch>
            <a:fillRect/>
          </a:stretch>
        </p:blipFill>
        <p:spPr>
          <a:xfrm>
            <a:off x="10537371" y="1813810"/>
            <a:ext cx="1654628" cy="2968053"/>
          </a:xfrm>
          <a:prstGeom prst="rect">
            <a:avLst/>
          </a:prstGeom>
        </p:spPr>
      </p:pic>
    </p:spTree>
    <p:extLst>
      <p:ext uri="{BB962C8B-B14F-4D97-AF65-F5344CB8AC3E}">
        <p14:creationId xmlns:p14="http://schemas.microsoft.com/office/powerpoint/2010/main" val="8967322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0F4BBD0-9B57-9704-A81B-C3BA7F9759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397285-B9B8-F29A-7F6B-303D6D79E494}"/>
              </a:ext>
            </a:extLst>
          </p:cNvPr>
          <p:cNvSpPr>
            <a:spLocks noGrp="1"/>
          </p:cNvSpPr>
          <p:nvPr>
            <p:ph type="ctrTitle"/>
          </p:nvPr>
        </p:nvSpPr>
        <p:spPr>
          <a:xfrm>
            <a:off x="142876" y="0"/>
            <a:ext cx="9171812" cy="6835139"/>
          </a:xfrm>
        </p:spPr>
        <p:txBody>
          <a:bodyPr>
            <a:normAutofit/>
          </a:bodyPr>
          <a:lstStyle/>
          <a:p>
            <a:pPr algn="l"/>
            <a:br>
              <a:rPr lang="en-US" sz="2400" b="1" dirty="0">
                <a:latin typeface="Goudy Old Style" charset="0"/>
                <a:ea typeface="Goudy Old Style" charset="0"/>
                <a:cs typeface="Goudy Old Style" charset="0"/>
              </a:rPr>
            </a:br>
            <a:br>
              <a:rPr lang="en-US" sz="2400" dirty="0">
                <a:latin typeface="Goudy Old Style" charset="0"/>
                <a:ea typeface="Goudy Old Style" charset="0"/>
                <a:cs typeface="Goudy Old Style" charset="0"/>
              </a:rPr>
            </a:br>
            <a:r>
              <a:rPr lang="en-US" sz="2400" b="1" i="1" baseline="30000" dirty="0">
                <a:latin typeface="Goudy Old Style" charset="0"/>
                <a:ea typeface="Goudy Old Style" charset="0"/>
                <a:cs typeface="Goudy Old Style" charset="0"/>
              </a:rPr>
              <a:t> </a:t>
            </a:r>
            <a:endParaRPr lang="en-US" sz="2400" i="1" dirty="0">
              <a:latin typeface="Goudy Old Style" charset="0"/>
              <a:ea typeface="Goudy Old Style" charset="0"/>
              <a:cs typeface="Goudy Old Style" charset="0"/>
            </a:endParaRPr>
          </a:p>
        </p:txBody>
      </p:sp>
      <p:sp>
        <p:nvSpPr>
          <p:cNvPr id="3" name="Subtitle 2">
            <a:extLst>
              <a:ext uri="{FF2B5EF4-FFF2-40B4-BE49-F238E27FC236}">
                <a16:creationId xmlns:a16="http://schemas.microsoft.com/office/drawing/2014/main" id="{9C7974FD-33E6-E790-49BE-09F7F1773159}"/>
              </a:ext>
            </a:extLst>
          </p:cNvPr>
          <p:cNvSpPr>
            <a:spLocks noGrp="1"/>
          </p:cNvSpPr>
          <p:nvPr>
            <p:ph type="subTitle" idx="1"/>
          </p:nvPr>
        </p:nvSpPr>
        <p:spPr>
          <a:xfrm>
            <a:off x="0" y="-1"/>
            <a:ext cx="10537371" cy="6835139"/>
          </a:xfrm>
        </p:spPr>
        <p:txBody>
          <a:bodyPr>
            <a:normAutofit lnSpcReduction="10000"/>
          </a:bodyPr>
          <a:lstStyle/>
          <a:p>
            <a:pPr algn="l"/>
            <a:endParaRPr lang="en-US" sz="800" b="1" dirty="0">
              <a:solidFill>
                <a:schemeClr val="bg1"/>
              </a:solidFill>
              <a:latin typeface="Goudy Old Style" charset="0"/>
              <a:ea typeface="Goudy Old Style" charset="0"/>
              <a:cs typeface="Goudy Old Style" charset="0"/>
            </a:endParaRPr>
          </a:p>
          <a:p>
            <a:pPr algn="l"/>
            <a:r>
              <a:rPr lang="en-US" sz="2200" b="1" dirty="0">
                <a:solidFill>
                  <a:schemeClr val="bg1"/>
                </a:solidFill>
                <a:latin typeface="Goudy Old Style" charset="0"/>
                <a:ea typeface="Goudy Old Style" charset="0"/>
                <a:cs typeface="Goudy Old Style" charset="0"/>
              </a:rPr>
              <a:t>Why study </a:t>
            </a:r>
            <a:r>
              <a:rPr lang="en-US" sz="2200" b="1" i="1" dirty="0">
                <a:solidFill>
                  <a:schemeClr val="bg1"/>
                </a:solidFill>
                <a:latin typeface="Goudy Old Style" charset="0"/>
                <a:ea typeface="Goudy Old Style" charset="0"/>
                <a:cs typeface="Goudy Old Style" charset="0"/>
              </a:rPr>
              <a:t>The Voyage of the Dawn Treader </a:t>
            </a:r>
            <a:r>
              <a:rPr lang="en-US" sz="2200" b="1" dirty="0">
                <a:solidFill>
                  <a:schemeClr val="bg1"/>
                </a:solidFill>
                <a:latin typeface="Goudy Old Style" charset="0"/>
                <a:ea typeface="Goudy Old Style" charset="0"/>
                <a:cs typeface="Goudy Old Style" charset="0"/>
              </a:rPr>
              <a:t>today? </a:t>
            </a:r>
          </a:p>
          <a:p>
            <a:pPr algn="l">
              <a:spcAft>
                <a:spcPts val="300"/>
              </a:spcAft>
            </a:pPr>
            <a:r>
              <a:rPr lang="en-US" sz="2200" dirty="0">
                <a:solidFill>
                  <a:schemeClr val="bg1"/>
                </a:solidFill>
                <a:latin typeface="Goudy Old Style" panose="02020502050305020303" pitchFamily="18" charset="77"/>
              </a:rPr>
              <a:t>What do a picture on the wall that comes to life and splashes real water out of the frame, a valiant warrior mouse, a petulant boy turned into a dragon, and stars in the heavens that come to earth to retire all have in common? They are all part of the glorious imagery of C.S. Lewis's beloved classic </a:t>
            </a:r>
            <a:r>
              <a:rPr lang="en-US" sz="2200" i="1" dirty="0">
                <a:solidFill>
                  <a:schemeClr val="bg1"/>
                </a:solidFill>
                <a:latin typeface="Goudy Old Style" panose="02020502050305020303" pitchFamily="18" charset="77"/>
              </a:rPr>
              <a:t>The Voyage of the Dawn Treader, </a:t>
            </a:r>
            <a:r>
              <a:rPr lang="en-US" sz="2200" dirty="0">
                <a:solidFill>
                  <a:schemeClr val="bg1"/>
                </a:solidFill>
                <a:latin typeface="Goudy Old Style" panose="02020502050305020303" pitchFamily="18" charset="77"/>
              </a:rPr>
              <a:t>the third book in the </a:t>
            </a:r>
            <a:r>
              <a:rPr lang="en-US" sz="2200" i="1" dirty="0">
                <a:solidFill>
                  <a:schemeClr val="bg1"/>
                </a:solidFill>
                <a:latin typeface="Goudy Old Style" panose="02020502050305020303" pitchFamily="18" charset="77"/>
              </a:rPr>
              <a:t>Chronicles of Narnia---</a:t>
            </a:r>
            <a:r>
              <a:rPr lang="en-US" sz="2200" dirty="0">
                <a:solidFill>
                  <a:schemeClr val="bg1"/>
                </a:solidFill>
                <a:latin typeface="Goudy Old Style" panose="02020502050305020303" pitchFamily="18" charset="77"/>
              </a:rPr>
              <a:t>this book is first of all a great and compelling story, full of vivid imagery, which makes a spell-binding read. But it is so much more than that! Like the other Narnia stories, this book is full of important theological and spiritual Truths that Lewis has woven into the story.</a:t>
            </a:r>
            <a:br>
              <a:rPr lang="en-US" sz="2200" dirty="0">
                <a:solidFill>
                  <a:schemeClr val="bg1"/>
                </a:solidFill>
                <a:latin typeface="Goudy Old Style" panose="02020502050305020303" pitchFamily="18" charset="77"/>
              </a:rPr>
            </a:br>
            <a:br>
              <a:rPr lang="en-US" sz="2200" dirty="0">
                <a:solidFill>
                  <a:schemeClr val="bg1"/>
                </a:solidFill>
              </a:rPr>
            </a:br>
            <a:r>
              <a:rPr lang="en-US" sz="2200" dirty="0">
                <a:solidFill>
                  <a:schemeClr val="bg1"/>
                </a:solidFill>
                <a:latin typeface="Goudy Old Style" panose="02020502050305020303" pitchFamily="18" charset="77"/>
              </a:rPr>
              <a:t>Among the profound spiritual truths that we will unpack in this class are the following which seem especially timely:</a:t>
            </a:r>
          </a:p>
          <a:p>
            <a:pPr algn="l">
              <a:spcAft>
                <a:spcPts val="300"/>
              </a:spcAft>
            </a:pPr>
            <a:r>
              <a:rPr lang="en-US" sz="2200" dirty="0">
                <a:solidFill>
                  <a:schemeClr val="bg1"/>
                </a:solidFill>
                <a:latin typeface="Goudy Old Style" panose="02020502050305020303" pitchFamily="18" charset="77"/>
              </a:rPr>
              <a:t>--the futility of the wisdom of the world</a:t>
            </a:r>
          </a:p>
          <a:p>
            <a:pPr algn="l">
              <a:spcAft>
                <a:spcPts val="300"/>
              </a:spcAft>
            </a:pPr>
            <a:r>
              <a:rPr lang="en-US" sz="2200" dirty="0">
                <a:solidFill>
                  <a:schemeClr val="bg1"/>
                </a:solidFill>
                <a:latin typeface="Goudy Old Style" panose="02020502050305020303" pitchFamily="18" charset="77"/>
              </a:rPr>
              <a:t>--the corrosive nature of temptation</a:t>
            </a:r>
          </a:p>
          <a:p>
            <a:pPr algn="l">
              <a:spcAft>
                <a:spcPts val="300"/>
              </a:spcAft>
            </a:pPr>
            <a:r>
              <a:rPr lang="en-US" sz="2200" dirty="0">
                <a:solidFill>
                  <a:schemeClr val="bg1"/>
                </a:solidFill>
                <a:latin typeface="Goudy Old Style" panose="02020502050305020303" pitchFamily="18" charset="77"/>
              </a:rPr>
              <a:t>--our need for transformation by Jesus rather than just a self-improvement program</a:t>
            </a:r>
          </a:p>
          <a:p>
            <a:pPr algn="l">
              <a:spcAft>
                <a:spcPts val="300"/>
              </a:spcAft>
            </a:pPr>
            <a:r>
              <a:rPr lang="en-US" sz="2200" dirty="0">
                <a:solidFill>
                  <a:schemeClr val="bg1"/>
                </a:solidFill>
                <a:latin typeface="Goudy Old Style" panose="02020502050305020303" pitchFamily="18" charset="77"/>
              </a:rPr>
              <a:t>--the reality of darkness, fear, and danger but the stronger reality of the abiding presence of God</a:t>
            </a:r>
          </a:p>
          <a:p>
            <a:pPr algn="l">
              <a:spcAft>
                <a:spcPts val="300"/>
              </a:spcAft>
            </a:pPr>
            <a:r>
              <a:rPr lang="en-US" sz="2200" dirty="0">
                <a:solidFill>
                  <a:schemeClr val="bg1"/>
                </a:solidFill>
                <a:latin typeface="Goudy Old Style" panose="02020502050305020303" pitchFamily="18" charset="77"/>
              </a:rPr>
              <a:t>--the importance of courageously leaning into our longings for what is Good, True, Beautiful, and Eternal</a:t>
            </a:r>
          </a:p>
          <a:p>
            <a:pPr algn="l">
              <a:spcAft>
                <a:spcPts val="300"/>
              </a:spcAft>
            </a:pPr>
            <a:br>
              <a:rPr lang="en-US" sz="2200" dirty="0">
                <a:solidFill>
                  <a:schemeClr val="bg1"/>
                </a:solidFill>
                <a:latin typeface="Goudy Old Style" panose="02020502050305020303" pitchFamily="18" charset="77"/>
              </a:rPr>
            </a:br>
            <a:endParaRPr lang="en-US" sz="2200" i="1" dirty="0">
              <a:solidFill>
                <a:schemeClr val="bg1"/>
              </a:solidFill>
              <a:latin typeface="Goudy Old Style" panose="02020502050305020303" pitchFamily="18" charset="77"/>
              <a:ea typeface="Goudy Old Style" charset="0"/>
              <a:cs typeface="Goudy Old Style" charset="0"/>
            </a:endParaRPr>
          </a:p>
        </p:txBody>
      </p:sp>
      <p:sp>
        <p:nvSpPr>
          <p:cNvPr id="6" name="Rectangle 2">
            <a:extLst>
              <a:ext uri="{FF2B5EF4-FFF2-40B4-BE49-F238E27FC236}">
                <a16:creationId xmlns:a16="http://schemas.microsoft.com/office/drawing/2014/main" id="{A6758855-577D-0A18-4DE8-65A5D8ABFF7C}"/>
              </a:ext>
            </a:extLst>
          </p:cNvPr>
          <p:cNvSpPr>
            <a:spLocks noChangeArrowheads="1"/>
          </p:cNvSpPr>
          <p:nvPr/>
        </p:nvSpPr>
        <p:spPr bwMode="auto">
          <a:xfrm>
            <a:off x="0" y="-461665"/>
            <a:ext cx="184731"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charset="0"/>
              </a:rPr>
            </a:br>
            <a:endParaRPr kumimoji="0" lang="en-US" altLang="en-US" sz="1800" b="0" i="0" u="none" strike="noStrike" cap="none" normalizeH="0" baseline="0" dirty="0">
              <a:ln>
                <a:noFill/>
              </a:ln>
              <a:solidFill>
                <a:schemeClr val="tx1"/>
              </a:solidFill>
              <a:effectLst/>
              <a:latin typeface="Arial" charset="0"/>
            </a:endParaRPr>
          </a:p>
        </p:txBody>
      </p:sp>
      <p:pic>
        <p:nvPicPr>
          <p:cNvPr id="7" name="Picture 6" descr="A book cover of a person riding a horse&#10;&#10;Description automatically generated">
            <a:extLst>
              <a:ext uri="{FF2B5EF4-FFF2-40B4-BE49-F238E27FC236}">
                <a16:creationId xmlns:a16="http://schemas.microsoft.com/office/drawing/2014/main" id="{866BEF7A-BE8A-BD71-F9AC-922F824D6E2A}"/>
              </a:ext>
            </a:extLst>
          </p:cNvPr>
          <p:cNvPicPr>
            <a:picLocks noChangeAspect="1"/>
          </p:cNvPicPr>
          <p:nvPr/>
        </p:nvPicPr>
        <p:blipFill>
          <a:blip r:embed="rId2"/>
          <a:stretch>
            <a:fillRect/>
          </a:stretch>
        </p:blipFill>
        <p:spPr>
          <a:xfrm>
            <a:off x="10537371" y="2082800"/>
            <a:ext cx="1654628" cy="2676236"/>
          </a:xfrm>
          <a:prstGeom prst="rect">
            <a:avLst/>
          </a:prstGeom>
        </p:spPr>
      </p:pic>
      <p:pic>
        <p:nvPicPr>
          <p:cNvPr id="4" name="Picture 3">
            <a:extLst>
              <a:ext uri="{FF2B5EF4-FFF2-40B4-BE49-F238E27FC236}">
                <a16:creationId xmlns:a16="http://schemas.microsoft.com/office/drawing/2014/main" id="{E37565DD-F86D-4E91-2171-160B97711A4B}"/>
              </a:ext>
            </a:extLst>
          </p:cNvPr>
          <p:cNvPicPr>
            <a:picLocks noChangeAspect="1"/>
          </p:cNvPicPr>
          <p:nvPr/>
        </p:nvPicPr>
        <p:blipFill>
          <a:blip r:embed="rId3"/>
          <a:stretch>
            <a:fillRect/>
          </a:stretch>
        </p:blipFill>
        <p:spPr>
          <a:xfrm>
            <a:off x="10537371" y="1813810"/>
            <a:ext cx="1654628" cy="2968053"/>
          </a:xfrm>
          <a:prstGeom prst="rect">
            <a:avLst/>
          </a:prstGeom>
        </p:spPr>
      </p:pic>
    </p:spTree>
    <p:extLst>
      <p:ext uri="{BB962C8B-B14F-4D97-AF65-F5344CB8AC3E}">
        <p14:creationId xmlns:p14="http://schemas.microsoft.com/office/powerpoint/2010/main" val="19801131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DEB8DCE-241A-36E5-E907-0AEB9CD5BE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0C9A00-D29B-E0CE-D5B5-F113A5D7FC68}"/>
              </a:ext>
            </a:extLst>
          </p:cNvPr>
          <p:cNvSpPr>
            <a:spLocks noGrp="1"/>
          </p:cNvSpPr>
          <p:nvPr>
            <p:ph type="ctrTitle"/>
          </p:nvPr>
        </p:nvSpPr>
        <p:spPr>
          <a:xfrm>
            <a:off x="142876" y="0"/>
            <a:ext cx="9171812" cy="6835139"/>
          </a:xfrm>
        </p:spPr>
        <p:txBody>
          <a:bodyPr>
            <a:normAutofit/>
          </a:bodyPr>
          <a:lstStyle/>
          <a:p>
            <a:pPr algn="l"/>
            <a:br>
              <a:rPr lang="en-US" sz="2400" b="1" dirty="0">
                <a:latin typeface="Goudy Old Style" charset="0"/>
                <a:ea typeface="Goudy Old Style" charset="0"/>
                <a:cs typeface="Goudy Old Style" charset="0"/>
              </a:rPr>
            </a:br>
            <a:br>
              <a:rPr lang="en-US" sz="2400" dirty="0">
                <a:latin typeface="Goudy Old Style" charset="0"/>
                <a:ea typeface="Goudy Old Style" charset="0"/>
                <a:cs typeface="Goudy Old Style" charset="0"/>
              </a:rPr>
            </a:br>
            <a:r>
              <a:rPr lang="en-US" sz="2400" b="1" i="1" baseline="30000" dirty="0">
                <a:latin typeface="Goudy Old Style" charset="0"/>
                <a:ea typeface="Goudy Old Style" charset="0"/>
                <a:cs typeface="Goudy Old Style" charset="0"/>
              </a:rPr>
              <a:t> </a:t>
            </a:r>
            <a:endParaRPr lang="en-US" sz="2400" i="1" dirty="0">
              <a:latin typeface="Goudy Old Style" charset="0"/>
              <a:ea typeface="Goudy Old Style" charset="0"/>
              <a:cs typeface="Goudy Old Style" charset="0"/>
            </a:endParaRPr>
          </a:p>
        </p:txBody>
      </p:sp>
      <p:sp>
        <p:nvSpPr>
          <p:cNvPr id="3" name="Subtitle 2">
            <a:extLst>
              <a:ext uri="{FF2B5EF4-FFF2-40B4-BE49-F238E27FC236}">
                <a16:creationId xmlns:a16="http://schemas.microsoft.com/office/drawing/2014/main" id="{F18F3804-5D3A-C293-46CA-ABA4D7CECB22}"/>
              </a:ext>
            </a:extLst>
          </p:cNvPr>
          <p:cNvSpPr>
            <a:spLocks noGrp="1"/>
          </p:cNvSpPr>
          <p:nvPr>
            <p:ph type="subTitle" idx="1"/>
          </p:nvPr>
        </p:nvSpPr>
        <p:spPr>
          <a:xfrm>
            <a:off x="1550288" y="-1"/>
            <a:ext cx="9234297" cy="6835139"/>
          </a:xfrm>
        </p:spPr>
        <p:txBody>
          <a:bodyPr>
            <a:normAutofit/>
          </a:bodyPr>
          <a:lstStyle/>
          <a:p>
            <a:pPr algn="l"/>
            <a:endParaRPr lang="en-US" sz="800" b="1" dirty="0">
              <a:solidFill>
                <a:schemeClr val="bg1"/>
              </a:solidFill>
              <a:latin typeface="Goudy Old Style" charset="0"/>
              <a:ea typeface="Goudy Old Style" charset="0"/>
              <a:cs typeface="Goudy Old Style" charset="0"/>
            </a:endParaRPr>
          </a:p>
          <a:p>
            <a:pPr marL="0" marR="0" algn="l">
              <a:spcBef>
                <a:spcPts val="0"/>
              </a:spcBef>
              <a:spcAft>
                <a:spcPts val="0"/>
              </a:spcAft>
            </a:pPr>
            <a:endParaRPr lang="en-US" sz="2300" b="1" dirty="0">
              <a:solidFill>
                <a:schemeClr val="bg1"/>
              </a:solidFill>
              <a:latin typeface="Goudy Old Style" panose="02020502050305020303" pitchFamily="18" charset="77"/>
            </a:endParaRPr>
          </a:p>
          <a:p>
            <a:pPr marL="0" marR="0" algn="l">
              <a:spcBef>
                <a:spcPts val="0"/>
              </a:spcBef>
              <a:spcAft>
                <a:spcPts val="0"/>
              </a:spcAft>
            </a:pPr>
            <a:r>
              <a:rPr lang="en-US" sz="2300" dirty="0">
                <a:solidFill>
                  <a:schemeClr val="bg1"/>
                </a:solidFill>
                <a:latin typeface="Goudy Old Style" panose="02020502050305020303" pitchFamily="18" charset="77"/>
              </a:rPr>
              <a:t>The third book in the Narnia series was written early in 1950 and completed even before </a:t>
            </a:r>
            <a:r>
              <a:rPr lang="en-US" sz="2300" i="1" dirty="0">
                <a:solidFill>
                  <a:schemeClr val="bg1"/>
                </a:solidFill>
                <a:latin typeface="Goudy Old Style" panose="02020502050305020303" pitchFamily="18" charset="77"/>
              </a:rPr>
              <a:t>The Lion, the Witch, and the Wardrobe </a:t>
            </a:r>
            <a:r>
              <a:rPr lang="en-US" sz="2300" dirty="0">
                <a:solidFill>
                  <a:schemeClr val="bg1"/>
                </a:solidFill>
                <a:latin typeface="Goudy Old Style" panose="02020502050305020303" pitchFamily="18" charset="77"/>
              </a:rPr>
              <a:t>was actually published. It was published in 1952 by Geoffrey Bles. </a:t>
            </a:r>
          </a:p>
          <a:p>
            <a:pPr marL="0" marR="0" algn="l">
              <a:spcBef>
                <a:spcPts val="0"/>
              </a:spcBef>
              <a:spcAft>
                <a:spcPts val="0"/>
              </a:spcAft>
            </a:pPr>
            <a:endParaRPr lang="en-US" sz="2300" b="1" i="1" dirty="0">
              <a:solidFill>
                <a:schemeClr val="bg1"/>
              </a:solidFill>
              <a:latin typeface="Goudy Old Style" panose="02020502050305020303" pitchFamily="18" charset="77"/>
            </a:endParaRPr>
          </a:p>
          <a:p>
            <a:pPr algn="l">
              <a:spcBef>
                <a:spcPts val="0"/>
              </a:spcBef>
            </a:pPr>
            <a:r>
              <a:rPr lang="en-US" sz="2300" dirty="0">
                <a:solidFill>
                  <a:schemeClr val="bg1"/>
                </a:solidFill>
                <a:latin typeface="Goudy Old Style" panose="02020502050305020303" pitchFamily="18" charset="77"/>
              </a:rPr>
              <a:t>Lewis dedicated the book to Geoffrey Corbett, who was 12 at the time of the book’s publication and was the third adopted child of fellow Inkling Owen Barfield, to whose daughter Lucy Lewis had </a:t>
            </a:r>
            <a:r>
              <a:rPr lang="en-US" sz="2300" i="1" dirty="0">
                <a:solidFill>
                  <a:schemeClr val="bg1"/>
                </a:solidFill>
                <a:latin typeface="Goudy Old Style" panose="02020502050305020303" pitchFamily="18" charset="77"/>
              </a:rPr>
              <a:t>dedicated The Lion, the Witch, and the Wardrobe</a:t>
            </a:r>
            <a:r>
              <a:rPr lang="en-US" sz="2300" dirty="0">
                <a:solidFill>
                  <a:schemeClr val="bg1"/>
                </a:solidFill>
                <a:latin typeface="Goudy Old Style" panose="02020502050305020303" pitchFamily="18" charset="77"/>
              </a:rPr>
              <a:t>. Lewis was close to Geoffrey and paid his school fees. Because of his appreciation for his adopted parents, Geoffrey later changed his name to Jeffrey Barfield. When his sister Lucy became seriously ill later in life, Jeffrey would often visit her and read out loud the Narnia stories which they both loved.</a:t>
            </a:r>
            <a:endParaRPr lang="en-US" sz="2200" dirty="0">
              <a:solidFill>
                <a:schemeClr val="bg1"/>
              </a:solidFill>
              <a:effectLst/>
              <a:latin typeface="Goudy Old Style" panose="02020502050305020303" pitchFamily="18" charset="77"/>
            </a:endParaRPr>
          </a:p>
          <a:p>
            <a:pPr algn="l">
              <a:spcBef>
                <a:spcPts val="0"/>
              </a:spcBef>
            </a:pPr>
            <a:endParaRPr lang="en-US" sz="2200" dirty="0">
              <a:solidFill>
                <a:schemeClr val="bg1"/>
              </a:solidFill>
              <a:latin typeface="Goudy Old Style" panose="02020502050305020303" pitchFamily="18" charset="77"/>
            </a:endParaRPr>
          </a:p>
          <a:p>
            <a:pPr marL="0" marR="0" algn="l">
              <a:spcBef>
                <a:spcPts val="0"/>
              </a:spcBef>
              <a:spcAft>
                <a:spcPts val="0"/>
              </a:spcAft>
            </a:pPr>
            <a:endParaRPr lang="en-US" sz="2200" b="1" dirty="0">
              <a:solidFill>
                <a:schemeClr val="bg1"/>
              </a:solidFill>
              <a:latin typeface="Goudy Old Style" panose="02020502050305020303" pitchFamily="18" charset="77"/>
            </a:endParaRPr>
          </a:p>
          <a:p>
            <a:pPr marL="0" marR="0" algn="l">
              <a:spcBef>
                <a:spcPts val="0"/>
              </a:spcBef>
              <a:spcAft>
                <a:spcPts val="0"/>
              </a:spcAft>
            </a:pPr>
            <a:endParaRPr lang="en-US" sz="1900" b="1" dirty="0">
              <a:solidFill>
                <a:schemeClr val="bg1"/>
              </a:solidFill>
              <a:latin typeface="Goudy Old Style" panose="02020502050305020303" pitchFamily="18" charset="77"/>
            </a:endParaRPr>
          </a:p>
        </p:txBody>
      </p:sp>
      <p:sp>
        <p:nvSpPr>
          <p:cNvPr id="6" name="Rectangle 2">
            <a:extLst>
              <a:ext uri="{FF2B5EF4-FFF2-40B4-BE49-F238E27FC236}">
                <a16:creationId xmlns:a16="http://schemas.microsoft.com/office/drawing/2014/main" id="{C3851E6A-4BAA-5920-A633-601203C100BC}"/>
              </a:ext>
            </a:extLst>
          </p:cNvPr>
          <p:cNvSpPr>
            <a:spLocks noChangeArrowheads="1"/>
          </p:cNvSpPr>
          <p:nvPr/>
        </p:nvSpPr>
        <p:spPr bwMode="auto">
          <a:xfrm>
            <a:off x="0" y="-461665"/>
            <a:ext cx="184731"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charset="0"/>
              </a:rPr>
            </a:br>
            <a:endParaRPr kumimoji="0" lang="en-US" altLang="en-US" sz="1800" b="0" i="0" u="none" strike="noStrike" cap="none" normalizeH="0" baseline="0" dirty="0">
              <a:ln>
                <a:noFill/>
              </a:ln>
              <a:solidFill>
                <a:schemeClr val="tx1"/>
              </a:solidFill>
              <a:effectLst/>
              <a:latin typeface="Arial" charset="0"/>
            </a:endParaRPr>
          </a:p>
        </p:txBody>
      </p:sp>
      <p:pic>
        <p:nvPicPr>
          <p:cNvPr id="7" name="Picture 6" descr="A book cover of a person riding a horse&#10;&#10;Description automatically generated">
            <a:extLst>
              <a:ext uri="{FF2B5EF4-FFF2-40B4-BE49-F238E27FC236}">
                <a16:creationId xmlns:a16="http://schemas.microsoft.com/office/drawing/2014/main" id="{8A086D81-2C79-39C8-5074-7F95BE3A32ED}"/>
              </a:ext>
            </a:extLst>
          </p:cNvPr>
          <p:cNvPicPr>
            <a:picLocks noChangeAspect="1"/>
          </p:cNvPicPr>
          <p:nvPr/>
        </p:nvPicPr>
        <p:blipFill>
          <a:blip r:embed="rId2"/>
          <a:stretch>
            <a:fillRect/>
          </a:stretch>
        </p:blipFill>
        <p:spPr>
          <a:xfrm>
            <a:off x="10784585" y="1947334"/>
            <a:ext cx="1407413" cy="2590800"/>
          </a:xfrm>
          <a:prstGeom prst="rect">
            <a:avLst/>
          </a:prstGeom>
        </p:spPr>
      </p:pic>
      <p:pic>
        <p:nvPicPr>
          <p:cNvPr id="8" name="Picture 7" descr="A white wall with black text&#10;&#10;Description automatically generated">
            <a:extLst>
              <a:ext uri="{FF2B5EF4-FFF2-40B4-BE49-F238E27FC236}">
                <a16:creationId xmlns:a16="http://schemas.microsoft.com/office/drawing/2014/main" id="{5FC21D43-A968-082E-7A7A-3DE68838D65A}"/>
              </a:ext>
            </a:extLst>
          </p:cNvPr>
          <p:cNvPicPr>
            <a:picLocks noChangeAspect="1"/>
          </p:cNvPicPr>
          <p:nvPr/>
        </p:nvPicPr>
        <p:blipFill>
          <a:blip r:embed="rId3"/>
          <a:stretch>
            <a:fillRect/>
          </a:stretch>
        </p:blipFill>
        <p:spPr>
          <a:xfrm>
            <a:off x="1" y="923329"/>
            <a:ext cx="1407412" cy="1904537"/>
          </a:xfrm>
          <a:prstGeom prst="rect">
            <a:avLst/>
          </a:prstGeom>
        </p:spPr>
      </p:pic>
      <p:pic>
        <p:nvPicPr>
          <p:cNvPr id="13" name="Picture 12">
            <a:extLst>
              <a:ext uri="{FF2B5EF4-FFF2-40B4-BE49-F238E27FC236}">
                <a16:creationId xmlns:a16="http://schemas.microsoft.com/office/drawing/2014/main" id="{F43758B8-A523-CAF1-70B7-11C6BD11069E}"/>
              </a:ext>
            </a:extLst>
          </p:cNvPr>
          <p:cNvPicPr>
            <a:picLocks noChangeAspect="1"/>
          </p:cNvPicPr>
          <p:nvPr/>
        </p:nvPicPr>
        <p:blipFill>
          <a:blip r:embed="rId4"/>
          <a:stretch>
            <a:fillRect/>
          </a:stretch>
        </p:blipFill>
        <p:spPr>
          <a:xfrm>
            <a:off x="1" y="923328"/>
            <a:ext cx="1407412" cy="2094191"/>
          </a:xfrm>
          <a:prstGeom prst="rect">
            <a:avLst/>
          </a:prstGeom>
        </p:spPr>
      </p:pic>
      <p:pic>
        <p:nvPicPr>
          <p:cNvPr id="14" name="Picture 13">
            <a:extLst>
              <a:ext uri="{FF2B5EF4-FFF2-40B4-BE49-F238E27FC236}">
                <a16:creationId xmlns:a16="http://schemas.microsoft.com/office/drawing/2014/main" id="{03E92016-D755-8FB3-61DF-7676D4B2A3DE}"/>
              </a:ext>
            </a:extLst>
          </p:cNvPr>
          <p:cNvPicPr>
            <a:picLocks noChangeAspect="1"/>
          </p:cNvPicPr>
          <p:nvPr/>
        </p:nvPicPr>
        <p:blipFill>
          <a:blip r:embed="rId5"/>
          <a:stretch>
            <a:fillRect/>
          </a:stretch>
        </p:blipFill>
        <p:spPr>
          <a:xfrm>
            <a:off x="10641711" y="1813810"/>
            <a:ext cx="1550287" cy="2968053"/>
          </a:xfrm>
          <a:prstGeom prst="rect">
            <a:avLst/>
          </a:prstGeom>
        </p:spPr>
      </p:pic>
    </p:spTree>
    <p:extLst>
      <p:ext uri="{BB962C8B-B14F-4D97-AF65-F5344CB8AC3E}">
        <p14:creationId xmlns:p14="http://schemas.microsoft.com/office/powerpoint/2010/main" val="25260449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FF9E01D-10F2-994A-A990-1EA9711BB4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7BF4CD-BEB8-829C-2C11-29A95F2C6DF5}"/>
              </a:ext>
            </a:extLst>
          </p:cNvPr>
          <p:cNvSpPr>
            <a:spLocks noGrp="1"/>
          </p:cNvSpPr>
          <p:nvPr>
            <p:ph type="ctrTitle"/>
          </p:nvPr>
        </p:nvSpPr>
        <p:spPr>
          <a:xfrm>
            <a:off x="142876" y="0"/>
            <a:ext cx="9171812" cy="6835139"/>
          </a:xfrm>
        </p:spPr>
        <p:txBody>
          <a:bodyPr>
            <a:normAutofit/>
          </a:bodyPr>
          <a:lstStyle/>
          <a:p>
            <a:pPr algn="l"/>
            <a:br>
              <a:rPr lang="en-US" sz="2400" b="1" dirty="0">
                <a:latin typeface="Goudy Old Style" charset="0"/>
                <a:ea typeface="Goudy Old Style" charset="0"/>
                <a:cs typeface="Goudy Old Style" charset="0"/>
              </a:rPr>
            </a:br>
            <a:br>
              <a:rPr lang="en-US" sz="2400" dirty="0">
                <a:latin typeface="Goudy Old Style" charset="0"/>
                <a:ea typeface="Goudy Old Style" charset="0"/>
                <a:cs typeface="Goudy Old Style" charset="0"/>
              </a:rPr>
            </a:br>
            <a:r>
              <a:rPr lang="en-US" sz="2400" b="1" i="1" baseline="30000" dirty="0">
                <a:latin typeface="Goudy Old Style" charset="0"/>
                <a:ea typeface="Goudy Old Style" charset="0"/>
                <a:cs typeface="Goudy Old Style" charset="0"/>
              </a:rPr>
              <a:t> </a:t>
            </a:r>
            <a:endParaRPr lang="en-US" sz="2400" i="1" dirty="0">
              <a:latin typeface="Goudy Old Style" charset="0"/>
              <a:ea typeface="Goudy Old Style" charset="0"/>
              <a:cs typeface="Goudy Old Style" charset="0"/>
            </a:endParaRPr>
          </a:p>
        </p:txBody>
      </p:sp>
      <p:sp>
        <p:nvSpPr>
          <p:cNvPr id="3" name="Subtitle 2">
            <a:extLst>
              <a:ext uri="{FF2B5EF4-FFF2-40B4-BE49-F238E27FC236}">
                <a16:creationId xmlns:a16="http://schemas.microsoft.com/office/drawing/2014/main" id="{FCB0D955-1BE7-17A8-8B85-83A4C5A97893}"/>
              </a:ext>
            </a:extLst>
          </p:cNvPr>
          <p:cNvSpPr>
            <a:spLocks noGrp="1"/>
          </p:cNvSpPr>
          <p:nvPr>
            <p:ph type="subTitle" idx="1"/>
          </p:nvPr>
        </p:nvSpPr>
        <p:spPr>
          <a:xfrm>
            <a:off x="0" y="-1"/>
            <a:ext cx="10784586" cy="6835139"/>
          </a:xfrm>
        </p:spPr>
        <p:txBody>
          <a:bodyPr>
            <a:normAutofit/>
          </a:bodyPr>
          <a:lstStyle/>
          <a:p>
            <a:pPr algn="l"/>
            <a:endParaRPr lang="en-US" sz="800" b="1" dirty="0">
              <a:solidFill>
                <a:schemeClr val="bg1"/>
              </a:solidFill>
              <a:latin typeface="Goudy Old Style" charset="0"/>
              <a:ea typeface="Goudy Old Style" charset="0"/>
              <a:cs typeface="Goudy Old Style" charset="0"/>
            </a:endParaRPr>
          </a:p>
          <a:p>
            <a:pPr marL="0" marR="0" algn="l">
              <a:spcBef>
                <a:spcPts val="0"/>
              </a:spcBef>
              <a:spcAft>
                <a:spcPts val="0"/>
              </a:spcAft>
            </a:pPr>
            <a:r>
              <a:rPr lang="en-US" sz="2300" b="1" dirty="0">
                <a:solidFill>
                  <a:schemeClr val="bg1"/>
                </a:solidFill>
                <a:latin typeface="Goudy Old Style" panose="02020502050305020303" pitchFamily="18" charset="77"/>
              </a:rPr>
              <a:t>Order, Setting,  and Overall Theme</a:t>
            </a:r>
          </a:p>
          <a:p>
            <a:pPr marL="0" marR="0" algn="l">
              <a:spcBef>
                <a:spcPts val="0"/>
              </a:spcBef>
              <a:spcAft>
                <a:spcPts val="0"/>
              </a:spcAft>
            </a:pPr>
            <a:endParaRPr lang="en-US" sz="2300" dirty="0">
              <a:solidFill>
                <a:schemeClr val="bg1"/>
              </a:solidFill>
              <a:latin typeface="Goudy Old Style" panose="02020502050305020303" pitchFamily="18" charset="77"/>
            </a:endParaRPr>
          </a:p>
          <a:p>
            <a:pPr marL="0" marR="0" algn="l">
              <a:spcBef>
                <a:spcPts val="0"/>
              </a:spcBef>
              <a:spcAft>
                <a:spcPts val="0"/>
              </a:spcAft>
            </a:pPr>
            <a:r>
              <a:rPr lang="en-US" sz="2300" dirty="0">
                <a:solidFill>
                  <a:schemeClr val="bg1"/>
                </a:solidFill>
                <a:latin typeface="Goudy Old Style" panose="02020502050305020303" pitchFamily="18" charset="77"/>
              </a:rPr>
              <a:t>The third in the series, written in early 1950 </a:t>
            </a:r>
          </a:p>
          <a:p>
            <a:pPr marL="0" marR="0" algn="l">
              <a:spcBef>
                <a:spcPts val="0"/>
              </a:spcBef>
              <a:spcAft>
                <a:spcPts val="0"/>
              </a:spcAft>
            </a:pPr>
            <a:r>
              <a:rPr lang="en-US" sz="2300" dirty="0">
                <a:solidFill>
                  <a:schemeClr val="bg1"/>
                </a:solidFill>
                <a:latin typeface="Goudy Old Style" panose="02020502050305020303" pitchFamily="18" charset="77"/>
              </a:rPr>
              <a:t>Published in 1952 </a:t>
            </a:r>
          </a:p>
          <a:p>
            <a:pPr marL="0" marR="0" algn="l">
              <a:spcBef>
                <a:spcPts val="0"/>
              </a:spcBef>
              <a:spcAft>
                <a:spcPts val="0"/>
              </a:spcAft>
            </a:pPr>
            <a:r>
              <a:rPr lang="en-US" sz="2300" dirty="0">
                <a:solidFill>
                  <a:schemeClr val="bg1"/>
                </a:solidFill>
                <a:latin typeface="Goudy Old Style" panose="02020502050305020303" pitchFamily="18" charset="77"/>
              </a:rPr>
              <a:t>Illustrated by Pauline Baynes</a:t>
            </a:r>
          </a:p>
          <a:p>
            <a:pPr marL="0" marR="0" algn="l">
              <a:spcBef>
                <a:spcPts val="0"/>
              </a:spcBef>
              <a:spcAft>
                <a:spcPts val="0"/>
              </a:spcAft>
            </a:pPr>
            <a:r>
              <a:rPr lang="en-US" sz="2300" dirty="0">
                <a:solidFill>
                  <a:schemeClr val="bg1"/>
                </a:solidFill>
                <a:latin typeface="Goudy Old Style" panose="02020502050305020303" pitchFamily="18" charset="77"/>
              </a:rPr>
              <a:t>Set in England in 1942, around two years after they first went to Narnia</a:t>
            </a:r>
          </a:p>
          <a:p>
            <a:pPr marL="0" marR="0" algn="l">
              <a:spcBef>
                <a:spcPts val="0"/>
              </a:spcBef>
              <a:spcAft>
                <a:spcPts val="0"/>
              </a:spcAft>
            </a:pPr>
            <a:r>
              <a:rPr lang="en-US" sz="2300" dirty="0">
                <a:solidFill>
                  <a:schemeClr val="bg1"/>
                </a:solidFill>
                <a:latin typeface="Goudy Old Style" panose="02020502050305020303" pitchFamily="18" charset="77"/>
              </a:rPr>
              <a:t>In Narnia time it is around1,300 years after </a:t>
            </a:r>
            <a:r>
              <a:rPr lang="en-US" sz="2300" i="1" dirty="0">
                <a:solidFill>
                  <a:schemeClr val="bg1"/>
                </a:solidFill>
                <a:latin typeface="Goudy Old Style" panose="02020502050305020303" pitchFamily="18" charset="77"/>
              </a:rPr>
              <a:t>The Lion, the Witch and the Wardrobe</a:t>
            </a:r>
          </a:p>
          <a:p>
            <a:pPr marL="0" marR="0" algn="l">
              <a:spcBef>
                <a:spcPts val="0"/>
              </a:spcBef>
              <a:spcAft>
                <a:spcPts val="0"/>
              </a:spcAft>
            </a:pPr>
            <a:r>
              <a:rPr lang="en-US" sz="2300" dirty="0">
                <a:solidFill>
                  <a:schemeClr val="bg1"/>
                </a:solidFill>
                <a:latin typeface="Goudy Old Style" panose="02020502050305020303" pitchFamily="18" charset="77"/>
              </a:rPr>
              <a:t>but only a few years after the events in </a:t>
            </a:r>
            <a:r>
              <a:rPr lang="en-US" sz="2300" i="1" dirty="0">
                <a:solidFill>
                  <a:schemeClr val="bg1"/>
                </a:solidFill>
                <a:latin typeface="Goudy Old Style" panose="02020502050305020303" pitchFamily="18" charset="77"/>
              </a:rPr>
              <a:t>Prince Caspian</a:t>
            </a:r>
          </a:p>
          <a:p>
            <a:pPr marL="0" marR="0" algn="l">
              <a:spcBef>
                <a:spcPts val="0"/>
              </a:spcBef>
              <a:spcAft>
                <a:spcPts val="0"/>
              </a:spcAft>
            </a:pPr>
            <a:endParaRPr lang="en-US" sz="2300" b="1" dirty="0">
              <a:solidFill>
                <a:schemeClr val="bg1"/>
              </a:solidFill>
              <a:latin typeface="Goudy Old Style" panose="02020502050305020303" pitchFamily="18" charset="77"/>
            </a:endParaRPr>
          </a:p>
          <a:p>
            <a:pPr marL="0" marR="0" algn="l">
              <a:spcBef>
                <a:spcPts val="0"/>
              </a:spcBef>
              <a:spcAft>
                <a:spcPts val="0"/>
              </a:spcAft>
            </a:pPr>
            <a:r>
              <a:rPr lang="en-US" sz="2300" b="1" dirty="0">
                <a:solidFill>
                  <a:schemeClr val="bg1"/>
                </a:solidFill>
                <a:latin typeface="Goudy Old Style" panose="02020502050305020303" pitchFamily="18" charset="77"/>
              </a:rPr>
              <a:t>Publication order—THE CORRECT order in which to read the Chronicles!</a:t>
            </a:r>
          </a:p>
          <a:p>
            <a:pPr marL="0" marR="0" algn="l">
              <a:spcBef>
                <a:spcPts val="0"/>
              </a:spcBef>
              <a:spcAft>
                <a:spcPts val="0"/>
              </a:spcAft>
            </a:pPr>
            <a:endParaRPr lang="en-US" sz="2300" b="1" dirty="0">
              <a:solidFill>
                <a:schemeClr val="bg1"/>
              </a:solidFill>
              <a:latin typeface="Goudy Old Style" panose="02020502050305020303" pitchFamily="18" charset="77"/>
            </a:endParaRPr>
          </a:p>
          <a:p>
            <a:pPr marL="0" marR="0" algn="l">
              <a:spcBef>
                <a:spcPts val="0"/>
              </a:spcBef>
              <a:spcAft>
                <a:spcPts val="0"/>
              </a:spcAft>
            </a:pPr>
            <a:r>
              <a:rPr lang="en-US" sz="2000" i="1" dirty="0">
                <a:solidFill>
                  <a:schemeClr val="bg1"/>
                </a:solidFill>
                <a:latin typeface="Goudy Old Style" charset="0"/>
                <a:ea typeface="Goudy Old Style" charset="0"/>
                <a:cs typeface="Goudy Old Style" charset="0"/>
              </a:rPr>
              <a:t>The Lion, the Witch and the Wardrobe (1950) </a:t>
            </a:r>
            <a:br>
              <a:rPr lang="en-US" sz="2000" i="1" dirty="0">
                <a:solidFill>
                  <a:schemeClr val="bg1"/>
                </a:solidFill>
                <a:latin typeface="Goudy Old Style" charset="0"/>
                <a:ea typeface="Goudy Old Style" charset="0"/>
                <a:cs typeface="Goudy Old Style" charset="0"/>
              </a:rPr>
            </a:br>
            <a:r>
              <a:rPr lang="en-US" sz="2000" i="1" dirty="0">
                <a:solidFill>
                  <a:schemeClr val="bg1"/>
                </a:solidFill>
                <a:latin typeface="Goudy Old Style" charset="0"/>
                <a:ea typeface="Goudy Old Style" charset="0"/>
                <a:cs typeface="Goudy Old Style" charset="0"/>
              </a:rPr>
              <a:t>Prince Caspian (1951) </a:t>
            </a:r>
            <a:br>
              <a:rPr lang="en-US" sz="2000" i="1" dirty="0">
                <a:solidFill>
                  <a:schemeClr val="bg1"/>
                </a:solidFill>
                <a:latin typeface="Goudy Old Style" charset="0"/>
                <a:ea typeface="Goudy Old Style" charset="0"/>
                <a:cs typeface="Goudy Old Style" charset="0"/>
              </a:rPr>
            </a:br>
            <a:r>
              <a:rPr lang="en-US" sz="2000" i="1" dirty="0">
                <a:solidFill>
                  <a:schemeClr val="bg1"/>
                </a:solidFill>
                <a:latin typeface="Goudy Old Style" charset="0"/>
                <a:ea typeface="Goudy Old Style" charset="0"/>
                <a:cs typeface="Goudy Old Style" charset="0"/>
              </a:rPr>
              <a:t>The Voyage of the Dawn Treader (1952) </a:t>
            </a:r>
            <a:br>
              <a:rPr lang="en-US" sz="2000" i="1" dirty="0">
                <a:solidFill>
                  <a:schemeClr val="bg1"/>
                </a:solidFill>
                <a:latin typeface="Goudy Old Style" charset="0"/>
                <a:ea typeface="Goudy Old Style" charset="0"/>
                <a:cs typeface="Goudy Old Style" charset="0"/>
              </a:rPr>
            </a:br>
            <a:r>
              <a:rPr lang="en-US" sz="2000" i="1" dirty="0">
                <a:solidFill>
                  <a:schemeClr val="bg1"/>
                </a:solidFill>
                <a:latin typeface="Goudy Old Style" charset="0"/>
                <a:ea typeface="Goudy Old Style" charset="0"/>
                <a:cs typeface="Goudy Old Style" charset="0"/>
              </a:rPr>
              <a:t>The Silver Chair (1953) </a:t>
            </a:r>
            <a:br>
              <a:rPr lang="en-US" sz="2000" i="1" dirty="0">
                <a:solidFill>
                  <a:schemeClr val="bg1"/>
                </a:solidFill>
                <a:latin typeface="Goudy Old Style" charset="0"/>
                <a:ea typeface="Goudy Old Style" charset="0"/>
                <a:cs typeface="Goudy Old Style" charset="0"/>
              </a:rPr>
            </a:br>
            <a:r>
              <a:rPr lang="en-US" sz="2000" i="1" dirty="0">
                <a:solidFill>
                  <a:schemeClr val="bg1"/>
                </a:solidFill>
                <a:latin typeface="Goudy Old Style" charset="0"/>
                <a:ea typeface="Goudy Old Style" charset="0"/>
                <a:cs typeface="Goudy Old Style" charset="0"/>
              </a:rPr>
              <a:t>The Horse and His Boy (1954) </a:t>
            </a:r>
            <a:br>
              <a:rPr lang="en-US" sz="2000" i="1" dirty="0">
                <a:solidFill>
                  <a:schemeClr val="bg1"/>
                </a:solidFill>
                <a:latin typeface="Goudy Old Style" charset="0"/>
                <a:ea typeface="Goudy Old Style" charset="0"/>
                <a:cs typeface="Goudy Old Style" charset="0"/>
              </a:rPr>
            </a:br>
            <a:r>
              <a:rPr lang="en-US" sz="2000" i="1" dirty="0">
                <a:solidFill>
                  <a:schemeClr val="bg1"/>
                </a:solidFill>
                <a:latin typeface="Goudy Old Style" charset="0"/>
                <a:ea typeface="Goudy Old Style" charset="0"/>
                <a:cs typeface="Goudy Old Style" charset="0"/>
              </a:rPr>
              <a:t>The Magician's Nephew (1955) </a:t>
            </a:r>
            <a:br>
              <a:rPr lang="en-US" sz="2000" i="1" dirty="0">
                <a:solidFill>
                  <a:schemeClr val="bg1"/>
                </a:solidFill>
                <a:latin typeface="Goudy Old Style" charset="0"/>
                <a:ea typeface="Goudy Old Style" charset="0"/>
                <a:cs typeface="Goudy Old Style" charset="0"/>
              </a:rPr>
            </a:br>
            <a:r>
              <a:rPr lang="en-US" sz="2000" i="1" dirty="0">
                <a:solidFill>
                  <a:schemeClr val="bg1"/>
                </a:solidFill>
                <a:latin typeface="Goudy Old Style" charset="0"/>
                <a:ea typeface="Goudy Old Style" charset="0"/>
                <a:cs typeface="Goudy Old Style" charset="0"/>
              </a:rPr>
              <a:t>The Last Battle (1956)</a:t>
            </a:r>
            <a:br>
              <a:rPr lang="en-US" sz="2000" i="1" dirty="0">
                <a:solidFill>
                  <a:schemeClr val="bg1"/>
                </a:solidFill>
                <a:latin typeface="Goudy Old Style" charset="0"/>
                <a:ea typeface="Goudy Old Style" charset="0"/>
                <a:cs typeface="Goudy Old Style" charset="0"/>
              </a:rPr>
            </a:br>
            <a:endParaRPr lang="en-US" sz="2200" b="1" dirty="0">
              <a:solidFill>
                <a:schemeClr val="bg1"/>
              </a:solidFill>
              <a:latin typeface="Goudy Old Style" panose="02020502050305020303" pitchFamily="18" charset="77"/>
            </a:endParaRPr>
          </a:p>
          <a:p>
            <a:pPr marL="0" marR="0" algn="l">
              <a:spcBef>
                <a:spcPts val="0"/>
              </a:spcBef>
              <a:spcAft>
                <a:spcPts val="0"/>
              </a:spcAft>
            </a:pPr>
            <a:endParaRPr lang="en-US" sz="1900" b="1" dirty="0">
              <a:solidFill>
                <a:schemeClr val="bg1"/>
              </a:solidFill>
              <a:latin typeface="Goudy Old Style" panose="02020502050305020303" pitchFamily="18" charset="77"/>
            </a:endParaRPr>
          </a:p>
        </p:txBody>
      </p:sp>
      <p:sp>
        <p:nvSpPr>
          <p:cNvPr id="6" name="Rectangle 2">
            <a:extLst>
              <a:ext uri="{FF2B5EF4-FFF2-40B4-BE49-F238E27FC236}">
                <a16:creationId xmlns:a16="http://schemas.microsoft.com/office/drawing/2014/main" id="{843A0589-5BED-C822-D74E-036BEB2CD986}"/>
              </a:ext>
            </a:extLst>
          </p:cNvPr>
          <p:cNvSpPr>
            <a:spLocks noChangeArrowheads="1"/>
          </p:cNvSpPr>
          <p:nvPr/>
        </p:nvSpPr>
        <p:spPr bwMode="auto">
          <a:xfrm>
            <a:off x="0" y="-461665"/>
            <a:ext cx="184731"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charset="0"/>
              </a:rPr>
            </a:br>
            <a:endParaRPr kumimoji="0" lang="en-US" altLang="en-US" sz="1800" b="0" i="0" u="none" strike="noStrike" cap="none" normalizeH="0" baseline="0" dirty="0">
              <a:ln>
                <a:noFill/>
              </a:ln>
              <a:solidFill>
                <a:schemeClr val="tx1"/>
              </a:solidFill>
              <a:effectLst/>
              <a:latin typeface="Arial" charset="0"/>
            </a:endParaRPr>
          </a:p>
        </p:txBody>
      </p:sp>
      <p:pic>
        <p:nvPicPr>
          <p:cNvPr id="7" name="Picture 6" descr="A book cover of a person riding a horse&#10;&#10;Description automatically generated">
            <a:extLst>
              <a:ext uri="{FF2B5EF4-FFF2-40B4-BE49-F238E27FC236}">
                <a16:creationId xmlns:a16="http://schemas.microsoft.com/office/drawing/2014/main" id="{74039ABF-3B51-3773-4B6E-B9FCB285E57A}"/>
              </a:ext>
            </a:extLst>
          </p:cNvPr>
          <p:cNvPicPr>
            <a:picLocks noChangeAspect="1"/>
          </p:cNvPicPr>
          <p:nvPr/>
        </p:nvPicPr>
        <p:blipFill>
          <a:blip r:embed="rId2"/>
          <a:stretch>
            <a:fillRect/>
          </a:stretch>
        </p:blipFill>
        <p:spPr>
          <a:xfrm>
            <a:off x="10784585" y="2065867"/>
            <a:ext cx="1407413" cy="2693169"/>
          </a:xfrm>
          <a:prstGeom prst="rect">
            <a:avLst/>
          </a:prstGeom>
        </p:spPr>
      </p:pic>
      <p:pic>
        <p:nvPicPr>
          <p:cNvPr id="4" name="Picture 3">
            <a:extLst>
              <a:ext uri="{FF2B5EF4-FFF2-40B4-BE49-F238E27FC236}">
                <a16:creationId xmlns:a16="http://schemas.microsoft.com/office/drawing/2014/main" id="{F3C89356-6658-F354-F9EF-19B02CC97188}"/>
              </a:ext>
            </a:extLst>
          </p:cNvPr>
          <p:cNvPicPr>
            <a:picLocks noChangeAspect="1"/>
          </p:cNvPicPr>
          <p:nvPr/>
        </p:nvPicPr>
        <p:blipFill>
          <a:blip r:embed="rId3"/>
          <a:stretch>
            <a:fillRect/>
          </a:stretch>
        </p:blipFill>
        <p:spPr>
          <a:xfrm>
            <a:off x="10537371" y="1813810"/>
            <a:ext cx="1654628" cy="2968053"/>
          </a:xfrm>
          <a:prstGeom prst="rect">
            <a:avLst/>
          </a:prstGeom>
        </p:spPr>
      </p:pic>
    </p:spTree>
    <p:extLst>
      <p:ext uri="{BB962C8B-B14F-4D97-AF65-F5344CB8AC3E}">
        <p14:creationId xmlns:p14="http://schemas.microsoft.com/office/powerpoint/2010/main" val="30978475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A64C21E-C16F-E4D0-3DE0-B34880B6EC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4EF488-150E-6CC5-25F8-83253415752E}"/>
              </a:ext>
            </a:extLst>
          </p:cNvPr>
          <p:cNvSpPr>
            <a:spLocks noGrp="1"/>
          </p:cNvSpPr>
          <p:nvPr>
            <p:ph type="ctrTitle"/>
          </p:nvPr>
        </p:nvSpPr>
        <p:spPr>
          <a:xfrm>
            <a:off x="142876" y="0"/>
            <a:ext cx="9171812" cy="6835139"/>
          </a:xfrm>
        </p:spPr>
        <p:txBody>
          <a:bodyPr>
            <a:normAutofit/>
          </a:bodyPr>
          <a:lstStyle/>
          <a:p>
            <a:pPr algn="l"/>
            <a:br>
              <a:rPr lang="en-US" sz="2400" b="1" dirty="0">
                <a:latin typeface="Goudy Old Style" charset="0"/>
                <a:ea typeface="Goudy Old Style" charset="0"/>
                <a:cs typeface="Goudy Old Style" charset="0"/>
              </a:rPr>
            </a:br>
            <a:br>
              <a:rPr lang="en-US" sz="2400" dirty="0">
                <a:latin typeface="Goudy Old Style" charset="0"/>
                <a:ea typeface="Goudy Old Style" charset="0"/>
                <a:cs typeface="Goudy Old Style" charset="0"/>
              </a:rPr>
            </a:br>
            <a:r>
              <a:rPr lang="en-US" sz="2400" b="1" i="1" baseline="30000" dirty="0">
                <a:latin typeface="Goudy Old Style" charset="0"/>
                <a:ea typeface="Goudy Old Style" charset="0"/>
                <a:cs typeface="Goudy Old Style" charset="0"/>
              </a:rPr>
              <a:t> </a:t>
            </a:r>
            <a:endParaRPr lang="en-US" sz="2400" i="1" dirty="0">
              <a:latin typeface="Goudy Old Style" charset="0"/>
              <a:ea typeface="Goudy Old Style" charset="0"/>
              <a:cs typeface="Goudy Old Style" charset="0"/>
            </a:endParaRPr>
          </a:p>
        </p:txBody>
      </p:sp>
      <p:sp>
        <p:nvSpPr>
          <p:cNvPr id="3" name="Subtitle 2">
            <a:extLst>
              <a:ext uri="{FF2B5EF4-FFF2-40B4-BE49-F238E27FC236}">
                <a16:creationId xmlns:a16="http://schemas.microsoft.com/office/drawing/2014/main" id="{7B598C39-49CB-F103-F332-AEADCAE95E25}"/>
              </a:ext>
            </a:extLst>
          </p:cNvPr>
          <p:cNvSpPr>
            <a:spLocks noGrp="1"/>
          </p:cNvSpPr>
          <p:nvPr>
            <p:ph type="subTitle" idx="1"/>
          </p:nvPr>
        </p:nvSpPr>
        <p:spPr>
          <a:xfrm>
            <a:off x="0" y="-1"/>
            <a:ext cx="10784586" cy="6835139"/>
          </a:xfrm>
        </p:spPr>
        <p:txBody>
          <a:bodyPr>
            <a:normAutofit lnSpcReduction="10000"/>
          </a:bodyPr>
          <a:lstStyle/>
          <a:p>
            <a:pPr algn="l"/>
            <a:r>
              <a:rPr lang="en-US" sz="2200" b="1" dirty="0">
                <a:solidFill>
                  <a:schemeClr val="bg1"/>
                </a:solidFill>
                <a:latin typeface="Goudy Old Style" panose="02020502050305020303" pitchFamily="18" charset="77"/>
              </a:rPr>
              <a:t>Inspiration for </a:t>
            </a:r>
            <a:r>
              <a:rPr lang="en-US" sz="2200" b="1" i="1" dirty="0">
                <a:solidFill>
                  <a:schemeClr val="bg1"/>
                </a:solidFill>
                <a:latin typeface="Goudy Old Style" panose="02020502050305020303" pitchFamily="18" charset="77"/>
              </a:rPr>
              <a:t>The Voyage of the Dawn Treader</a:t>
            </a:r>
          </a:p>
          <a:p>
            <a:pPr algn="l"/>
            <a:r>
              <a:rPr lang="en-US" sz="2200" dirty="0">
                <a:solidFill>
                  <a:schemeClr val="bg1"/>
                </a:solidFill>
                <a:latin typeface="Goudy Old Style" panose="02020502050305020303" pitchFamily="18" charset="77"/>
              </a:rPr>
              <a:t>According to Walter Hooper, Lewis’s secretary, as well as the research of David Downing at the Wade Center, Lewis drew inspiration for </a:t>
            </a:r>
            <a:r>
              <a:rPr lang="en-US" sz="2200" i="1" dirty="0">
                <a:solidFill>
                  <a:schemeClr val="bg1"/>
                </a:solidFill>
                <a:latin typeface="Goudy Old Style" panose="02020502050305020303" pitchFamily="18" charset="77"/>
              </a:rPr>
              <a:t>The Voyage of th</a:t>
            </a:r>
            <a:r>
              <a:rPr lang="en-US" sz="2200" dirty="0">
                <a:solidFill>
                  <a:schemeClr val="bg1"/>
                </a:solidFill>
                <a:latin typeface="Goudy Old Style" panose="02020502050305020303" pitchFamily="18" charset="77"/>
              </a:rPr>
              <a:t>e </a:t>
            </a:r>
            <a:r>
              <a:rPr lang="en-US" sz="2200" i="1" dirty="0">
                <a:solidFill>
                  <a:schemeClr val="bg1"/>
                </a:solidFill>
                <a:latin typeface="Goudy Old Style" panose="02020502050305020303" pitchFamily="18" charset="77"/>
              </a:rPr>
              <a:t>Dawn Treader</a:t>
            </a:r>
            <a:r>
              <a:rPr lang="en-US" sz="2200" dirty="0">
                <a:solidFill>
                  <a:schemeClr val="bg1"/>
                </a:solidFill>
                <a:latin typeface="Goudy Old Style" panose="02020502050305020303" pitchFamily="18" charset="77"/>
              </a:rPr>
              <a:t>, which he called “a very green and pearly story,” from Homer’s </a:t>
            </a:r>
            <a:r>
              <a:rPr lang="en-US" sz="2200" i="1" dirty="0">
                <a:solidFill>
                  <a:schemeClr val="bg1"/>
                </a:solidFill>
                <a:latin typeface="Goudy Old Style" panose="02020502050305020303" pitchFamily="18" charset="77"/>
              </a:rPr>
              <a:t>Odyssey</a:t>
            </a:r>
            <a:r>
              <a:rPr lang="en-US" sz="2200" dirty="0">
                <a:solidFill>
                  <a:schemeClr val="bg1"/>
                </a:solidFill>
                <a:latin typeface="Goudy Old Style" panose="02020502050305020303" pitchFamily="18" charset="77"/>
              </a:rPr>
              <a:t> and the medieval legend of St. Brendan, a tale first written out in the 900s as </a:t>
            </a:r>
            <a:r>
              <a:rPr lang="en-US" sz="2200" i="1" dirty="0">
                <a:solidFill>
                  <a:schemeClr val="bg1"/>
                </a:solidFill>
                <a:latin typeface="Goudy Old Style" panose="02020502050305020303" pitchFamily="18" charset="77"/>
              </a:rPr>
              <a:t>Navigatio Sancti Brendani </a:t>
            </a:r>
            <a:r>
              <a:rPr lang="en-US" sz="2200" i="1" dirty="0" err="1">
                <a:solidFill>
                  <a:schemeClr val="bg1"/>
                </a:solidFill>
                <a:latin typeface="Goudy Old Style" panose="02020502050305020303" pitchFamily="18" charset="77"/>
              </a:rPr>
              <a:t>Abbatis</a:t>
            </a:r>
            <a:r>
              <a:rPr lang="en-US" sz="2200" i="1" dirty="0">
                <a:solidFill>
                  <a:schemeClr val="bg1"/>
                </a:solidFill>
                <a:latin typeface="Goudy Old Style" panose="02020502050305020303" pitchFamily="18" charset="77"/>
              </a:rPr>
              <a:t>.</a:t>
            </a:r>
            <a:r>
              <a:rPr lang="en-US" sz="2200" dirty="0">
                <a:latin typeface="Goudy Old Style" panose="02020502050305020303" pitchFamily="18" charset="77"/>
              </a:rPr>
              <a:t>)</a:t>
            </a:r>
            <a:r>
              <a:rPr lang="en-US" sz="2200" dirty="0">
                <a:solidFill>
                  <a:schemeClr val="bg1"/>
                </a:solidFill>
                <a:latin typeface="Goudy Old Style" panose="02020502050305020303" pitchFamily="18" charset="77"/>
              </a:rPr>
              <a:t>St. Brendan was an Irish saint who set sail from Ireland in the 6</a:t>
            </a:r>
            <a:r>
              <a:rPr lang="en-US" sz="2200" baseline="30000" dirty="0">
                <a:solidFill>
                  <a:schemeClr val="bg1"/>
                </a:solidFill>
                <a:latin typeface="Goudy Old Style" panose="02020502050305020303" pitchFamily="18" charset="77"/>
              </a:rPr>
              <a:t>th</a:t>
            </a:r>
            <a:r>
              <a:rPr lang="en-US" sz="2200" dirty="0">
                <a:solidFill>
                  <a:schemeClr val="bg1"/>
                </a:solidFill>
                <a:latin typeface="Goudy Old Style" panose="02020502050305020303" pitchFamily="18" charset="77"/>
              </a:rPr>
              <a:t> century in search of the Land of Promise. After seven years, his crew finds the Land of Promise, but an angel tells them that it cannot be inhabited until it is given to the Blessed at the end of time. This parallels the journey of </a:t>
            </a:r>
            <a:r>
              <a:rPr lang="en-US" sz="2200" dirty="0" err="1">
                <a:solidFill>
                  <a:schemeClr val="bg1"/>
                </a:solidFill>
                <a:latin typeface="Goudy Old Style" panose="02020502050305020303" pitchFamily="18" charset="77"/>
              </a:rPr>
              <a:t>Reepicheep</a:t>
            </a:r>
            <a:r>
              <a:rPr lang="en-US" sz="2200" dirty="0">
                <a:solidFill>
                  <a:schemeClr val="bg1"/>
                </a:solidFill>
                <a:latin typeface="Goudy Old Style" panose="02020502050305020303" pitchFamily="18" charset="77"/>
              </a:rPr>
              <a:t> and the three British children with Caspian to the Utter East, the land of Aslan.</a:t>
            </a:r>
            <a:endParaRPr lang="en-US" sz="2200" u="sng" dirty="0">
              <a:solidFill>
                <a:schemeClr val="bg1"/>
              </a:solidFill>
              <a:latin typeface="Goudy Old Style" panose="02020502050305020303" pitchFamily="18" charset="77"/>
            </a:endParaRPr>
          </a:p>
          <a:p>
            <a:pPr algn="l"/>
            <a:r>
              <a:rPr lang="en-US" sz="2200" i="1" u="sng" dirty="0">
                <a:solidFill>
                  <a:schemeClr val="bg1"/>
                </a:solidFill>
                <a:latin typeface="Goudy Old Style" panose="02020502050305020303" pitchFamily="18" charset="77"/>
                <a:hlinkClick r:id="rId2">
                  <a:extLst>
                    <a:ext uri="{A12FA001-AC4F-418D-AE19-62706E023703}">
                      <ahyp:hlinkClr xmlns:ahyp="http://schemas.microsoft.com/office/drawing/2018/hyperlinkcolor" val="tx"/>
                    </a:ext>
                  </a:extLst>
                </a:hlinkClick>
              </a:rPr>
              <a:t>From Patheos 12/15/2018 article by Carl McColman:</a:t>
            </a:r>
          </a:p>
          <a:p>
            <a:pPr algn="l"/>
            <a:r>
              <a:rPr lang="en-US" sz="2200" i="1" dirty="0">
                <a:solidFill>
                  <a:schemeClr val="bg1"/>
                </a:solidFill>
                <a:latin typeface="Goudy Old Style" panose="02020502050305020303" pitchFamily="18" charset="77"/>
                <a:hlinkClick r:id="rId2">
                  <a:extLst>
                    <a:ext uri="{A12FA001-AC4F-418D-AE19-62706E023703}">
                      <ahyp:hlinkClr xmlns:ahyp="http://schemas.microsoft.com/office/drawing/2018/hyperlinkcolor" val="tx"/>
                    </a:ext>
                  </a:extLst>
                </a:hlinkClick>
              </a:rPr>
              <a:t>“The Voyage of St. Brendan</a:t>
            </a:r>
            <a:r>
              <a:rPr lang="en-US" sz="2200" dirty="0">
                <a:solidFill>
                  <a:schemeClr val="bg1"/>
                </a:solidFill>
                <a:latin typeface="Goudy Old Style" panose="02020502050305020303" pitchFamily="18" charset="77"/>
              </a:rPr>
              <a:t> is about as close you can get to a medieval bestseller. Over 100 manuscript copies of the text have been preserved, showing that it was widely copied, and we may assume widely read, in medieval times. The story of Brendan belongs to a genre of Celtic literature called the </a:t>
            </a:r>
            <a:r>
              <a:rPr lang="en-US" sz="2200" i="1" dirty="0" err="1">
                <a:solidFill>
                  <a:schemeClr val="bg1"/>
                </a:solidFill>
                <a:latin typeface="Goudy Old Style" panose="02020502050305020303" pitchFamily="18" charset="77"/>
              </a:rPr>
              <a:t>Immrama</a:t>
            </a:r>
            <a:r>
              <a:rPr lang="en-US" sz="2200" dirty="0">
                <a:solidFill>
                  <a:schemeClr val="bg1"/>
                </a:solidFill>
                <a:latin typeface="Goudy Old Style" panose="02020502050305020303" pitchFamily="18" charset="77"/>
              </a:rPr>
              <a:t>, or the "wondrous sea voyages." Many such tales extend all the way back into pagan mythology, where god-like figures with exotic names such as Bran the Blessed or Mael Duin set sail from the west coast of Ireland, heading out over the boundless sea in search of an earthly paradise. </a:t>
            </a:r>
            <a:r>
              <a:rPr lang="en-US" sz="2200" dirty="0">
                <a:latin typeface="Goudy Old Style" panose="02020502050305020303" pitchFamily="18" charset="77"/>
              </a:rPr>
              <a:t> </a:t>
            </a:r>
            <a:r>
              <a:rPr lang="en-US" sz="2200" i="1" dirty="0">
                <a:solidFill>
                  <a:schemeClr val="bg1"/>
                </a:solidFill>
                <a:latin typeface="Goudy Old Style" panose="02020502050305020303" pitchFamily="18" charset="77"/>
                <a:hlinkClick r:id="rId2">
                  <a:extLst>
                    <a:ext uri="{A12FA001-AC4F-418D-AE19-62706E023703}">
                      <ahyp:hlinkClr xmlns:ahyp="http://schemas.microsoft.com/office/drawing/2018/hyperlinkcolor" val="tx"/>
                    </a:ext>
                  </a:extLst>
                </a:hlinkClick>
              </a:rPr>
              <a:t>The Voyage of St. Brendan the Navigator</a:t>
            </a:r>
            <a:r>
              <a:rPr lang="en-US" sz="2200" i="1" dirty="0">
                <a:solidFill>
                  <a:schemeClr val="bg1"/>
                </a:solidFill>
                <a:latin typeface="Goudy Old Style" panose="02020502050305020303" pitchFamily="18" charset="77"/>
              </a:rPr>
              <a:t> </a:t>
            </a:r>
            <a:r>
              <a:rPr lang="en-US" sz="2200" dirty="0">
                <a:solidFill>
                  <a:schemeClr val="bg1"/>
                </a:solidFill>
                <a:latin typeface="Goudy Old Style" panose="02020502050305020303" pitchFamily="18" charset="77"/>
              </a:rPr>
              <a:t>is a thoroughly Christian tale; its protagonist is not a pagan god, but the abbot of a Christian monastery. One day a friend of Brendan's visits his cloister and announces that he has sailed west, all the way to the land of promise - in other words, to Paradise itself. Brendan, not surprisingly, is entranced by this news, and after considering the matter in his own prayers, resolves to sail himself, with several of his monks as companions, in their own quest for this earthly paradise.”</a:t>
            </a:r>
          </a:p>
          <a:p>
            <a:pPr algn="l"/>
            <a:endParaRPr lang="en-US" sz="2200" dirty="0">
              <a:solidFill>
                <a:schemeClr val="bg1"/>
              </a:solidFill>
              <a:latin typeface="Goudy Old Style" panose="02020502050305020303" pitchFamily="18" charset="77"/>
            </a:endParaRPr>
          </a:p>
          <a:p>
            <a:pPr algn="l"/>
            <a:endParaRPr lang="en-US" sz="2200" dirty="0">
              <a:solidFill>
                <a:schemeClr val="bg1"/>
              </a:solidFill>
              <a:latin typeface="Goudy Old Style" panose="02020502050305020303" pitchFamily="18" charset="77"/>
            </a:endParaRPr>
          </a:p>
        </p:txBody>
      </p:sp>
      <p:sp>
        <p:nvSpPr>
          <p:cNvPr id="6" name="Rectangle 2">
            <a:extLst>
              <a:ext uri="{FF2B5EF4-FFF2-40B4-BE49-F238E27FC236}">
                <a16:creationId xmlns:a16="http://schemas.microsoft.com/office/drawing/2014/main" id="{7313F6A1-3CC8-A116-2005-C21CBFD42D87}"/>
              </a:ext>
            </a:extLst>
          </p:cNvPr>
          <p:cNvSpPr>
            <a:spLocks noChangeArrowheads="1"/>
          </p:cNvSpPr>
          <p:nvPr/>
        </p:nvSpPr>
        <p:spPr bwMode="auto">
          <a:xfrm>
            <a:off x="0" y="-461665"/>
            <a:ext cx="184731"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charset="0"/>
              </a:rPr>
            </a:br>
            <a:endParaRPr kumimoji="0" lang="en-US" altLang="en-US" sz="1800" b="0" i="0" u="none" strike="noStrike" cap="none" normalizeH="0" baseline="0" dirty="0">
              <a:ln>
                <a:noFill/>
              </a:ln>
              <a:solidFill>
                <a:schemeClr val="tx1"/>
              </a:solidFill>
              <a:effectLst/>
              <a:latin typeface="Arial" charset="0"/>
            </a:endParaRPr>
          </a:p>
        </p:txBody>
      </p:sp>
      <p:pic>
        <p:nvPicPr>
          <p:cNvPr id="7" name="Picture 6" descr="A book cover of a person riding a horse&#10;&#10;Description automatically generated">
            <a:extLst>
              <a:ext uri="{FF2B5EF4-FFF2-40B4-BE49-F238E27FC236}">
                <a16:creationId xmlns:a16="http://schemas.microsoft.com/office/drawing/2014/main" id="{0766216F-B0D3-1B7F-5D48-FABA26C961C4}"/>
              </a:ext>
            </a:extLst>
          </p:cNvPr>
          <p:cNvPicPr>
            <a:picLocks noChangeAspect="1"/>
          </p:cNvPicPr>
          <p:nvPr/>
        </p:nvPicPr>
        <p:blipFill>
          <a:blip r:embed="rId3"/>
          <a:stretch>
            <a:fillRect/>
          </a:stretch>
        </p:blipFill>
        <p:spPr>
          <a:xfrm>
            <a:off x="10784585" y="2099733"/>
            <a:ext cx="1407413" cy="2659303"/>
          </a:xfrm>
          <a:prstGeom prst="rect">
            <a:avLst/>
          </a:prstGeom>
        </p:spPr>
      </p:pic>
      <p:pic>
        <p:nvPicPr>
          <p:cNvPr id="4" name="Picture 3">
            <a:extLst>
              <a:ext uri="{FF2B5EF4-FFF2-40B4-BE49-F238E27FC236}">
                <a16:creationId xmlns:a16="http://schemas.microsoft.com/office/drawing/2014/main" id="{FADB7A5E-338D-00D2-6E9A-E6BD7DFC0F0C}"/>
              </a:ext>
            </a:extLst>
          </p:cNvPr>
          <p:cNvPicPr>
            <a:picLocks noChangeAspect="1"/>
          </p:cNvPicPr>
          <p:nvPr/>
        </p:nvPicPr>
        <p:blipFill>
          <a:blip r:embed="rId4"/>
          <a:stretch>
            <a:fillRect/>
          </a:stretch>
        </p:blipFill>
        <p:spPr>
          <a:xfrm>
            <a:off x="10667999" y="1813810"/>
            <a:ext cx="1523999" cy="2968053"/>
          </a:xfrm>
          <a:prstGeom prst="rect">
            <a:avLst/>
          </a:prstGeom>
        </p:spPr>
      </p:pic>
    </p:spTree>
    <p:extLst>
      <p:ext uri="{BB962C8B-B14F-4D97-AF65-F5344CB8AC3E}">
        <p14:creationId xmlns:p14="http://schemas.microsoft.com/office/powerpoint/2010/main" val="5361355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4B323C1-0817-0B67-D962-33346D986B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1A0754-0F7E-FEEC-A445-0545749E25A8}"/>
              </a:ext>
            </a:extLst>
          </p:cNvPr>
          <p:cNvSpPr>
            <a:spLocks noGrp="1"/>
          </p:cNvSpPr>
          <p:nvPr>
            <p:ph type="ctrTitle"/>
          </p:nvPr>
        </p:nvSpPr>
        <p:spPr>
          <a:xfrm>
            <a:off x="142876" y="0"/>
            <a:ext cx="9171812" cy="6835139"/>
          </a:xfrm>
        </p:spPr>
        <p:txBody>
          <a:bodyPr>
            <a:normAutofit/>
          </a:bodyPr>
          <a:lstStyle/>
          <a:p>
            <a:pPr algn="l"/>
            <a:br>
              <a:rPr lang="en-US" sz="2400" b="1" dirty="0">
                <a:latin typeface="Goudy Old Style" charset="0"/>
                <a:ea typeface="Goudy Old Style" charset="0"/>
                <a:cs typeface="Goudy Old Style" charset="0"/>
              </a:rPr>
            </a:br>
            <a:br>
              <a:rPr lang="en-US" sz="2400" dirty="0">
                <a:latin typeface="Goudy Old Style" charset="0"/>
                <a:ea typeface="Goudy Old Style" charset="0"/>
                <a:cs typeface="Goudy Old Style" charset="0"/>
              </a:rPr>
            </a:br>
            <a:r>
              <a:rPr lang="en-US" sz="2400" b="1" i="1" baseline="30000" dirty="0">
                <a:latin typeface="Goudy Old Style" charset="0"/>
                <a:ea typeface="Goudy Old Style" charset="0"/>
                <a:cs typeface="Goudy Old Style" charset="0"/>
              </a:rPr>
              <a:t> </a:t>
            </a:r>
            <a:endParaRPr lang="en-US" sz="2400" i="1" dirty="0">
              <a:latin typeface="Goudy Old Style" charset="0"/>
              <a:ea typeface="Goudy Old Style" charset="0"/>
              <a:cs typeface="Goudy Old Style" charset="0"/>
            </a:endParaRPr>
          </a:p>
        </p:txBody>
      </p:sp>
      <p:sp>
        <p:nvSpPr>
          <p:cNvPr id="3" name="Subtitle 2">
            <a:extLst>
              <a:ext uri="{FF2B5EF4-FFF2-40B4-BE49-F238E27FC236}">
                <a16:creationId xmlns:a16="http://schemas.microsoft.com/office/drawing/2014/main" id="{01E66677-273D-E501-274C-083B774FA65E}"/>
              </a:ext>
            </a:extLst>
          </p:cNvPr>
          <p:cNvSpPr>
            <a:spLocks noGrp="1"/>
          </p:cNvSpPr>
          <p:nvPr>
            <p:ph type="subTitle" idx="1"/>
          </p:nvPr>
        </p:nvSpPr>
        <p:spPr>
          <a:xfrm>
            <a:off x="0" y="-1"/>
            <a:ext cx="10784586" cy="6835139"/>
          </a:xfrm>
        </p:spPr>
        <p:txBody>
          <a:bodyPr>
            <a:normAutofit/>
          </a:bodyPr>
          <a:lstStyle/>
          <a:p>
            <a:pPr algn="l"/>
            <a:endParaRPr lang="en-US" sz="2200" dirty="0">
              <a:solidFill>
                <a:schemeClr val="bg1"/>
              </a:solidFill>
              <a:latin typeface="Goudy Old Style" panose="02020502050305020303" pitchFamily="18" charset="77"/>
            </a:endParaRPr>
          </a:p>
          <a:p>
            <a:pPr algn="l"/>
            <a:r>
              <a:rPr lang="en-US" sz="2200" dirty="0">
                <a:solidFill>
                  <a:schemeClr val="bg1"/>
                </a:solidFill>
                <a:latin typeface="Goudy Old Style" panose="02020502050305020303" pitchFamily="18" charset="77"/>
              </a:rPr>
              <a:t>“And thus begins a charming, if fantastic, tale of visiting a variety of islands over the course of seven years at sea, many of which are inhabited by monks (of course), while others feature a choir of birds who chant the psalms, an uninhabited island where nevertheless a mystical hospitality occurs, providing food for the voyagers, and various other unusual settings.</a:t>
            </a:r>
          </a:p>
          <a:p>
            <a:pPr algn="l"/>
            <a:r>
              <a:rPr lang="en-US" sz="2200" dirty="0">
                <a:solidFill>
                  <a:schemeClr val="bg1"/>
                </a:solidFill>
                <a:latin typeface="Goudy Old Style" panose="02020502050305020303" pitchFamily="18" charset="77"/>
              </a:rPr>
              <a:t>“Along the way, Brendan and his company have narrow escapes from whales and sea serpents, find the very mouth of hell itself…Finally, Brendan and his company reach the very island of Paradise itself, filled with glittering jewels, abundant fruit, and an angel who turns them back, noting that they must return to Ireland to live out the rest of their mortal lives, before finally returning to the Promised Island for all eternity.”</a:t>
            </a:r>
          </a:p>
          <a:p>
            <a:pPr algn="l"/>
            <a:endParaRPr lang="en-US" sz="2200" dirty="0">
              <a:solidFill>
                <a:schemeClr val="bg1"/>
              </a:solidFill>
              <a:latin typeface="Goudy Old Style" panose="02020502050305020303" pitchFamily="18" charset="77"/>
            </a:endParaRPr>
          </a:p>
          <a:p>
            <a:pPr algn="l"/>
            <a:endParaRPr lang="en-US" sz="800" b="1" dirty="0">
              <a:solidFill>
                <a:schemeClr val="bg1"/>
              </a:solidFill>
              <a:latin typeface="Goudy Old Style" charset="0"/>
              <a:ea typeface="Goudy Old Style" charset="0"/>
              <a:cs typeface="Goudy Old Style" charset="0"/>
            </a:endParaRPr>
          </a:p>
        </p:txBody>
      </p:sp>
      <p:sp>
        <p:nvSpPr>
          <p:cNvPr id="6" name="Rectangle 2">
            <a:extLst>
              <a:ext uri="{FF2B5EF4-FFF2-40B4-BE49-F238E27FC236}">
                <a16:creationId xmlns:a16="http://schemas.microsoft.com/office/drawing/2014/main" id="{19A68BDE-8D43-76D6-B926-863B1635AA82}"/>
              </a:ext>
            </a:extLst>
          </p:cNvPr>
          <p:cNvSpPr>
            <a:spLocks noChangeArrowheads="1"/>
          </p:cNvSpPr>
          <p:nvPr/>
        </p:nvSpPr>
        <p:spPr bwMode="auto">
          <a:xfrm>
            <a:off x="0" y="-461665"/>
            <a:ext cx="184731"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charset="0"/>
              </a:rPr>
            </a:br>
            <a:endParaRPr kumimoji="0" lang="en-US" altLang="en-US" sz="1800" b="0" i="0" u="none" strike="noStrike" cap="none" normalizeH="0" baseline="0" dirty="0">
              <a:ln>
                <a:noFill/>
              </a:ln>
              <a:solidFill>
                <a:schemeClr val="tx1"/>
              </a:solidFill>
              <a:effectLst/>
              <a:latin typeface="Arial" charset="0"/>
            </a:endParaRPr>
          </a:p>
        </p:txBody>
      </p:sp>
      <p:pic>
        <p:nvPicPr>
          <p:cNvPr id="7" name="Picture 6" descr="A book cover of a person riding a horse&#10;&#10;Description automatically generated">
            <a:extLst>
              <a:ext uri="{FF2B5EF4-FFF2-40B4-BE49-F238E27FC236}">
                <a16:creationId xmlns:a16="http://schemas.microsoft.com/office/drawing/2014/main" id="{52CC0CA8-12FD-A025-EAF8-15D19126FD55}"/>
              </a:ext>
            </a:extLst>
          </p:cNvPr>
          <p:cNvPicPr>
            <a:picLocks noChangeAspect="1"/>
          </p:cNvPicPr>
          <p:nvPr/>
        </p:nvPicPr>
        <p:blipFill>
          <a:blip r:embed="rId2"/>
          <a:stretch>
            <a:fillRect/>
          </a:stretch>
        </p:blipFill>
        <p:spPr>
          <a:xfrm>
            <a:off x="10784585" y="2099733"/>
            <a:ext cx="1407413" cy="2659303"/>
          </a:xfrm>
          <a:prstGeom prst="rect">
            <a:avLst/>
          </a:prstGeom>
        </p:spPr>
      </p:pic>
      <p:pic>
        <p:nvPicPr>
          <p:cNvPr id="4" name="Picture 3">
            <a:extLst>
              <a:ext uri="{FF2B5EF4-FFF2-40B4-BE49-F238E27FC236}">
                <a16:creationId xmlns:a16="http://schemas.microsoft.com/office/drawing/2014/main" id="{77652656-C049-0120-FB76-7A09B06C562B}"/>
              </a:ext>
            </a:extLst>
          </p:cNvPr>
          <p:cNvPicPr>
            <a:picLocks noChangeAspect="1"/>
          </p:cNvPicPr>
          <p:nvPr/>
        </p:nvPicPr>
        <p:blipFill>
          <a:blip r:embed="rId3"/>
          <a:stretch>
            <a:fillRect/>
          </a:stretch>
        </p:blipFill>
        <p:spPr>
          <a:xfrm>
            <a:off x="10667999" y="1813810"/>
            <a:ext cx="1523999" cy="2968053"/>
          </a:xfrm>
          <a:prstGeom prst="rect">
            <a:avLst/>
          </a:prstGeom>
        </p:spPr>
      </p:pic>
    </p:spTree>
    <p:extLst>
      <p:ext uri="{BB962C8B-B14F-4D97-AF65-F5344CB8AC3E}">
        <p14:creationId xmlns:p14="http://schemas.microsoft.com/office/powerpoint/2010/main" val="11379448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1453E24-10EF-84D8-3AA9-4D7A8C0CAB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C45169-77CB-9DF0-5482-4CA79E58CE9B}"/>
              </a:ext>
            </a:extLst>
          </p:cNvPr>
          <p:cNvSpPr>
            <a:spLocks noGrp="1"/>
          </p:cNvSpPr>
          <p:nvPr>
            <p:ph type="ctrTitle"/>
          </p:nvPr>
        </p:nvSpPr>
        <p:spPr>
          <a:xfrm>
            <a:off x="142876" y="0"/>
            <a:ext cx="9171812" cy="6835139"/>
          </a:xfrm>
        </p:spPr>
        <p:txBody>
          <a:bodyPr>
            <a:normAutofit/>
          </a:bodyPr>
          <a:lstStyle/>
          <a:p>
            <a:pPr algn="l"/>
            <a:br>
              <a:rPr lang="en-US" sz="2400" b="1" dirty="0">
                <a:latin typeface="Goudy Old Style" charset="0"/>
                <a:ea typeface="Goudy Old Style" charset="0"/>
                <a:cs typeface="Goudy Old Style" charset="0"/>
              </a:rPr>
            </a:br>
            <a:br>
              <a:rPr lang="en-US" sz="2400" dirty="0">
                <a:latin typeface="Goudy Old Style" charset="0"/>
                <a:ea typeface="Goudy Old Style" charset="0"/>
                <a:cs typeface="Goudy Old Style" charset="0"/>
              </a:rPr>
            </a:br>
            <a:r>
              <a:rPr lang="en-US" sz="2400" b="1" i="1" baseline="30000" dirty="0">
                <a:latin typeface="Goudy Old Style" charset="0"/>
                <a:ea typeface="Goudy Old Style" charset="0"/>
                <a:cs typeface="Goudy Old Style" charset="0"/>
              </a:rPr>
              <a:t> </a:t>
            </a:r>
            <a:endParaRPr lang="en-US" sz="2400" i="1" dirty="0">
              <a:latin typeface="Goudy Old Style" charset="0"/>
              <a:ea typeface="Goudy Old Style" charset="0"/>
              <a:cs typeface="Goudy Old Style" charset="0"/>
            </a:endParaRPr>
          </a:p>
        </p:txBody>
      </p:sp>
      <p:sp>
        <p:nvSpPr>
          <p:cNvPr id="3" name="Subtitle 2">
            <a:extLst>
              <a:ext uri="{FF2B5EF4-FFF2-40B4-BE49-F238E27FC236}">
                <a16:creationId xmlns:a16="http://schemas.microsoft.com/office/drawing/2014/main" id="{21AB4FA1-101D-EE14-FF4E-B147C02AD044}"/>
              </a:ext>
            </a:extLst>
          </p:cNvPr>
          <p:cNvSpPr>
            <a:spLocks noGrp="1"/>
          </p:cNvSpPr>
          <p:nvPr>
            <p:ph type="subTitle" idx="1"/>
          </p:nvPr>
        </p:nvSpPr>
        <p:spPr>
          <a:xfrm>
            <a:off x="0" y="-1"/>
            <a:ext cx="10784586" cy="6835139"/>
          </a:xfrm>
        </p:spPr>
        <p:txBody>
          <a:bodyPr>
            <a:normAutofit fontScale="62500" lnSpcReduction="20000"/>
          </a:bodyPr>
          <a:lstStyle/>
          <a:p>
            <a:pPr algn="l"/>
            <a:endParaRPr lang="en-US" sz="800" b="1" dirty="0">
              <a:solidFill>
                <a:schemeClr val="bg1"/>
              </a:solidFill>
              <a:latin typeface="Goudy Old Style" charset="0"/>
              <a:ea typeface="Goudy Old Style" charset="0"/>
              <a:cs typeface="Goudy Old Style" charset="0"/>
            </a:endParaRPr>
          </a:p>
          <a:p>
            <a:pPr marL="0" marR="0" algn="l">
              <a:spcBef>
                <a:spcPts val="0"/>
              </a:spcBef>
              <a:spcAft>
                <a:spcPts val="0"/>
              </a:spcAft>
            </a:pPr>
            <a:r>
              <a:rPr lang="en-US" sz="3400" b="1" dirty="0">
                <a:solidFill>
                  <a:schemeClr val="bg1"/>
                </a:solidFill>
                <a:latin typeface="Goudy Old Style" panose="02020502050305020303" pitchFamily="18" charset="77"/>
              </a:rPr>
              <a:t>Some Quotations to Whet Your Appetite</a:t>
            </a:r>
          </a:p>
          <a:p>
            <a:pPr marL="0" marR="0" algn="l">
              <a:spcBef>
                <a:spcPts val="0"/>
              </a:spcBef>
              <a:spcAft>
                <a:spcPts val="0"/>
              </a:spcAft>
            </a:pPr>
            <a:endParaRPr lang="en-US" sz="3400" dirty="0">
              <a:solidFill>
                <a:schemeClr val="bg1"/>
              </a:solidFill>
              <a:latin typeface="Goudy Old Style" panose="02020502050305020303" pitchFamily="18" charset="77"/>
            </a:endParaRPr>
          </a:p>
          <a:p>
            <a:pPr algn="l">
              <a:spcBef>
                <a:spcPts val="0"/>
              </a:spcBef>
            </a:pPr>
            <a:r>
              <a:rPr lang="en-US" sz="3400" dirty="0">
                <a:solidFill>
                  <a:schemeClr val="bg1"/>
                </a:solidFill>
                <a:latin typeface="Goudy Old Style" panose="02020502050305020303" pitchFamily="18" charset="77"/>
              </a:rPr>
              <a:t>“There was a boy called Eustace Clarence Scrubb, and he almost deserved it.”</a:t>
            </a:r>
          </a:p>
          <a:p>
            <a:pPr algn="l">
              <a:spcBef>
                <a:spcPts val="0"/>
              </a:spcBef>
            </a:pPr>
            <a:endParaRPr lang="en-US" sz="3400" dirty="0">
              <a:solidFill>
                <a:schemeClr val="bg1"/>
              </a:solidFill>
              <a:latin typeface="Goudy Old Style" panose="02020502050305020303" pitchFamily="18" charset="77"/>
            </a:endParaRPr>
          </a:p>
          <a:p>
            <a:pPr algn="l">
              <a:spcBef>
                <a:spcPts val="0"/>
              </a:spcBef>
            </a:pPr>
            <a:r>
              <a:rPr lang="en-US" sz="3400" dirty="0">
                <a:solidFill>
                  <a:schemeClr val="bg1"/>
                </a:solidFill>
                <a:latin typeface="Goudy Old Style" panose="02020502050305020303" pitchFamily="18" charset="77"/>
              </a:rPr>
              <a:t>“In our world," said Eustace, "a star is a huge ball of flaming gas."</a:t>
            </a:r>
            <a:br>
              <a:rPr lang="en-US" sz="3400" dirty="0">
                <a:solidFill>
                  <a:schemeClr val="bg1"/>
                </a:solidFill>
                <a:latin typeface="Goudy Old Style" panose="02020502050305020303" pitchFamily="18" charset="77"/>
              </a:rPr>
            </a:br>
            <a:r>
              <a:rPr lang="en-US" sz="3400" dirty="0">
                <a:solidFill>
                  <a:schemeClr val="bg1"/>
                </a:solidFill>
                <a:latin typeface="Goudy Old Style" panose="02020502050305020303" pitchFamily="18" charset="77"/>
              </a:rPr>
              <a:t>“Even in your world, my son, that is not what a star is, but only what it is made of.”</a:t>
            </a:r>
          </a:p>
          <a:p>
            <a:pPr algn="l">
              <a:spcBef>
                <a:spcPts val="0"/>
              </a:spcBef>
            </a:pPr>
            <a:endParaRPr lang="en-US" sz="3400" dirty="0">
              <a:solidFill>
                <a:schemeClr val="bg1"/>
              </a:solidFill>
              <a:latin typeface="Goudy Old Style" panose="02020502050305020303" pitchFamily="18" charset="77"/>
            </a:endParaRPr>
          </a:p>
          <a:p>
            <a:pPr algn="l">
              <a:spcBef>
                <a:spcPts val="0"/>
              </a:spcBef>
            </a:pPr>
            <a:r>
              <a:rPr lang="en-US" sz="3400" dirty="0">
                <a:solidFill>
                  <a:schemeClr val="bg1"/>
                </a:solidFill>
                <a:latin typeface="Goudy Old Style" panose="02020502050305020303" pitchFamily="18" charset="77"/>
              </a:rPr>
              <a:t>“Most of us know what we should expect to find in a dragon's lair, but, as I said before, Eustace had read only the wrong books. They had a lot to say about exports and imports and governments and drains, but they were weak on dragons.”</a:t>
            </a:r>
          </a:p>
          <a:p>
            <a:pPr algn="l">
              <a:spcBef>
                <a:spcPts val="0"/>
              </a:spcBef>
            </a:pPr>
            <a:endParaRPr lang="en-US" sz="3400" dirty="0">
              <a:solidFill>
                <a:schemeClr val="bg1"/>
              </a:solidFill>
              <a:latin typeface="Goudy Old Style" panose="02020502050305020303" pitchFamily="18" charset="77"/>
            </a:endParaRPr>
          </a:p>
          <a:p>
            <a:pPr algn="l">
              <a:spcBef>
                <a:spcPts val="0"/>
              </a:spcBef>
            </a:pPr>
            <a:r>
              <a:rPr lang="en-US" sz="3400" dirty="0">
                <a:solidFill>
                  <a:schemeClr val="bg1"/>
                </a:solidFill>
                <a:latin typeface="Goudy Old Style" panose="02020502050305020303" pitchFamily="18" charset="77"/>
              </a:rPr>
              <a:t>“It would be nice, and fairly</a:t>
            </a:r>
            <a:r>
              <a:rPr lang="en-US" sz="3400" dirty="0">
                <a:solidFill>
                  <a:schemeClr val="bg1"/>
                </a:solidFill>
              </a:rPr>
              <a:t> </a:t>
            </a:r>
            <a:r>
              <a:rPr lang="en-US" sz="3400" dirty="0">
                <a:solidFill>
                  <a:schemeClr val="bg1"/>
                </a:solidFill>
                <a:latin typeface="Goudy Old Style" panose="02020502050305020303" pitchFamily="18" charset="77"/>
              </a:rPr>
              <a:t>nearly true, to say that “from that time forth Eustace was a different boy.” To be strictly accurate, he began to be a different boy. He had relapses. There were still many days when he could be very tiresome. But most of those I shall not notice. The cure had begun.”</a:t>
            </a:r>
          </a:p>
          <a:p>
            <a:pPr algn="l">
              <a:spcBef>
                <a:spcPts val="0"/>
              </a:spcBef>
            </a:pPr>
            <a:endParaRPr lang="en-US" sz="3400" dirty="0">
              <a:solidFill>
                <a:schemeClr val="bg1"/>
              </a:solidFill>
              <a:latin typeface="Goudy Old Style" panose="02020502050305020303" pitchFamily="18" charset="77"/>
            </a:endParaRPr>
          </a:p>
          <a:p>
            <a:pPr algn="l">
              <a:spcBef>
                <a:spcPts val="0"/>
              </a:spcBef>
            </a:pPr>
            <a:r>
              <a:rPr lang="en-US" sz="3400" dirty="0">
                <a:solidFill>
                  <a:schemeClr val="bg1"/>
                </a:solidFill>
                <a:latin typeface="Goudy Old Style" panose="02020502050305020303" pitchFamily="18" charset="77"/>
              </a:rPr>
              <a:t>“But no one except Lucy knew that as [the albatross] circled the mast it had whispered to her, "Courage, dear heart," and the voice, she felt sure, was Aslan's, and with the voice a delicious smell breathed in her face.”</a:t>
            </a:r>
          </a:p>
          <a:p>
            <a:pPr algn="l">
              <a:spcBef>
                <a:spcPts val="0"/>
              </a:spcBef>
            </a:pPr>
            <a:endParaRPr lang="en-US" sz="3400" dirty="0">
              <a:solidFill>
                <a:schemeClr val="bg1"/>
              </a:solidFill>
              <a:latin typeface="Goudy Old Style" panose="02020502050305020303" pitchFamily="18" charset="77"/>
            </a:endParaRPr>
          </a:p>
          <a:p>
            <a:pPr algn="l">
              <a:spcBef>
                <a:spcPts val="0"/>
              </a:spcBef>
            </a:pPr>
            <a:r>
              <a:rPr lang="en-US" sz="3400" dirty="0">
                <a:solidFill>
                  <a:schemeClr val="bg1"/>
                </a:solidFill>
                <a:latin typeface="Goudy Old Style" panose="02020502050305020303" pitchFamily="18" charset="77"/>
              </a:rPr>
              <a:t>“Gone! And you and I quite crestfallen. It’s always like that, you can’t keep him; it’s not as if he were a tame lion.”</a:t>
            </a:r>
            <a:br>
              <a:rPr lang="en-US" sz="3400" dirty="0">
                <a:solidFill>
                  <a:schemeClr val="bg1"/>
                </a:solidFill>
                <a:latin typeface="Goudy Old Style" panose="02020502050305020303" pitchFamily="18" charset="77"/>
              </a:rPr>
            </a:br>
            <a:endParaRPr lang="en-US" sz="3400" dirty="0">
              <a:solidFill>
                <a:schemeClr val="bg1"/>
              </a:solidFill>
              <a:latin typeface="Goudy Old Style" panose="02020502050305020303" pitchFamily="18" charset="77"/>
            </a:endParaRPr>
          </a:p>
          <a:p>
            <a:pPr algn="l">
              <a:spcBef>
                <a:spcPts val="0"/>
              </a:spcBef>
            </a:pPr>
            <a:r>
              <a:rPr lang="en-US" sz="3400" dirty="0">
                <a:solidFill>
                  <a:schemeClr val="bg1"/>
                </a:solidFill>
                <a:latin typeface="Goudy Old Style" panose="02020502050305020303" pitchFamily="18" charset="77"/>
              </a:rPr>
              <a:t>“It isn't Narnia, you know," sobbed Lucy. "It's you. We shan't meet you there. And how can we live, never meeting you?"</a:t>
            </a:r>
            <a:br>
              <a:rPr lang="en-US" sz="3400" dirty="0">
                <a:solidFill>
                  <a:schemeClr val="bg1"/>
                </a:solidFill>
                <a:latin typeface="Goudy Old Style" panose="02020502050305020303" pitchFamily="18" charset="77"/>
              </a:rPr>
            </a:br>
            <a:r>
              <a:rPr lang="en-US" sz="3400" dirty="0">
                <a:solidFill>
                  <a:schemeClr val="bg1"/>
                </a:solidFill>
                <a:latin typeface="Goudy Old Style" panose="02020502050305020303" pitchFamily="18" charset="77"/>
              </a:rPr>
              <a:t>"But you shall meet me, dear one," said Aslan.</a:t>
            </a:r>
            <a:br>
              <a:rPr lang="en-US" sz="3400" dirty="0">
                <a:solidFill>
                  <a:schemeClr val="bg1"/>
                </a:solidFill>
                <a:latin typeface="Goudy Old Style" panose="02020502050305020303" pitchFamily="18" charset="77"/>
              </a:rPr>
            </a:br>
            <a:r>
              <a:rPr lang="en-US" sz="3400" dirty="0">
                <a:solidFill>
                  <a:schemeClr val="bg1"/>
                </a:solidFill>
                <a:latin typeface="Goudy Old Style" panose="02020502050305020303" pitchFamily="18" charset="77"/>
              </a:rPr>
              <a:t>"Are -are you there too, Sir?" said Edmund.</a:t>
            </a:r>
            <a:br>
              <a:rPr lang="en-US" sz="3400" dirty="0">
                <a:solidFill>
                  <a:schemeClr val="bg1"/>
                </a:solidFill>
                <a:latin typeface="Goudy Old Style" panose="02020502050305020303" pitchFamily="18" charset="77"/>
              </a:rPr>
            </a:br>
            <a:r>
              <a:rPr lang="en-US" sz="3400" dirty="0">
                <a:solidFill>
                  <a:schemeClr val="bg1"/>
                </a:solidFill>
                <a:latin typeface="Goudy Old Style" panose="02020502050305020303" pitchFamily="18" charset="77"/>
              </a:rPr>
              <a:t>"I am," said Aslan. "But there I have another name. You must learn to know me by that name. This was the very reason why you were brought to Narnia, that by knowing me here for a little, you may know me better there.”</a:t>
            </a:r>
            <a:endParaRPr lang="en-US" sz="3400" b="1" dirty="0">
              <a:solidFill>
                <a:schemeClr val="bg1"/>
              </a:solidFill>
              <a:latin typeface="Goudy Old Style" panose="02020502050305020303" pitchFamily="18" charset="77"/>
            </a:endParaRPr>
          </a:p>
        </p:txBody>
      </p:sp>
      <p:sp>
        <p:nvSpPr>
          <p:cNvPr id="6" name="Rectangle 2">
            <a:extLst>
              <a:ext uri="{FF2B5EF4-FFF2-40B4-BE49-F238E27FC236}">
                <a16:creationId xmlns:a16="http://schemas.microsoft.com/office/drawing/2014/main" id="{5381ECB7-C4B9-D28F-733D-162D9C6AA95F}"/>
              </a:ext>
            </a:extLst>
          </p:cNvPr>
          <p:cNvSpPr>
            <a:spLocks noChangeArrowheads="1"/>
          </p:cNvSpPr>
          <p:nvPr/>
        </p:nvSpPr>
        <p:spPr bwMode="auto">
          <a:xfrm>
            <a:off x="0" y="-461665"/>
            <a:ext cx="184731"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charset="0"/>
              </a:rPr>
            </a:br>
            <a:endParaRPr kumimoji="0" lang="en-US" altLang="en-US" sz="1800" b="0" i="0" u="none" strike="noStrike" cap="none" normalizeH="0" baseline="0" dirty="0">
              <a:ln>
                <a:noFill/>
              </a:ln>
              <a:solidFill>
                <a:schemeClr val="tx1"/>
              </a:solidFill>
              <a:effectLst/>
              <a:latin typeface="Arial" charset="0"/>
            </a:endParaRPr>
          </a:p>
        </p:txBody>
      </p:sp>
      <p:pic>
        <p:nvPicPr>
          <p:cNvPr id="7" name="Picture 6" descr="A book cover of a person riding a horse&#10;&#10;Description automatically generated">
            <a:extLst>
              <a:ext uri="{FF2B5EF4-FFF2-40B4-BE49-F238E27FC236}">
                <a16:creationId xmlns:a16="http://schemas.microsoft.com/office/drawing/2014/main" id="{739DE3ED-151C-347D-31EE-0691A5D464BC}"/>
              </a:ext>
            </a:extLst>
          </p:cNvPr>
          <p:cNvPicPr>
            <a:picLocks noChangeAspect="1"/>
          </p:cNvPicPr>
          <p:nvPr/>
        </p:nvPicPr>
        <p:blipFill>
          <a:blip r:embed="rId2"/>
          <a:stretch>
            <a:fillRect/>
          </a:stretch>
        </p:blipFill>
        <p:spPr>
          <a:xfrm>
            <a:off x="10784585" y="2336800"/>
            <a:ext cx="1407413" cy="2422236"/>
          </a:xfrm>
          <a:prstGeom prst="rect">
            <a:avLst/>
          </a:prstGeom>
        </p:spPr>
      </p:pic>
      <p:pic>
        <p:nvPicPr>
          <p:cNvPr id="4" name="Picture 3">
            <a:extLst>
              <a:ext uri="{FF2B5EF4-FFF2-40B4-BE49-F238E27FC236}">
                <a16:creationId xmlns:a16="http://schemas.microsoft.com/office/drawing/2014/main" id="{C61EAD88-F304-D821-4372-D9A9FECA1B5D}"/>
              </a:ext>
            </a:extLst>
          </p:cNvPr>
          <p:cNvPicPr>
            <a:picLocks noChangeAspect="1"/>
          </p:cNvPicPr>
          <p:nvPr/>
        </p:nvPicPr>
        <p:blipFill>
          <a:blip r:embed="rId3"/>
          <a:stretch>
            <a:fillRect/>
          </a:stretch>
        </p:blipFill>
        <p:spPr>
          <a:xfrm>
            <a:off x="10667999" y="1813810"/>
            <a:ext cx="1523999" cy="2968053"/>
          </a:xfrm>
          <a:prstGeom prst="rect">
            <a:avLst/>
          </a:prstGeom>
        </p:spPr>
      </p:pic>
    </p:spTree>
    <p:extLst>
      <p:ext uri="{BB962C8B-B14F-4D97-AF65-F5344CB8AC3E}">
        <p14:creationId xmlns:p14="http://schemas.microsoft.com/office/powerpoint/2010/main" val="34636884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CDE6C91-4E5D-E90B-BA96-0F97F575FE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DCE41B-CD3E-0FDA-0E3B-89B17AFBC207}"/>
              </a:ext>
            </a:extLst>
          </p:cNvPr>
          <p:cNvSpPr>
            <a:spLocks noGrp="1"/>
          </p:cNvSpPr>
          <p:nvPr>
            <p:ph type="ctrTitle"/>
          </p:nvPr>
        </p:nvSpPr>
        <p:spPr>
          <a:xfrm>
            <a:off x="142876" y="0"/>
            <a:ext cx="9171812" cy="6835139"/>
          </a:xfrm>
        </p:spPr>
        <p:txBody>
          <a:bodyPr>
            <a:normAutofit/>
          </a:bodyPr>
          <a:lstStyle/>
          <a:p>
            <a:pPr algn="l"/>
            <a:br>
              <a:rPr lang="en-US" sz="2400" b="1" dirty="0">
                <a:latin typeface="Goudy Old Style" charset="0"/>
                <a:ea typeface="Goudy Old Style" charset="0"/>
                <a:cs typeface="Goudy Old Style" charset="0"/>
              </a:rPr>
            </a:br>
            <a:br>
              <a:rPr lang="en-US" sz="2400" dirty="0">
                <a:latin typeface="Goudy Old Style" charset="0"/>
                <a:ea typeface="Goudy Old Style" charset="0"/>
                <a:cs typeface="Goudy Old Style" charset="0"/>
              </a:rPr>
            </a:br>
            <a:r>
              <a:rPr lang="en-US" sz="2400" b="1" i="1" baseline="30000" dirty="0">
                <a:latin typeface="Goudy Old Style" charset="0"/>
                <a:ea typeface="Goudy Old Style" charset="0"/>
                <a:cs typeface="Goudy Old Style" charset="0"/>
              </a:rPr>
              <a:t> </a:t>
            </a:r>
            <a:endParaRPr lang="en-US" sz="2400" i="1" dirty="0">
              <a:latin typeface="Goudy Old Style" charset="0"/>
              <a:ea typeface="Goudy Old Style" charset="0"/>
              <a:cs typeface="Goudy Old Style" charset="0"/>
            </a:endParaRPr>
          </a:p>
        </p:txBody>
      </p:sp>
      <p:sp>
        <p:nvSpPr>
          <p:cNvPr id="3" name="Subtitle 2">
            <a:extLst>
              <a:ext uri="{FF2B5EF4-FFF2-40B4-BE49-F238E27FC236}">
                <a16:creationId xmlns:a16="http://schemas.microsoft.com/office/drawing/2014/main" id="{29EC5D2F-2526-0A83-0CF6-EC2E4C0B02C6}"/>
              </a:ext>
            </a:extLst>
          </p:cNvPr>
          <p:cNvSpPr>
            <a:spLocks noGrp="1"/>
          </p:cNvSpPr>
          <p:nvPr>
            <p:ph type="subTitle" idx="1"/>
          </p:nvPr>
        </p:nvSpPr>
        <p:spPr>
          <a:xfrm>
            <a:off x="0" y="-1"/>
            <a:ext cx="10784586" cy="6835139"/>
          </a:xfrm>
        </p:spPr>
        <p:txBody>
          <a:bodyPr>
            <a:normAutofit lnSpcReduction="10000"/>
          </a:bodyPr>
          <a:lstStyle/>
          <a:p>
            <a:endParaRPr lang="en-US" sz="2200" b="1" dirty="0">
              <a:solidFill>
                <a:schemeClr val="bg1"/>
              </a:solidFill>
              <a:latin typeface="Goudy Old Style" panose="02020502050305020303" pitchFamily="18" charset="77"/>
            </a:endParaRPr>
          </a:p>
          <a:p>
            <a:r>
              <a:rPr lang="en-US" sz="2200" b="1" dirty="0">
                <a:solidFill>
                  <a:schemeClr val="bg1"/>
                </a:solidFill>
                <a:latin typeface="Goudy Old Style" panose="02020502050305020303" pitchFamily="18" charset="77"/>
              </a:rPr>
              <a:t>BEULAH LAND</a:t>
            </a:r>
          </a:p>
          <a:p>
            <a:r>
              <a:rPr lang="en-US" sz="2000" dirty="0">
                <a:solidFill>
                  <a:schemeClr val="bg1"/>
                </a:solidFill>
                <a:latin typeface="Goudy Old Style" panose="02020502050305020303" pitchFamily="18" charset="77"/>
              </a:rPr>
              <a:t>I'm kind of homesick for a country</a:t>
            </a:r>
            <a:br>
              <a:rPr lang="en-US" sz="2000" dirty="0">
                <a:solidFill>
                  <a:schemeClr val="bg1"/>
                </a:solidFill>
                <a:latin typeface="Goudy Old Style" panose="02020502050305020303" pitchFamily="18" charset="77"/>
              </a:rPr>
            </a:br>
            <a:r>
              <a:rPr lang="en-US" sz="2000" dirty="0">
                <a:solidFill>
                  <a:schemeClr val="bg1"/>
                </a:solidFill>
                <a:latin typeface="Goudy Old Style" panose="02020502050305020303" pitchFamily="18" charset="77"/>
              </a:rPr>
              <a:t>To which I've never been before</a:t>
            </a:r>
            <a:br>
              <a:rPr lang="en-US" sz="2000" dirty="0">
                <a:solidFill>
                  <a:schemeClr val="bg1"/>
                </a:solidFill>
                <a:latin typeface="Goudy Old Style" panose="02020502050305020303" pitchFamily="18" charset="77"/>
              </a:rPr>
            </a:br>
            <a:r>
              <a:rPr lang="en-US" sz="2000" dirty="0">
                <a:solidFill>
                  <a:schemeClr val="bg1"/>
                </a:solidFill>
                <a:latin typeface="Goudy Old Style" panose="02020502050305020303" pitchFamily="18" charset="77"/>
              </a:rPr>
              <a:t>No sad goodbyes will there be spoken</a:t>
            </a:r>
            <a:br>
              <a:rPr lang="en-US" sz="2000" dirty="0">
                <a:solidFill>
                  <a:schemeClr val="bg1"/>
                </a:solidFill>
                <a:latin typeface="Goudy Old Style" panose="02020502050305020303" pitchFamily="18" charset="77"/>
              </a:rPr>
            </a:br>
            <a:r>
              <a:rPr lang="en-US" sz="2000" dirty="0">
                <a:solidFill>
                  <a:schemeClr val="bg1"/>
                </a:solidFill>
                <a:latin typeface="Goudy Old Style" panose="02020502050305020303" pitchFamily="18" charset="77"/>
              </a:rPr>
              <a:t>For time won't matter anymore</a:t>
            </a:r>
            <a:br>
              <a:rPr lang="en-US" sz="2000" dirty="0">
                <a:solidFill>
                  <a:schemeClr val="bg1"/>
                </a:solidFill>
                <a:latin typeface="Goudy Old Style" panose="02020502050305020303" pitchFamily="18" charset="77"/>
              </a:rPr>
            </a:br>
            <a:br>
              <a:rPr lang="en-US" sz="2000" dirty="0">
                <a:solidFill>
                  <a:schemeClr val="bg1"/>
                </a:solidFill>
                <a:latin typeface="Goudy Old Style" panose="02020502050305020303" pitchFamily="18" charset="77"/>
              </a:rPr>
            </a:br>
            <a:r>
              <a:rPr lang="en-US" sz="2000" dirty="0">
                <a:solidFill>
                  <a:schemeClr val="bg1"/>
                </a:solidFill>
                <a:latin typeface="Goudy Old Style" panose="02020502050305020303" pitchFamily="18" charset="77"/>
              </a:rPr>
              <a:t>Beulah Land I'm longing for you </a:t>
            </a:r>
            <a:br>
              <a:rPr lang="en-US" sz="2000" dirty="0">
                <a:solidFill>
                  <a:schemeClr val="bg1"/>
                </a:solidFill>
                <a:latin typeface="Goudy Old Style" panose="02020502050305020303" pitchFamily="18" charset="77"/>
              </a:rPr>
            </a:br>
            <a:r>
              <a:rPr lang="en-US" sz="2000" dirty="0">
                <a:solidFill>
                  <a:schemeClr val="bg1"/>
                </a:solidFill>
                <a:latin typeface="Goudy Old Style" panose="02020502050305020303" pitchFamily="18" charset="77"/>
              </a:rPr>
              <a:t>And some day on thee I'll stand </a:t>
            </a:r>
            <a:br>
              <a:rPr lang="en-US" sz="2000" dirty="0">
                <a:solidFill>
                  <a:schemeClr val="bg1"/>
                </a:solidFill>
                <a:latin typeface="Goudy Old Style" panose="02020502050305020303" pitchFamily="18" charset="77"/>
              </a:rPr>
            </a:br>
            <a:r>
              <a:rPr lang="en-US" sz="2000" dirty="0">
                <a:solidFill>
                  <a:schemeClr val="bg1"/>
                </a:solidFill>
                <a:latin typeface="Goudy Old Style" panose="02020502050305020303" pitchFamily="18" charset="77"/>
              </a:rPr>
              <a:t>There my home shall be eternal </a:t>
            </a:r>
            <a:br>
              <a:rPr lang="en-US" sz="2000" dirty="0">
                <a:solidFill>
                  <a:schemeClr val="bg1"/>
                </a:solidFill>
                <a:latin typeface="Goudy Old Style" panose="02020502050305020303" pitchFamily="18" charset="77"/>
              </a:rPr>
            </a:br>
            <a:r>
              <a:rPr lang="en-US" sz="2000" dirty="0">
                <a:solidFill>
                  <a:schemeClr val="bg1"/>
                </a:solidFill>
                <a:latin typeface="Goudy Old Style" panose="02020502050305020303" pitchFamily="18" charset="77"/>
              </a:rPr>
              <a:t>Beulah Land, sweet Beulah Land</a:t>
            </a:r>
            <a:br>
              <a:rPr lang="en-US" sz="2000" dirty="0">
                <a:solidFill>
                  <a:schemeClr val="bg1"/>
                </a:solidFill>
                <a:latin typeface="Goudy Old Style" panose="02020502050305020303" pitchFamily="18" charset="77"/>
              </a:rPr>
            </a:br>
            <a:br>
              <a:rPr lang="en-US" sz="2000" dirty="0">
                <a:solidFill>
                  <a:schemeClr val="bg1"/>
                </a:solidFill>
                <a:latin typeface="Goudy Old Style" panose="02020502050305020303" pitchFamily="18" charset="77"/>
              </a:rPr>
            </a:br>
            <a:r>
              <a:rPr lang="en-US" sz="2000" dirty="0">
                <a:solidFill>
                  <a:schemeClr val="bg1"/>
                </a:solidFill>
                <a:latin typeface="Goudy Old Style" panose="02020502050305020303" pitchFamily="18" charset="77"/>
              </a:rPr>
              <a:t>I'm looking now, just across the river</a:t>
            </a:r>
            <a:br>
              <a:rPr lang="en-US" sz="2000" dirty="0">
                <a:solidFill>
                  <a:schemeClr val="bg1"/>
                </a:solidFill>
                <a:latin typeface="Goudy Old Style" panose="02020502050305020303" pitchFamily="18" charset="77"/>
              </a:rPr>
            </a:br>
            <a:r>
              <a:rPr lang="en-US" sz="2000" dirty="0">
                <a:solidFill>
                  <a:schemeClr val="bg1"/>
                </a:solidFill>
                <a:latin typeface="Goudy Old Style" panose="02020502050305020303" pitchFamily="18" charset="77"/>
              </a:rPr>
              <a:t>To where </a:t>
            </a:r>
            <a:r>
              <a:rPr lang="en-US" sz="2000">
                <a:solidFill>
                  <a:schemeClr val="bg1"/>
                </a:solidFill>
                <a:latin typeface="Goudy Old Style" panose="02020502050305020303" pitchFamily="18" charset="77"/>
              </a:rPr>
              <a:t>my faith shall </a:t>
            </a:r>
            <a:r>
              <a:rPr lang="en-US" sz="2000" dirty="0">
                <a:solidFill>
                  <a:schemeClr val="bg1"/>
                </a:solidFill>
                <a:latin typeface="Goudy Old Style" panose="02020502050305020303" pitchFamily="18" charset="77"/>
              </a:rPr>
              <a:t>end in sight </a:t>
            </a:r>
            <a:br>
              <a:rPr lang="en-US" sz="2000" dirty="0">
                <a:solidFill>
                  <a:schemeClr val="bg1"/>
                </a:solidFill>
                <a:latin typeface="Goudy Old Style" panose="02020502050305020303" pitchFamily="18" charset="77"/>
              </a:rPr>
            </a:br>
            <a:r>
              <a:rPr lang="en-US" sz="2000" dirty="0">
                <a:solidFill>
                  <a:schemeClr val="bg1"/>
                </a:solidFill>
                <a:latin typeface="Goudy Old Style" panose="02020502050305020303" pitchFamily="18" charset="77"/>
              </a:rPr>
              <a:t>There's just a few more days to labor</a:t>
            </a:r>
            <a:br>
              <a:rPr lang="en-US" sz="2000" dirty="0">
                <a:solidFill>
                  <a:schemeClr val="bg1"/>
                </a:solidFill>
                <a:latin typeface="Goudy Old Style" panose="02020502050305020303" pitchFamily="18" charset="77"/>
              </a:rPr>
            </a:br>
            <a:r>
              <a:rPr lang="en-US" sz="2000" dirty="0">
                <a:solidFill>
                  <a:schemeClr val="bg1"/>
                </a:solidFill>
                <a:latin typeface="Goudy Old Style" panose="02020502050305020303" pitchFamily="18" charset="77"/>
              </a:rPr>
              <a:t>Then I will take my heavenly flight</a:t>
            </a:r>
          </a:p>
          <a:p>
            <a:r>
              <a:rPr lang="en-US" sz="2000" dirty="0">
                <a:solidFill>
                  <a:schemeClr val="bg1"/>
                </a:solidFill>
                <a:latin typeface="Goudy Old Style" panose="02020502050305020303" pitchFamily="18" charset="77"/>
              </a:rPr>
              <a:t>Beulah Land I'm longing for you </a:t>
            </a:r>
            <a:br>
              <a:rPr lang="en-US" sz="2000" dirty="0">
                <a:solidFill>
                  <a:schemeClr val="bg1"/>
                </a:solidFill>
                <a:latin typeface="Goudy Old Style" panose="02020502050305020303" pitchFamily="18" charset="77"/>
              </a:rPr>
            </a:br>
            <a:r>
              <a:rPr lang="en-US" sz="2000" dirty="0">
                <a:solidFill>
                  <a:schemeClr val="bg1"/>
                </a:solidFill>
                <a:latin typeface="Goudy Old Style" panose="02020502050305020303" pitchFamily="18" charset="77"/>
              </a:rPr>
              <a:t>And some day on thee I'll stand </a:t>
            </a:r>
            <a:br>
              <a:rPr lang="en-US" sz="2000" dirty="0">
                <a:solidFill>
                  <a:schemeClr val="bg1"/>
                </a:solidFill>
                <a:latin typeface="Goudy Old Style" panose="02020502050305020303" pitchFamily="18" charset="77"/>
              </a:rPr>
            </a:br>
            <a:r>
              <a:rPr lang="en-US" sz="2000" dirty="0">
                <a:solidFill>
                  <a:schemeClr val="bg1"/>
                </a:solidFill>
                <a:latin typeface="Goudy Old Style" panose="02020502050305020303" pitchFamily="18" charset="77"/>
              </a:rPr>
              <a:t>There my home shall be eternal </a:t>
            </a:r>
            <a:br>
              <a:rPr lang="en-US" sz="2000" dirty="0">
                <a:solidFill>
                  <a:schemeClr val="bg1"/>
                </a:solidFill>
                <a:latin typeface="Goudy Old Style" panose="02020502050305020303" pitchFamily="18" charset="77"/>
              </a:rPr>
            </a:br>
            <a:r>
              <a:rPr lang="en-US" sz="2000" dirty="0">
                <a:solidFill>
                  <a:schemeClr val="bg1"/>
                </a:solidFill>
                <a:latin typeface="Goudy Old Style" panose="02020502050305020303" pitchFamily="18" charset="77"/>
              </a:rPr>
              <a:t>Beulah Land, sweet Beulah Land</a:t>
            </a:r>
          </a:p>
          <a:p>
            <a:endParaRPr lang="en-US" sz="2000" dirty="0">
              <a:solidFill>
                <a:schemeClr val="bg1"/>
              </a:solidFill>
              <a:latin typeface="Goudy Old Style" panose="02020502050305020303" pitchFamily="18" charset="77"/>
            </a:endParaRPr>
          </a:p>
          <a:p>
            <a:r>
              <a:rPr lang="en-US" sz="2000" i="1" dirty="0">
                <a:solidFill>
                  <a:schemeClr val="bg1"/>
                </a:solidFill>
                <a:latin typeface="Goudy Old Style" panose="02020502050305020303" pitchFamily="18" charset="77"/>
              </a:rPr>
              <a:t>TEXT—Squire Parsons after Isaiah 62:4</a:t>
            </a:r>
            <a:br>
              <a:rPr lang="en-US" sz="2000" i="1" dirty="0">
                <a:solidFill>
                  <a:schemeClr val="bg1"/>
                </a:solidFill>
                <a:latin typeface="Goudy Old Style" panose="02020502050305020303" pitchFamily="18" charset="77"/>
              </a:rPr>
            </a:br>
            <a:br>
              <a:rPr lang="en-US" sz="2000" i="1" dirty="0">
                <a:solidFill>
                  <a:schemeClr val="bg1"/>
                </a:solidFill>
                <a:latin typeface="Goudy Old Style" panose="02020502050305020303" pitchFamily="18" charset="77"/>
              </a:rPr>
            </a:br>
            <a:endParaRPr lang="en-US" sz="2000" b="1" i="1" dirty="0">
              <a:solidFill>
                <a:schemeClr val="bg1"/>
              </a:solidFill>
              <a:latin typeface="Goudy Old Style" panose="02020502050305020303" pitchFamily="18" charset="77"/>
              <a:ea typeface="Goudy Old Style" charset="0"/>
              <a:cs typeface="Goudy Old Style" charset="0"/>
            </a:endParaRPr>
          </a:p>
        </p:txBody>
      </p:sp>
      <p:sp>
        <p:nvSpPr>
          <p:cNvPr id="6" name="Rectangle 2">
            <a:extLst>
              <a:ext uri="{FF2B5EF4-FFF2-40B4-BE49-F238E27FC236}">
                <a16:creationId xmlns:a16="http://schemas.microsoft.com/office/drawing/2014/main" id="{9DF3A9DF-94AE-2CD0-30B4-867C75C3C677}"/>
              </a:ext>
            </a:extLst>
          </p:cNvPr>
          <p:cNvSpPr>
            <a:spLocks noChangeArrowheads="1"/>
          </p:cNvSpPr>
          <p:nvPr/>
        </p:nvSpPr>
        <p:spPr bwMode="auto">
          <a:xfrm>
            <a:off x="0" y="-461665"/>
            <a:ext cx="184731"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charset="0"/>
              </a:rPr>
            </a:br>
            <a:endParaRPr kumimoji="0" lang="en-US" altLang="en-US" sz="1800" b="0" i="0" u="none" strike="noStrike" cap="none" normalizeH="0" baseline="0" dirty="0">
              <a:ln>
                <a:noFill/>
              </a:ln>
              <a:solidFill>
                <a:schemeClr val="tx1"/>
              </a:solidFill>
              <a:effectLst/>
              <a:latin typeface="Arial" charset="0"/>
            </a:endParaRPr>
          </a:p>
        </p:txBody>
      </p:sp>
      <p:pic>
        <p:nvPicPr>
          <p:cNvPr id="7" name="Picture 6" descr="A book cover of a person riding a horse&#10;&#10;Description automatically generated">
            <a:extLst>
              <a:ext uri="{FF2B5EF4-FFF2-40B4-BE49-F238E27FC236}">
                <a16:creationId xmlns:a16="http://schemas.microsoft.com/office/drawing/2014/main" id="{42646929-5B76-5044-96E2-148DD39BA1FD}"/>
              </a:ext>
            </a:extLst>
          </p:cNvPr>
          <p:cNvPicPr>
            <a:picLocks noChangeAspect="1"/>
          </p:cNvPicPr>
          <p:nvPr/>
        </p:nvPicPr>
        <p:blipFill>
          <a:blip r:embed="rId2"/>
          <a:stretch>
            <a:fillRect/>
          </a:stretch>
        </p:blipFill>
        <p:spPr>
          <a:xfrm>
            <a:off x="10784585" y="2099733"/>
            <a:ext cx="1407413" cy="2659303"/>
          </a:xfrm>
          <a:prstGeom prst="rect">
            <a:avLst/>
          </a:prstGeom>
        </p:spPr>
      </p:pic>
      <p:pic>
        <p:nvPicPr>
          <p:cNvPr id="4" name="Picture 3">
            <a:extLst>
              <a:ext uri="{FF2B5EF4-FFF2-40B4-BE49-F238E27FC236}">
                <a16:creationId xmlns:a16="http://schemas.microsoft.com/office/drawing/2014/main" id="{8F3EFC0F-4056-CAB2-CD02-BD33F05DE4E9}"/>
              </a:ext>
            </a:extLst>
          </p:cNvPr>
          <p:cNvPicPr>
            <a:picLocks noChangeAspect="1"/>
          </p:cNvPicPr>
          <p:nvPr/>
        </p:nvPicPr>
        <p:blipFill>
          <a:blip r:embed="rId3"/>
          <a:stretch>
            <a:fillRect/>
          </a:stretch>
        </p:blipFill>
        <p:spPr>
          <a:xfrm>
            <a:off x="10667999" y="1813810"/>
            <a:ext cx="1523999" cy="2968053"/>
          </a:xfrm>
          <a:prstGeom prst="rect">
            <a:avLst/>
          </a:prstGeom>
        </p:spPr>
      </p:pic>
    </p:spTree>
    <p:extLst>
      <p:ext uri="{BB962C8B-B14F-4D97-AF65-F5344CB8AC3E}">
        <p14:creationId xmlns:p14="http://schemas.microsoft.com/office/powerpoint/2010/main" val="38933415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40818</TotalTime>
  <Words>3539</Words>
  <Application>Microsoft Macintosh PowerPoint</Application>
  <PresentationFormat>Widescreen</PresentationFormat>
  <Paragraphs>182</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Goudy Old Style</vt:lpstr>
      <vt:lpstr>Office Theme</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Brian McGreevy</dc:creator>
  <cp:lastModifiedBy>Brian McGreevy</cp:lastModifiedBy>
  <cp:revision>434</cp:revision>
  <cp:lastPrinted>2019-02-13T16:31:27Z</cp:lastPrinted>
  <dcterms:created xsi:type="dcterms:W3CDTF">2018-09-19T14:45:23Z</dcterms:created>
  <dcterms:modified xsi:type="dcterms:W3CDTF">2026-09-15T18:53:31Z</dcterms:modified>
</cp:coreProperties>
</file>