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21"/>
  </p:notesMasterIdLst>
  <p:handoutMasterIdLst>
    <p:handoutMasterId r:id="rId22"/>
  </p:handoutMasterIdLst>
  <p:sldIdLst>
    <p:sldId id="826" r:id="rId2"/>
    <p:sldId id="827" r:id="rId3"/>
    <p:sldId id="1063" r:id="rId4"/>
    <p:sldId id="306" r:id="rId5"/>
    <p:sldId id="1062" r:id="rId6"/>
    <p:sldId id="1061" r:id="rId7"/>
    <p:sldId id="1064" r:id="rId8"/>
    <p:sldId id="830" r:id="rId9"/>
    <p:sldId id="831" r:id="rId10"/>
    <p:sldId id="1058" r:id="rId11"/>
    <p:sldId id="840" r:id="rId12"/>
    <p:sldId id="1036" r:id="rId13"/>
    <p:sldId id="1059" r:id="rId14"/>
    <p:sldId id="1049" r:id="rId15"/>
    <p:sldId id="1037" r:id="rId16"/>
    <p:sldId id="1050" r:id="rId17"/>
    <p:sldId id="1051" r:id="rId18"/>
    <p:sldId id="1060" r:id="rId19"/>
    <p:sldId id="106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706"/>
    <a:srgbClr val="009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F26491-2AA2-064D-B2D7-61BBF9A1C73E}" v="7" dt="2026-03-25T14:34:39.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704"/>
    <p:restoredTop sz="94903"/>
  </p:normalViewPr>
  <p:slideViewPr>
    <p:cSldViewPr snapToGrid="0" snapToObjects="1">
      <p:cViewPr varScale="1">
        <p:scale>
          <a:sx n="57" d="100"/>
          <a:sy n="57" d="100"/>
        </p:scale>
        <p:origin x="184" y="9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McGreevy" userId="1bdd2619330ffbb7" providerId="LiveId" clId="{24D1785A-822A-5C49-8169-1917F0E467AE}"/>
    <pc:docChg chg="custSel addSld modSld sldOrd">
      <pc:chgData name="Brian McGreevy" userId="1bdd2619330ffbb7" providerId="LiveId" clId="{24D1785A-822A-5C49-8169-1917F0E467AE}" dt="2026-03-25T14:40:44.066" v="1376" actId="20577"/>
      <pc:docMkLst>
        <pc:docMk/>
      </pc:docMkLst>
      <pc:sldChg chg="modSp mod">
        <pc:chgData name="Brian McGreevy" userId="1bdd2619330ffbb7" providerId="LiveId" clId="{24D1785A-822A-5C49-8169-1917F0E467AE}" dt="2026-03-24T21:30:32.385" v="58" actId="20577"/>
        <pc:sldMkLst>
          <pc:docMk/>
          <pc:sldMk cId="2351875774" sldId="827"/>
        </pc:sldMkLst>
        <pc:spChg chg="mod">
          <ac:chgData name="Brian McGreevy" userId="1bdd2619330ffbb7" providerId="LiveId" clId="{24D1785A-822A-5C49-8169-1917F0E467AE}" dt="2026-03-24T21:30:32.385" v="58" actId="20577"/>
          <ac:spMkLst>
            <pc:docMk/>
            <pc:sldMk cId="2351875774" sldId="827"/>
            <ac:spMk id="3" creationId="{69CFAA72-701D-31FC-4A35-7A0C50A86765}"/>
          </ac:spMkLst>
        </pc:spChg>
      </pc:sldChg>
      <pc:sldChg chg="modSp mod">
        <pc:chgData name="Brian McGreevy" userId="1bdd2619330ffbb7" providerId="LiveId" clId="{24D1785A-822A-5C49-8169-1917F0E467AE}" dt="2026-03-25T14:38:58.390" v="1371" actId="14100"/>
        <pc:sldMkLst>
          <pc:docMk/>
          <pc:sldMk cId="2822444659" sldId="1049"/>
        </pc:sldMkLst>
        <pc:spChg chg="mod">
          <ac:chgData name="Brian McGreevy" userId="1bdd2619330ffbb7" providerId="LiveId" clId="{24D1785A-822A-5C49-8169-1917F0E467AE}" dt="2026-03-25T14:31:04.034" v="1255" actId="255"/>
          <ac:spMkLst>
            <pc:docMk/>
            <pc:sldMk cId="2822444659" sldId="1049"/>
            <ac:spMk id="3" creationId="{4BFD5AEA-5DB4-DBBB-E406-06D43748A529}"/>
          </ac:spMkLst>
        </pc:spChg>
        <pc:picChg chg="mod">
          <ac:chgData name="Brian McGreevy" userId="1bdd2619330ffbb7" providerId="LiveId" clId="{24D1785A-822A-5C49-8169-1917F0E467AE}" dt="2026-03-25T14:38:53.139" v="1370" actId="14100"/>
          <ac:picMkLst>
            <pc:docMk/>
            <pc:sldMk cId="2822444659" sldId="1049"/>
            <ac:picMk id="5" creationId="{D421E933-C9CB-FB3B-FBCD-09C38B3AC57B}"/>
          </ac:picMkLst>
        </pc:picChg>
        <pc:picChg chg="mod">
          <ac:chgData name="Brian McGreevy" userId="1bdd2619330ffbb7" providerId="LiveId" clId="{24D1785A-822A-5C49-8169-1917F0E467AE}" dt="2026-03-25T14:38:58.390" v="1371" actId="14100"/>
          <ac:picMkLst>
            <pc:docMk/>
            <pc:sldMk cId="2822444659" sldId="1049"/>
            <ac:picMk id="9" creationId="{F4E40E2E-3656-2DEC-EBC3-1B007254E465}"/>
          </ac:picMkLst>
        </pc:picChg>
      </pc:sldChg>
      <pc:sldChg chg="modSp mod">
        <pc:chgData name="Brian McGreevy" userId="1bdd2619330ffbb7" providerId="LiveId" clId="{24D1785A-822A-5C49-8169-1917F0E467AE}" dt="2026-03-25T14:40:44.066" v="1376" actId="20577"/>
        <pc:sldMkLst>
          <pc:docMk/>
          <pc:sldMk cId="472395313" sldId="1051"/>
        </pc:sldMkLst>
        <pc:spChg chg="mod">
          <ac:chgData name="Brian McGreevy" userId="1bdd2619330ffbb7" providerId="LiveId" clId="{24D1785A-822A-5C49-8169-1917F0E467AE}" dt="2026-03-25T14:40:44.066" v="1376" actId="20577"/>
          <ac:spMkLst>
            <pc:docMk/>
            <pc:sldMk cId="472395313" sldId="1051"/>
            <ac:spMk id="3" creationId="{81977A39-D32C-DD13-CF1B-DA280AFB577B}"/>
          </ac:spMkLst>
        </pc:spChg>
        <pc:picChg chg="mod">
          <ac:chgData name="Brian McGreevy" userId="1bdd2619330ffbb7" providerId="LiveId" clId="{24D1785A-822A-5C49-8169-1917F0E467AE}" dt="2026-03-25T14:34:12.990" v="1285" actId="14100"/>
          <ac:picMkLst>
            <pc:docMk/>
            <pc:sldMk cId="472395313" sldId="1051"/>
            <ac:picMk id="5" creationId="{46C809D6-49F7-7C06-AF53-585EB9435917}"/>
          </ac:picMkLst>
        </pc:picChg>
      </pc:sldChg>
      <pc:sldChg chg="ord">
        <pc:chgData name="Brian McGreevy" userId="1bdd2619330ffbb7" providerId="LiveId" clId="{24D1785A-822A-5C49-8169-1917F0E467AE}" dt="2026-03-25T14:25:48.174" v="1214" actId="20578"/>
        <pc:sldMkLst>
          <pc:docMk/>
          <pc:sldMk cId="1181758685" sldId="1060"/>
        </pc:sldMkLst>
      </pc:sldChg>
      <pc:sldChg chg="modSp mod">
        <pc:chgData name="Brian McGreevy" userId="1bdd2619330ffbb7" providerId="LiveId" clId="{24D1785A-822A-5C49-8169-1917F0E467AE}" dt="2026-03-24T21:29:34.959" v="40" actId="114"/>
        <pc:sldMkLst>
          <pc:docMk/>
          <pc:sldMk cId="3166675676" sldId="1061"/>
        </pc:sldMkLst>
        <pc:spChg chg="mod">
          <ac:chgData name="Brian McGreevy" userId="1bdd2619330ffbb7" providerId="LiveId" clId="{24D1785A-822A-5C49-8169-1917F0E467AE}" dt="2026-03-24T21:29:34.959" v="40" actId="114"/>
          <ac:spMkLst>
            <pc:docMk/>
            <pc:sldMk cId="3166675676" sldId="1061"/>
            <ac:spMk id="3" creationId="{70475805-8C48-B91B-135B-AE340033C6AD}"/>
          </ac:spMkLst>
        </pc:spChg>
      </pc:sldChg>
      <pc:sldChg chg="modSp mod">
        <pc:chgData name="Brian McGreevy" userId="1bdd2619330ffbb7" providerId="LiveId" clId="{24D1785A-822A-5C49-8169-1917F0E467AE}" dt="2026-03-24T21:32:39.418" v="72" actId="114"/>
        <pc:sldMkLst>
          <pc:docMk/>
          <pc:sldMk cId="1964174422" sldId="1062"/>
        </pc:sldMkLst>
        <pc:spChg chg="mod">
          <ac:chgData name="Brian McGreevy" userId="1bdd2619330ffbb7" providerId="LiveId" clId="{24D1785A-822A-5C49-8169-1917F0E467AE}" dt="2026-03-24T21:32:39.418" v="72" actId="114"/>
          <ac:spMkLst>
            <pc:docMk/>
            <pc:sldMk cId="1964174422" sldId="1062"/>
            <ac:spMk id="3" creationId="{59D36F37-93D1-E4A9-4157-AA95077E741B}"/>
          </ac:spMkLst>
        </pc:spChg>
      </pc:sldChg>
      <pc:sldChg chg="modSp mod">
        <pc:chgData name="Brian McGreevy" userId="1bdd2619330ffbb7" providerId="LiveId" clId="{24D1785A-822A-5C49-8169-1917F0E467AE}" dt="2026-03-24T21:31:33.038" v="66" actId="20577"/>
        <pc:sldMkLst>
          <pc:docMk/>
          <pc:sldMk cId="1951025849" sldId="1063"/>
        </pc:sldMkLst>
        <pc:spChg chg="mod">
          <ac:chgData name="Brian McGreevy" userId="1bdd2619330ffbb7" providerId="LiveId" clId="{24D1785A-822A-5C49-8169-1917F0E467AE}" dt="2026-03-24T21:31:33.038" v="66" actId="20577"/>
          <ac:spMkLst>
            <pc:docMk/>
            <pc:sldMk cId="1951025849" sldId="1063"/>
            <ac:spMk id="3" creationId="{B280342B-D3FB-A6F4-9384-E826BC4FB074}"/>
          </ac:spMkLst>
        </pc:spChg>
      </pc:sldChg>
      <pc:sldChg chg="addSp delSp modSp add mod">
        <pc:chgData name="Brian McGreevy" userId="1bdd2619330ffbb7" providerId="LiveId" clId="{24D1785A-822A-5C49-8169-1917F0E467AE}" dt="2026-03-25T14:17:33.705" v="1211" actId="14100"/>
        <pc:sldMkLst>
          <pc:docMk/>
          <pc:sldMk cId="550407332" sldId="1064"/>
        </pc:sldMkLst>
        <pc:spChg chg="mod">
          <ac:chgData name="Brian McGreevy" userId="1bdd2619330ffbb7" providerId="LiveId" clId="{24D1785A-822A-5C49-8169-1917F0E467AE}" dt="2026-03-25T14:16:34.087" v="1193" actId="14100"/>
          <ac:spMkLst>
            <pc:docMk/>
            <pc:sldMk cId="550407332" sldId="1064"/>
            <ac:spMk id="3" creationId="{C9F3D49C-6FCA-13B2-20FE-E675051FAD7A}"/>
          </ac:spMkLst>
        </pc:spChg>
        <pc:picChg chg="del">
          <ac:chgData name="Brian McGreevy" userId="1bdd2619330ffbb7" providerId="LiveId" clId="{24D1785A-822A-5C49-8169-1917F0E467AE}" dt="2026-03-25T14:05:49.265" v="187" actId="478"/>
          <ac:picMkLst>
            <pc:docMk/>
            <pc:sldMk cId="550407332" sldId="1064"/>
            <ac:picMk id="5" creationId="{0654C0BA-4ED0-97BF-E889-C9108704117E}"/>
          </ac:picMkLst>
        </pc:picChg>
        <pc:picChg chg="add mod">
          <ac:chgData name="Brian McGreevy" userId="1bdd2619330ffbb7" providerId="LiveId" clId="{24D1785A-822A-5C49-8169-1917F0E467AE}" dt="2026-03-25T14:16:54.187" v="1197" actId="14100"/>
          <ac:picMkLst>
            <pc:docMk/>
            <pc:sldMk cId="550407332" sldId="1064"/>
            <ac:picMk id="7" creationId="{F81F35CF-0C6C-A400-6C3F-9FE6BEE1D568}"/>
          </ac:picMkLst>
        </pc:picChg>
        <pc:picChg chg="add mod">
          <ac:chgData name="Brian McGreevy" userId="1bdd2619330ffbb7" providerId="LiveId" clId="{24D1785A-822A-5C49-8169-1917F0E467AE}" dt="2026-03-25T14:17:33.705" v="1211" actId="14100"/>
          <ac:picMkLst>
            <pc:docMk/>
            <pc:sldMk cId="550407332" sldId="1064"/>
            <ac:picMk id="9" creationId="{14BE00F8-ECBC-2B99-C994-8614FB07D129}"/>
          </ac:picMkLst>
        </pc:picChg>
      </pc:sldChg>
      <pc:sldChg chg="delSp modSp add mod">
        <pc:chgData name="Brian McGreevy" userId="1bdd2619330ffbb7" providerId="LiveId" clId="{24D1785A-822A-5C49-8169-1917F0E467AE}" dt="2026-03-25T14:37:54.532" v="1367" actId="20577"/>
        <pc:sldMkLst>
          <pc:docMk/>
          <pc:sldMk cId="3750636079" sldId="1065"/>
        </pc:sldMkLst>
        <pc:spChg chg="mod">
          <ac:chgData name="Brian McGreevy" userId="1bdd2619330ffbb7" providerId="LiveId" clId="{24D1785A-822A-5C49-8169-1917F0E467AE}" dt="2026-03-25T14:37:54.532" v="1367" actId="20577"/>
          <ac:spMkLst>
            <pc:docMk/>
            <pc:sldMk cId="3750636079" sldId="1065"/>
            <ac:spMk id="3" creationId="{99855F2D-2440-539A-E14A-8E3E82206C7C}"/>
          </ac:spMkLst>
        </pc:spChg>
        <pc:picChg chg="del">
          <ac:chgData name="Brian McGreevy" userId="1bdd2619330ffbb7" providerId="LiveId" clId="{24D1785A-822A-5C49-8169-1917F0E467AE}" dt="2026-03-25T14:36:50.157" v="1345" actId="478"/>
          <ac:picMkLst>
            <pc:docMk/>
            <pc:sldMk cId="3750636079" sldId="1065"/>
            <ac:picMk id="5" creationId="{A5B30B1A-7C53-0757-5822-A079CBE6F99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F8A18E-11F6-0B43-9538-1A5FF0BFB7E2}" type="datetimeFigureOut">
              <a:rPr lang="en-US" smtClean="0"/>
              <a:t>3/25/26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E960E-EBBF-E144-B1AA-5D8B42EAAF18}" type="slidenum">
              <a:rPr lang="en-US" smtClean="0"/>
              <a:t>‹#›</a:t>
            </a:fld>
            <a:endParaRPr lang="en-US"/>
          </a:p>
        </p:txBody>
      </p:sp>
    </p:spTree>
    <p:extLst>
      <p:ext uri="{BB962C8B-B14F-4D97-AF65-F5344CB8AC3E}">
        <p14:creationId xmlns:p14="http://schemas.microsoft.com/office/powerpoint/2010/main" val="535979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4982F-7417-C84D-978A-9E619B3A7FE8}" type="datetimeFigureOut">
              <a:rPr lang="en-US" smtClean="0"/>
              <a:t>3/25/26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8B258-2DA5-0842-966B-786566679582}" type="slidenum">
              <a:rPr lang="en-US" smtClean="0"/>
              <a:t>‹#›</a:t>
            </a:fld>
            <a:endParaRPr lang="en-US"/>
          </a:p>
        </p:txBody>
      </p:sp>
    </p:spTree>
    <p:extLst>
      <p:ext uri="{BB962C8B-B14F-4D97-AF65-F5344CB8AC3E}">
        <p14:creationId xmlns:p14="http://schemas.microsoft.com/office/powerpoint/2010/main" val="89705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3C2D3B-70C1-F047-8A7B-CD45E78ABFF6}" type="datetimeFigureOut">
              <a:rPr lang="en-US" smtClean="0"/>
              <a:t>3/25/26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35615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3/25/26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80520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3/25/26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4033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3/25/26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66500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C2D3B-70C1-F047-8A7B-CD45E78ABFF6}" type="datetimeFigureOut">
              <a:rPr lang="en-US" smtClean="0"/>
              <a:t>3/25/26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02931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C2D3B-70C1-F047-8A7B-CD45E78ABFF6}" type="datetimeFigureOut">
              <a:rPr lang="en-US" smtClean="0"/>
              <a:t>3/25/26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38389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3C2D3B-70C1-F047-8A7B-CD45E78ABFF6}" type="datetimeFigureOut">
              <a:rPr lang="en-US" smtClean="0"/>
              <a:t>3/25/26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99995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3C2D3B-70C1-F047-8A7B-CD45E78ABFF6}" type="datetimeFigureOut">
              <a:rPr lang="en-US" smtClean="0"/>
              <a:t>3/25/26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11821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2D3B-70C1-F047-8A7B-CD45E78ABFF6}" type="datetimeFigureOut">
              <a:rPr lang="en-US" smtClean="0"/>
              <a:t>3/25/26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97559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3/25/26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53728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3/25/26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82258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C2D3B-70C1-F047-8A7B-CD45E78ABFF6}" type="datetimeFigureOut">
              <a:rPr lang="en-US" smtClean="0"/>
              <a:t>3/25/26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C9BBE-FCB1-724B-B049-1B0FD804977A}" type="slidenum">
              <a:rPr lang="en-US" smtClean="0"/>
              <a:t>‹#›</a:t>
            </a:fld>
            <a:endParaRPr lang="en-US"/>
          </a:p>
        </p:txBody>
      </p:sp>
    </p:spTree>
    <p:extLst>
      <p:ext uri="{BB962C8B-B14F-4D97-AF65-F5344CB8AC3E}">
        <p14:creationId xmlns:p14="http://schemas.microsoft.com/office/powerpoint/2010/main" val="46658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7EB8FE-D63E-61E2-A0B0-BFC4039D7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433ED-55A6-CF80-96E0-A787819E3D9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E61F61D-DB43-7097-25A4-FAA8628E08E5}"/>
              </a:ext>
            </a:extLst>
          </p:cNvPr>
          <p:cNvSpPr>
            <a:spLocks noGrp="1"/>
          </p:cNvSpPr>
          <p:nvPr>
            <p:ph type="subTitle" idx="1"/>
          </p:nvPr>
        </p:nvSpPr>
        <p:spPr>
          <a:xfrm>
            <a:off x="0" y="-1"/>
            <a:ext cx="12361333" cy="6835139"/>
          </a:xfrm>
        </p:spPr>
        <p:txBody>
          <a:bodyPr>
            <a:normAutofit lnSpcReduction="10000"/>
          </a:bodyPr>
          <a:lstStyle/>
          <a:p>
            <a:pPr algn="l"/>
            <a:r>
              <a:rPr lang="en-US" sz="9600" b="1" dirty="0">
                <a:latin typeface="Goudy Old Style" charset="0"/>
                <a:ea typeface="Goudy Old Style" charset="0"/>
                <a:cs typeface="Goudy Old Style" charset="0"/>
              </a:rPr>
              <a:t>How to approach this </a:t>
            </a:r>
          </a:p>
          <a:p>
            <a:pPr algn="l"/>
            <a:endParaRPr lang="en-US" sz="9600" b="1" i="1" dirty="0">
              <a:solidFill>
                <a:schemeClr val="bg1"/>
              </a:solidFill>
              <a:latin typeface="Goudy Old Style" charset="0"/>
            </a:endParaRPr>
          </a:p>
          <a:p>
            <a:r>
              <a:rPr lang="en-US" sz="3600" b="1" dirty="0" err="1">
                <a:solidFill>
                  <a:schemeClr val="bg1"/>
                </a:solidFill>
                <a:latin typeface="Aniron" panose="02000607000000020002" pitchFamily="2" charset="0"/>
              </a:rPr>
              <a:t>Eärendil</a:t>
            </a:r>
            <a:r>
              <a:rPr lang="en-US" sz="3600" b="1" dirty="0">
                <a:solidFill>
                  <a:schemeClr val="bg1"/>
                </a:solidFill>
                <a:latin typeface="Aniron" panose="02000607000000020002" pitchFamily="2" charset="0"/>
              </a:rPr>
              <a:t> the Morning Star: </a:t>
            </a:r>
          </a:p>
          <a:p>
            <a:r>
              <a:rPr lang="en-US" sz="3600" b="1" dirty="0">
                <a:solidFill>
                  <a:schemeClr val="bg1"/>
                </a:solidFill>
                <a:latin typeface="Goudy Old Style" panose="02020502050305020303" pitchFamily="18" charset="77"/>
              </a:rPr>
              <a:t>The Christian Inspiration for J.R.R. Tolkien’s</a:t>
            </a:r>
          </a:p>
          <a:p>
            <a:r>
              <a:rPr lang="en-US" sz="3600" b="1" i="1" dirty="0">
                <a:solidFill>
                  <a:schemeClr val="bg1"/>
                </a:solidFill>
                <a:latin typeface="Goudy Old Style" panose="02020502050305020303" pitchFamily="18" charset="77"/>
              </a:rPr>
              <a:t>The Lord of the Rings</a:t>
            </a:r>
            <a:br>
              <a:rPr lang="en-US" sz="3600" b="1" dirty="0">
                <a:solidFill>
                  <a:schemeClr val="bg1"/>
                </a:solidFill>
                <a:latin typeface="Goudy Old Style" panose="02020502050305020303" pitchFamily="18" charset="77"/>
              </a:rPr>
            </a:br>
            <a:endParaRPr lang="en-US" sz="3600" b="1" dirty="0">
              <a:solidFill>
                <a:schemeClr val="bg1"/>
              </a:solidFill>
              <a:latin typeface="Goudy Old Style" panose="02020502050305020303" pitchFamily="18" charset="77"/>
            </a:endParaRPr>
          </a:p>
          <a:p>
            <a:endParaRPr lang="en-US" sz="2800" b="1" dirty="0">
              <a:solidFill>
                <a:schemeClr val="bg1"/>
              </a:solidFill>
              <a:latin typeface="Avenir Book" panose="02000503020000020003" pitchFamily="2" charset="0"/>
              <a:ea typeface="Goudy Old Style" charset="0"/>
              <a:cs typeface="Goudy Old Style" charset="0"/>
            </a:endParaRPr>
          </a:p>
          <a:p>
            <a:r>
              <a:rPr lang="en-US" dirty="0">
                <a:solidFill>
                  <a:schemeClr val="bg1"/>
                </a:solidFill>
                <a:latin typeface="Century Gothic" panose="020B0502020202020204" pitchFamily="34" charset="0"/>
                <a:ea typeface="Goudy Old Style" charset="0"/>
                <a:cs typeface="Arial" panose="020B0604020202020204" pitchFamily="34" charset="0"/>
              </a:rPr>
              <a:t>THE REV’D BRIAN K. MCGREEVY, J.D.</a:t>
            </a:r>
          </a:p>
          <a:p>
            <a:r>
              <a:rPr lang="en-US" dirty="0">
                <a:solidFill>
                  <a:schemeClr val="bg1"/>
                </a:solidFill>
                <a:latin typeface="Century Gothic" panose="020B0502020202020204" pitchFamily="34" charset="0"/>
                <a:ea typeface="Goudy Old Style" charset="0"/>
                <a:cs typeface="Arial" panose="020B0604020202020204" pitchFamily="34" charset="0"/>
              </a:rPr>
              <a:t>ST. PHILIP’S CHURCH</a:t>
            </a:r>
          </a:p>
          <a:p>
            <a:r>
              <a:rPr lang="en-US" dirty="0">
                <a:solidFill>
                  <a:schemeClr val="bg1"/>
                </a:solidFill>
                <a:latin typeface="Century Gothic" panose="020B0502020202020204" pitchFamily="34" charset="0"/>
                <a:ea typeface="Goudy Old Style" charset="0"/>
                <a:cs typeface="Arial" panose="020B0604020202020204" pitchFamily="34" charset="0"/>
              </a:rPr>
              <a:t>MARCH 25, 2026</a:t>
            </a:r>
            <a:endParaRPr lang="en-US" i="0" dirty="0">
              <a:solidFill>
                <a:schemeClr val="bg1"/>
              </a:solidFill>
              <a:effectLst/>
              <a:latin typeface="Century Gothic" panose="020B0502020202020204" pitchFamily="34" charset="0"/>
              <a:cs typeface="Arial" panose="020B0604020202020204" pitchFamily="34" charset="0"/>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4464A53D-6BC0-E49C-CB5D-BA66BBB56A0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8" name="Picture 7">
            <a:extLst>
              <a:ext uri="{FF2B5EF4-FFF2-40B4-BE49-F238E27FC236}">
                <a16:creationId xmlns:a16="http://schemas.microsoft.com/office/drawing/2014/main" id="{E195DB0C-F438-286C-EE65-206F7EF3CD82}"/>
              </a:ext>
            </a:extLst>
          </p:cNvPr>
          <p:cNvPicPr>
            <a:picLocks noChangeAspect="1"/>
          </p:cNvPicPr>
          <p:nvPr/>
        </p:nvPicPr>
        <p:blipFill>
          <a:blip r:embed="rId2"/>
          <a:stretch>
            <a:fillRect/>
          </a:stretch>
        </p:blipFill>
        <p:spPr>
          <a:xfrm>
            <a:off x="1496188" y="-3"/>
            <a:ext cx="9171811" cy="1236135"/>
          </a:xfrm>
          <a:prstGeom prst="rect">
            <a:avLst/>
          </a:prstGeom>
        </p:spPr>
      </p:pic>
    </p:spTree>
    <p:extLst>
      <p:ext uri="{BB962C8B-B14F-4D97-AF65-F5344CB8AC3E}">
        <p14:creationId xmlns:p14="http://schemas.microsoft.com/office/powerpoint/2010/main" val="2783218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47B7C54-4CF9-A1DE-5AC7-29A336A29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647C78-7F01-05FB-68A9-EFE4D13532FE}"/>
              </a:ext>
            </a:extLst>
          </p:cNvPr>
          <p:cNvSpPr>
            <a:spLocks noGrp="1"/>
          </p:cNvSpPr>
          <p:nvPr>
            <p:ph type="ctrTitle"/>
          </p:nvPr>
        </p:nvSpPr>
        <p:spPr>
          <a:xfrm>
            <a:off x="0" y="0"/>
            <a:ext cx="12192000" cy="6835139"/>
          </a:xfrm>
        </p:spPr>
        <p:txBody>
          <a:bodyPr>
            <a:normAutofit/>
          </a:bodyPr>
          <a:lstStyle/>
          <a:p>
            <a:pPr algn="l"/>
            <a:br>
              <a:rPr lang="en-US" sz="2400" b="1">
                <a:latin typeface="Goudy Old Style" charset="0"/>
                <a:ea typeface="Goudy Old Style" charset="0"/>
                <a:cs typeface="Goudy Old Style" charset="0"/>
              </a:rPr>
            </a:br>
            <a:br>
              <a:rPr lang="en-US" sz="2400">
                <a:latin typeface="Goudy Old Style" charset="0"/>
                <a:ea typeface="Goudy Old Style" charset="0"/>
                <a:cs typeface="Goudy Old Style" charset="0"/>
              </a:rPr>
            </a:br>
            <a:r>
              <a:rPr lang="en-US" sz="2400" b="1" i="1" baseline="3000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954C535-1B6C-E918-9101-61B2D33BB7F2}"/>
              </a:ext>
            </a:extLst>
          </p:cNvPr>
          <p:cNvSpPr>
            <a:spLocks noGrp="1"/>
          </p:cNvSpPr>
          <p:nvPr>
            <p:ph type="subTitle" idx="1"/>
          </p:nvPr>
        </p:nvSpPr>
        <p:spPr>
          <a:xfrm>
            <a:off x="0" y="-1"/>
            <a:ext cx="12192000" cy="6835139"/>
          </a:xfrm>
        </p:spPr>
        <p:txBody>
          <a:bodyPr>
            <a:normAutofit/>
          </a:bodyPr>
          <a:lstStyle/>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endParaRPr lang="en-US" i="1" dirty="0">
              <a:solidFill>
                <a:schemeClr val="bg1"/>
              </a:solidFill>
              <a:latin typeface="Goudy Old Style" panose="02020502050305020303" pitchFamily="18" charset="77"/>
              <a:ea typeface="Goudy Old Style" charset="0"/>
              <a:cs typeface="Goudy Old Style" charset="0"/>
            </a:endParaRPr>
          </a:p>
          <a:p>
            <a:pPr algn="l"/>
            <a:r>
              <a:rPr lang="en-US" i="1" dirty="0">
                <a:solidFill>
                  <a:schemeClr val="bg1"/>
                </a:solidFill>
                <a:latin typeface="Goudy Old Style" panose="02020502050305020303" pitchFamily="18" charset="77"/>
                <a:ea typeface="Goudy Old Style" charset="0"/>
                <a:cs typeface="Goudy Old Style" charset="0"/>
              </a:rPr>
              <a:t>Sketch of Turl St.	       </a:t>
            </a:r>
            <a:r>
              <a:rPr lang="en-US" i="1" dirty="0" err="1">
                <a:solidFill>
                  <a:schemeClr val="bg1"/>
                </a:solidFill>
                <a:latin typeface="Goudy Old Style" panose="02020502050305020303" pitchFamily="18" charset="77"/>
                <a:ea typeface="Goudy Old Style" charset="0"/>
                <a:cs typeface="Goudy Old Style" charset="0"/>
              </a:rPr>
              <a:t>Undertenishness</a:t>
            </a:r>
            <a:r>
              <a:rPr lang="en-US" i="1" dirty="0">
                <a:solidFill>
                  <a:schemeClr val="bg1"/>
                </a:solidFill>
                <a:latin typeface="Goudy Old Style" panose="02020502050305020303" pitchFamily="18" charset="77"/>
                <a:ea typeface="Goudy Old Style" charset="0"/>
                <a:cs typeface="Goudy Old Style" charset="0"/>
              </a:rPr>
              <a:t>		    Eeriness		     Water, Wind, Sand</a:t>
            </a:r>
          </a:p>
          <a:p>
            <a:pPr algn="l"/>
            <a:r>
              <a:rPr lang="en-US" i="1" dirty="0">
                <a:solidFill>
                  <a:schemeClr val="bg1"/>
                </a:solidFill>
                <a:latin typeface="Goudy Old Style" panose="02020502050305020303" pitchFamily="18" charset="77"/>
                <a:ea typeface="Goudy Old Style" charset="0"/>
                <a:cs typeface="Goudy Old Style" charset="0"/>
              </a:rPr>
              <a:t>       </a:t>
            </a:r>
            <a:r>
              <a:rPr lang="en-US" dirty="0">
                <a:solidFill>
                  <a:schemeClr val="bg1"/>
                </a:solidFill>
                <a:latin typeface="Goudy Old Style" panose="02020502050305020303" pitchFamily="18" charset="77"/>
                <a:ea typeface="Goudy Old Style" charset="0"/>
                <a:cs typeface="Goudy Old Style" charset="0"/>
              </a:rPr>
              <a:t>(1911)			  (1912)			     (1914)			(1915)</a:t>
            </a:r>
          </a:p>
        </p:txBody>
      </p:sp>
      <p:sp>
        <p:nvSpPr>
          <p:cNvPr id="6" name="Rectangle 2">
            <a:extLst>
              <a:ext uri="{FF2B5EF4-FFF2-40B4-BE49-F238E27FC236}">
                <a16:creationId xmlns:a16="http://schemas.microsoft.com/office/drawing/2014/main" id="{1813A76C-2F4A-FE31-1B51-361FB67646A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drawing of a street with buildings&#10;&#10;AI-generated content may be incorrect.">
            <a:extLst>
              <a:ext uri="{FF2B5EF4-FFF2-40B4-BE49-F238E27FC236}">
                <a16:creationId xmlns:a16="http://schemas.microsoft.com/office/drawing/2014/main" id="{2107ED36-78C4-5022-7438-16393EAA3754}"/>
              </a:ext>
            </a:extLst>
          </p:cNvPr>
          <p:cNvPicPr>
            <a:picLocks noChangeAspect="1"/>
          </p:cNvPicPr>
          <p:nvPr/>
        </p:nvPicPr>
        <p:blipFill>
          <a:blip r:embed="rId2"/>
          <a:stretch>
            <a:fillRect/>
          </a:stretch>
        </p:blipFill>
        <p:spPr>
          <a:xfrm>
            <a:off x="1" y="0"/>
            <a:ext cx="2878666" cy="4953000"/>
          </a:xfrm>
          <a:prstGeom prst="rect">
            <a:avLst/>
          </a:prstGeom>
        </p:spPr>
      </p:pic>
      <p:pic>
        <p:nvPicPr>
          <p:cNvPr id="9" name="Picture 8" descr="A painting of a person standing in a forest&#10;&#10;AI-generated content may be incorrect.">
            <a:extLst>
              <a:ext uri="{FF2B5EF4-FFF2-40B4-BE49-F238E27FC236}">
                <a16:creationId xmlns:a16="http://schemas.microsoft.com/office/drawing/2014/main" id="{F0C54C46-267A-C0D0-997E-C023C00456A3}"/>
              </a:ext>
            </a:extLst>
          </p:cNvPr>
          <p:cNvPicPr>
            <a:picLocks noChangeAspect="1"/>
          </p:cNvPicPr>
          <p:nvPr/>
        </p:nvPicPr>
        <p:blipFill>
          <a:blip r:embed="rId3"/>
          <a:stretch>
            <a:fillRect/>
          </a:stretch>
        </p:blipFill>
        <p:spPr>
          <a:xfrm>
            <a:off x="5626588" y="-1"/>
            <a:ext cx="3432743" cy="4953002"/>
          </a:xfrm>
          <a:prstGeom prst="rect">
            <a:avLst/>
          </a:prstGeom>
        </p:spPr>
      </p:pic>
      <p:pic>
        <p:nvPicPr>
          <p:cNvPr id="13" name="Picture 12" descr="A watercolor painting of a landscape&#10;&#10;AI-generated content may be incorrect.">
            <a:extLst>
              <a:ext uri="{FF2B5EF4-FFF2-40B4-BE49-F238E27FC236}">
                <a16:creationId xmlns:a16="http://schemas.microsoft.com/office/drawing/2014/main" id="{EDAD2E5D-4CB7-16B4-088C-A4956C28DC79}"/>
              </a:ext>
            </a:extLst>
          </p:cNvPr>
          <p:cNvPicPr>
            <a:picLocks noChangeAspect="1"/>
          </p:cNvPicPr>
          <p:nvPr/>
        </p:nvPicPr>
        <p:blipFill>
          <a:blip r:embed="rId4"/>
          <a:stretch>
            <a:fillRect/>
          </a:stretch>
        </p:blipFill>
        <p:spPr>
          <a:xfrm>
            <a:off x="9059332" y="0"/>
            <a:ext cx="3132667" cy="4953000"/>
          </a:xfrm>
          <a:prstGeom prst="rect">
            <a:avLst/>
          </a:prstGeom>
        </p:spPr>
      </p:pic>
      <p:pic>
        <p:nvPicPr>
          <p:cNvPr id="17" name="Picture 16" descr="A colorful drawing of trees&#10;&#10;AI-generated content may be incorrect.">
            <a:extLst>
              <a:ext uri="{FF2B5EF4-FFF2-40B4-BE49-F238E27FC236}">
                <a16:creationId xmlns:a16="http://schemas.microsoft.com/office/drawing/2014/main" id="{A0C22906-34BC-63F9-6C9D-EC867D8D69DB}"/>
              </a:ext>
            </a:extLst>
          </p:cNvPr>
          <p:cNvPicPr>
            <a:picLocks noChangeAspect="1"/>
          </p:cNvPicPr>
          <p:nvPr/>
        </p:nvPicPr>
        <p:blipFill>
          <a:blip r:embed="rId5"/>
          <a:stretch>
            <a:fillRect/>
          </a:stretch>
        </p:blipFill>
        <p:spPr>
          <a:xfrm>
            <a:off x="2878668" y="1"/>
            <a:ext cx="2747919" cy="4953000"/>
          </a:xfrm>
          <a:prstGeom prst="rect">
            <a:avLst/>
          </a:prstGeom>
        </p:spPr>
      </p:pic>
    </p:spTree>
    <p:extLst>
      <p:ext uri="{BB962C8B-B14F-4D97-AF65-F5344CB8AC3E}">
        <p14:creationId xmlns:p14="http://schemas.microsoft.com/office/powerpoint/2010/main" val="2537914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2E691AD-9242-E2CB-B796-75F74D42F0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D730B-1359-2561-FDAD-93A31C191E2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5BEC9F28-F5DA-C1EC-B85F-AEB9044B9F91}"/>
              </a:ext>
            </a:extLst>
          </p:cNvPr>
          <p:cNvSpPr>
            <a:spLocks noGrp="1"/>
          </p:cNvSpPr>
          <p:nvPr>
            <p:ph type="subTitle" idx="1"/>
          </p:nvPr>
        </p:nvSpPr>
        <p:spPr>
          <a:xfrm>
            <a:off x="0" y="-1"/>
            <a:ext cx="12361333" cy="6835139"/>
          </a:xfrm>
        </p:spPr>
        <p:txBody>
          <a:bodyPr>
            <a:normAutofit/>
          </a:bodyPr>
          <a:lstStyle/>
          <a:p>
            <a:pPr algn="l"/>
            <a:r>
              <a:rPr lang="en-US" sz="2200" dirty="0">
                <a:solidFill>
                  <a:schemeClr val="bg1"/>
                </a:solidFill>
                <a:latin typeface="Goudy Old Style" panose="02020502050305020303" pitchFamily="18" charset="77"/>
              </a:rPr>
              <a:t>The </a:t>
            </a:r>
            <a:r>
              <a:rPr lang="en-US" sz="2200" b="1" dirty="0">
                <a:solidFill>
                  <a:schemeClr val="bg1"/>
                </a:solidFill>
                <a:latin typeface="Goudy Old Style" panose="02020502050305020303" pitchFamily="18" charset="77"/>
              </a:rPr>
              <a:t>O Antiphons</a:t>
            </a:r>
            <a:r>
              <a:rPr lang="en-US" sz="2200" dirty="0">
                <a:solidFill>
                  <a:schemeClr val="bg1"/>
                </a:solidFill>
                <a:latin typeface="Goudy Old Style" panose="02020502050305020303" pitchFamily="18" charset="77"/>
              </a:rPr>
              <a:t> </a:t>
            </a:r>
          </a:p>
          <a:p>
            <a:pPr algn="l"/>
            <a:r>
              <a:rPr lang="en-US" sz="2200" dirty="0">
                <a:solidFill>
                  <a:schemeClr val="bg1"/>
                </a:solidFill>
                <a:latin typeface="Goudy Old Style" panose="02020502050305020303" pitchFamily="18" charset="77"/>
              </a:rPr>
              <a:t>These prefatory chants are sung at Vespers/Evensong on the last seven days of Advent.  They date back at least to the eighth century and are probably earlier than that. For many centuries they have been one of the key musical features of the days leading up to Christmas, and they would have been known to Tolkien since childhood in their Latin form. They are most widely known today through the hymn  “O Come, O Come, Emmanuel,” for which the verses are taken from the O antiphons. </a:t>
            </a:r>
          </a:p>
          <a:p>
            <a:pPr algn="l"/>
            <a:r>
              <a:rPr lang="en-US" sz="2200" dirty="0">
                <a:solidFill>
                  <a:schemeClr val="bg1"/>
                </a:solidFill>
                <a:latin typeface="Goudy Old Style" panose="02020502050305020303" pitchFamily="18" charset="77"/>
              </a:rPr>
              <a:t>In the original Latin, each antiphon begins with O and refers to a different Scriptural attribute of Jesus Christ each day. They are usually ordered as follows:</a:t>
            </a:r>
          </a:p>
          <a:p>
            <a:pPr lvl="0" algn="l"/>
            <a:r>
              <a:rPr lang="en-US" sz="2200" dirty="0">
                <a:solidFill>
                  <a:schemeClr val="bg1"/>
                </a:solidFill>
                <a:latin typeface="Goudy Old Style" panose="02020502050305020303" pitchFamily="18" charset="77"/>
              </a:rPr>
              <a:t>17 December: </a:t>
            </a:r>
            <a:r>
              <a:rPr lang="en-US" sz="2200" i="1" dirty="0">
                <a:solidFill>
                  <a:schemeClr val="bg1"/>
                </a:solidFill>
                <a:latin typeface="Goudy Old Style" panose="02020502050305020303" pitchFamily="18" charset="77"/>
              </a:rPr>
              <a:t>O </a:t>
            </a:r>
            <a:r>
              <a:rPr lang="en-US" sz="2200" i="1" dirty="0" err="1">
                <a:solidFill>
                  <a:schemeClr val="bg1"/>
                </a:solidFill>
                <a:latin typeface="Goudy Old Style" panose="02020502050305020303" pitchFamily="18" charset="77"/>
              </a:rPr>
              <a:t>Sapientia</a:t>
            </a:r>
            <a:r>
              <a:rPr lang="en-US" sz="2200" dirty="0">
                <a:solidFill>
                  <a:schemeClr val="bg1"/>
                </a:solidFill>
                <a:latin typeface="Goudy Old Style" panose="02020502050305020303" pitchFamily="18" charset="77"/>
              </a:rPr>
              <a:t> (O Wisdom)</a:t>
            </a:r>
          </a:p>
          <a:p>
            <a:pPr lvl="0" algn="l"/>
            <a:r>
              <a:rPr lang="en-US" sz="2200" dirty="0">
                <a:solidFill>
                  <a:schemeClr val="bg1"/>
                </a:solidFill>
                <a:latin typeface="Goudy Old Style" panose="02020502050305020303" pitchFamily="18" charset="77"/>
              </a:rPr>
              <a:t>18 December: </a:t>
            </a:r>
            <a:r>
              <a:rPr lang="en-US" sz="2200" i="1" dirty="0">
                <a:solidFill>
                  <a:schemeClr val="bg1"/>
                </a:solidFill>
                <a:latin typeface="Goudy Old Style" panose="02020502050305020303" pitchFamily="18" charset="77"/>
              </a:rPr>
              <a:t>O Adonai </a:t>
            </a:r>
            <a:r>
              <a:rPr lang="en-US" sz="2200" dirty="0">
                <a:solidFill>
                  <a:schemeClr val="bg1"/>
                </a:solidFill>
                <a:latin typeface="Goudy Old Style" panose="02020502050305020303" pitchFamily="18" charset="77"/>
              </a:rPr>
              <a:t>(O Lord) </a:t>
            </a:r>
          </a:p>
          <a:p>
            <a:pPr lvl="0" algn="l"/>
            <a:r>
              <a:rPr lang="en-US" sz="2200" dirty="0">
                <a:solidFill>
                  <a:schemeClr val="bg1"/>
                </a:solidFill>
                <a:latin typeface="Goudy Old Style" panose="02020502050305020303" pitchFamily="18" charset="77"/>
              </a:rPr>
              <a:t>19 December: </a:t>
            </a:r>
            <a:r>
              <a:rPr lang="en-US" sz="2200" i="1" dirty="0">
                <a:solidFill>
                  <a:schemeClr val="bg1"/>
                </a:solidFill>
                <a:latin typeface="Goudy Old Style" panose="02020502050305020303" pitchFamily="18" charset="77"/>
              </a:rPr>
              <a:t>O Radix Jesse</a:t>
            </a:r>
            <a:r>
              <a:rPr lang="en-US" sz="2200" dirty="0">
                <a:solidFill>
                  <a:schemeClr val="bg1"/>
                </a:solidFill>
                <a:latin typeface="Goudy Old Style" panose="02020502050305020303" pitchFamily="18" charset="77"/>
              </a:rPr>
              <a:t> (O Root of Jesse)</a:t>
            </a:r>
          </a:p>
          <a:p>
            <a:pPr lvl="0" algn="l"/>
            <a:r>
              <a:rPr lang="en-US" sz="2200" dirty="0">
                <a:solidFill>
                  <a:schemeClr val="bg1"/>
                </a:solidFill>
                <a:latin typeface="Goudy Old Style" panose="02020502050305020303" pitchFamily="18" charset="77"/>
              </a:rPr>
              <a:t>20 December: </a:t>
            </a:r>
            <a:r>
              <a:rPr lang="en-US" sz="2200" i="1" dirty="0">
                <a:solidFill>
                  <a:schemeClr val="bg1"/>
                </a:solidFill>
                <a:latin typeface="Goudy Old Style" panose="02020502050305020303" pitchFamily="18" charset="77"/>
              </a:rPr>
              <a:t>O </a:t>
            </a:r>
            <a:r>
              <a:rPr lang="en-US" sz="2200" i="1" dirty="0" err="1">
                <a:solidFill>
                  <a:schemeClr val="bg1"/>
                </a:solidFill>
                <a:latin typeface="Goudy Old Style" panose="02020502050305020303" pitchFamily="18" charset="77"/>
              </a:rPr>
              <a:t>Clavis</a:t>
            </a:r>
            <a:r>
              <a:rPr lang="en-US" sz="2200" i="1" dirty="0">
                <a:solidFill>
                  <a:schemeClr val="bg1"/>
                </a:solidFill>
                <a:latin typeface="Goudy Old Style" panose="02020502050305020303" pitchFamily="18" charset="77"/>
              </a:rPr>
              <a:t> David</a:t>
            </a:r>
            <a:r>
              <a:rPr lang="en-US" sz="2200" dirty="0">
                <a:solidFill>
                  <a:schemeClr val="bg1"/>
                </a:solidFill>
                <a:latin typeface="Goudy Old Style" panose="02020502050305020303" pitchFamily="18" charset="77"/>
              </a:rPr>
              <a:t> (O Key of David) </a:t>
            </a:r>
          </a:p>
          <a:p>
            <a:pPr lvl="0" algn="l"/>
            <a:r>
              <a:rPr lang="en-US" sz="2200" dirty="0">
                <a:solidFill>
                  <a:schemeClr val="accent4"/>
                </a:solidFill>
                <a:latin typeface="Goudy Old Style" panose="02020502050305020303" pitchFamily="18" charset="77"/>
              </a:rPr>
              <a:t>21 December: </a:t>
            </a:r>
            <a:r>
              <a:rPr lang="en-US" sz="2200" i="1" dirty="0">
                <a:solidFill>
                  <a:schemeClr val="accent4"/>
                </a:solidFill>
                <a:latin typeface="Goudy Old Style" panose="02020502050305020303" pitchFamily="18" charset="77"/>
              </a:rPr>
              <a:t>O </a:t>
            </a:r>
            <a:r>
              <a:rPr lang="en-US" sz="2200" i="1" dirty="0" err="1">
                <a:solidFill>
                  <a:schemeClr val="accent4"/>
                </a:solidFill>
                <a:latin typeface="Goudy Old Style" panose="02020502050305020303" pitchFamily="18" charset="77"/>
              </a:rPr>
              <a:t>Oriens</a:t>
            </a:r>
            <a:r>
              <a:rPr lang="en-US" sz="2200" dirty="0">
                <a:solidFill>
                  <a:schemeClr val="accent4"/>
                </a:solidFill>
                <a:latin typeface="Goudy Old Style" panose="02020502050305020303" pitchFamily="18" charset="77"/>
              </a:rPr>
              <a:t> (O Morning Star)</a:t>
            </a:r>
          </a:p>
          <a:p>
            <a:pPr lvl="0" algn="l"/>
            <a:r>
              <a:rPr lang="en-US" sz="2200" dirty="0">
                <a:solidFill>
                  <a:schemeClr val="bg1"/>
                </a:solidFill>
                <a:latin typeface="Goudy Old Style" panose="02020502050305020303" pitchFamily="18" charset="77"/>
              </a:rPr>
              <a:t>22 December: </a:t>
            </a:r>
            <a:r>
              <a:rPr lang="en-US" sz="2200" i="1" dirty="0">
                <a:solidFill>
                  <a:schemeClr val="bg1"/>
                </a:solidFill>
                <a:latin typeface="Goudy Old Style" panose="02020502050305020303" pitchFamily="18" charset="77"/>
              </a:rPr>
              <a:t>O Rex Gentium</a:t>
            </a:r>
            <a:r>
              <a:rPr lang="en-US" sz="2200" dirty="0">
                <a:solidFill>
                  <a:schemeClr val="bg1"/>
                </a:solidFill>
                <a:latin typeface="Goudy Old Style" panose="02020502050305020303" pitchFamily="18" charset="77"/>
              </a:rPr>
              <a:t> (O King of the Nations)</a:t>
            </a:r>
          </a:p>
          <a:p>
            <a:pPr lvl="0" algn="l"/>
            <a:r>
              <a:rPr lang="en-US" sz="2200" dirty="0">
                <a:solidFill>
                  <a:schemeClr val="bg1"/>
                </a:solidFill>
                <a:latin typeface="Goudy Old Style" panose="02020502050305020303" pitchFamily="18" charset="77"/>
              </a:rPr>
              <a:t>23 December: </a:t>
            </a:r>
            <a:r>
              <a:rPr lang="en-US" sz="2200" i="1" dirty="0">
                <a:solidFill>
                  <a:schemeClr val="bg1"/>
                </a:solidFill>
                <a:latin typeface="Goudy Old Style" panose="02020502050305020303" pitchFamily="18" charset="77"/>
              </a:rPr>
              <a:t>O Emmanuel </a:t>
            </a:r>
            <a:r>
              <a:rPr lang="en-US" sz="2200" dirty="0">
                <a:solidFill>
                  <a:schemeClr val="bg1"/>
                </a:solidFill>
                <a:latin typeface="Goudy Old Style" panose="02020502050305020303" pitchFamily="18" charset="77"/>
              </a:rPr>
              <a:t>(O God with Us)</a:t>
            </a:r>
          </a:p>
          <a:p>
            <a:pPr lvl="0" algn="l"/>
            <a:r>
              <a:rPr lang="en-US" sz="2200" b="1" i="1" dirty="0">
                <a:solidFill>
                  <a:schemeClr val="accent4"/>
                </a:solidFill>
                <a:latin typeface="Goudy Old Style" panose="02020502050305020303" pitchFamily="18" charset="77"/>
              </a:rPr>
              <a:t>O </a:t>
            </a:r>
            <a:r>
              <a:rPr lang="en-US" sz="2200" b="1" i="1" dirty="0" err="1">
                <a:solidFill>
                  <a:schemeClr val="accent4"/>
                </a:solidFill>
                <a:latin typeface="Goudy Old Style" panose="02020502050305020303" pitchFamily="18" charset="77"/>
              </a:rPr>
              <a:t>Oriens</a:t>
            </a:r>
            <a:r>
              <a:rPr lang="en-US" sz="2200" b="1" i="1" dirty="0">
                <a:solidFill>
                  <a:schemeClr val="accent4"/>
                </a:solidFill>
                <a:latin typeface="Goudy Old Style" panose="02020502050305020303" pitchFamily="18" charset="77"/>
              </a:rPr>
              <a:t>, splendor </a:t>
            </a:r>
            <a:r>
              <a:rPr lang="en-US" sz="2200" b="1" i="1" dirty="0" err="1">
                <a:solidFill>
                  <a:schemeClr val="accent4"/>
                </a:solidFill>
                <a:latin typeface="Goudy Old Style" panose="02020502050305020303" pitchFamily="18" charset="77"/>
              </a:rPr>
              <a:t>lucis</a:t>
            </a:r>
            <a:r>
              <a:rPr lang="en-US" sz="2200" b="1" i="1" dirty="0">
                <a:solidFill>
                  <a:schemeClr val="accent4"/>
                </a:solidFill>
                <a:latin typeface="Goudy Old Style" panose="02020502050305020303" pitchFamily="18" charset="77"/>
              </a:rPr>
              <a:t> </a:t>
            </a:r>
            <a:r>
              <a:rPr lang="en-US" sz="2200" b="1" i="1" dirty="0" err="1">
                <a:solidFill>
                  <a:schemeClr val="accent4"/>
                </a:solidFill>
                <a:latin typeface="Goudy Old Style" panose="02020502050305020303" pitchFamily="18" charset="77"/>
              </a:rPr>
              <a:t>aeternae</a:t>
            </a:r>
            <a:r>
              <a:rPr lang="en-US" sz="2200" b="1" i="1" dirty="0">
                <a:solidFill>
                  <a:schemeClr val="accent4"/>
                </a:solidFill>
                <a:latin typeface="Goudy Old Style" panose="02020502050305020303" pitchFamily="18" charset="77"/>
              </a:rPr>
              <a:t>, et sol justitiae: </a:t>
            </a:r>
            <a:r>
              <a:rPr lang="en-US" sz="2200" b="1" i="1" dirty="0" err="1">
                <a:solidFill>
                  <a:schemeClr val="accent4"/>
                </a:solidFill>
                <a:latin typeface="Goudy Old Style" panose="02020502050305020303" pitchFamily="18" charset="77"/>
              </a:rPr>
              <a:t>veni</a:t>
            </a:r>
            <a:r>
              <a:rPr lang="en-US" sz="2200" b="1" i="1" dirty="0">
                <a:solidFill>
                  <a:schemeClr val="accent4"/>
                </a:solidFill>
                <a:latin typeface="Goudy Old Style" panose="02020502050305020303" pitchFamily="18" charset="77"/>
              </a:rPr>
              <a:t>, et </a:t>
            </a:r>
            <a:r>
              <a:rPr lang="en-US" sz="2200" b="1" i="1" dirty="0" err="1">
                <a:solidFill>
                  <a:schemeClr val="accent4"/>
                </a:solidFill>
                <a:latin typeface="Goudy Old Style" panose="02020502050305020303" pitchFamily="18" charset="77"/>
              </a:rPr>
              <a:t>illumina</a:t>
            </a:r>
            <a:r>
              <a:rPr lang="en-US" sz="2200" b="1" i="1" dirty="0">
                <a:solidFill>
                  <a:schemeClr val="accent4"/>
                </a:solidFill>
                <a:latin typeface="Goudy Old Style" panose="02020502050305020303" pitchFamily="18" charset="77"/>
              </a:rPr>
              <a:t> sedentes in </a:t>
            </a:r>
            <a:r>
              <a:rPr lang="en-US" sz="2200" b="1" i="1" dirty="0" err="1">
                <a:solidFill>
                  <a:schemeClr val="accent4"/>
                </a:solidFill>
                <a:latin typeface="Goudy Old Style" panose="02020502050305020303" pitchFamily="18" charset="77"/>
              </a:rPr>
              <a:t>tenebris</a:t>
            </a:r>
            <a:r>
              <a:rPr lang="en-US" sz="2200" b="1" i="1" dirty="0">
                <a:solidFill>
                  <a:schemeClr val="accent4"/>
                </a:solidFill>
                <a:latin typeface="Goudy Old Style" panose="02020502050305020303" pitchFamily="18" charset="77"/>
              </a:rPr>
              <a:t>, et umbra mortis.</a:t>
            </a:r>
            <a:br>
              <a:rPr lang="en-US" sz="2200" b="1" dirty="0">
                <a:solidFill>
                  <a:schemeClr val="accent4"/>
                </a:solidFill>
                <a:latin typeface="Goudy Old Style" panose="02020502050305020303" pitchFamily="18" charset="77"/>
              </a:rPr>
            </a:br>
            <a:r>
              <a:rPr lang="en-US" sz="2200" dirty="0">
                <a:solidFill>
                  <a:schemeClr val="accent4"/>
                </a:solidFill>
                <a:latin typeface="Goudy Old Style" panose="02020502050305020303" pitchFamily="18" charset="77"/>
              </a:rPr>
              <a:t>"O Morning Star, </a:t>
            </a:r>
            <a:r>
              <a:rPr lang="en-US" sz="2200" dirty="0" err="1">
                <a:solidFill>
                  <a:schemeClr val="accent4"/>
                </a:solidFill>
                <a:latin typeface="Goudy Old Style" panose="02020502050305020303" pitchFamily="18" charset="77"/>
              </a:rPr>
              <a:t>splendour</a:t>
            </a:r>
            <a:r>
              <a:rPr lang="en-US" sz="2200" dirty="0">
                <a:solidFill>
                  <a:schemeClr val="accent4"/>
                </a:solidFill>
                <a:latin typeface="Goudy Old Style" panose="02020502050305020303" pitchFamily="18" charset="77"/>
              </a:rPr>
              <a:t> of light eternal and sun of righteousness: Come and enlighten those who dwell in darkness and the shadow of death".</a:t>
            </a: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03BF0CD5-E8B5-F968-C831-062D9A2C4652}"/>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4" name="Picture 3">
            <a:extLst>
              <a:ext uri="{FF2B5EF4-FFF2-40B4-BE49-F238E27FC236}">
                <a16:creationId xmlns:a16="http://schemas.microsoft.com/office/drawing/2014/main" id="{B967F800-0AFB-60A6-42A6-B649BE06CCDB}"/>
              </a:ext>
            </a:extLst>
          </p:cNvPr>
          <p:cNvPicPr>
            <a:picLocks noChangeAspect="1"/>
          </p:cNvPicPr>
          <p:nvPr/>
        </p:nvPicPr>
        <p:blipFill>
          <a:blip r:embed="rId2"/>
          <a:stretch>
            <a:fillRect/>
          </a:stretch>
        </p:blipFill>
        <p:spPr>
          <a:xfrm>
            <a:off x="6993467" y="2438400"/>
            <a:ext cx="4351865" cy="2794000"/>
          </a:xfrm>
          <a:prstGeom prst="rect">
            <a:avLst/>
          </a:prstGeom>
        </p:spPr>
      </p:pic>
    </p:spTree>
    <p:extLst>
      <p:ext uri="{BB962C8B-B14F-4D97-AF65-F5344CB8AC3E}">
        <p14:creationId xmlns:p14="http://schemas.microsoft.com/office/powerpoint/2010/main" val="1138776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FAE6FF7-1789-5A94-4F94-043931A8A5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03A4A-B915-91E5-AB7A-C3E54BC0F3E3}"/>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C14853C7-2864-E3C8-058B-98A40D4D6247}"/>
              </a:ext>
            </a:extLst>
          </p:cNvPr>
          <p:cNvSpPr>
            <a:spLocks noGrp="1"/>
          </p:cNvSpPr>
          <p:nvPr>
            <p:ph type="subTitle" idx="1"/>
          </p:nvPr>
        </p:nvSpPr>
        <p:spPr>
          <a:xfrm>
            <a:off x="-2" y="-1"/>
            <a:ext cx="12192001" cy="6835139"/>
          </a:xfrm>
        </p:spPr>
        <p:txBody>
          <a:bodyPr numCol="1">
            <a:noAutofit/>
          </a:bodyPr>
          <a:lstStyle/>
          <a:p>
            <a:pPr algn="l">
              <a:spcBef>
                <a:spcPts val="0"/>
              </a:spcBef>
            </a:pPr>
            <a:r>
              <a:rPr lang="en-US" sz="2200" b="1" dirty="0">
                <a:solidFill>
                  <a:schemeClr val="bg1"/>
                </a:solidFill>
                <a:latin typeface="Goudy Old Style" panose="02020502050305020303" pitchFamily="18" charset="77"/>
              </a:rPr>
              <a:t>Cynewulf, </a:t>
            </a:r>
            <a:r>
              <a:rPr lang="en-US" sz="2200" b="1" i="1" dirty="0">
                <a:solidFill>
                  <a:schemeClr val="bg1"/>
                </a:solidFill>
                <a:latin typeface="Goudy Old Style" panose="02020502050305020303" pitchFamily="18" charset="77"/>
              </a:rPr>
              <a:t>Crist 1</a:t>
            </a:r>
            <a:r>
              <a:rPr lang="en-US" sz="2200" b="1" dirty="0">
                <a:solidFill>
                  <a:schemeClr val="bg1"/>
                </a:solidFill>
                <a:latin typeface="Goudy Old Style" panose="02020502050305020303" pitchFamily="18" charset="77"/>
              </a:rPr>
              <a:t>, and the Exeter Book</a:t>
            </a:r>
          </a:p>
          <a:p>
            <a:pPr algn="l">
              <a:spcBef>
                <a:spcPts val="0"/>
              </a:spcBef>
            </a:pPr>
            <a:endParaRPr lang="en-US" sz="2200" b="1"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Cynewulf was a gifted 8</a:t>
            </a:r>
            <a:r>
              <a:rPr lang="en-US" sz="2200" baseline="30000" dirty="0">
                <a:solidFill>
                  <a:schemeClr val="bg1"/>
                </a:solidFill>
                <a:latin typeface="Goudy Old Style" panose="02020502050305020303" pitchFamily="18" charset="77"/>
              </a:rPr>
              <a:t>th</a:t>
            </a:r>
            <a:r>
              <a:rPr lang="en-US" sz="2200" dirty="0">
                <a:solidFill>
                  <a:schemeClr val="bg1"/>
                </a:solidFill>
                <a:latin typeface="Goudy Old Style" panose="02020502050305020303" pitchFamily="18" charset="77"/>
              </a:rPr>
              <a:t> or 9</a:t>
            </a:r>
            <a:r>
              <a:rPr lang="en-US" sz="2200" baseline="30000" dirty="0">
                <a:solidFill>
                  <a:schemeClr val="bg1"/>
                </a:solidFill>
                <a:latin typeface="Goudy Old Style" panose="02020502050305020303" pitchFamily="18" charset="77"/>
              </a:rPr>
              <a:t>th</a:t>
            </a:r>
            <a:r>
              <a:rPr lang="en-US" sz="2200" dirty="0">
                <a:solidFill>
                  <a:schemeClr val="bg1"/>
                </a:solidFill>
                <a:latin typeface="Goudy Old Style" panose="02020502050305020303" pitchFamily="18" charset="77"/>
              </a:rPr>
              <a:t> century poet who wrote in Old English and to whom </a:t>
            </a:r>
            <a:r>
              <a:rPr lang="en-US" sz="2200" i="1" dirty="0">
                <a:solidFill>
                  <a:schemeClr val="bg1"/>
                </a:solidFill>
                <a:latin typeface="Goudy Old Style" panose="02020502050305020303" pitchFamily="18" charset="77"/>
              </a:rPr>
              <a:t>Crist 1</a:t>
            </a:r>
            <a:r>
              <a:rPr lang="en-US" sz="2200" dirty="0">
                <a:solidFill>
                  <a:schemeClr val="bg1"/>
                </a:solidFill>
                <a:latin typeface="Goudy Old Style" panose="02020502050305020303" pitchFamily="18" charset="77"/>
              </a:rPr>
              <a:t>, the poetic theological meditation on the O Antiphons, is usually ascribed, along with the subsequent </a:t>
            </a:r>
            <a:r>
              <a:rPr lang="en-US" sz="2200" i="1" dirty="0">
                <a:solidFill>
                  <a:schemeClr val="bg1"/>
                </a:solidFill>
                <a:latin typeface="Goudy Old Style" panose="02020502050305020303" pitchFamily="18" charset="77"/>
              </a:rPr>
              <a:t>Crist 2</a:t>
            </a:r>
            <a:r>
              <a:rPr lang="en-US" sz="2200" dirty="0">
                <a:solidFill>
                  <a:schemeClr val="bg1"/>
                </a:solidFill>
                <a:latin typeface="Goudy Old Style" panose="02020502050305020303" pitchFamily="18" charset="77"/>
              </a:rPr>
              <a:t> and </a:t>
            </a:r>
            <a:r>
              <a:rPr lang="en-US" sz="2200" i="1" dirty="0">
                <a:solidFill>
                  <a:schemeClr val="bg1"/>
                </a:solidFill>
                <a:latin typeface="Goudy Old Style" panose="02020502050305020303" pitchFamily="18" charset="77"/>
              </a:rPr>
              <a:t>Crist 3.</a:t>
            </a:r>
            <a:r>
              <a:rPr lang="en-US" sz="2200" dirty="0">
                <a:solidFill>
                  <a:schemeClr val="bg1"/>
                </a:solidFill>
                <a:latin typeface="Goudy Old Style" panose="02020502050305020303" pitchFamily="18" charset="77"/>
              </a:rPr>
              <a:t> It is found in manuscript form in the famous Exeter Book, a codex that was compiled in the 10</a:t>
            </a:r>
            <a:r>
              <a:rPr lang="en-US" sz="2200" baseline="30000" dirty="0">
                <a:solidFill>
                  <a:schemeClr val="bg1"/>
                </a:solidFill>
                <a:latin typeface="Goudy Old Style" panose="02020502050305020303" pitchFamily="18" charset="77"/>
              </a:rPr>
              <a:t>th</a:t>
            </a:r>
            <a:r>
              <a:rPr lang="en-US" sz="2200" dirty="0">
                <a:solidFill>
                  <a:schemeClr val="bg1"/>
                </a:solidFill>
                <a:latin typeface="Goudy Old Style" panose="02020502050305020303" pitchFamily="18" charset="77"/>
              </a:rPr>
              <a:t> century and housed at Exeter Cathedral in the UK.  It the largest and oldest known manuscript of Old English literature. One section of </a:t>
            </a:r>
            <a:r>
              <a:rPr lang="en-US" sz="2200" i="1" dirty="0">
                <a:solidFill>
                  <a:schemeClr val="bg1"/>
                </a:solidFill>
                <a:latin typeface="Goudy Old Style" panose="02020502050305020303" pitchFamily="18" charset="77"/>
              </a:rPr>
              <a:t>Crist 1</a:t>
            </a:r>
            <a:r>
              <a:rPr lang="en-US" sz="2200" dirty="0">
                <a:solidFill>
                  <a:schemeClr val="bg1"/>
                </a:solidFill>
                <a:latin typeface="Goudy Old Style" panose="02020502050305020303" pitchFamily="18" charset="77"/>
              </a:rPr>
              <a:t> is a rich meditation on the </a:t>
            </a:r>
            <a:r>
              <a:rPr lang="en-US" sz="2200" dirty="0">
                <a:solidFill>
                  <a:schemeClr val="accent4"/>
                </a:solidFill>
                <a:latin typeface="Goudy Old Style" panose="02020502050305020303" pitchFamily="18" charset="77"/>
              </a:rPr>
              <a:t>O </a:t>
            </a:r>
            <a:r>
              <a:rPr lang="en-US" sz="2200" dirty="0" err="1">
                <a:solidFill>
                  <a:schemeClr val="accent4"/>
                </a:solidFill>
                <a:latin typeface="Goudy Old Style" panose="02020502050305020303" pitchFamily="18" charset="77"/>
              </a:rPr>
              <a:t>Oriens</a:t>
            </a:r>
            <a:r>
              <a:rPr lang="en-US" sz="2200" dirty="0">
                <a:solidFill>
                  <a:schemeClr val="accent4"/>
                </a:solidFill>
                <a:latin typeface="Goudy Old Style" panose="02020502050305020303" pitchFamily="18" charset="77"/>
              </a:rPr>
              <a:t> (O Morning Star)</a:t>
            </a:r>
            <a:r>
              <a:rPr lang="en-US" sz="2200" dirty="0">
                <a:solidFill>
                  <a:schemeClr val="bg1"/>
                </a:solidFill>
                <a:latin typeface="Goudy Old Style" panose="02020502050305020303" pitchFamily="18" charset="77"/>
              </a:rPr>
              <a:t> antiphon, as follows:</a:t>
            </a:r>
          </a:p>
          <a:p>
            <a:pPr algn="l">
              <a:spcBef>
                <a:spcPts val="0"/>
              </a:spcBef>
            </a:pPr>
            <a:endParaRPr lang="en-US" sz="2200" dirty="0">
              <a:solidFill>
                <a:schemeClr val="bg1"/>
              </a:solidFill>
              <a:latin typeface="Goudy Old Style" panose="02020502050305020303" pitchFamily="18" charset="77"/>
            </a:endParaRPr>
          </a:p>
          <a:p>
            <a:pPr algn="l">
              <a:spcBef>
                <a:spcPts val="0"/>
              </a:spcBef>
            </a:pPr>
            <a:endParaRPr lang="en-US" sz="1800" dirty="0">
              <a:solidFill>
                <a:schemeClr val="bg1"/>
              </a:solidFill>
              <a:latin typeface="Goudy Old Style" panose="02020502050305020303" pitchFamily="18" charset="77"/>
            </a:endParaRPr>
          </a:p>
          <a:p>
            <a:pPr algn="l">
              <a:spcBef>
                <a:spcPts val="0"/>
              </a:spcBef>
            </a:pPr>
            <a:r>
              <a:rPr lang="en-US" sz="1800" dirty="0">
                <a:solidFill>
                  <a:schemeClr val="bg1"/>
                </a:solidFill>
                <a:latin typeface="Goudy Old Style" panose="02020502050305020303" pitchFamily="18" charset="77"/>
              </a:rPr>
              <a:t>Eala </a:t>
            </a:r>
            <a:r>
              <a:rPr lang="en-US" sz="1800" dirty="0" err="1">
                <a:solidFill>
                  <a:schemeClr val="bg1"/>
                </a:solidFill>
                <a:latin typeface="Goudy Old Style" panose="02020502050305020303" pitchFamily="18" charset="77"/>
              </a:rPr>
              <a:t>earendel</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engla</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beorhtast</a:t>
            </a:r>
            <a:r>
              <a:rPr lang="en-US" sz="1800" dirty="0">
                <a:solidFill>
                  <a:schemeClr val="bg1"/>
                </a:solidFill>
                <a:latin typeface="Goudy Old Style" panose="02020502050305020303" pitchFamily="18" charset="77"/>
              </a:rPr>
              <a:t>,			</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ofer</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middangeard</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monnum</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sended</a:t>
            </a:r>
            <a:r>
              <a:rPr lang="en-US" sz="1800" dirty="0">
                <a:solidFill>
                  <a:schemeClr val="bg1"/>
                </a:solidFill>
                <a:latin typeface="Goudy Old Style" panose="02020502050305020303" pitchFamily="18" charset="77"/>
              </a:rPr>
              <a:t>,</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ond</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soðfæsta</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sunnan</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leoma</a:t>
            </a:r>
            <a:r>
              <a:rPr lang="en-US" sz="1800" dirty="0">
                <a:solidFill>
                  <a:schemeClr val="bg1"/>
                </a:solidFill>
                <a:latin typeface="Goudy Old Style" panose="02020502050305020303" pitchFamily="18" charset="77"/>
              </a:rPr>
              <a:t>,</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torht</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ofer</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tunglas</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þu</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tida</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gehwane</a:t>
            </a:r>
            <a:br>
              <a:rPr lang="en-US" sz="1800" dirty="0">
                <a:solidFill>
                  <a:schemeClr val="bg1"/>
                </a:solidFill>
                <a:latin typeface="Goudy Old Style" panose="02020502050305020303" pitchFamily="18" charset="77"/>
              </a:rPr>
            </a:br>
            <a:r>
              <a:rPr lang="en-US" sz="1800" dirty="0">
                <a:solidFill>
                  <a:schemeClr val="bg1"/>
                </a:solidFill>
                <a:latin typeface="Goudy Old Style" panose="02020502050305020303" pitchFamily="18" charset="77"/>
              </a:rPr>
              <a:t>of </a:t>
            </a:r>
            <a:r>
              <a:rPr lang="en-US" sz="1800" dirty="0" err="1">
                <a:solidFill>
                  <a:schemeClr val="bg1"/>
                </a:solidFill>
                <a:latin typeface="Goudy Old Style" panose="02020502050305020303" pitchFamily="18" charset="77"/>
              </a:rPr>
              <a:t>sylfum</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symle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inlihtes</a:t>
            </a:r>
            <a:r>
              <a:rPr lang="en-US" sz="1800" dirty="0">
                <a:solidFill>
                  <a:schemeClr val="bg1"/>
                </a:solidFill>
                <a:latin typeface="Goudy Old Style" panose="02020502050305020303" pitchFamily="18" charset="77"/>
              </a:rPr>
              <a:t>!</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Swa</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þu</a:t>
            </a:r>
            <a:r>
              <a:rPr lang="en-US" sz="1800" dirty="0">
                <a:solidFill>
                  <a:schemeClr val="bg1"/>
                </a:solidFill>
                <a:latin typeface="Goudy Old Style" panose="02020502050305020303" pitchFamily="18" charset="77"/>
              </a:rPr>
              <a:t>, god of </a:t>
            </a:r>
            <a:r>
              <a:rPr lang="en-US" sz="1800" dirty="0" err="1">
                <a:solidFill>
                  <a:schemeClr val="bg1"/>
                </a:solidFill>
                <a:latin typeface="Goudy Old Style" panose="02020502050305020303" pitchFamily="18" charset="77"/>
              </a:rPr>
              <a:t>gode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gearo</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acenned</a:t>
            </a:r>
            <a:r>
              <a:rPr lang="en-US" sz="1800" dirty="0">
                <a:solidFill>
                  <a:schemeClr val="bg1"/>
                </a:solidFill>
                <a:latin typeface="Goudy Old Style" panose="02020502050305020303" pitchFamily="18" charset="77"/>
              </a:rPr>
              <a:t>,</a:t>
            </a:r>
          </a:p>
          <a:p>
            <a:pPr algn="l">
              <a:spcBef>
                <a:spcPts val="0"/>
              </a:spcBef>
            </a:pPr>
            <a:r>
              <a:rPr lang="en-US" sz="1800" dirty="0" err="1">
                <a:solidFill>
                  <a:schemeClr val="bg1"/>
                </a:solidFill>
                <a:latin typeface="Goudy Old Style" panose="02020502050305020303" pitchFamily="18" charset="77"/>
              </a:rPr>
              <a:t>sunu</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soþan</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fæder</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swegles</a:t>
            </a:r>
            <a:r>
              <a:rPr lang="en-US" sz="1800" dirty="0">
                <a:solidFill>
                  <a:schemeClr val="bg1"/>
                </a:solidFill>
                <a:latin typeface="Goudy Old Style" panose="02020502050305020303" pitchFamily="18" charset="77"/>
              </a:rPr>
              <a:t> in </a:t>
            </a:r>
            <a:r>
              <a:rPr lang="en-US" sz="1800" dirty="0" err="1">
                <a:solidFill>
                  <a:schemeClr val="bg1"/>
                </a:solidFill>
                <a:latin typeface="Goudy Old Style" panose="02020502050305020303" pitchFamily="18" charset="77"/>
              </a:rPr>
              <a:t>wuldre</a:t>
            </a:r>
            <a:r>
              <a:rPr lang="en-US" sz="1800" dirty="0">
                <a:solidFill>
                  <a:schemeClr val="bg1"/>
                </a:solidFill>
                <a:latin typeface="Goudy Old Style" panose="02020502050305020303" pitchFamily="18" charset="77"/>
              </a:rPr>
              <a:t>			AY-AH-LA AIR-ON-DILL ANGLA-BAIR-SHTAST</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butan</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anginne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æfre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wære</a:t>
            </a:r>
            <a:r>
              <a:rPr lang="en-US" sz="1800" dirty="0">
                <a:solidFill>
                  <a:schemeClr val="bg1"/>
                </a:solidFill>
                <a:latin typeface="Goudy Old Style" panose="02020502050305020303" pitchFamily="18" charset="77"/>
              </a:rPr>
              <a:t>,				OH-FUR MID-DAN YAIRD MOHNUM SANDED</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swa</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þec</a:t>
            </a:r>
            <a:r>
              <a:rPr lang="en-US" sz="1800" dirty="0">
                <a:solidFill>
                  <a:schemeClr val="bg1"/>
                </a:solidFill>
                <a:latin typeface="Goudy Old Style" panose="02020502050305020303" pitchFamily="18" charset="77"/>
              </a:rPr>
              <a:t> nu for </a:t>
            </a:r>
            <a:r>
              <a:rPr lang="en-US" sz="1800" dirty="0" err="1">
                <a:solidFill>
                  <a:schemeClr val="bg1"/>
                </a:solidFill>
                <a:latin typeface="Goudy Old Style" panose="02020502050305020303" pitchFamily="18" charset="77"/>
              </a:rPr>
              <a:t>þearfum</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þin</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agen</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geweorc</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bideð</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þurh</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byldo</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þæt</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þu</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þa</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beorhtan</a:t>
            </a:r>
            <a:r>
              <a:rPr lang="en-US" sz="1800" dirty="0">
                <a:solidFill>
                  <a:schemeClr val="bg1"/>
                </a:solidFill>
                <a:latin typeface="Goudy Old Style" panose="02020502050305020303" pitchFamily="18" charset="77"/>
              </a:rPr>
              <a:t> us</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sunnan</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onsende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ond</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sylf</a:t>
            </a:r>
            <a:r>
              <a:rPr lang="en-US" sz="1800" dirty="0">
                <a:solidFill>
                  <a:schemeClr val="bg1"/>
                </a:solidFill>
                <a:latin typeface="Goudy Old Style" panose="02020502050305020303" pitchFamily="18" charset="77"/>
              </a:rPr>
              <a:t> cyme</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þæt</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ðu</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inleohte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þa</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þe</a:t>
            </a:r>
            <a:r>
              <a:rPr lang="en-US" sz="1800" dirty="0">
                <a:solidFill>
                  <a:schemeClr val="bg1"/>
                </a:solidFill>
                <a:latin typeface="Goudy Old Style" panose="02020502050305020303" pitchFamily="18" charset="77"/>
              </a:rPr>
              <a:t> longe </a:t>
            </a:r>
            <a:r>
              <a:rPr lang="en-US" sz="1800" dirty="0" err="1">
                <a:solidFill>
                  <a:schemeClr val="bg1"/>
                </a:solidFill>
                <a:latin typeface="Goudy Old Style" panose="02020502050305020303" pitchFamily="18" charset="77"/>
              </a:rPr>
              <a:t>ær</a:t>
            </a:r>
            <a:r>
              <a:rPr lang="en-US" sz="1800" dirty="0">
                <a:solidFill>
                  <a:schemeClr val="bg1"/>
                </a:solidFill>
                <a:latin typeface="Goudy Old Style" panose="02020502050305020303" pitchFamily="18" charset="77"/>
              </a:rPr>
              <a:t>,</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þrosme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beþeahte</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ond</a:t>
            </a:r>
            <a:r>
              <a:rPr lang="en-US" sz="1800" dirty="0">
                <a:solidFill>
                  <a:schemeClr val="bg1"/>
                </a:solidFill>
                <a:latin typeface="Goudy Old Style" panose="02020502050305020303" pitchFamily="18" charset="77"/>
              </a:rPr>
              <a:t> in </a:t>
            </a:r>
            <a:r>
              <a:rPr lang="en-US" sz="1800" dirty="0" err="1">
                <a:solidFill>
                  <a:schemeClr val="bg1"/>
                </a:solidFill>
                <a:latin typeface="Goudy Old Style" panose="02020502050305020303" pitchFamily="18" charset="77"/>
              </a:rPr>
              <a:t>þeostrum</a:t>
            </a:r>
            <a:r>
              <a:rPr lang="en-US" sz="1800" dirty="0">
                <a:solidFill>
                  <a:schemeClr val="bg1"/>
                </a:solidFill>
                <a:latin typeface="Goudy Old Style" panose="02020502050305020303" pitchFamily="18" charset="77"/>
              </a:rPr>
              <a:t> her,</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sæton</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sinneahtes</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synnum</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bifealdne</a:t>
            </a:r>
            <a:br>
              <a:rPr lang="en-US" sz="1800" dirty="0">
                <a:solidFill>
                  <a:schemeClr val="bg1"/>
                </a:solidFill>
                <a:latin typeface="Goudy Old Style" panose="02020502050305020303" pitchFamily="18" charset="77"/>
              </a:rPr>
            </a:br>
            <a:r>
              <a:rPr lang="en-US" sz="1800" dirty="0" err="1">
                <a:solidFill>
                  <a:schemeClr val="bg1"/>
                </a:solidFill>
                <a:latin typeface="Goudy Old Style" panose="02020502050305020303" pitchFamily="18" charset="77"/>
              </a:rPr>
              <a:t>deorc</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deaþes</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sceadu</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dreogan</a:t>
            </a:r>
            <a:r>
              <a:rPr lang="en-US" sz="1800" dirty="0">
                <a:solidFill>
                  <a:schemeClr val="bg1"/>
                </a:solidFill>
                <a:latin typeface="Goudy Old Style" panose="02020502050305020303" pitchFamily="18" charset="77"/>
              </a:rPr>
              <a:t> </a:t>
            </a:r>
            <a:r>
              <a:rPr lang="en-US" sz="1800" dirty="0" err="1">
                <a:solidFill>
                  <a:schemeClr val="bg1"/>
                </a:solidFill>
                <a:latin typeface="Goudy Old Style" panose="02020502050305020303" pitchFamily="18" charset="77"/>
              </a:rPr>
              <a:t>sceoldan</a:t>
            </a:r>
            <a:r>
              <a:rPr lang="en-US" sz="1800" dirty="0">
                <a:solidFill>
                  <a:schemeClr val="bg1"/>
                </a:solidFill>
                <a:latin typeface="Goudy Old Style" panose="02020502050305020303" pitchFamily="18" charset="77"/>
              </a:rPr>
              <a:t>.</a:t>
            </a:r>
          </a:p>
          <a:p>
            <a:pPr algn="l">
              <a:spcBef>
                <a:spcPts val="0"/>
              </a:spcBef>
            </a:pPr>
            <a:endParaRPr lang="en-US" sz="1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4F615205-36A1-4BAD-292B-EE7BD332F387}"/>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4" name="Picture 3">
            <a:extLst>
              <a:ext uri="{FF2B5EF4-FFF2-40B4-BE49-F238E27FC236}">
                <a16:creationId xmlns:a16="http://schemas.microsoft.com/office/drawing/2014/main" id="{74ADF0DA-FF6F-0899-C19E-F9FE7BE14E53}"/>
              </a:ext>
            </a:extLst>
          </p:cNvPr>
          <p:cNvPicPr>
            <a:picLocks noChangeAspect="1"/>
          </p:cNvPicPr>
          <p:nvPr/>
        </p:nvPicPr>
        <p:blipFill>
          <a:blip r:embed="rId2"/>
          <a:stretch>
            <a:fillRect/>
          </a:stretch>
        </p:blipFill>
        <p:spPr>
          <a:xfrm>
            <a:off x="4064000" y="2556933"/>
            <a:ext cx="7823200" cy="1424898"/>
          </a:xfrm>
          <a:prstGeom prst="rect">
            <a:avLst/>
          </a:prstGeom>
        </p:spPr>
      </p:pic>
      <p:pic>
        <p:nvPicPr>
          <p:cNvPr id="8" name="Picture 7" descr="An open book with text on it&#10;&#10;AI-generated content may be incorrect.">
            <a:extLst>
              <a:ext uri="{FF2B5EF4-FFF2-40B4-BE49-F238E27FC236}">
                <a16:creationId xmlns:a16="http://schemas.microsoft.com/office/drawing/2014/main" id="{53653364-5E9C-F6C8-DE42-978173560046}"/>
              </a:ext>
            </a:extLst>
          </p:cNvPr>
          <p:cNvPicPr>
            <a:picLocks noChangeAspect="1"/>
          </p:cNvPicPr>
          <p:nvPr/>
        </p:nvPicPr>
        <p:blipFill>
          <a:blip r:embed="rId3"/>
          <a:stretch>
            <a:fillRect/>
          </a:stretch>
        </p:blipFill>
        <p:spPr>
          <a:xfrm>
            <a:off x="5638799" y="5130799"/>
            <a:ext cx="4707468" cy="1591734"/>
          </a:xfrm>
          <a:prstGeom prst="rect">
            <a:avLst/>
          </a:prstGeom>
        </p:spPr>
      </p:pic>
    </p:spTree>
    <p:extLst>
      <p:ext uri="{BB962C8B-B14F-4D97-AF65-F5344CB8AC3E}">
        <p14:creationId xmlns:p14="http://schemas.microsoft.com/office/powerpoint/2010/main" val="4076344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B5E5F5E-2D21-8508-E629-CFC93B411A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F57EBF-3278-7066-468E-C92571E63F0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560B53F-8C5F-CE02-63D4-96AEA0537277}"/>
              </a:ext>
            </a:extLst>
          </p:cNvPr>
          <p:cNvSpPr>
            <a:spLocks noGrp="1"/>
          </p:cNvSpPr>
          <p:nvPr>
            <p:ph type="subTitle" idx="1"/>
          </p:nvPr>
        </p:nvSpPr>
        <p:spPr>
          <a:xfrm>
            <a:off x="-2" y="-1"/>
            <a:ext cx="12192001" cy="6835139"/>
          </a:xfrm>
        </p:spPr>
        <p:txBody>
          <a:bodyPr numCol="1">
            <a:noAutofit/>
          </a:bodyPr>
          <a:lstStyle/>
          <a:p>
            <a:pPr algn="l">
              <a:spcBef>
                <a:spcPts val="0"/>
              </a:spcBef>
            </a:pPr>
            <a:r>
              <a:rPr lang="en-US" sz="2200" b="1" dirty="0">
                <a:solidFill>
                  <a:schemeClr val="bg1"/>
                </a:solidFill>
                <a:latin typeface="Goudy Old Style" panose="02020502050305020303" pitchFamily="18" charset="77"/>
              </a:rPr>
              <a:t>Translation and Scriptural background of the meditation, which is focused on Jesus Christ as the Morning Star </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O Earendel, brightest of angels,</a:t>
            </a:r>
            <a:br>
              <a:rPr lang="en-US" sz="2200" dirty="0">
                <a:solidFill>
                  <a:schemeClr val="bg1"/>
                </a:solidFill>
                <a:latin typeface="Goudy Old Style" panose="02020502050305020303" pitchFamily="18" charset="77"/>
              </a:rPr>
            </a:br>
            <a:r>
              <a:rPr lang="en-US" sz="2200" dirty="0">
                <a:solidFill>
                  <a:schemeClr val="bg1"/>
                </a:solidFill>
                <a:latin typeface="Goudy Old Style" panose="02020502050305020303" pitchFamily="18" charset="77"/>
              </a:rPr>
              <a:t>sent to mankind over middle-earth,</a:t>
            </a:r>
            <a:br>
              <a:rPr lang="en-US" sz="2200" dirty="0">
                <a:solidFill>
                  <a:schemeClr val="bg1"/>
                </a:solidFill>
                <a:latin typeface="Goudy Old Style" panose="02020502050305020303" pitchFamily="18" charset="77"/>
              </a:rPr>
            </a:br>
            <a:r>
              <a:rPr lang="en-US" sz="2200" dirty="0">
                <a:solidFill>
                  <a:schemeClr val="bg1"/>
                </a:solidFill>
                <a:latin typeface="Goudy Old Style" panose="02020502050305020303" pitchFamily="18" charset="77"/>
              </a:rPr>
              <a:t>righteous sun's radiance, splendid above all stars! </a:t>
            </a:r>
          </a:p>
          <a:p>
            <a:pPr algn="l">
              <a:spcBef>
                <a:spcPts val="0"/>
              </a:spcBef>
            </a:pPr>
            <a:r>
              <a:rPr lang="en-US" sz="2200" dirty="0">
                <a:solidFill>
                  <a:schemeClr val="bg1"/>
                </a:solidFill>
                <a:latin typeface="Goudy Old Style" panose="02020502050305020303" pitchFamily="18" charset="77"/>
              </a:rPr>
              <a:t>Of thine own self thou ever </a:t>
            </a:r>
            <a:r>
              <a:rPr lang="en-US" sz="2200" dirty="0" err="1">
                <a:solidFill>
                  <a:schemeClr val="bg1"/>
                </a:solidFill>
                <a:latin typeface="Goudy Old Style" panose="02020502050305020303" pitchFamily="18" charset="77"/>
              </a:rPr>
              <a:t>enlightenest</a:t>
            </a:r>
            <a:r>
              <a:rPr lang="en-US" sz="2200" dirty="0">
                <a:solidFill>
                  <a:schemeClr val="bg1"/>
                </a:solidFill>
                <a:latin typeface="Goudy Old Style" panose="02020502050305020303" pitchFamily="18" charset="77"/>
              </a:rPr>
              <a:t> every age.</a:t>
            </a:r>
            <a:br>
              <a:rPr lang="en-US" sz="2200" dirty="0">
                <a:solidFill>
                  <a:schemeClr val="bg1"/>
                </a:solidFill>
                <a:latin typeface="Goudy Old Style" panose="02020502050305020303" pitchFamily="18" charset="77"/>
              </a:rPr>
            </a:br>
            <a:r>
              <a:rPr lang="en-US" sz="2200" dirty="0">
                <a:solidFill>
                  <a:schemeClr val="bg1"/>
                </a:solidFill>
                <a:latin typeface="Goudy Old Style" panose="02020502050305020303" pitchFamily="18" charset="77"/>
              </a:rPr>
              <a:t>As thou, God born of God long ago, Son of the true Father, </a:t>
            </a:r>
          </a:p>
          <a:p>
            <a:pPr algn="l">
              <a:spcBef>
                <a:spcPts val="0"/>
              </a:spcBef>
            </a:pPr>
            <a:r>
              <a:rPr lang="en-US" sz="2200" dirty="0">
                <a:solidFill>
                  <a:schemeClr val="bg1"/>
                </a:solidFill>
                <a:latin typeface="Goudy Old Style" panose="02020502050305020303" pitchFamily="18" charset="77"/>
              </a:rPr>
              <a:t>eternally existed without beginning in the glory of heaven,</a:t>
            </a:r>
            <a:br>
              <a:rPr lang="en-US" sz="2200" dirty="0">
                <a:solidFill>
                  <a:schemeClr val="bg1"/>
                </a:solidFill>
                <a:latin typeface="Goudy Old Style" panose="02020502050305020303" pitchFamily="18" charset="77"/>
              </a:rPr>
            </a:br>
            <a:r>
              <a:rPr lang="en-US" sz="2200" dirty="0">
                <a:solidFill>
                  <a:schemeClr val="bg1"/>
                </a:solidFill>
                <a:latin typeface="Goudy Old Style" panose="02020502050305020303" pitchFamily="18" charset="77"/>
              </a:rPr>
              <a:t>so thine own creation cry with confidence to thee now for their needs, </a:t>
            </a:r>
          </a:p>
          <a:p>
            <a:pPr algn="l">
              <a:spcBef>
                <a:spcPts val="0"/>
              </a:spcBef>
            </a:pPr>
            <a:r>
              <a:rPr lang="en-US" sz="2200" dirty="0">
                <a:solidFill>
                  <a:schemeClr val="bg1"/>
                </a:solidFill>
                <a:latin typeface="Goudy Old Style" panose="02020502050305020303" pitchFamily="18" charset="77"/>
              </a:rPr>
              <a:t>that thou send that bright sun to us, and come thyself</a:t>
            </a:r>
            <a:br>
              <a:rPr lang="en-US" sz="2200" dirty="0">
                <a:solidFill>
                  <a:schemeClr val="bg1"/>
                </a:solidFill>
                <a:latin typeface="Goudy Old Style" panose="02020502050305020303" pitchFamily="18" charset="77"/>
              </a:rPr>
            </a:br>
            <a:r>
              <a:rPr lang="en-US" sz="2200" dirty="0">
                <a:solidFill>
                  <a:schemeClr val="bg1"/>
                </a:solidFill>
                <a:latin typeface="Goudy Old Style" panose="02020502050305020303" pitchFamily="18" charset="77"/>
              </a:rPr>
              <a:t>to lighten those who long have lived, surrounded by shadows and darkness, here</a:t>
            </a:r>
            <a:br>
              <a:rPr lang="en-US" sz="2200" dirty="0">
                <a:solidFill>
                  <a:schemeClr val="bg1"/>
                </a:solidFill>
                <a:latin typeface="Goudy Old Style" panose="02020502050305020303" pitchFamily="18" charset="77"/>
              </a:rPr>
            </a:br>
            <a:r>
              <a:rPr lang="en-US" sz="2200" dirty="0">
                <a:solidFill>
                  <a:schemeClr val="bg1"/>
                </a:solidFill>
                <a:latin typeface="Goudy Old Style" panose="02020502050305020303" pitchFamily="18" charset="77"/>
              </a:rPr>
              <a:t>in everlasting night; who, shrouded by sins, have had to endure  death's dark shadow.</a:t>
            </a:r>
          </a:p>
          <a:p>
            <a:pPr algn="l"/>
            <a:r>
              <a:rPr lang="en-US" sz="2200" i="1" dirty="0">
                <a:solidFill>
                  <a:schemeClr val="bg1"/>
                </a:solidFill>
                <a:latin typeface="Goudy Old Style" panose="02020502050305020303" pitchFamily="18" charset="77"/>
              </a:rPr>
              <a:t>“I, Jesus, have sent my angel to give you this testimony for the churches. I am the Root and the Offspring of David, and the bright Morning Star.” </a:t>
            </a:r>
            <a:r>
              <a:rPr lang="en-US" sz="1600" dirty="0">
                <a:solidFill>
                  <a:schemeClr val="bg1"/>
                </a:solidFill>
                <a:latin typeface="Goudy Old Style" panose="02020502050305020303" pitchFamily="18" charset="77"/>
              </a:rPr>
              <a:t>Rev 22:16</a:t>
            </a:r>
            <a:r>
              <a:rPr lang="en-US" sz="2200" i="1" dirty="0">
                <a:solidFill>
                  <a:schemeClr val="bg1"/>
                </a:solidFill>
                <a:latin typeface="Goudy Old Style" panose="02020502050305020303" pitchFamily="18" charset="77"/>
              </a:rPr>
              <a:t> We actually heard that voice speaking from Heaven while we were with him on the sacred mountain. The word of prophecy was fulfilled in our hearing! You should give that word your closest attention, for it shines like a lamp amidst all the dirt and darkness of the world, until the day dawns, and the Morning Star rises in your hearts. </a:t>
            </a:r>
            <a:r>
              <a:rPr lang="en-US" sz="1600" dirty="0">
                <a:solidFill>
                  <a:schemeClr val="bg1"/>
                </a:solidFill>
                <a:latin typeface="Goudy Old Style" panose="02020502050305020303" pitchFamily="18" charset="77"/>
              </a:rPr>
              <a:t>2 Peter 1:18-19 </a:t>
            </a:r>
            <a:r>
              <a:rPr lang="en-US" sz="2200" i="1" dirty="0">
                <a:solidFill>
                  <a:schemeClr val="bg1"/>
                </a:solidFill>
                <a:latin typeface="Goudy Old Style" panose="02020502050305020303" pitchFamily="18" charset="77"/>
              </a:rPr>
              <a:t>To the one who is victorious, who carries out my work to the end, I will give authority over the nations, just as I myself have received authority from my Father, and I will give him the Morning Star. </a:t>
            </a:r>
            <a:r>
              <a:rPr lang="en-US" sz="1600" dirty="0">
                <a:solidFill>
                  <a:schemeClr val="bg1"/>
                </a:solidFill>
                <a:latin typeface="Goudy Old Style" panose="02020502050305020303" pitchFamily="18" charset="77"/>
              </a:rPr>
              <a:t>Rev. 2:28</a:t>
            </a:r>
          </a:p>
        </p:txBody>
      </p:sp>
      <p:sp>
        <p:nvSpPr>
          <p:cNvPr id="6" name="Rectangle 2">
            <a:extLst>
              <a:ext uri="{FF2B5EF4-FFF2-40B4-BE49-F238E27FC236}">
                <a16:creationId xmlns:a16="http://schemas.microsoft.com/office/drawing/2014/main" id="{8E7BB44D-D17F-FF40-8DFF-A2DDD21F1511}"/>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857840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0455F-22F7-902A-6DB5-8B18E83A73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BCEC1-3FDE-96E5-AB49-833906F3996E}"/>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BFD5AEA-5DB4-DBBB-E406-06D43748A529}"/>
              </a:ext>
            </a:extLst>
          </p:cNvPr>
          <p:cNvSpPr>
            <a:spLocks noGrp="1"/>
          </p:cNvSpPr>
          <p:nvPr>
            <p:ph type="subTitle" idx="1"/>
          </p:nvPr>
        </p:nvSpPr>
        <p:spPr>
          <a:xfrm>
            <a:off x="-2" y="-1"/>
            <a:ext cx="12192001" cy="6835139"/>
          </a:xfrm>
        </p:spPr>
        <p:txBody>
          <a:bodyPr>
            <a:noAutofit/>
          </a:bodyPr>
          <a:lstStyle/>
          <a:p>
            <a:pPr algn="l">
              <a:spcBef>
                <a:spcPts val="0"/>
              </a:spcBef>
            </a:pPr>
            <a:r>
              <a:rPr lang="en-US" sz="2200" b="1" dirty="0">
                <a:solidFill>
                  <a:schemeClr val="bg1"/>
                </a:solidFill>
                <a:latin typeface="Goudy Old Style" panose="02020502050305020303" pitchFamily="18" charset="77"/>
              </a:rPr>
              <a:t>The Pivotal Moment: Summer 1914 at Exeter College</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--In June 1914 Exeter celebrated its 600</a:t>
            </a:r>
            <a:r>
              <a:rPr lang="en-US" sz="2200" baseline="30000" dirty="0">
                <a:solidFill>
                  <a:schemeClr val="bg1"/>
                </a:solidFill>
                <a:latin typeface="Goudy Old Style" panose="02020502050305020303" pitchFamily="18" charset="77"/>
              </a:rPr>
              <a:t>th</a:t>
            </a:r>
            <a:r>
              <a:rPr lang="en-US" sz="2200" dirty="0">
                <a:solidFill>
                  <a:schemeClr val="bg1"/>
                </a:solidFill>
                <a:latin typeface="Goudy Old Style" panose="02020502050305020303" pitchFamily="18" charset="77"/>
              </a:rPr>
              <a:t> anniversary. </a:t>
            </a:r>
          </a:p>
          <a:p>
            <a:pPr algn="l">
              <a:spcBef>
                <a:spcPts val="0"/>
              </a:spcBef>
            </a:pPr>
            <a:r>
              <a:rPr lang="en-US" sz="2200" dirty="0">
                <a:solidFill>
                  <a:schemeClr val="bg1"/>
                </a:solidFill>
                <a:latin typeface="Goudy Old Style" panose="02020502050305020303" pitchFamily="18" charset="77"/>
              </a:rPr>
              <a:t>--That same summer Tolkien checked out a number of</a:t>
            </a:r>
          </a:p>
          <a:p>
            <a:pPr algn="l">
              <a:spcBef>
                <a:spcPts val="0"/>
              </a:spcBef>
            </a:pPr>
            <a:r>
              <a:rPr lang="en-US" sz="2200" dirty="0">
                <a:solidFill>
                  <a:schemeClr val="bg1"/>
                </a:solidFill>
                <a:latin typeface="Goudy Old Style" panose="02020502050305020303" pitchFamily="18" charset="77"/>
              </a:rPr>
              <a:t>volumes from the college library, including a volume  of</a:t>
            </a:r>
          </a:p>
          <a:p>
            <a:pPr algn="l">
              <a:spcBef>
                <a:spcPts val="0"/>
              </a:spcBef>
            </a:pPr>
            <a:r>
              <a:rPr lang="en-US" sz="2200" dirty="0">
                <a:solidFill>
                  <a:schemeClr val="bg1"/>
                </a:solidFill>
                <a:latin typeface="Goudy Old Style" panose="02020502050305020303" pitchFamily="18" charset="77"/>
              </a:rPr>
              <a:t>Anglo-Saxon poetry that included Cynewulf’s </a:t>
            </a:r>
            <a:r>
              <a:rPr lang="en-US" sz="2200" i="1" dirty="0">
                <a:solidFill>
                  <a:schemeClr val="bg1"/>
                </a:solidFill>
                <a:latin typeface="Goudy Old Style" panose="02020502050305020303" pitchFamily="18" charset="77"/>
              </a:rPr>
              <a:t>Crist 1</a:t>
            </a:r>
            <a:r>
              <a:rPr lang="en-US" sz="2200" dirty="0">
                <a:solidFill>
                  <a:schemeClr val="bg1"/>
                </a:solidFill>
                <a:latin typeface="Goudy Old Style" panose="02020502050305020303" pitchFamily="18" charset="77"/>
              </a:rPr>
              <a:t>. He</a:t>
            </a:r>
          </a:p>
          <a:p>
            <a:pPr algn="l">
              <a:spcBef>
                <a:spcPts val="0"/>
              </a:spcBef>
            </a:pPr>
            <a:r>
              <a:rPr lang="en-US" sz="2200" dirty="0">
                <a:solidFill>
                  <a:schemeClr val="bg1"/>
                </a:solidFill>
                <a:latin typeface="Goudy Old Style" panose="02020502050305020303" pitchFamily="18" charset="77"/>
              </a:rPr>
              <a:t>was entranced by it, especially the lines about Earendil, and</a:t>
            </a:r>
          </a:p>
          <a:p>
            <a:pPr algn="l">
              <a:spcBef>
                <a:spcPts val="0"/>
              </a:spcBef>
            </a:pPr>
            <a:r>
              <a:rPr lang="en-US" sz="2200" dirty="0">
                <a:solidFill>
                  <a:schemeClr val="bg1"/>
                </a:solidFill>
                <a:latin typeface="Goudy Old Style" panose="02020502050305020303" pitchFamily="18" charset="77"/>
              </a:rPr>
              <a:t>then checked out another book on German philology that</a:t>
            </a:r>
          </a:p>
          <a:p>
            <a:pPr algn="l">
              <a:spcBef>
                <a:spcPts val="0"/>
              </a:spcBef>
            </a:pPr>
            <a:r>
              <a:rPr lang="en-US" sz="2200" dirty="0">
                <a:solidFill>
                  <a:schemeClr val="bg1"/>
                </a:solidFill>
                <a:latin typeface="Goudy Old Style" panose="02020502050305020303" pitchFamily="18" charset="77"/>
              </a:rPr>
              <a:t>associated Earendil with a heroic mariner.</a:t>
            </a:r>
          </a:p>
          <a:p>
            <a:pPr algn="l">
              <a:spcBef>
                <a:spcPts val="0"/>
              </a:spcBef>
            </a:pPr>
            <a:r>
              <a:rPr lang="en-US" sz="2200" dirty="0">
                <a:solidFill>
                  <a:schemeClr val="bg1"/>
                </a:solidFill>
                <a:latin typeface="Goudy Old Style" panose="02020502050305020303" pitchFamily="18" charset="77"/>
              </a:rPr>
              <a:t>--Reflecting on this moment in “The Notion Club Papers”</a:t>
            </a:r>
          </a:p>
          <a:p>
            <a:pPr algn="l">
              <a:spcBef>
                <a:spcPts val="0"/>
              </a:spcBef>
            </a:pPr>
            <a:r>
              <a:rPr lang="en-US" sz="2200" dirty="0">
                <a:solidFill>
                  <a:schemeClr val="bg1"/>
                </a:solidFill>
                <a:latin typeface="Goudy Old Style" panose="02020502050305020303" pitchFamily="18" charset="77"/>
              </a:rPr>
              <a:t>Tolkien wrote that upon reading these lines he had</a:t>
            </a:r>
          </a:p>
          <a:p>
            <a:pPr algn="l">
              <a:spcBef>
                <a:spcPts val="0"/>
              </a:spcBef>
            </a:pPr>
            <a:r>
              <a:rPr lang="en-US" sz="2200" dirty="0">
                <a:solidFill>
                  <a:schemeClr val="bg1"/>
                </a:solidFill>
                <a:latin typeface="Goudy Old Style" panose="02020502050305020303" pitchFamily="18" charset="77"/>
              </a:rPr>
              <a:t>"</a:t>
            </a:r>
            <a:r>
              <a:rPr lang="en-US" sz="2200" i="1" dirty="0">
                <a:solidFill>
                  <a:schemeClr val="bg1"/>
                </a:solidFill>
                <a:latin typeface="Goudy Old Style" panose="02020502050305020303" pitchFamily="18" charset="77"/>
              </a:rPr>
              <a:t>...felt a curious thrill as if something had stirred in me.....There </a:t>
            </a:r>
          </a:p>
          <a:p>
            <a:pPr algn="l">
              <a:spcBef>
                <a:spcPts val="0"/>
              </a:spcBef>
            </a:pPr>
            <a:r>
              <a:rPr lang="en-US" sz="2200" i="1" dirty="0">
                <a:solidFill>
                  <a:schemeClr val="bg1"/>
                </a:solidFill>
                <a:latin typeface="Goudy Old Style" panose="02020502050305020303" pitchFamily="18" charset="77"/>
              </a:rPr>
              <a:t>was something very remote and strange and beautiful behind </a:t>
            </a:r>
          </a:p>
          <a:p>
            <a:pPr algn="l">
              <a:spcBef>
                <a:spcPts val="0"/>
              </a:spcBef>
            </a:pPr>
            <a:r>
              <a:rPr lang="en-US" sz="2200" i="1" dirty="0">
                <a:solidFill>
                  <a:schemeClr val="bg1"/>
                </a:solidFill>
                <a:latin typeface="Goudy Old Style" panose="02020502050305020303" pitchFamily="18" charset="77"/>
              </a:rPr>
              <a:t>those words, if I could grasp it, far beyond the ancient English.</a:t>
            </a:r>
            <a:r>
              <a:rPr lang="en-US" sz="2200" dirty="0">
                <a:solidFill>
                  <a:schemeClr val="bg1"/>
                </a:solidFill>
                <a:latin typeface="Goudy Old Style" panose="02020502050305020303" pitchFamily="18" charset="77"/>
              </a:rPr>
              <a:t>”</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dirty="0">
                <a:solidFill>
                  <a:schemeClr val="bg1"/>
                </a:solidFill>
                <a:latin typeface="Goudy Old Style" panose="02020502050305020303" pitchFamily="18" charset="77"/>
              </a:rPr>
              <a:t>Hail Earendel Morning Star, brightest of angels,. </a:t>
            </a:r>
          </a:p>
          <a:p>
            <a:pPr algn="l">
              <a:spcBef>
                <a:spcPts val="0"/>
              </a:spcBef>
            </a:pPr>
            <a:r>
              <a:rPr lang="en-US" dirty="0">
                <a:solidFill>
                  <a:schemeClr val="bg1"/>
                </a:solidFill>
                <a:latin typeface="Goudy Old Style" panose="02020502050305020303" pitchFamily="18" charset="77"/>
              </a:rPr>
              <a:t>Over Middle-Earth sent unto men..</a:t>
            </a:r>
          </a:p>
          <a:p>
            <a:pPr algn="l">
              <a:spcBef>
                <a:spcPts val="0"/>
              </a:spcBef>
            </a:pPr>
            <a:endParaRPr lang="en-US" sz="2200" dirty="0">
              <a:solidFill>
                <a:schemeClr val="accent4"/>
              </a:solidFill>
              <a:latin typeface="Goudy Old Style" panose="02020502050305020303" pitchFamily="18" charset="77"/>
            </a:endParaRPr>
          </a:p>
          <a:p>
            <a:pPr algn="l">
              <a:spcBef>
                <a:spcPts val="0"/>
              </a:spcBef>
            </a:pPr>
            <a:r>
              <a:rPr lang="en-US" sz="2200" dirty="0">
                <a:solidFill>
                  <a:schemeClr val="accent4"/>
                </a:solidFill>
                <a:latin typeface="Goudy Old Style" panose="02020502050305020303" pitchFamily="18" charset="77"/>
              </a:rPr>
              <a:t>--Not only the source for Earendil in the Legendarium but</a:t>
            </a:r>
          </a:p>
          <a:p>
            <a:pPr algn="l">
              <a:spcBef>
                <a:spcPts val="0"/>
              </a:spcBef>
            </a:pPr>
            <a:r>
              <a:rPr lang="en-US" sz="2200" dirty="0">
                <a:solidFill>
                  <a:schemeClr val="accent4"/>
                </a:solidFill>
                <a:latin typeface="Goudy Old Style" panose="02020502050305020303" pitchFamily="18" charset="77"/>
              </a:rPr>
              <a:t>also for the term Middle Earth, both in a poem celebrating</a:t>
            </a:r>
          </a:p>
          <a:p>
            <a:pPr algn="l">
              <a:spcBef>
                <a:spcPts val="0"/>
              </a:spcBef>
            </a:pPr>
            <a:r>
              <a:rPr lang="en-US" sz="2200" dirty="0">
                <a:solidFill>
                  <a:schemeClr val="accent4"/>
                </a:solidFill>
                <a:latin typeface="Goudy Old Style" panose="02020502050305020303" pitchFamily="18" charset="77"/>
              </a:rPr>
              <a:t>Jesus Christ and anticipating His Incarnation in song.</a:t>
            </a:r>
          </a:p>
          <a:p>
            <a:pPr algn="l">
              <a:spcBef>
                <a:spcPts val="0"/>
              </a:spcBef>
            </a:pP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A8E7660E-D378-32C2-FE74-5E7825657AC0}"/>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document with writing on it&#10;&#10;AI-generated content may be incorrect.">
            <a:extLst>
              <a:ext uri="{FF2B5EF4-FFF2-40B4-BE49-F238E27FC236}">
                <a16:creationId xmlns:a16="http://schemas.microsoft.com/office/drawing/2014/main" id="{D421E933-C9CB-FB3B-FBCD-09C38B3AC57B}"/>
              </a:ext>
            </a:extLst>
          </p:cNvPr>
          <p:cNvPicPr>
            <a:picLocks noChangeAspect="1"/>
          </p:cNvPicPr>
          <p:nvPr/>
        </p:nvPicPr>
        <p:blipFill>
          <a:blip r:embed="rId2"/>
          <a:stretch>
            <a:fillRect/>
          </a:stretch>
        </p:blipFill>
        <p:spPr>
          <a:xfrm>
            <a:off x="6597549" y="691376"/>
            <a:ext cx="1623105" cy="2737624"/>
          </a:xfrm>
          <a:prstGeom prst="rect">
            <a:avLst/>
          </a:prstGeom>
        </p:spPr>
      </p:pic>
      <p:pic>
        <p:nvPicPr>
          <p:cNvPr id="9" name="Picture 8" descr="A library with a window and bookshelves&#10;&#10;AI-generated content may be incorrect.">
            <a:extLst>
              <a:ext uri="{FF2B5EF4-FFF2-40B4-BE49-F238E27FC236}">
                <a16:creationId xmlns:a16="http://schemas.microsoft.com/office/drawing/2014/main" id="{F4E40E2E-3656-2DEC-EBC3-1B007254E465}"/>
              </a:ext>
            </a:extLst>
          </p:cNvPr>
          <p:cNvPicPr>
            <a:picLocks noChangeAspect="1"/>
          </p:cNvPicPr>
          <p:nvPr/>
        </p:nvPicPr>
        <p:blipFill>
          <a:blip r:embed="rId3"/>
          <a:stretch>
            <a:fillRect/>
          </a:stretch>
        </p:blipFill>
        <p:spPr>
          <a:xfrm>
            <a:off x="6597549" y="3429000"/>
            <a:ext cx="1899601" cy="2436541"/>
          </a:xfrm>
          <a:prstGeom prst="rect">
            <a:avLst/>
          </a:prstGeom>
        </p:spPr>
      </p:pic>
      <p:pic>
        <p:nvPicPr>
          <p:cNvPr id="11" name="Picture 10" descr="A person in a sweater&#10;&#10;AI-generated content may be incorrect.">
            <a:extLst>
              <a:ext uri="{FF2B5EF4-FFF2-40B4-BE49-F238E27FC236}">
                <a16:creationId xmlns:a16="http://schemas.microsoft.com/office/drawing/2014/main" id="{E6A6BFD7-3FEA-9118-A069-7AC01B6CC56B}"/>
              </a:ext>
            </a:extLst>
          </p:cNvPr>
          <p:cNvPicPr>
            <a:picLocks noChangeAspect="1"/>
          </p:cNvPicPr>
          <p:nvPr/>
        </p:nvPicPr>
        <p:blipFill>
          <a:blip r:embed="rId4"/>
          <a:stretch>
            <a:fillRect/>
          </a:stretch>
        </p:blipFill>
        <p:spPr>
          <a:xfrm>
            <a:off x="8178799" y="0"/>
            <a:ext cx="4013199" cy="6858000"/>
          </a:xfrm>
          <a:prstGeom prst="rect">
            <a:avLst/>
          </a:prstGeom>
        </p:spPr>
      </p:pic>
    </p:spTree>
    <p:extLst>
      <p:ext uri="{BB962C8B-B14F-4D97-AF65-F5344CB8AC3E}">
        <p14:creationId xmlns:p14="http://schemas.microsoft.com/office/powerpoint/2010/main" val="2822444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8DFCD2C-D3FE-1C30-E5A2-7FC2F91B8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D3E68B-5A27-11BE-2042-C7494E64A6CC}"/>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12445BA-ED56-E14F-A19D-8E140D948BE0}"/>
              </a:ext>
            </a:extLst>
          </p:cNvPr>
          <p:cNvSpPr>
            <a:spLocks noGrp="1"/>
          </p:cNvSpPr>
          <p:nvPr>
            <p:ph type="subTitle" idx="1"/>
          </p:nvPr>
        </p:nvSpPr>
        <p:spPr>
          <a:xfrm>
            <a:off x="-2" y="-1"/>
            <a:ext cx="12192001" cy="6835139"/>
          </a:xfrm>
        </p:spPr>
        <p:txBody>
          <a:bodyPr>
            <a:noAutofit/>
          </a:bodyPr>
          <a:lstStyle/>
          <a:p>
            <a:pPr algn="l">
              <a:spcBef>
                <a:spcPts val="0"/>
              </a:spcBef>
            </a:pPr>
            <a:r>
              <a:rPr lang="en-US" sz="2200" dirty="0">
                <a:solidFill>
                  <a:schemeClr val="bg1"/>
                </a:solidFill>
                <a:latin typeface="Goudy Old Style" panose="02020502050305020303" pitchFamily="18" charset="77"/>
              </a:rPr>
              <a:t>Early Tolkien biographer Humphrey Carpenter shows how these lines about Earendil continued to be in the front of Tolkien’s mind: </a:t>
            </a:r>
          </a:p>
          <a:p>
            <a:pPr algn="l">
              <a:spcBef>
                <a:spcPts val="0"/>
              </a:spcBef>
            </a:pPr>
            <a:r>
              <a:rPr lang="en-US" sz="2200" dirty="0">
                <a:solidFill>
                  <a:schemeClr val="bg1"/>
                </a:solidFill>
                <a:latin typeface="Goudy Old Style" panose="02020502050305020303" pitchFamily="18" charset="77"/>
              </a:rPr>
              <a:t>“In 1914 J.R.R. Tolkien...spent a holiday in Cornwall, staying on the Lizard peninsula with Father Vincent Reade of the Birmingham Oratory [...]At the end of the long vacation he travelled to Nottinghamshire to stay for a few days on the farm that his Aunt Jane was running with the Brookes-Smiths and his brother Hilary. While at the farm he wrote a poem. It was headed with the line from Cynewulf’s Crist that had so fascinated him: </a:t>
            </a:r>
            <a:r>
              <a:rPr lang="en-US" sz="2200" dirty="0" err="1">
                <a:solidFill>
                  <a:schemeClr val="accent4"/>
                </a:solidFill>
                <a:latin typeface="Goudy Old Style" panose="02020502050305020303" pitchFamily="18" charset="77"/>
              </a:rPr>
              <a:t>Éala</a:t>
            </a:r>
            <a:r>
              <a:rPr lang="en-US" sz="2200" dirty="0">
                <a:solidFill>
                  <a:schemeClr val="accent4"/>
                </a:solidFill>
                <a:latin typeface="Goudy Old Style" panose="02020502050305020303" pitchFamily="18" charset="77"/>
              </a:rPr>
              <a:t> Éarendel </a:t>
            </a:r>
            <a:r>
              <a:rPr lang="en-US" sz="2200" dirty="0" err="1">
                <a:solidFill>
                  <a:schemeClr val="accent4"/>
                </a:solidFill>
                <a:latin typeface="Goudy Old Style" panose="02020502050305020303" pitchFamily="18" charset="77"/>
              </a:rPr>
              <a:t>engla</a:t>
            </a:r>
            <a:r>
              <a:rPr lang="en-US" sz="2200" dirty="0">
                <a:solidFill>
                  <a:schemeClr val="accent4"/>
                </a:solidFill>
                <a:latin typeface="Goudy Old Style" panose="02020502050305020303" pitchFamily="18" charset="77"/>
              </a:rPr>
              <a:t> </a:t>
            </a:r>
            <a:r>
              <a:rPr lang="en-US" sz="2200" dirty="0" err="1">
                <a:solidFill>
                  <a:schemeClr val="accent4"/>
                </a:solidFill>
                <a:latin typeface="Goudy Old Style" panose="02020502050305020303" pitchFamily="18" charset="77"/>
              </a:rPr>
              <a:t>beorhtast</a:t>
            </a:r>
            <a:r>
              <a:rPr lang="en-US" sz="2200" dirty="0">
                <a:solidFill>
                  <a:schemeClr val="bg1"/>
                </a:solidFill>
                <a:latin typeface="Goudy Old Style" panose="02020502050305020303" pitchFamily="18" charset="77"/>
              </a:rPr>
              <a:t>! Its title was 'The Voyage of Éarendel the Evening Star’, and it began as follows:</a:t>
            </a:r>
            <a:br>
              <a:rPr lang="en-US" sz="2200" dirty="0">
                <a:solidFill>
                  <a:schemeClr val="bg1"/>
                </a:solidFill>
                <a:latin typeface="Goudy Old Style" panose="02020502050305020303" pitchFamily="18" charset="77"/>
              </a:rPr>
            </a:br>
            <a:br>
              <a:rPr lang="en-US" sz="2200"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Éarendel sprang up from the Ocean's cup</a:t>
            </a:r>
            <a:br>
              <a:rPr lang="en-US" sz="2200" i="1"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In the gloom of the mid-world's rim;</a:t>
            </a:r>
            <a:br>
              <a:rPr lang="en-US" sz="2200" i="1"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From the door of Night as a ray of light</a:t>
            </a:r>
            <a:br>
              <a:rPr lang="en-US" sz="2200" i="1"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Leapt over the twilight brim,</a:t>
            </a:r>
            <a:br>
              <a:rPr lang="en-US" sz="2200" i="1"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And launching his bark like a silver spark</a:t>
            </a:r>
            <a:br>
              <a:rPr lang="en-US" sz="2200" i="1"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From the golden-fading sand</a:t>
            </a:r>
            <a:br>
              <a:rPr lang="en-US" sz="2200" i="1"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Down the sunlit breath of Day's fiery death</a:t>
            </a:r>
            <a:br>
              <a:rPr lang="en-US" sz="2200" i="1"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He sped from </a:t>
            </a:r>
            <a:r>
              <a:rPr lang="en-US" sz="2200" i="1" dirty="0" err="1">
                <a:solidFill>
                  <a:schemeClr val="bg1"/>
                </a:solidFill>
                <a:latin typeface="Goudy Old Style" panose="02020502050305020303" pitchFamily="18" charset="77"/>
              </a:rPr>
              <a:t>Westerland</a:t>
            </a:r>
            <a:r>
              <a:rPr lang="en-US" sz="2200" i="1" dirty="0">
                <a:solidFill>
                  <a:schemeClr val="bg1"/>
                </a:solidFill>
                <a:latin typeface="Goudy Old Style" panose="02020502050305020303" pitchFamily="18" charset="77"/>
              </a:rPr>
              <a:t>.</a:t>
            </a:r>
            <a:br>
              <a:rPr lang="en-US" sz="2200" i="1" dirty="0">
                <a:solidFill>
                  <a:schemeClr val="bg1"/>
                </a:solidFill>
                <a:latin typeface="Goudy Old Style" panose="02020502050305020303" pitchFamily="18" charset="77"/>
              </a:rPr>
            </a:br>
            <a:r>
              <a:rPr lang="en-US" sz="2200" i="1" dirty="0">
                <a:solidFill>
                  <a:schemeClr val="bg1"/>
                </a:solidFill>
                <a:latin typeface="Goudy Old Style" panose="02020502050305020303" pitchFamily="18" charset="77"/>
              </a:rPr>
              <a:t>								</a:t>
            </a:r>
            <a:r>
              <a:rPr lang="en-US" sz="1100" b="1" dirty="0">
                <a:solidFill>
                  <a:schemeClr val="bg1"/>
                </a:solidFill>
              </a:rPr>
              <a:t>Tolkien painting of cove  near the Lizard, Cornwall August 12, 1914</a:t>
            </a:r>
            <a:br>
              <a:rPr lang="en-US" sz="2200" dirty="0">
                <a:solidFill>
                  <a:schemeClr val="bg1"/>
                </a:solidFill>
                <a:latin typeface="Goudy Old Style" panose="02020502050305020303" pitchFamily="18" charset="77"/>
              </a:rPr>
            </a:br>
            <a:r>
              <a:rPr lang="en-US" sz="2200" dirty="0">
                <a:solidFill>
                  <a:schemeClr val="bg1"/>
                </a:solidFill>
                <a:latin typeface="Goudy Old Style" panose="02020502050305020303" pitchFamily="18" charset="77"/>
              </a:rPr>
              <a:t>“The succeeding verses describe the star-ship's voyage across the firmament, a progress that continues until the morning light blots out all sight of it. This notion of the star-mariner whose ship leaps into the sky had grown from the reference to 'Éarendel' in the Cynewulf lines. But the poem that it produced was entirely original. It was in fact the beginning of Tolkien's own mythology.”</a:t>
            </a:r>
          </a:p>
        </p:txBody>
      </p:sp>
      <p:sp>
        <p:nvSpPr>
          <p:cNvPr id="6" name="Rectangle 2">
            <a:extLst>
              <a:ext uri="{FF2B5EF4-FFF2-40B4-BE49-F238E27FC236}">
                <a16:creationId xmlns:a16="http://schemas.microsoft.com/office/drawing/2014/main" id="{A11BECFC-FC8A-6C2C-D8E8-0945519321BF}"/>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painting of a river&#10;&#10;AI-generated content may be incorrect.">
            <a:extLst>
              <a:ext uri="{FF2B5EF4-FFF2-40B4-BE49-F238E27FC236}">
                <a16:creationId xmlns:a16="http://schemas.microsoft.com/office/drawing/2014/main" id="{04AE604E-4305-817B-AE71-792A1A1BF6DE}"/>
              </a:ext>
            </a:extLst>
          </p:cNvPr>
          <p:cNvPicPr>
            <a:picLocks noChangeAspect="1"/>
          </p:cNvPicPr>
          <p:nvPr/>
        </p:nvPicPr>
        <p:blipFill>
          <a:blip r:embed="rId2"/>
          <a:stretch>
            <a:fillRect/>
          </a:stretch>
        </p:blipFill>
        <p:spPr>
          <a:xfrm>
            <a:off x="7890933" y="2167468"/>
            <a:ext cx="2438399" cy="2946399"/>
          </a:xfrm>
          <a:prstGeom prst="rect">
            <a:avLst/>
          </a:prstGeom>
        </p:spPr>
      </p:pic>
    </p:spTree>
    <p:extLst>
      <p:ext uri="{BB962C8B-B14F-4D97-AF65-F5344CB8AC3E}">
        <p14:creationId xmlns:p14="http://schemas.microsoft.com/office/powerpoint/2010/main" val="918951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593633A-70B7-0D36-8C82-7265259FB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667F94-3E82-3983-F8BC-4CF43F5D6B2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808F678-2E65-A3AA-6703-4E4FE203176C}"/>
              </a:ext>
            </a:extLst>
          </p:cNvPr>
          <p:cNvSpPr>
            <a:spLocks noGrp="1"/>
          </p:cNvSpPr>
          <p:nvPr>
            <p:ph type="subTitle" idx="1"/>
          </p:nvPr>
        </p:nvSpPr>
        <p:spPr>
          <a:xfrm>
            <a:off x="-16933" y="22861"/>
            <a:ext cx="12191999" cy="6812277"/>
          </a:xfrm>
        </p:spPr>
        <p:txBody>
          <a:bodyPr>
            <a:noAutofit/>
          </a:bodyPr>
          <a:lstStyle/>
          <a:p>
            <a:pPr algn="l">
              <a:spcBef>
                <a:spcPts val="0"/>
              </a:spcBef>
            </a:pPr>
            <a:r>
              <a:rPr lang="en-US" sz="2200" dirty="0">
                <a:solidFill>
                  <a:schemeClr val="bg1"/>
                </a:solidFill>
                <a:latin typeface="Goudy Old Style" panose="02020502050305020303" pitchFamily="18" charset="77"/>
              </a:rPr>
              <a:t>Tolkien described this poem “The Shores of Faery/East of the Moon</a:t>
            </a:r>
          </a:p>
          <a:p>
            <a:pPr algn="l">
              <a:spcBef>
                <a:spcPts val="0"/>
              </a:spcBef>
            </a:pPr>
            <a:r>
              <a:rPr lang="en-US" sz="2200" dirty="0">
                <a:solidFill>
                  <a:schemeClr val="bg1"/>
                </a:solidFill>
                <a:latin typeface="Goudy Old Style" panose="02020502050305020303" pitchFamily="18" charset="77"/>
              </a:rPr>
              <a:t>West of the Sun” as the first poem of his Mythology. Written around </a:t>
            </a:r>
          </a:p>
          <a:p>
            <a:pPr algn="l">
              <a:spcBef>
                <a:spcPts val="0"/>
              </a:spcBef>
            </a:pPr>
            <a:r>
              <a:rPr lang="en-US" sz="2200" dirty="0">
                <a:solidFill>
                  <a:schemeClr val="bg1"/>
                </a:solidFill>
                <a:latin typeface="Goudy Old Style" panose="02020502050305020303" pitchFamily="18" charset="77"/>
              </a:rPr>
              <a:t>May 1915, Earendil appears as the lonely mariner, the only sentient</a:t>
            </a:r>
          </a:p>
          <a:p>
            <a:pPr algn="l">
              <a:spcBef>
                <a:spcPts val="0"/>
              </a:spcBef>
            </a:pPr>
            <a:r>
              <a:rPr lang="en-US" sz="2200" dirty="0">
                <a:solidFill>
                  <a:schemeClr val="bg1"/>
                </a:solidFill>
                <a:latin typeface="Goudy Old Style" panose="02020502050305020303" pitchFamily="18" charset="77"/>
              </a:rPr>
              <a:t>being in the beautiful but empty land. The white city of the Elves on</a:t>
            </a:r>
          </a:p>
          <a:p>
            <a:pPr algn="l">
              <a:spcBef>
                <a:spcPts val="0"/>
              </a:spcBef>
            </a:pPr>
            <a:r>
              <a:rPr lang="en-US" sz="2200" dirty="0">
                <a:solidFill>
                  <a:schemeClr val="bg1"/>
                </a:solidFill>
                <a:latin typeface="Goudy Old Style" panose="02020502050305020303" pitchFamily="18" charset="77"/>
              </a:rPr>
              <a:t>the hill of </a:t>
            </a:r>
            <a:r>
              <a:rPr lang="en-US" sz="2200" dirty="0" err="1">
                <a:solidFill>
                  <a:schemeClr val="bg1"/>
                </a:solidFill>
                <a:latin typeface="Goudy Old Style" panose="02020502050305020303" pitchFamily="18" charset="77"/>
              </a:rPr>
              <a:t>Kôr</a:t>
            </a:r>
            <a:r>
              <a:rPr lang="en-US" sz="2200" dirty="0">
                <a:solidFill>
                  <a:schemeClr val="bg1"/>
                </a:solidFill>
                <a:latin typeface="Goudy Old Style" panose="02020502050305020303" pitchFamily="18" charset="77"/>
              </a:rPr>
              <a:t> is deserted and the only sound is the music of the </a:t>
            </a:r>
          </a:p>
          <a:p>
            <a:pPr algn="l">
              <a:spcBef>
                <a:spcPts val="0"/>
              </a:spcBef>
            </a:pPr>
            <a:r>
              <a:rPr lang="en-US" sz="2200" dirty="0">
                <a:solidFill>
                  <a:schemeClr val="bg1"/>
                </a:solidFill>
                <a:latin typeface="Goudy Old Style" panose="02020502050305020303" pitchFamily="18" charset="77"/>
              </a:rPr>
              <a:t>waves on the golden shore. Earendil was present in the earliest version</a:t>
            </a:r>
          </a:p>
          <a:p>
            <a:pPr algn="l">
              <a:spcBef>
                <a:spcPts val="0"/>
              </a:spcBef>
            </a:pPr>
            <a:r>
              <a:rPr lang="en-US" sz="2200" dirty="0">
                <a:solidFill>
                  <a:schemeClr val="bg1"/>
                </a:solidFill>
                <a:latin typeface="Goudy Old Style" panose="02020502050305020303" pitchFamily="18" charset="77"/>
              </a:rPr>
              <a:t>of the mythology, </a:t>
            </a:r>
            <a:r>
              <a:rPr lang="en-US" sz="2200" i="1" dirty="0">
                <a:solidFill>
                  <a:schemeClr val="bg1"/>
                </a:solidFill>
                <a:latin typeface="Goudy Old Style" panose="02020502050305020303" pitchFamily="18" charset="77"/>
              </a:rPr>
              <a:t>The Book of Lost Tales</a:t>
            </a:r>
            <a:r>
              <a:rPr lang="en-US" sz="2200" dirty="0">
                <a:solidFill>
                  <a:schemeClr val="bg1"/>
                </a:solidFill>
                <a:latin typeface="Goudy Old Style" panose="02020502050305020303" pitchFamily="18" charset="77"/>
              </a:rPr>
              <a:t>. He was the Half-Elven son</a:t>
            </a:r>
          </a:p>
          <a:p>
            <a:pPr algn="l">
              <a:spcBef>
                <a:spcPts val="0"/>
              </a:spcBef>
            </a:pPr>
            <a:r>
              <a:rPr lang="en-US" sz="2200" dirty="0">
                <a:solidFill>
                  <a:schemeClr val="bg1"/>
                </a:solidFill>
                <a:latin typeface="Goudy Old Style" panose="02020502050305020303" pitchFamily="18" charset="77"/>
              </a:rPr>
              <a:t>of Tuor and Idril who escaped from the sack of Gondolin. Years later</a:t>
            </a:r>
          </a:p>
          <a:p>
            <a:pPr algn="l">
              <a:spcBef>
                <a:spcPts val="0"/>
              </a:spcBef>
            </a:pPr>
            <a:r>
              <a:rPr lang="en-US" sz="2200" dirty="0">
                <a:solidFill>
                  <a:schemeClr val="bg1"/>
                </a:solidFill>
                <a:latin typeface="Goudy Old Style" panose="02020502050305020303" pitchFamily="18" charset="77"/>
              </a:rPr>
              <a:t>seeking his father he sailed to the shores of Valinor, the Blessed Realm,</a:t>
            </a:r>
          </a:p>
          <a:p>
            <a:pPr algn="l">
              <a:spcBef>
                <a:spcPts val="0"/>
              </a:spcBef>
            </a:pPr>
            <a:r>
              <a:rPr lang="en-US" sz="2200" dirty="0">
                <a:solidFill>
                  <a:schemeClr val="bg1"/>
                </a:solidFill>
                <a:latin typeface="Goudy Old Style" panose="02020502050305020303" pitchFamily="18" charset="77"/>
              </a:rPr>
              <a:t>only to find it deserted. </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In </a:t>
            </a:r>
            <a:r>
              <a:rPr lang="en-US" sz="2200" i="1" dirty="0">
                <a:solidFill>
                  <a:schemeClr val="bg1"/>
                </a:solidFill>
                <a:latin typeface="Goudy Old Style" panose="02020502050305020303" pitchFamily="18" charset="77"/>
              </a:rPr>
              <a:t>The Lord of the Rings</a:t>
            </a:r>
            <a:r>
              <a:rPr lang="en-US" sz="2200" dirty="0">
                <a:solidFill>
                  <a:schemeClr val="bg1"/>
                </a:solidFill>
                <a:latin typeface="Goudy Old Style" panose="02020502050305020303" pitchFamily="18" charset="77"/>
              </a:rPr>
              <a:t>, the phial Galadriel gives Frodo contains light </a:t>
            </a:r>
          </a:p>
          <a:p>
            <a:pPr algn="l">
              <a:spcBef>
                <a:spcPts val="0"/>
              </a:spcBef>
            </a:pPr>
            <a:r>
              <a:rPr lang="en-US" sz="2200" dirty="0">
                <a:solidFill>
                  <a:schemeClr val="bg1"/>
                </a:solidFill>
                <a:latin typeface="Goudy Old Style" panose="02020502050305020303" pitchFamily="18" charset="77"/>
              </a:rPr>
              <a:t>from Earendil’s star. When he encounters </a:t>
            </a:r>
            <a:r>
              <a:rPr lang="en-US" sz="2200" dirty="0" err="1">
                <a:solidFill>
                  <a:schemeClr val="bg1"/>
                </a:solidFill>
                <a:latin typeface="Goudy Old Style" panose="02020502050305020303" pitchFamily="18" charset="77"/>
              </a:rPr>
              <a:t>Shelob</a:t>
            </a:r>
            <a:r>
              <a:rPr lang="en-US" sz="2200" dirty="0">
                <a:solidFill>
                  <a:schemeClr val="bg1"/>
                </a:solidFill>
                <a:latin typeface="Goudy Old Style" panose="02020502050305020303" pitchFamily="18" charset="77"/>
              </a:rPr>
              <a:t> the Spider, he brings</a:t>
            </a:r>
          </a:p>
          <a:p>
            <a:pPr algn="l">
              <a:spcBef>
                <a:spcPts val="0"/>
              </a:spcBef>
            </a:pPr>
            <a:r>
              <a:rPr lang="en-US" sz="2200" dirty="0">
                <a:solidFill>
                  <a:schemeClr val="bg1"/>
                </a:solidFill>
                <a:latin typeface="Goudy Old Style" panose="02020502050305020303" pitchFamily="18" charset="77"/>
              </a:rPr>
              <a:t>out the phial of Light and cries “Aiya Earendil </a:t>
            </a:r>
            <a:r>
              <a:rPr lang="en-US" sz="2200" dirty="0" err="1">
                <a:solidFill>
                  <a:schemeClr val="bg1"/>
                </a:solidFill>
                <a:latin typeface="Goudy Old Style" panose="02020502050305020303" pitchFamily="18" charset="77"/>
              </a:rPr>
              <a:t>Elenion</a:t>
            </a:r>
            <a:r>
              <a:rPr lang="en-US" sz="2200" dirty="0">
                <a:solidFill>
                  <a:schemeClr val="bg1"/>
                </a:solidFill>
                <a:latin typeface="Goudy Old Style" panose="02020502050305020303" pitchFamily="18" charset="77"/>
              </a:rPr>
              <a:t> </a:t>
            </a:r>
            <a:r>
              <a:rPr lang="en-US" sz="2200" dirty="0" err="1">
                <a:solidFill>
                  <a:schemeClr val="bg1"/>
                </a:solidFill>
                <a:latin typeface="Goudy Old Style" panose="02020502050305020303" pitchFamily="18" charset="77"/>
              </a:rPr>
              <a:t>Ancalima</a:t>
            </a:r>
            <a:r>
              <a:rPr lang="en-US" sz="2200" dirty="0">
                <a:solidFill>
                  <a:schemeClr val="bg1"/>
                </a:solidFill>
                <a:latin typeface="Goudy Old Style" panose="02020502050305020303" pitchFamily="18" charset="77"/>
              </a:rPr>
              <a:t>!” </a:t>
            </a:r>
          </a:p>
          <a:p>
            <a:pPr algn="l">
              <a:spcBef>
                <a:spcPts val="0"/>
              </a:spcBef>
            </a:pPr>
            <a:r>
              <a:rPr lang="en-US" sz="2200" dirty="0">
                <a:solidFill>
                  <a:schemeClr val="bg1"/>
                </a:solidFill>
                <a:latin typeface="Goudy Old Style" panose="02020502050305020303" pitchFamily="18" charset="77"/>
              </a:rPr>
              <a:t>which is left untranslated in the book, but which Tolkien in a letter </a:t>
            </a:r>
          </a:p>
          <a:p>
            <a:pPr algn="l">
              <a:spcBef>
                <a:spcPts val="0"/>
              </a:spcBef>
            </a:pPr>
            <a:r>
              <a:rPr lang="en-US" sz="2200" dirty="0">
                <a:solidFill>
                  <a:schemeClr val="bg1"/>
                </a:solidFill>
                <a:latin typeface="Goudy Old Style" panose="02020502050305020303" pitchFamily="18" charset="77"/>
              </a:rPr>
              <a:t>many years later indicated could be translated as “Hail Earendil,</a:t>
            </a:r>
          </a:p>
          <a:p>
            <a:pPr algn="l">
              <a:spcBef>
                <a:spcPts val="0"/>
              </a:spcBef>
            </a:pPr>
            <a:r>
              <a:rPr lang="en-US" sz="2200" dirty="0">
                <a:solidFill>
                  <a:schemeClr val="bg1"/>
                </a:solidFill>
                <a:latin typeface="Goudy Old Style" panose="02020502050305020303" pitchFamily="18" charset="77"/>
              </a:rPr>
              <a:t>brightest of stars!”</a:t>
            </a:r>
          </a:p>
          <a:p>
            <a:pPr algn="l">
              <a:spcBef>
                <a:spcPts val="0"/>
              </a:spcBef>
            </a:pPr>
            <a:r>
              <a:rPr lang="en-US" sz="2200" dirty="0">
                <a:solidFill>
                  <a:schemeClr val="bg1"/>
                </a:solidFill>
                <a:latin typeface="Goudy Old Style" panose="02020502050305020303" pitchFamily="18" charset="77"/>
              </a:rPr>
              <a:t>(Adapted from Catherine McIlwaine</a:t>
            </a:r>
            <a:r>
              <a:rPr lang="en-US" sz="2200" i="1" dirty="0">
                <a:solidFill>
                  <a:schemeClr val="bg1"/>
                </a:solidFill>
                <a:latin typeface="Goudy Old Style" panose="02020502050305020303" pitchFamily="18" charset="77"/>
              </a:rPr>
              <a:t>, Tolkien: Maker of Middle Earth</a:t>
            </a:r>
            <a:r>
              <a:rPr lang="en-US" sz="2200" dirty="0">
                <a:solidFill>
                  <a:schemeClr val="bg1"/>
                </a:solidFill>
                <a:latin typeface="Goudy Old Style" panose="02020502050305020303" pitchFamily="18" charset="77"/>
              </a:rPr>
              <a:t>)</a:t>
            </a:r>
          </a:p>
        </p:txBody>
      </p:sp>
      <p:sp>
        <p:nvSpPr>
          <p:cNvPr id="6" name="Rectangle 2">
            <a:extLst>
              <a:ext uri="{FF2B5EF4-FFF2-40B4-BE49-F238E27FC236}">
                <a16:creationId xmlns:a16="http://schemas.microsoft.com/office/drawing/2014/main" id="{A858740D-E01B-CE31-C256-8B578DAC610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close up of a paper&#10;&#10;AI-generated content may be incorrect.">
            <a:extLst>
              <a:ext uri="{FF2B5EF4-FFF2-40B4-BE49-F238E27FC236}">
                <a16:creationId xmlns:a16="http://schemas.microsoft.com/office/drawing/2014/main" id="{9F06E3BE-8660-6558-6D27-B0EEFFE0C451}"/>
              </a:ext>
            </a:extLst>
          </p:cNvPr>
          <p:cNvPicPr>
            <a:picLocks noChangeAspect="1"/>
          </p:cNvPicPr>
          <p:nvPr/>
        </p:nvPicPr>
        <p:blipFill>
          <a:blip r:embed="rId2"/>
          <a:stretch>
            <a:fillRect/>
          </a:stretch>
        </p:blipFill>
        <p:spPr>
          <a:xfrm>
            <a:off x="7823200" y="0"/>
            <a:ext cx="4368799" cy="6858000"/>
          </a:xfrm>
          <a:prstGeom prst="rect">
            <a:avLst/>
          </a:prstGeom>
        </p:spPr>
      </p:pic>
    </p:spTree>
    <p:extLst>
      <p:ext uri="{BB962C8B-B14F-4D97-AF65-F5344CB8AC3E}">
        <p14:creationId xmlns:p14="http://schemas.microsoft.com/office/powerpoint/2010/main" val="4170908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FB581B1-EC48-CB0A-10A4-7C41E21FA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9B2758-E354-183B-D929-A8265F5422BA}"/>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81977A39-D32C-DD13-CF1B-DA280AFB577B}"/>
              </a:ext>
            </a:extLst>
          </p:cNvPr>
          <p:cNvSpPr>
            <a:spLocks noGrp="1"/>
          </p:cNvSpPr>
          <p:nvPr>
            <p:ph type="subTitle" idx="1"/>
          </p:nvPr>
        </p:nvSpPr>
        <p:spPr>
          <a:xfrm>
            <a:off x="-2" y="-1"/>
            <a:ext cx="12192002" cy="6835139"/>
          </a:xfrm>
        </p:spPr>
        <p:txBody>
          <a:bodyPr>
            <a:noAutofit/>
          </a:bodyPr>
          <a:lstStyle/>
          <a:p>
            <a:pPr algn="l">
              <a:spcBef>
                <a:spcPts val="0"/>
              </a:spcBef>
            </a:pPr>
            <a:r>
              <a:rPr lang="en-US" sz="2100" dirty="0">
                <a:solidFill>
                  <a:schemeClr val="bg1"/>
                </a:solidFill>
                <a:latin typeface="Goudy Old Style" panose="02020502050305020303" pitchFamily="18" charset="77"/>
              </a:rPr>
              <a:t>“</a:t>
            </a:r>
            <a:r>
              <a:rPr lang="en-US" sz="2200" dirty="0">
                <a:solidFill>
                  <a:schemeClr val="bg1"/>
                </a:solidFill>
                <a:latin typeface="Goudy Old Style" panose="02020502050305020303" pitchFamily="18" charset="77"/>
              </a:rPr>
              <a:t>And you, Ring-bearer,’ she said, turning to Frodo. ‘I come to you last who are not last in my thoughts. For you I have prepared this.’ She held up a small crystal phial: it glittered as she moved it, and rays of white light sprang from her hand. ‘In this phial,’ she said, ‘is caught the light of </a:t>
            </a:r>
            <a:r>
              <a:rPr lang="en-US" sz="2200" dirty="0" err="1">
                <a:solidFill>
                  <a:schemeClr val="bg1"/>
                </a:solidFill>
                <a:latin typeface="Goudy Old Style" panose="02020502050305020303" pitchFamily="18" charset="77"/>
              </a:rPr>
              <a:t>Eärendil’s</a:t>
            </a:r>
            <a:r>
              <a:rPr lang="en-US" sz="2200" dirty="0">
                <a:solidFill>
                  <a:schemeClr val="bg1"/>
                </a:solidFill>
                <a:latin typeface="Goudy Old Style" panose="02020502050305020303" pitchFamily="18" charset="77"/>
              </a:rPr>
              <a:t> star, set amid the waters of my fountain. It will shine still brighter when night is about you. May it be a light to you in dark places, when all other lights go out.” </a:t>
            </a:r>
            <a:r>
              <a:rPr lang="en-US" sz="2200" i="1" dirty="0">
                <a:solidFill>
                  <a:schemeClr val="bg1"/>
                </a:solidFill>
                <a:latin typeface="Goudy Old Style" panose="02020502050305020303" pitchFamily="18" charset="77"/>
              </a:rPr>
              <a:t>SEGUE TO FRODO IN THE DARK PLACE OF SHELOB’S LAIR </a:t>
            </a:r>
            <a:r>
              <a:rPr lang="en-US" sz="2200" dirty="0">
                <a:solidFill>
                  <a:schemeClr val="bg1"/>
                </a:solidFill>
                <a:latin typeface="Goudy Old Style" panose="02020502050305020303" pitchFamily="18" charset="77"/>
              </a:rPr>
              <a:t>“Slowly his hand went to his bosom, and slowly he held aloft the Phial of Galadriel. For a moment it glimmered, faint as a rising star struggling in heavy earthward mists, and then as its power waxed, and hope grew in Frodo’s mind, it began to burn, and kindled to a silver flame, a minute heart of dazzling light, as though </a:t>
            </a:r>
            <a:r>
              <a:rPr lang="en-US" sz="2200" dirty="0" err="1">
                <a:solidFill>
                  <a:schemeClr val="bg1"/>
                </a:solidFill>
                <a:latin typeface="Goudy Old Style" panose="02020502050305020303" pitchFamily="18" charset="77"/>
              </a:rPr>
              <a:t>Eärendil</a:t>
            </a:r>
            <a:r>
              <a:rPr lang="en-US" sz="2200" dirty="0">
                <a:solidFill>
                  <a:schemeClr val="bg1"/>
                </a:solidFill>
                <a:latin typeface="Goudy Old Style" panose="02020502050305020303" pitchFamily="18" charset="77"/>
              </a:rPr>
              <a:t> had himself come down from the high sunset paths with the last </a:t>
            </a:r>
            <a:r>
              <a:rPr lang="en-US" sz="2200" dirty="0" err="1">
                <a:solidFill>
                  <a:schemeClr val="bg1"/>
                </a:solidFill>
                <a:latin typeface="Goudy Old Style" panose="02020502050305020303" pitchFamily="18" charset="77"/>
              </a:rPr>
              <a:t>Silmaril</a:t>
            </a:r>
            <a:r>
              <a:rPr lang="en-US" sz="2200" dirty="0">
                <a:solidFill>
                  <a:schemeClr val="bg1"/>
                </a:solidFill>
                <a:latin typeface="Goudy Old Style" panose="02020502050305020303" pitchFamily="18" charset="77"/>
              </a:rPr>
              <a:t> upon his brow. The darkness receded from it, until it seemed to shine in the </a:t>
            </a:r>
            <a:r>
              <a:rPr lang="en-US" sz="2200" dirty="0" err="1">
                <a:solidFill>
                  <a:schemeClr val="bg1"/>
                </a:solidFill>
                <a:latin typeface="Goudy Old Style" panose="02020502050305020303" pitchFamily="18" charset="77"/>
              </a:rPr>
              <a:t>centre</a:t>
            </a:r>
            <a:r>
              <a:rPr lang="en-US" sz="2200" dirty="0">
                <a:solidFill>
                  <a:schemeClr val="bg1"/>
                </a:solidFill>
                <a:latin typeface="Goudy Old Style" panose="02020502050305020303" pitchFamily="18" charset="77"/>
              </a:rPr>
              <a:t> of a globe of airy crystal, and the hand that held it sparkled with white fire. Frodo gazed in wonder at this </a:t>
            </a:r>
            <a:r>
              <a:rPr lang="en-US" sz="2200" dirty="0" err="1">
                <a:solidFill>
                  <a:schemeClr val="bg1"/>
                </a:solidFill>
                <a:latin typeface="Goudy Old Style" panose="02020502050305020303" pitchFamily="18" charset="77"/>
              </a:rPr>
              <a:t>marvellous</a:t>
            </a:r>
            <a:r>
              <a:rPr lang="en-US" sz="2200" dirty="0">
                <a:solidFill>
                  <a:schemeClr val="bg1"/>
                </a:solidFill>
                <a:latin typeface="Goudy Old Style" panose="02020502050305020303" pitchFamily="18" charset="77"/>
              </a:rPr>
              <a:t> gift that he had so long carried, not guessing its full worth and potency.”—J.R.R. Tolkien, </a:t>
            </a:r>
            <a:r>
              <a:rPr lang="en-US" sz="2200" i="1" dirty="0">
                <a:solidFill>
                  <a:schemeClr val="bg1"/>
                </a:solidFill>
                <a:latin typeface="Goudy Old Style" panose="02020502050305020303" pitchFamily="18" charset="77"/>
              </a:rPr>
              <a:t>The Two Towers</a:t>
            </a:r>
          </a:p>
          <a:p>
            <a:pPr algn="l">
              <a:spcBef>
                <a:spcPts val="0"/>
              </a:spcBef>
            </a:pPr>
            <a:endParaRPr lang="en-US" sz="2200" dirty="0">
              <a:solidFill>
                <a:schemeClr val="bg1"/>
              </a:solidFill>
              <a:latin typeface="Goudy Old Style" panose="02020502050305020303" pitchFamily="18" charset="77"/>
            </a:endParaRPr>
          </a:p>
          <a:p>
            <a:pPr algn="l">
              <a:spcBef>
                <a:spcPts val="0"/>
              </a:spcBef>
            </a:pPr>
            <a:r>
              <a:rPr lang="en-US" sz="2200" dirty="0">
                <a:solidFill>
                  <a:schemeClr val="bg1"/>
                </a:solidFill>
                <a:latin typeface="Goudy Old Style" panose="02020502050305020303" pitchFamily="18" charset="77"/>
              </a:rPr>
              <a:t>Jesus said, “I am the light of the world. Whoever follows me will not walk in darkness, but will</a:t>
            </a:r>
          </a:p>
          <a:p>
            <a:pPr algn="l">
              <a:spcBef>
                <a:spcPts val="0"/>
              </a:spcBef>
            </a:pPr>
            <a:r>
              <a:rPr lang="en-US" sz="2200" dirty="0">
                <a:solidFill>
                  <a:schemeClr val="bg1"/>
                </a:solidFill>
                <a:latin typeface="Goudy Old Style" panose="02020502050305020303" pitchFamily="18" charset="77"/>
              </a:rPr>
              <a:t>have the light of life.” --John 8:12</a:t>
            </a:r>
          </a:p>
          <a:p>
            <a:pPr algn="l"/>
            <a:r>
              <a:rPr lang="en-US" sz="2200" dirty="0">
                <a:solidFill>
                  <a:schemeClr val="bg1"/>
                </a:solidFill>
                <a:latin typeface="Goudy Old Style" panose="02020502050305020303" pitchFamily="18" charset="77"/>
              </a:rPr>
              <a:t>“In him was life,</a:t>
            </a:r>
            <a:r>
              <a:rPr lang="en-US" sz="2200" baseline="30000" dirty="0">
                <a:solidFill>
                  <a:schemeClr val="bg1"/>
                </a:solidFill>
                <a:latin typeface="Goudy Old Style" panose="02020502050305020303" pitchFamily="18" charset="77"/>
              </a:rPr>
              <a:t> </a:t>
            </a:r>
            <a:r>
              <a:rPr lang="en-US" sz="2200" dirty="0">
                <a:solidFill>
                  <a:schemeClr val="bg1"/>
                </a:solidFill>
                <a:latin typeface="Goudy Old Style" panose="02020502050305020303" pitchFamily="18" charset="77"/>
              </a:rPr>
              <a:t>and the life was the light of men. The light shines in the darkness, and the darkness has not overcome it. There was a man sent from God, whose name was John. He came as a witness, to bear witness about the light, that all might believe through him. He was not the light, but came to bear witness about the </a:t>
            </a:r>
            <a:r>
              <a:rPr lang="en-US" sz="2200" dirty="0" err="1">
                <a:solidFill>
                  <a:schemeClr val="bg1"/>
                </a:solidFill>
                <a:latin typeface="Goudy Old Style" panose="02020502050305020303" pitchFamily="18" charset="77"/>
              </a:rPr>
              <a:t>light.The</a:t>
            </a:r>
            <a:r>
              <a:rPr lang="en-US" sz="2200" dirty="0">
                <a:solidFill>
                  <a:schemeClr val="bg1"/>
                </a:solidFill>
                <a:latin typeface="Goudy Old Style" panose="02020502050305020303" pitchFamily="18" charset="77"/>
              </a:rPr>
              <a:t> true light, which gives light to everyone, was coming into the world.” --John 1:4-9</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b="1" dirty="0">
                <a:solidFill>
                  <a:schemeClr val="bg1"/>
                </a:solidFill>
                <a:latin typeface="Goudy Old Style" panose="02020502050305020303" pitchFamily="18" charset="77"/>
              </a:rPr>
              <a:t>			Hail Earendel,	 Morning Star, brightest of angels,. </a:t>
            </a:r>
          </a:p>
          <a:p>
            <a:pPr algn="l">
              <a:spcBef>
                <a:spcPts val="0"/>
              </a:spcBef>
            </a:pPr>
            <a:r>
              <a:rPr lang="en-US" b="1" dirty="0">
                <a:solidFill>
                  <a:schemeClr val="bg1"/>
                </a:solidFill>
                <a:latin typeface="Goudy Old Style" panose="02020502050305020303" pitchFamily="18" charset="77"/>
              </a:rPr>
              <a:t>		           		Over Middle-Earth sent unto </a:t>
            </a:r>
            <a:r>
              <a:rPr lang="en-US" b="1">
                <a:solidFill>
                  <a:schemeClr val="bg1"/>
                </a:solidFill>
                <a:latin typeface="Goudy Old Style" panose="02020502050305020303" pitchFamily="18" charset="77"/>
              </a:rPr>
              <a:t>men.</a:t>
            </a:r>
            <a:endParaRPr lang="en-US" b="1"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br>
              <a:rPr lang="en-US" sz="2100" dirty="0">
                <a:solidFill>
                  <a:schemeClr val="bg1"/>
                </a:solidFill>
                <a:latin typeface="Goudy Old Style" panose="02020502050305020303" pitchFamily="18" charset="77"/>
              </a:rPr>
            </a:br>
            <a:endParaRPr lang="en-US" sz="21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6D584DFE-7E73-5FB3-DA66-9CDA7ADE92C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person holding a light&#10;&#10;AI-generated content may be incorrect.">
            <a:extLst>
              <a:ext uri="{FF2B5EF4-FFF2-40B4-BE49-F238E27FC236}">
                <a16:creationId xmlns:a16="http://schemas.microsoft.com/office/drawing/2014/main" id="{46C809D6-49F7-7C06-AF53-585EB9435917}"/>
              </a:ext>
            </a:extLst>
          </p:cNvPr>
          <p:cNvPicPr>
            <a:picLocks noChangeAspect="1"/>
          </p:cNvPicPr>
          <p:nvPr/>
        </p:nvPicPr>
        <p:blipFill>
          <a:blip r:embed="rId2"/>
          <a:stretch>
            <a:fillRect/>
          </a:stretch>
        </p:blipFill>
        <p:spPr>
          <a:xfrm>
            <a:off x="10786533" y="3428999"/>
            <a:ext cx="1262590" cy="1388327"/>
          </a:xfrm>
          <a:prstGeom prst="rect">
            <a:avLst/>
          </a:prstGeom>
        </p:spPr>
      </p:pic>
    </p:spTree>
    <p:extLst>
      <p:ext uri="{BB962C8B-B14F-4D97-AF65-F5344CB8AC3E}">
        <p14:creationId xmlns:p14="http://schemas.microsoft.com/office/powerpoint/2010/main" val="472395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1C65805-AE6B-264B-273A-604B7B5D5F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99A01-7E76-E281-2A9F-1B2C4D1744AE}"/>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0567C9A-4B7B-5962-EF7C-CF322BCA378E}"/>
              </a:ext>
            </a:extLst>
          </p:cNvPr>
          <p:cNvSpPr>
            <a:spLocks noGrp="1"/>
          </p:cNvSpPr>
          <p:nvPr>
            <p:ph type="subTitle" idx="1"/>
          </p:nvPr>
        </p:nvSpPr>
        <p:spPr>
          <a:xfrm>
            <a:off x="-2" y="-1"/>
            <a:ext cx="12192001" cy="6835139"/>
          </a:xfrm>
        </p:spPr>
        <p:txBody>
          <a:bodyPr>
            <a:noAutofit/>
          </a:bodyPr>
          <a:lstStyle/>
          <a:p>
            <a:pPr algn="l"/>
            <a:br>
              <a:rPr lang="en-US" sz="2100" dirty="0">
                <a:solidFill>
                  <a:schemeClr val="bg1"/>
                </a:solidFill>
                <a:latin typeface="Goudy Old Style" panose="02020502050305020303" pitchFamily="18" charset="77"/>
              </a:rPr>
            </a:br>
            <a:endParaRPr lang="en-US" sz="21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C6513EF2-89A6-B8FC-431D-7A86393D946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drawing of a landscape&#10;&#10;AI-generated content may be incorrect.">
            <a:extLst>
              <a:ext uri="{FF2B5EF4-FFF2-40B4-BE49-F238E27FC236}">
                <a16:creationId xmlns:a16="http://schemas.microsoft.com/office/drawing/2014/main" id="{F86FC2B2-BFFC-F6BB-B98A-82B6A8021DEB}"/>
              </a:ext>
            </a:extLst>
          </p:cNvPr>
          <p:cNvPicPr>
            <a:picLocks noChangeAspect="1"/>
          </p:cNvPicPr>
          <p:nvPr/>
        </p:nvPicPr>
        <p:blipFill>
          <a:blip r:embed="rId2"/>
          <a:stretch>
            <a:fillRect/>
          </a:stretch>
        </p:blipFill>
        <p:spPr>
          <a:xfrm>
            <a:off x="2345264" y="0"/>
            <a:ext cx="7501467" cy="6858000"/>
          </a:xfrm>
          <a:prstGeom prst="rect">
            <a:avLst/>
          </a:prstGeom>
        </p:spPr>
      </p:pic>
      <p:sp>
        <p:nvSpPr>
          <p:cNvPr id="8" name="TextBox 7">
            <a:extLst>
              <a:ext uri="{FF2B5EF4-FFF2-40B4-BE49-F238E27FC236}">
                <a16:creationId xmlns:a16="http://schemas.microsoft.com/office/drawing/2014/main" id="{BF11765F-A64C-39F3-93DB-61809477926A}"/>
              </a:ext>
            </a:extLst>
          </p:cNvPr>
          <p:cNvSpPr txBox="1"/>
          <p:nvPr/>
        </p:nvSpPr>
        <p:spPr>
          <a:xfrm>
            <a:off x="3430781" y="5757333"/>
            <a:ext cx="5732338" cy="1107996"/>
          </a:xfrm>
          <a:prstGeom prst="rect">
            <a:avLst/>
          </a:prstGeom>
          <a:noFill/>
        </p:spPr>
        <p:txBody>
          <a:bodyPr wrap="none" rtlCol="0">
            <a:spAutoFit/>
          </a:bodyPr>
          <a:lstStyle/>
          <a:p>
            <a:r>
              <a:rPr lang="en-US" sz="2200" i="1" dirty="0">
                <a:latin typeface="Goudy Old Style" panose="02020502050305020303" pitchFamily="18" charset="77"/>
              </a:rPr>
              <a:t>East of the Sun, West of the Moon/The Shores of Faery</a:t>
            </a:r>
          </a:p>
          <a:p>
            <a:pPr algn="ctr"/>
            <a:r>
              <a:rPr lang="en-US" sz="2200" dirty="0">
                <a:latin typeface="Goudy Old Style" panose="02020502050305020303" pitchFamily="18" charset="77"/>
              </a:rPr>
              <a:t>Depicting </a:t>
            </a:r>
            <a:r>
              <a:rPr lang="en-US" sz="2200" dirty="0" err="1">
                <a:latin typeface="Goudy Old Style" panose="02020502050305020303" pitchFamily="18" charset="77"/>
              </a:rPr>
              <a:t>Kôr</a:t>
            </a:r>
            <a:r>
              <a:rPr lang="en-US" sz="2200" dirty="0">
                <a:latin typeface="Goudy Old Style" panose="02020502050305020303" pitchFamily="18" charset="77"/>
              </a:rPr>
              <a:t>, the City of the Elves in Valinor</a:t>
            </a:r>
          </a:p>
          <a:p>
            <a:pPr algn="ctr"/>
            <a:r>
              <a:rPr lang="en-US" sz="2200" dirty="0">
                <a:latin typeface="Goudy Old Style" panose="02020502050305020303" pitchFamily="18" charset="77"/>
              </a:rPr>
              <a:t>J.R.R Tolkien, 1915</a:t>
            </a:r>
          </a:p>
        </p:txBody>
      </p:sp>
    </p:spTree>
    <p:extLst>
      <p:ext uri="{BB962C8B-B14F-4D97-AF65-F5344CB8AC3E}">
        <p14:creationId xmlns:p14="http://schemas.microsoft.com/office/powerpoint/2010/main" val="1181758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15E09E-FA1B-7DF5-DE62-EE4F497675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85E35F-F883-6558-C2DF-1A9A000E9849}"/>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9855F2D-2440-539A-E14A-8E3E82206C7C}"/>
              </a:ext>
            </a:extLst>
          </p:cNvPr>
          <p:cNvSpPr>
            <a:spLocks noGrp="1"/>
          </p:cNvSpPr>
          <p:nvPr>
            <p:ph type="subTitle" idx="1"/>
          </p:nvPr>
        </p:nvSpPr>
        <p:spPr>
          <a:xfrm>
            <a:off x="-2" y="-1"/>
            <a:ext cx="12192001" cy="6835139"/>
          </a:xfrm>
        </p:spPr>
        <p:txBody>
          <a:bodyPr>
            <a:noAutofit/>
          </a:bodyPr>
          <a:lstStyle/>
          <a:p>
            <a:endPar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endParaRPr>
          </a:p>
          <a:p>
            <a:endPar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endParaRPr>
          </a:p>
          <a:p>
            <a:endPar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endParaRPr>
          </a:p>
          <a:p>
            <a:r>
              <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rPr>
              <a:t>“But this story has entered History and the primary world; the desire and aspiration of sub-creation has been raised to the fulfillment of Creation. The Birth of Christ is the eucatastrophe of Man's history. The Resurrection is the eucatastrophe of the story of the Incarnation. </a:t>
            </a:r>
          </a:p>
          <a:p>
            <a:r>
              <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rPr>
              <a:t>This story begins and ends in Joy. : such Joy has the very taste of primary truth. (Otherwise its name would not be Joy.) It looks forward (or backward) to the Great Eucatastrophe. The Christian Joy, the Gloria, is of the</a:t>
            </a:r>
            <a:r>
              <a:rPr lang="en-US"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rPr>
              <a:t>same kind; but it preeminently (infinitely, if our capacity were not finite)     high and joyous.</a:t>
            </a:r>
            <a:r>
              <a:rPr lang="en-US"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p>
          <a:p>
            <a:r>
              <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rPr>
              <a:t>But this story is supreme; and it is true. Art has been verified. God is the Lord, of angels, and</a:t>
            </a:r>
            <a:r>
              <a:rPr lang="en-US"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rPr>
              <a:t>of men—and of elves. Legend and History have met and fused. The Evangelium has not          abrogated legends; it has hallowed them.”</a:t>
            </a:r>
          </a:p>
          <a:p>
            <a:r>
              <a:rPr lang="en-US"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rPr>
              <a:t>—J.R.R. Tolkien, </a:t>
            </a:r>
            <a:r>
              <a:rPr lang="en-US" i="1" kern="100" dirty="0">
                <a:solidFill>
                  <a:schemeClr val="bg1"/>
                </a:solidFill>
                <a:latin typeface="Goudy Old Style" panose="02020502050305020303" pitchFamily="18" charset="77"/>
                <a:ea typeface="Aptos" panose="020B0004020202020204" pitchFamily="34" charset="0"/>
                <a:cs typeface="Times New Roman" panose="02020603050405020304" pitchFamily="18" charset="0"/>
              </a:rPr>
              <a:t>On Fairy Stories</a:t>
            </a:r>
            <a:endParaRPr lang="en-US" i="1" dirty="0">
              <a:solidFill>
                <a:schemeClr val="bg1"/>
              </a:solidFill>
              <a:latin typeface="Goudy Old Style" panose="02020502050305020303" pitchFamily="18" charset="77"/>
            </a:endParaRPr>
          </a:p>
          <a:p>
            <a:pPr algn="l"/>
            <a:br>
              <a:rPr lang="en-US" dirty="0">
                <a:solidFill>
                  <a:schemeClr val="bg1"/>
                </a:solidFill>
                <a:latin typeface="Goudy Old Style" panose="02020502050305020303" pitchFamily="18" charset="77"/>
              </a:rPr>
            </a:br>
            <a:endParaRPr lang="en-US"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739BF407-6FC3-EB42-795F-5B670D34934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750636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E45494B-32E8-1739-F5CA-09603FF46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F1635-70D0-8AA4-F9B7-3346581739F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9CFAA72-701D-31FC-4A35-7A0C50A86765}"/>
              </a:ext>
            </a:extLst>
          </p:cNvPr>
          <p:cNvSpPr>
            <a:spLocks noGrp="1"/>
          </p:cNvSpPr>
          <p:nvPr>
            <p:ph type="subTitle" idx="1"/>
          </p:nvPr>
        </p:nvSpPr>
        <p:spPr>
          <a:xfrm>
            <a:off x="0" y="-1"/>
            <a:ext cx="10871199" cy="6835139"/>
          </a:xfrm>
        </p:spPr>
        <p:txBody>
          <a:bodyPr>
            <a:normAutofit fontScale="92500" lnSpcReduction="10000"/>
          </a:bodyPr>
          <a:lstStyle/>
          <a:p>
            <a:pPr algn="l"/>
            <a:r>
              <a:rPr lang="en-US" b="1" dirty="0">
                <a:solidFill>
                  <a:schemeClr val="bg1"/>
                </a:solidFill>
                <a:latin typeface="Goudy Old Style" charset="0"/>
                <a:ea typeface="Goudy Old Style" charset="0"/>
                <a:cs typeface="Goudy Old Style" charset="0"/>
              </a:rPr>
              <a:t>A BRIEF TOLKIEN TIMELINE</a:t>
            </a:r>
          </a:p>
          <a:p>
            <a:pPr algn="l"/>
            <a:r>
              <a:rPr lang="en-US" b="1" i="1" dirty="0">
                <a:solidFill>
                  <a:schemeClr val="bg1"/>
                </a:solidFill>
                <a:latin typeface="Goudy Old Style" charset="0"/>
                <a:ea typeface="Goudy Old Style" charset="0"/>
                <a:cs typeface="Goudy Old Style" charset="0"/>
              </a:rPr>
              <a:t>3 January 1892 </a:t>
            </a:r>
            <a:r>
              <a:rPr lang="en-US" dirty="0">
                <a:solidFill>
                  <a:schemeClr val="bg1"/>
                </a:solidFill>
                <a:latin typeface="Goudy Old Style" charset="0"/>
                <a:ea typeface="Goudy Old Style" charset="0"/>
                <a:cs typeface="Goudy Old Style" charset="0"/>
              </a:rPr>
              <a:t>Birth of John Ronald Reuel Tolkien in Bloemfontein, Orange Free State, South Africa. Moves to UK with mother at age 3; father dies the next year.  </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Autumn 1900  </a:t>
            </a:r>
            <a:r>
              <a:rPr lang="en-US" dirty="0">
                <a:solidFill>
                  <a:schemeClr val="bg1"/>
                </a:solidFill>
                <a:latin typeface="Goudy Old Style" charset="0"/>
                <a:ea typeface="Goudy Old Style" charset="0"/>
                <a:cs typeface="Goudy Old Style" charset="0"/>
              </a:rPr>
              <a:t>Tolkien attends the prestigious King Edward’s School in Birmingham. </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Spring 1904  </a:t>
            </a:r>
            <a:r>
              <a:rPr lang="en-US" dirty="0">
                <a:solidFill>
                  <a:schemeClr val="bg1"/>
                </a:solidFill>
                <a:latin typeface="Goudy Old Style" charset="0"/>
                <a:ea typeface="Goudy Old Style" charset="0"/>
                <a:cs typeface="Goudy Old Style" charset="0"/>
              </a:rPr>
              <a:t>Tolkien's mother Mabel is diagnosed with diabetes and dies and November. Ronald (age 12) and his brother Hillary become wards of Father Morgan, a Catholic priest at the Birmingham Oratory. </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Summer Term 1911 </a:t>
            </a:r>
            <a:r>
              <a:rPr lang="en-US" dirty="0">
                <a:solidFill>
                  <a:schemeClr val="bg1"/>
                </a:solidFill>
                <a:latin typeface="Goudy Old Style" charset="0"/>
                <a:ea typeface="Goudy Old Style" charset="0"/>
                <a:cs typeface="Goudy Old Style" charset="0"/>
              </a:rPr>
              <a:t>Tolkien becomes School Librarian at King Edward's and the Tea Club and </a:t>
            </a:r>
            <a:r>
              <a:rPr lang="en-US" dirty="0" err="1">
                <a:solidFill>
                  <a:schemeClr val="bg1"/>
                </a:solidFill>
                <a:latin typeface="Goudy Old Style" charset="0"/>
                <a:ea typeface="Goudy Old Style" charset="0"/>
                <a:cs typeface="Goudy Old Style" charset="0"/>
              </a:rPr>
              <a:t>Barrovian</a:t>
            </a:r>
            <a:r>
              <a:rPr lang="en-US" dirty="0">
                <a:solidFill>
                  <a:schemeClr val="bg1"/>
                </a:solidFill>
                <a:latin typeface="Goudy Old Style" charset="0"/>
                <a:ea typeface="Goudy Old Style" charset="0"/>
                <a:cs typeface="Goudy Old Style" charset="0"/>
              </a:rPr>
              <a:t> Society (TCBS) is formed with “the immortal four:” G.B. Smith, Rob Gilson, Christopher Wiseman, and Tolkien.</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October 1911 </a:t>
            </a:r>
            <a:r>
              <a:rPr lang="en-US" dirty="0">
                <a:solidFill>
                  <a:schemeClr val="bg1"/>
                </a:solidFill>
                <a:latin typeface="Goudy Old Style" charset="0"/>
                <a:ea typeface="Goudy Old Style" charset="0"/>
                <a:cs typeface="Goudy Old Style" charset="0"/>
              </a:rPr>
              <a:t>Tolkien begin studies at Exeter College, Oxford.</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July 1915  </a:t>
            </a:r>
            <a:r>
              <a:rPr lang="en-US" dirty="0">
                <a:solidFill>
                  <a:schemeClr val="bg1"/>
                </a:solidFill>
                <a:latin typeface="Goudy Old Style" charset="0"/>
                <a:ea typeface="Goudy Old Style" charset="0"/>
                <a:cs typeface="Goudy Old Style" charset="0"/>
              </a:rPr>
              <a:t>Tolkien graduates with a First in English Language and Literature and is commissioned as a 2</a:t>
            </a:r>
            <a:r>
              <a:rPr lang="en-US" baseline="30000" dirty="0">
                <a:solidFill>
                  <a:schemeClr val="bg1"/>
                </a:solidFill>
                <a:latin typeface="Goudy Old Style" charset="0"/>
                <a:ea typeface="Goudy Old Style" charset="0"/>
                <a:cs typeface="Goudy Old Style" charset="0"/>
              </a:rPr>
              <a:t>nd</a:t>
            </a:r>
            <a:r>
              <a:rPr lang="en-US" dirty="0">
                <a:solidFill>
                  <a:schemeClr val="bg1"/>
                </a:solidFill>
                <a:latin typeface="Goudy Old Style" charset="0"/>
                <a:ea typeface="Goudy Old Style" charset="0"/>
                <a:cs typeface="Goudy Old Style" charset="0"/>
              </a:rPr>
              <a:t> Lieutenant in the Lancashire Fusiliers.</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25 September 1915  </a:t>
            </a:r>
            <a:r>
              <a:rPr lang="en-US" dirty="0">
                <a:solidFill>
                  <a:schemeClr val="bg1"/>
                </a:solidFill>
                <a:latin typeface="Goudy Old Style" charset="0"/>
                <a:ea typeface="Goudy Old Style" charset="0"/>
                <a:cs typeface="Goudy Old Style" charset="0"/>
              </a:rPr>
              <a:t>Final meeting of all four main members of the TCBS before all part for WWI, where most will die. </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22 March 1916  </a:t>
            </a:r>
            <a:r>
              <a:rPr lang="en-US" dirty="0">
                <a:solidFill>
                  <a:schemeClr val="bg1"/>
                </a:solidFill>
                <a:latin typeface="Goudy Old Style" charset="0"/>
                <a:ea typeface="Goudy Old Style" charset="0"/>
                <a:cs typeface="Goudy Old Style" charset="0"/>
              </a:rPr>
              <a:t>Ronald and Edith Bratt are married in Warwick. He ships off to France in June and participates in the Battle of the Somme.</a:t>
            </a:r>
            <a:endParaRPr lang="en-US" sz="96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00E5A533-89DC-9D1C-80D5-31E25EF874D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drawing of a boat on a wave&#10;&#10;AI-generated content may be incorrect.">
            <a:extLst>
              <a:ext uri="{FF2B5EF4-FFF2-40B4-BE49-F238E27FC236}">
                <a16:creationId xmlns:a16="http://schemas.microsoft.com/office/drawing/2014/main" id="{B751B086-9ED3-3D3E-2FBA-A396CD880678}"/>
              </a:ext>
            </a:extLst>
          </p:cNvPr>
          <p:cNvPicPr>
            <a:picLocks noChangeAspect="1"/>
          </p:cNvPicPr>
          <p:nvPr/>
        </p:nvPicPr>
        <p:blipFill>
          <a:blip r:embed="rId2"/>
          <a:stretch>
            <a:fillRect/>
          </a:stretch>
        </p:blipFill>
        <p:spPr>
          <a:xfrm>
            <a:off x="10871199" y="1761067"/>
            <a:ext cx="1320799" cy="2895600"/>
          </a:xfrm>
          <a:prstGeom prst="rect">
            <a:avLst/>
          </a:prstGeom>
        </p:spPr>
      </p:pic>
    </p:spTree>
    <p:extLst>
      <p:ext uri="{BB962C8B-B14F-4D97-AF65-F5344CB8AC3E}">
        <p14:creationId xmlns:p14="http://schemas.microsoft.com/office/powerpoint/2010/main" val="2351875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1E3FC75-FA28-D019-15C8-026732278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874DAB-62F4-0D65-F0BB-E1DDA6C4FD15}"/>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B280342B-D3FB-A6F4-9384-E826BC4FB074}"/>
              </a:ext>
            </a:extLst>
          </p:cNvPr>
          <p:cNvSpPr>
            <a:spLocks noGrp="1"/>
          </p:cNvSpPr>
          <p:nvPr>
            <p:ph type="subTitle" idx="1"/>
          </p:nvPr>
        </p:nvSpPr>
        <p:spPr>
          <a:xfrm>
            <a:off x="0" y="-1"/>
            <a:ext cx="10871199" cy="6835139"/>
          </a:xfrm>
        </p:spPr>
        <p:txBody>
          <a:bodyPr>
            <a:normAutofit fontScale="92500" lnSpcReduction="20000"/>
          </a:bodyPr>
          <a:lstStyle/>
          <a:p>
            <a:pPr algn="l"/>
            <a:r>
              <a:rPr lang="en-US" b="1" i="1" dirty="0">
                <a:solidFill>
                  <a:schemeClr val="bg1"/>
                </a:solidFill>
                <a:latin typeface="Goudy Old Style" charset="0"/>
                <a:ea typeface="Goudy Old Style" charset="0"/>
                <a:cs typeface="Goudy Old Style" charset="0"/>
              </a:rPr>
              <a:t>November 1918  </a:t>
            </a:r>
            <a:r>
              <a:rPr lang="en-US" dirty="0">
                <a:solidFill>
                  <a:schemeClr val="bg1"/>
                </a:solidFill>
                <a:latin typeface="Goudy Old Style" charset="0"/>
                <a:ea typeface="Goudy Old Style" charset="0"/>
                <a:cs typeface="Goudy Old Style" charset="0"/>
              </a:rPr>
              <a:t>After Tolkien contracts trench fever and is discharged from the army, he returns to Oxford and obtains employment with the Oxford English Dictionary.</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dirty="0">
                <a:solidFill>
                  <a:schemeClr val="bg1"/>
                </a:solidFill>
                <a:latin typeface="Goudy Old Style" charset="0"/>
                <a:ea typeface="Goudy Old Style" charset="0"/>
                <a:cs typeface="Goudy Old Style" charset="0"/>
              </a:rPr>
              <a:t>1920-1924 Tolkien takes post at Leeds University, where he starts the Viking Club for students. He commutes from Oxford, beginning work on his translation of </a:t>
            </a:r>
            <a:r>
              <a:rPr lang="en-US" i="1" dirty="0">
                <a:solidFill>
                  <a:schemeClr val="bg1"/>
                </a:solidFill>
                <a:latin typeface="Goudy Old Style" charset="0"/>
                <a:ea typeface="Goudy Old Style" charset="0"/>
                <a:cs typeface="Goudy Old Style" charset="0"/>
              </a:rPr>
              <a:t>Beowulf. </a:t>
            </a:r>
            <a:r>
              <a:rPr lang="en-US" dirty="0">
                <a:solidFill>
                  <a:schemeClr val="bg1"/>
                </a:solidFill>
                <a:latin typeface="Goudy Old Style" charset="0"/>
                <a:ea typeface="Goudy Old Style" charset="0"/>
                <a:cs typeface="Goudy Old Style" charset="0"/>
              </a:rPr>
              <a:t>Tolkien throws himself into an enormously productive period during which he helps create a dictionary of Middle English, produces a scholarly work on </a:t>
            </a:r>
            <a:r>
              <a:rPr lang="en-US" i="1" dirty="0">
                <a:solidFill>
                  <a:schemeClr val="bg1"/>
                </a:solidFill>
                <a:latin typeface="Goudy Old Style" charset="0"/>
                <a:ea typeface="Goudy Old Style" charset="0"/>
                <a:cs typeface="Goudy Old Style" charset="0"/>
              </a:rPr>
              <a:t>Sir Gawain and the Green Knight</a:t>
            </a:r>
            <a:r>
              <a:rPr lang="en-US" dirty="0">
                <a:solidFill>
                  <a:schemeClr val="bg1"/>
                </a:solidFill>
                <a:latin typeface="Goudy Old Style" charset="0"/>
                <a:ea typeface="Goudy Old Style" charset="0"/>
                <a:cs typeface="Goudy Old Style" charset="0"/>
              </a:rPr>
              <a:t>, begins work on several mythic projects, and begins to experiment with the development of </a:t>
            </a:r>
            <a:r>
              <a:rPr lang="en-US" dirty="0" err="1">
                <a:solidFill>
                  <a:schemeClr val="bg1"/>
                </a:solidFill>
                <a:latin typeface="Goudy Old Style" charset="0"/>
                <a:ea typeface="Goudy Old Style" charset="0"/>
                <a:cs typeface="Goudy Old Style" charset="0"/>
              </a:rPr>
              <a:t>Quenya</a:t>
            </a:r>
            <a:r>
              <a:rPr lang="en-US" dirty="0">
                <a:solidFill>
                  <a:schemeClr val="bg1"/>
                </a:solidFill>
                <a:latin typeface="Goudy Old Style" charset="0"/>
                <a:ea typeface="Goudy Old Style" charset="0"/>
                <a:cs typeface="Goudy Old Style" charset="0"/>
              </a:rPr>
              <a:t>.</a:t>
            </a:r>
            <a:br>
              <a:rPr lang="en-US" i="1" dirty="0">
                <a:solidFill>
                  <a:schemeClr val="bg1"/>
                </a:solidFill>
                <a:latin typeface="Goudy Old Style" charset="0"/>
                <a:ea typeface="Goudy Old Style" charset="0"/>
                <a:cs typeface="Goudy Old Style" charset="0"/>
              </a:rPr>
            </a:br>
            <a:br>
              <a:rPr lang="en-US" i="1"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Autumn 1925  </a:t>
            </a:r>
            <a:r>
              <a:rPr lang="en-US" dirty="0">
                <a:solidFill>
                  <a:schemeClr val="bg1"/>
                </a:solidFill>
                <a:latin typeface="Goudy Old Style" charset="0"/>
                <a:ea typeface="Goudy Old Style" charset="0"/>
                <a:cs typeface="Goudy Old Style" charset="0"/>
              </a:rPr>
              <a:t>Tolkien takes up an appointment as Rawlinson and Bosworth Professor of Anglo-Saxon at Oxford. </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1926</a:t>
            </a:r>
            <a:r>
              <a:rPr lang="en-US" dirty="0">
                <a:solidFill>
                  <a:schemeClr val="bg1"/>
                </a:solidFill>
                <a:latin typeface="Goudy Old Style" charset="0"/>
                <a:ea typeface="Goudy Old Style" charset="0"/>
                <a:cs typeface="Goudy Old Style" charset="0"/>
              </a:rPr>
              <a:t> Tolkien forms the </a:t>
            </a:r>
            <a:r>
              <a:rPr lang="en-US" dirty="0" err="1">
                <a:solidFill>
                  <a:schemeClr val="bg1"/>
                </a:solidFill>
                <a:latin typeface="Goudy Old Style" charset="0"/>
                <a:ea typeface="Goudy Old Style" charset="0"/>
                <a:cs typeface="Goudy Old Style" charset="0"/>
              </a:rPr>
              <a:t>Kolbitar</a:t>
            </a:r>
            <a:r>
              <a:rPr lang="en-US" dirty="0">
                <a:solidFill>
                  <a:schemeClr val="bg1"/>
                </a:solidFill>
                <a:latin typeface="Goudy Old Style" charset="0"/>
                <a:ea typeface="Goudy Old Style" charset="0"/>
                <a:cs typeface="Goudy Old Style" charset="0"/>
              </a:rPr>
              <a:t> Club at Oxford to study Icelandic literature. </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11 May 1926 </a:t>
            </a:r>
            <a:r>
              <a:rPr lang="en-US" dirty="0">
                <a:solidFill>
                  <a:schemeClr val="bg1"/>
                </a:solidFill>
                <a:latin typeface="Goudy Old Style" charset="0"/>
                <a:ea typeface="Goudy Old Style" charset="0"/>
                <a:cs typeface="Goudy Old Style" charset="0"/>
              </a:rPr>
              <a:t>First known meeting between CS Lewis and Tolkien at an English faculty meeting at Merton College, Oxford, and a deep friendship develops. Lewis wrote to a friend, “</a:t>
            </a:r>
            <a:r>
              <a:rPr lang="en-US" i="1" dirty="0">
                <a:solidFill>
                  <a:schemeClr val="bg1"/>
                </a:solidFill>
                <a:latin typeface="Goudy Old Style" panose="02020502050305020303" pitchFamily="18" charset="77"/>
              </a:rPr>
              <a:t>I was up till 2.30 a.m. on Monday talking to the Anglo-Saxon professor Tolkien who came back with me to College from a society and sat discoursing of the gods &amp; giants &amp; Asgard for three hours, then departing in the wind &amp; rain—who cd. turn him out, for the fire was bright and the talk good?”</a:t>
            </a:r>
            <a:br>
              <a:rPr lang="en-US" dirty="0">
                <a:solidFill>
                  <a:schemeClr val="bg1"/>
                </a:solidFill>
                <a:latin typeface="Goudy Old Style" panose="02020502050305020303" pitchFamily="18" charset="77"/>
                <a:ea typeface="Goudy Old Style" charset="0"/>
                <a:cs typeface="Goudy Old Style" charset="0"/>
              </a:rPr>
            </a:br>
            <a:br>
              <a:rPr lang="en-US" dirty="0">
                <a:solidFill>
                  <a:schemeClr val="bg1"/>
                </a:solidFill>
                <a:latin typeface="Goudy Old Style" panose="02020502050305020303" pitchFamily="18" charset="77"/>
                <a:ea typeface="Goudy Old Style" charset="0"/>
                <a:cs typeface="Goudy Old Style" charset="0"/>
              </a:rPr>
            </a:br>
            <a:r>
              <a:rPr lang="en-US" b="1" i="1" dirty="0">
                <a:solidFill>
                  <a:schemeClr val="bg1"/>
                </a:solidFill>
                <a:latin typeface="Goudy Old Style" charset="0"/>
                <a:ea typeface="Goudy Old Style" charset="0"/>
                <a:cs typeface="Goudy Old Style" charset="0"/>
              </a:rPr>
              <a:t>December 1929 </a:t>
            </a:r>
            <a:r>
              <a:rPr lang="en-US" dirty="0">
                <a:solidFill>
                  <a:schemeClr val="bg1"/>
                </a:solidFill>
                <a:latin typeface="Goudy Old Style" charset="0"/>
                <a:ea typeface="Goudy Old Style" charset="0"/>
                <a:cs typeface="Goudy Old Style" charset="0"/>
              </a:rPr>
              <a:t>CS Lewis reads and critiques Tolkien’s “The Lay of Luthien.” </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Summer 1930</a:t>
            </a:r>
            <a:r>
              <a:rPr lang="en-US" dirty="0">
                <a:solidFill>
                  <a:schemeClr val="bg1"/>
                </a:solidFill>
                <a:latin typeface="Goudy Old Style" charset="0"/>
                <a:ea typeface="Goudy Old Style" charset="0"/>
                <a:cs typeface="Goudy Old Style" charset="0"/>
              </a:rPr>
              <a:t> Tolkien writes the first sentence of </a:t>
            </a:r>
            <a:r>
              <a:rPr lang="en-US" i="1" dirty="0">
                <a:solidFill>
                  <a:schemeClr val="bg1"/>
                </a:solidFill>
                <a:latin typeface="Goudy Old Style" charset="0"/>
                <a:ea typeface="Goudy Old Style" charset="0"/>
                <a:cs typeface="Goudy Old Style" charset="0"/>
              </a:rPr>
              <a:t>The Hobbit: </a:t>
            </a:r>
            <a:r>
              <a:rPr lang="en-US" dirty="0">
                <a:solidFill>
                  <a:schemeClr val="bg1"/>
                </a:solidFill>
                <a:latin typeface="Goudy Old Style" charset="0"/>
                <a:ea typeface="Goudy Old Style" charset="0"/>
                <a:cs typeface="Goudy Old Style" charset="0"/>
              </a:rPr>
              <a:t>”In a hole in the ground there lived a Hobbit.” </a:t>
            </a:r>
            <a:br>
              <a:rPr lang="en-US"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b="1" i="1" dirty="0">
                <a:solidFill>
                  <a:schemeClr val="bg1"/>
                </a:solidFill>
                <a:latin typeface="Goudy Old Style" charset="0"/>
                <a:ea typeface="Goudy Old Style" charset="0"/>
                <a:cs typeface="Goudy Old Style" charset="0"/>
              </a:rPr>
              <a:t>19-20 September 1931 </a:t>
            </a:r>
            <a:r>
              <a:rPr lang="en-US" dirty="0">
                <a:solidFill>
                  <a:schemeClr val="bg1"/>
                </a:solidFill>
                <a:latin typeface="Goudy Old Style" charset="0"/>
                <a:ea typeface="Goudy Old Style" charset="0"/>
                <a:cs typeface="Goudy Old Style" charset="0"/>
              </a:rPr>
              <a:t>Tolkien and Hugo Dyson spend the evening talking with C.S. Lewis on Addison’s Walk, which results in Lewis’s conversion to the Christian faith.</a:t>
            </a:r>
            <a:endParaRPr lang="en-US" sz="96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1CDB2832-FB6A-0E7D-7623-5F5D1D48257D}"/>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drawing of a boat on a wave&#10;&#10;AI-generated content may be incorrect.">
            <a:extLst>
              <a:ext uri="{FF2B5EF4-FFF2-40B4-BE49-F238E27FC236}">
                <a16:creationId xmlns:a16="http://schemas.microsoft.com/office/drawing/2014/main" id="{7E6FF301-69A1-15AF-55D6-873BBFCA7BF0}"/>
              </a:ext>
            </a:extLst>
          </p:cNvPr>
          <p:cNvPicPr>
            <a:picLocks noChangeAspect="1"/>
          </p:cNvPicPr>
          <p:nvPr/>
        </p:nvPicPr>
        <p:blipFill>
          <a:blip r:embed="rId2"/>
          <a:stretch>
            <a:fillRect/>
          </a:stretch>
        </p:blipFill>
        <p:spPr>
          <a:xfrm>
            <a:off x="10871199" y="1761067"/>
            <a:ext cx="1320799" cy="2895600"/>
          </a:xfrm>
          <a:prstGeom prst="rect">
            <a:avLst/>
          </a:prstGeom>
        </p:spPr>
      </p:pic>
    </p:spTree>
    <p:extLst>
      <p:ext uri="{BB962C8B-B14F-4D97-AF65-F5344CB8AC3E}">
        <p14:creationId xmlns:p14="http://schemas.microsoft.com/office/powerpoint/2010/main" val="1951025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160" y="22861"/>
            <a:ext cx="12138839" cy="6835139"/>
          </a:xfrm>
        </p:spPr>
        <p:txBody>
          <a:bodyPr>
            <a:normAutofit/>
          </a:bodyPr>
          <a:lstStyle/>
          <a:p>
            <a:pPr algn="l"/>
            <a:endParaRPr lang="en-US" sz="2400" i="1"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1524000" y="3602038"/>
            <a:ext cx="5791200" cy="1655762"/>
          </a:xfrm>
        </p:spPr>
        <p:txBody>
          <a:bodyPr>
            <a:normAutofit/>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pPr algn="l"/>
            <a:r>
              <a:rPr lang="en-US" dirty="0">
                <a:latin typeface="Goudy Old Style" charset="0"/>
                <a:ea typeface="Goudy Old Style" charset="0"/>
                <a:cs typeface="Goudy Old Style" charset="0"/>
              </a:rPr>
              <a:t>,</a:t>
            </a:r>
          </a:p>
          <a:p>
            <a:pPr algn="l"/>
            <a:endParaRPr lang="en-US" dirty="0">
              <a:latin typeface="Goudy Old Style" charset="0"/>
              <a:ea typeface="Goudy Old Style" charset="0"/>
              <a:cs typeface="Goudy Old Style" charset="0"/>
            </a:endParaRPr>
          </a:p>
        </p:txBody>
      </p:sp>
      <p:sp>
        <p:nvSpPr>
          <p:cNvPr id="6" name="Rectangle 2"/>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2"/>
            <a:ext cx="4861560" cy="443717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60034"/>
            <a:ext cx="6423660" cy="239796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4352" y="22861"/>
            <a:ext cx="6067645" cy="3996244"/>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86452" y="4019107"/>
            <a:ext cx="3928904" cy="2838893"/>
          </a:xfrm>
          <a:prstGeom prst="rect">
            <a:avLst/>
          </a:prstGeom>
        </p:spPr>
      </p:pic>
    </p:spTree>
    <p:extLst>
      <p:ext uri="{BB962C8B-B14F-4D97-AF65-F5344CB8AC3E}">
        <p14:creationId xmlns:p14="http://schemas.microsoft.com/office/powerpoint/2010/main" val="343801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F097D70-CEC6-0B98-66BA-4B0D6079B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4E7816-9399-B3AB-78FF-B71D7FFF9340}"/>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59D36F37-93D1-E4A9-4157-AA95077E741B}"/>
              </a:ext>
            </a:extLst>
          </p:cNvPr>
          <p:cNvSpPr>
            <a:spLocks noGrp="1"/>
          </p:cNvSpPr>
          <p:nvPr>
            <p:ph type="subTitle" idx="1"/>
          </p:nvPr>
        </p:nvSpPr>
        <p:spPr>
          <a:xfrm>
            <a:off x="0" y="-1"/>
            <a:ext cx="10871199" cy="6835139"/>
          </a:xfrm>
        </p:spPr>
        <p:txBody>
          <a:bodyPr>
            <a:normAutofit/>
          </a:bodyPr>
          <a:lstStyle/>
          <a:p>
            <a:pPr>
              <a:spcBef>
                <a:spcPts val="0"/>
              </a:spcBef>
            </a:pPr>
            <a:r>
              <a:rPr lang="en-US" sz="1600" b="1" i="1" dirty="0">
                <a:solidFill>
                  <a:schemeClr val="bg1"/>
                </a:solidFill>
                <a:latin typeface="Goudy Old Style" panose="02020502050305020303" pitchFamily="18" charset="77"/>
                <a:ea typeface="Goudy Old Style" charset="0"/>
                <a:cs typeface="Goudy Old Style" charset="0"/>
              </a:rPr>
              <a:t>Presenter’s Note: I am deeply indebted to Tolkien scholars John Garth, </a:t>
            </a:r>
          </a:p>
          <a:p>
            <a:pPr>
              <a:spcBef>
                <a:spcPts val="0"/>
              </a:spcBef>
            </a:pPr>
            <a:r>
              <a:rPr lang="en-US" sz="1600" b="1" i="1" dirty="0">
                <a:solidFill>
                  <a:schemeClr val="bg1"/>
                </a:solidFill>
                <a:latin typeface="Goudy Old Style" panose="02020502050305020303" pitchFamily="18" charset="77"/>
                <a:ea typeface="Goudy Old Style" charset="0"/>
                <a:cs typeface="Goudy Old Style" charset="0"/>
              </a:rPr>
              <a:t>Catherine McIlwaine, and Holly Ordway for their work used in this presentation.</a:t>
            </a:r>
          </a:p>
          <a:p>
            <a:pPr algn="l"/>
            <a:r>
              <a:rPr lang="en-US" sz="2200" b="1" dirty="0">
                <a:solidFill>
                  <a:schemeClr val="bg1"/>
                </a:solidFill>
                <a:latin typeface="Goudy Old Style" panose="02020502050305020303" pitchFamily="18" charset="77"/>
                <a:ea typeface="Goudy Old Style" charset="0"/>
                <a:cs typeface="Goudy Old Style" charset="0"/>
              </a:rPr>
              <a:t>Background: Tolkien comes up to Exeter College, Oxford, from King Edward’s School</a:t>
            </a:r>
          </a:p>
          <a:p>
            <a:pPr algn="l"/>
            <a:r>
              <a:rPr lang="en-US" sz="2200" dirty="0">
                <a:solidFill>
                  <a:schemeClr val="bg1"/>
                </a:solidFill>
                <a:latin typeface="Goudy Old Style" panose="02020502050305020303" pitchFamily="18" charset="77"/>
                <a:ea typeface="Goudy Old Style" charset="0"/>
                <a:cs typeface="Goudy Old Style" charset="0"/>
              </a:rPr>
              <a:t>--Tolkien’s deep Catholic faith and life revolved around John Henry Newman’s Birmingham Oratory and its worship schedule and its priests, Fr. Morgan being his guardian—in Letters 306 he recounts that as a schoolboy he was supposed to serve Mass as an altar boy before school and usually did. Tolkien had memorized the Latin Mass and even the seasonal responses.</a:t>
            </a:r>
          </a:p>
          <a:p>
            <a:pPr algn="l"/>
            <a:r>
              <a:rPr lang="en-US" sz="2200" dirty="0">
                <a:solidFill>
                  <a:schemeClr val="bg1"/>
                </a:solidFill>
                <a:latin typeface="Goudy Old Style" panose="02020502050305020303" pitchFamily="18" charset="77"/>
                <a:ea typeface="Goudy Old Style" charset="0"/>
                <a:cs typeface="Goudy Old Style" charset="0"/>
              </a:rPr>
              <a:t>--King Edward’s School was part of the Anglo-Catholic wing of the Church of England, and one of its alumni was Edward Burne-Jones, who along with William Morris helped found the Pre-Raphaelite Brotherhood, being deeply influenced by the ideas of John Ruskin. Their influence was strong at King Edward’s, and Tolkien records that he and the other members of the TCBS were inspired by their example to “</a:t>
            </a:r>
            <a:r>
              <a:rPr lang="en-US" sz="2200" b="1" i="1" dirty="0">
                <a:solidFill>
                  <a:schemeClr val="bg1"/>
                </a:solidFill>
                <a:latin typeface="Goudy Old Style" panose="02020502050305020303" pitchFamily="18" charset="77"/>
                <a:ea typeface="Goudy Old Style" charset="0"/>
                <a:cs typeface="Goudy Old Style" charset="0"/>
              </a:rPr>
              <a:t>engage a crusade against a culture that had no heart</a:t>
            </a:r>
            <a:r>
              <a:rPr lang="en-US" sz="2200" dirty="0">
                <a:solidFill>
                  <a:schemeClr val="bg1"/>
                </a:solidFill>
                <a:latin typeface="Goudy Old Style" panose="02020502050305020303" pitchFamily="18" charset="77"/>
                <a:ea typeface="Goudy Old Style" charset="0"/>
                <a:cs typeface="Goudy Old Style" charset="0"/>
              </a:rPr>
              <a:t>.”</a:t>
            </a:r>
          </a:p>
          <a:p>
            <a:pPr algn="l"/>
            <a:r>
              <a:rPr lang="en-US" sz="2200" dirty="0">
                <a:solidFill>
                  <a:schemeClr val="bg1"/>
                </a:solidFill>
                <a:latin typeface="Goudy Old Style" panose="02020502050305020303" pitchFamily="18" charset="77"/>
                <a:ea typeface="Goudy Old Style" charset="0"/>
                <a:cs typeface="Goudy Old Style" charset="0"/>
              </a:rPr>
              <a:t>--Burne-Jones and Morris were both students at Exeter College, Oxford, which continued to have a strong Anglo-Catholic tone in Tolkien’s era, with architecture by G.G. Scott modeled after Ste. Chapelle in Paris, and the highest number of Catholics of any Oxford College. Their tapestry of the Adoration of the Magi was commissioned for Exeter College Chapel and their other most famous collaboration was in the Arthurian frescos at the Oxford Union Library around the corner from Exeter, where Tolkien often studied.</a:t>
            </a:r>
          </a:p>
          <a:p>
            <a:pPr algn="l"/>
            <a:r>
              <a:rPr lang="en-US" sz="2200" dirty="0">
                <a:solidFill>
                  <a:schemeClr val="bg1"/>
                </a:solidFill>
                <a:latin typeface="Goudy Old Style" panose="02020502050305020303" pitchFamily="18" charset="77"/>
                <a:ea typeface="Goudy Old Style" charset="0"/>
                <a:cs typeface="Goudy Old Style" charset="0"/>
              </a:rPr>
              <a:t>--Exeter in 1911 when Tolkien came up had a strong intellectual and creative and artistic and Catholic ethos, lived out on an ancient and beautiful cloistered campus in the heart of Oxford.</a:t>
            </a: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CD1B5265-B145-C99B-A321-657AC65182F0}"/>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drawing of a boat on a wave&#10;&#10;AI-generated content may be incorrect.">
            <a:extLst>
              <a:ext uri="{FF2B5EF4-FFF2-40B4-BE49-F238E27FC236}">
                <a16:creationId xmlns:a16="http://schemas.microsoft.com/office/drawing/2014/main" id="{C23F5668-2D13-7BDD-F3D0-05CF4799A498}"/>
              </a:ext>
            </a:extLst>
          </p:cNvPr>
          <p:cNvPicPr>
            <a:picLocks noChangeAspect="1"/>
          </p:cNvPicPr>
          <p:nvPr/>
        </p:nvPicPr>
        <p:blipFill>
          <a:blip r:embed="rId2"/>
          <a:stretch>
            <a:fillRect/>
          </a:stretch>
        </p:blipFill>
        <p:spPr>
          <a:xfrm>
            <a:off x="10871199" y="1761067"/>
            <a:ext cx="1320799" cy="2895600"/>
          </a:xfrm>
          <a:prstGeom prst="rect">
            <a:avLst/>
          </a:prstGeom>
        </p:spPr>
      </p:pic>
    </p:spTree>
    <p:extLst>
      <p:ext uri="{BB962C8B-B14F-4D97-AF65-F5344CB8AC3E}">
        <p14:creationId xmlns:p14="http://schemas.microsoft.com/office/powerpoint/2010/main" val="1964174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292C046-9388-9E24-E6FD-755894A809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D411D8-A8C3-1C04-82F2-674158E6F44A}"/>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70475805-8C48-B91B-135B-AE340033C6AD}"/>
              </a:ext>
            </a:extLst>
          </p:cNvPr>
          <p:cNvSpPr>
            <a:spLocks noGrp="1"/>
          </p:cNvSpPr>
          <p:nvPr>
            <p:ph type="subTitle" idx="1"/>
          </p:nvPr>
        </p:nvSpPr>
        <p:spPr>
          <a:xfrm>
            <a:off x="0" y="-1"/>
            <a:ext cx="10871199" cy="6835139"/>
          </a:xfrm>
        </p:spPr>
        <p:txBody>
          <a:bodyPr>
            <a:normAutofit/>
          </a:bodyPr>
          <a:lstStyle/>
          <a:p>
            <a:pPr algn="l" fontAlgn="ctr"/>
            <a:r>
              <a:rPr lang="en-US" sz="2200" b="1" dirty="0">
                <a:solidFill>
                  <a:schemeClr val="bg1"/>
                </a:solidFill>
                <a:latin typeface="Goudy Old Style" panose="02020502050305020303" pitchFamily="18" charset="77"/>
              </a:rPr>
              <a:t>What was the Pre-Raphaelite Brotherhood?</a:t>
            </a:r>
          </a:p>
          <a:p>
            <a:pPr algn="l"/>
            <a:r>
              <a:rPr lang="en-US" sz="2200" dirty="0">
                <a:solidFill>
                  <a:schemeClr val="bg1"/>
                </a:solidFill>
                <a:latin typeface="Goudy Old Style" panose="02020502050305020303" pitchFamily="18" charset="77"/>
              </a:rPr>
              <a:t>The Pre-Raphaelite Brotherhood founded in 1848 was a group of artists opposed to the Royal Academy’s promotion of the Renaissance master Raphael as the example to be emulated. They were also in revolt against the triviality of the immensely popular genre painting of the time.</a:t>
            </a:r>
          </a:p>
          <a:p>
            <a:pPr algn="l"/>
            <a:r>
              <a:rPr lang="en-US" sz="2200" dirty="0">
                <a:solidFill>
                  <a:schemeClr val="bg1"/>
                </a:solidFill>
                <a:latin typeface="Goudy Old Style" panose="02020502050305020303" pitchFamily="18" charset="77"/>
              </a:rPr>
              <a:t>Inspired by the theories of influential polymath and Oxford Professor John Ruskin, who urged artists to ‘go to nature’, they believed in an art of serious subjects treated with maximum realism. Their principal themes were initially religious, but they also used subjects from literature and poetry, particularly those dealing with love and death. They also explored modern social problems.</a:t>
            </a:r>
          </a:p>
          <a:p>
            <a:pPr algn="l"/>
            <a:r>
              <a:rPr lang="en-US" sz="2200" dirty="0">
                <a:solidFill>
                  <a:schemeClr val="bg1"/>
                </a:solidFill>
                <a:latin typeface="Goudy Old Style" panose="02020502050305020303" pitchFamily="18" charset="77"/>
              </a:rPr>
              <a:t>Its principal early members were William Holman Hunt, John Everett Millais, and Dante Gabriel Rossetti. After initial heavy opposition the Pre-Raphaelites became highly influential, with a second phase of the movement from about 1860 which included Edward Burne-Jones and William Morris, who were divinity students at Oxford. The Pre-Raphaelite Brotherhood was heavily influenced by Christian themes,, although not strictly a religious organization. They aimed to return to the earnest, sincere spiritual themes found in art before Raphael, often incorporating religious symbolism, intense realism, and biblical subjects with a focus on medieval, </a:t>
            </a:r>
            <a:r>
              <a:rPr lang="en-US" sz="2200" dirty="0" err="1">
                <a:solidFill>
                  <a:schemeClr val="bg1"/>
                </a:solidFill>
                <a:latin typeface="Goudy Old Style" panose="02020502050305020303" pitchFamily="18" charset="77"/>
              </a:rPr>
              <a:t>high-church</a:t>
            </a:r>
            <a:r>
              <a:rPr lang="en-US" sz="2200" dirty="0">
                <a:solidFill>
                  <a:schemeClr val="bg1"/>
                </a:solidFill>
                <a:latin typeface="Goudy Old Style" panose="02020502050305020303" pitchFamily="18" charset="77"/>
              </a:rPr>
              <a:t> spirituality.</a:t>
            </a:r>
          </a:p>
          <a:p>
            <a:pPr algn="l"/>
            <a:r>
              <a:rPr lang="en-US" sz="2200" i="1" dirty="0">
                <a:solidFill>
                  <a:schemeClr val="bg1"/>
                </a:solidFill>
                <a:latin typeface="Goudy Old Style" panose="02020502050305020303" pitchFamily="18" charset="77"/>
              </a:rPr>
              <a:t>--adapted from the Tate Gallery website</a:t>
            </a:r>
          </a:p>
        </p:txBody>
      </p:sp>
      <p:sp>
        <p:nvSpPr>
          <p:cNvPr id="6" name="Rectangle 2">
            <a:extLst>
              <a:ext uri="{FF2B5EF4-FFF2-40B4-BE49-F238E27FC236}">
                <a16:creationId xmlns:a16="http://schemas.microsoft.com/office/drawing/2014/main" id="{1BFBF7B8-CB5F-F9E6-6511-6D0CA41BEAB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drawing of a boat on a wave&#10;&#10;AI-generated content may be incorrect.">
            <a:extLst>
              <a:ext uri="{FF2B5EF4-FFF2-40B4-BE49-F238E27FC236}">
                <a16:creationId xmlns:a16="http://schemas.microsoft.com/office/drawing/2014/main" id="{714FC051-AAA3-5240-6F08-F9E865DD8114}"/>
              </a:ext>
            </a:extLst>
          </p:cNvPr>
          <p:cNvPicPr>
            <a:picLocks noChangeAspect="1"/>
          </p:cNvPicPr>
          <p:nvPr/>
        </p:nvPicPr>
        <p:blipFill>
          <a:blip r:embed="rId2"/>
          <a:stretch>
            <a:fillRect/>
          </a:stretch>
        </p:blipFill>
        <p:spPr>
          <a:xfrm>
            <a:off x="10871199" y="1761067"/>
            <a:ext cx="1320799" cy="2895600"/>
          </a:xfrm>
          <a:prstGeom prst="rect">
            <a:avLst/>
          </a:prstGeom>
        </p:spPr>
      </p:pic>
    </p:spTree>
    <p:extLst>
      <p:ext uri="{BB962C8B-B14F-4D97-AF65-F5344CB8AC3E}">
        <p14:creationId xmlns:p14="http://schemas.microsoft.com/office/powerpoint/2010/main" val="3166675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79E3A62-EDC0-C38C-4DFF-8AD6F686CF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FFB36-AA6E-5E76-72D1-E877604B044E}"/>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C9F3D49C-6FCA-13B2-20FE-E675051FAD7A}"/>
              </a:ext>
            </a:extLst>
          </p:cNvPr>
          <p:cNvSpPr>
            <a:spLocks noGrp="1"/>
          </p:cNvSpPr>
          <p:nvPr>
            <p:ph type="subTitle" idx="1"/>
          </p:nvPr>
        </p:nvSpPr>
        <p:spPr>
          <a:xfrm>
            <a:off x="1" y="-1"/>
            <a:ext cx="8207298" cy="6835139"/>
          </a:xfrm>
        </p:spPr>
        <p:txBody>
          <a:bodyPr>
            <a:normAutofit/>
          </a:bodyPr>
          <a:lstStyle/>
          <a:p>
            <a:pPr algn="l" fontAlgn="ctr"/>
            <a:r>
              <a:rPr lang="en-US" sz="2200" b="1" dirty="0">
                <a:solidFill>
                  <a:schemeClr val="bg1"/>
                </a:solidFill>
                <a:latin typeface="Goudy Old Style" panose="02020502050305020303" pitchFamily="18" charset="77"/>
              </a:rPr>
              <a:t>LIGHT was a defining characteristic of the art of the Pre-Raphaelite Brotherhood (PRB)</a:t>
            </a:r>
          </a:p>
          <a:p>
            <a:pPr algn="l" fontAlgn="ctr"/>
            <a:r>
              <a:rPr lang="en-US" sz="2200" dirty="0">
                <a:solidFill>
                  <a:schemeClr val="bg1"/>
                </a:solidFill>
                <a:latin typeface="Goudy Old Style" panose="02020502050305020303" pitchFamily="18" charset="77"/>
              </a:rPr>
              <a:t>Reacting against the dark backgrounds that characterized painting at the time, the PRB embraced a radical turn in technique that focused on natural and bright light in the scenes they depicted, flowing from their theological understanding of Light and Darkness—God as the author of Light, the Light of Creation, and especially the Light of Christ. This dedication to the use and depiction of light characterizes their work, and it is no coincidence that one of the most iconic Pre-Raphaelite works is William Holman Hunt’s “The Light of the World” depicting Christ at the door, with an inscription from Revelation 3:22, which is displayed in the Keble College Chapel at Oxford, the chapel itself reflecting Pre-Raphaelite sensibilities with its luminous mosaics of sacred scenes and rich decor.</a:t>
            </a:r>
          </a:p>
        </p:txBody>
      </p:sp>
      <p:sp>
        <p:nvSpPr>
          <p:cNvPr id="6" name="Rectangle 2">
            <a:extLst>
              <a:ext uri="{FF2B5EF4-FFF2-40B4-BE49-F238E27FC236}">
                <a16:creationId xmlns:a16="http://schemas.microsoft.com/office/drawing/2014/main" id="{20415F33-905A-D417-2D5D-EF6E1FAF38E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religious art inside a building&#10;&#10;AI-generated content may be incorrect.">
            <a:extLst>
              <a:ext uri="{FF2B5EF4-FFF2-40B4-BE49-F238E27FC236}">
                <a16:creationId xmlns:a16="http://schemas.microsoft.com/office/drawing/2014/main" id="{F81F35CF-0C6C-A400-6C3F-9FE6BEE1D568}"/>
              </a:ext>
            </a:extLst>
          </p:cNvPr>
          <p:cNvPicPr>
            <a:picLocks noChangeAspect="1"/>
          </p:cNvPicPr>
          <p:nvPr/>
        </p:nvPicPr>
        <p:blipFill>
          <a:blip r:embed="rId2"/>
          <a:stretch>
            <a:fillRect/>
          </a:stretch>
        </p:blipFill>
        <p:spPr>
          <a:xfrm>
            <a:off x="1204332" y="4393579"/>
            <a:ext cx="5263375" cy="2464421"/>
          </a:xfrm>
          <a:prstGeom prst="rect">
            <a:avLst/>
          </a:prstGeom>
        </p:spPr>
      </p:pic>
      <p:pic>
        <p:nvPicPr>
          <p:cNvPr id="9" name="Picture 8" descr="A painting of a person in a robe&#10;&#10;AI-generated content may be incorrect.">
            <a:extLst>
              <a:ext uri="{FF2B5EF4-FFF2-40B4-BE49-F238E27FC236}">
                <a16:creationId xmlns:a16="http://schemas.microsoft.com/office/drawing/2014/main" id="{14BE00F8-ECBC-2B99-C994-8614FB07D129}"/>
              </a:ext>
            </a:extLst>
          </p:cNvPr>
          <p:cNvPicPr>
            <a:picLocks noChangeAspect="1"/>
          </p:cNvPicPr>
          <p:nvPr/>
        </p:nvPicPr>
        <p:blipFill>
          <a:blip r:embed="rId3"/>
          <a:stretch>
            <a:fillRect/>
          </a:stretch>
        </p:blipFill>
        <p:spPr>
          <a:xfrm>
            <a:off x="8608741" y="758282"/>
            <a:ext cx="3256157" cy="5330283"/>
          </a:xfrm>
          <a:prstGeom prst="rect">
            <a:avLst/>
          </a:prstGeom>
        </p:spPr>
      </p:pic>
    </p:spTree>
    <p:extLst>
      <p:ext uri="{BB962C8B-B14F-4D97-AF65-F5344CB8AC3E}">
        <p14:creationId xmlns:p14="http://schemas.microsoft.com/office/powerpoint/2010/main" val="550407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6159065-B085-E96F-3C67-FBFBA15FC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E3BB7C-2214-B872-123B-35F435115AB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10203CEE-C8FE-F348-6C51-ADE69915C70E}"/>
              </a:ext>
            </a:extLst>
          </p:cNvPr>
          <p:cNvSpPr>
            <a:spLocks noGrp="1"/>
          </p:cNvSpPr>
          <p:nvPr>
            <p:ph type="subTitle" idx="1"/>
          </p:nvPr>
        </p:nvSpPr>
        <p:spPr>
          <a:xfrm>
            <a:off x="0" y="-1"/>
            <a:ext cx="12192000" cy="6835139"/>
          </a:xfrm>
        </p:spPr>
        <p:txBody>
          <a:bodyPr>
            <a:normAutofit/>
          </a:bodyPr>
          <a:lstStyle/>
          <a:p>
            <a:pPr algn="l"/>
            <a:r>
              <a:rPr lang="en-US" sz="800" b="1" dirty="0">
                <a:solidFill>
                  <a:schemeClr val="bg1"/>
                </a:solidFill>
                <a:latin typeface="Goudy Old Style" charset="0"/>
                <a:ea typeface="Goudy Old Style" charset="0"/>
                <a:cs typeface="Goudy Old Style" charset="0"/>
              </a:rPr>
              <a:t>Edwards Burne </a:t>
            </a:r>
            <a:r>
              <a:rPr lang="en-US" sz="800" b="1" dirty="0" err="1">
                <a:solidFill>
                  <a:schemeClr val="bg1"/>
                </a:solidFill>
                <a:latin typeface="Goudy Old Style" charset="0"/>
                <a:ea typeface="Goudy Old Style" charset="0"/>
                <a:cs typeface="Goudy Old Style" charset="0"/>
              </a:rPr>
              <a:t>JonesE</a:t>
            </a:r>
            <a:endParaRPr lang="en-US" sz="800" b="1" dirty="0">
              <a:solidFill>
                <a:schemeClr val="bg1"/>
              </a:solidFill>
              <a:latin typeface="Goudy Old Style" charset="0"/>
              <a:ea typeface="Goudy Old Style" charset="0"/>
              <a:cs typeface="Goudy Old Style" charset="0"/>
            </a:endParaRPr>
          </a:p>
        </p:txBody>
      </p:sp>
      <p:sp>
        <p:nvSpPr>
          <p:cNvPr id="6" name="Rectangle 2">
            <a:extLst>
              <a:ext uri="{FF2B5EF4-FFF2-40B4-BE49-F238E27FC236}">
                <a16:creationId xmlns:a16="http://schemas.microsoft.com/office/drawing/2014/main" id="{F75E2D2C-FFE9-404D-857A-00C3871C1AD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sp>
        <p:nvSpPr>
          <p:cNvPr id="4" name="AutoShape 1">
            <a:extLst>
              <a:ext uri="{FF2B5EF4-FFF2-40B4-BE49-F238E27FC236}">
                <a16:creationId xmlns:a16="http://schemas.microsoft.com/office/drawing/2014/main" id="{42AB25CF-4E30-9CF5-41B7-0D04E774A35E}"/>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B29BE114-5ABA-A914-86AA-65F20C6171E5}"/>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3">
            <a:extLst>
              <a:ext uri="{FF2B5EF4-FFF2-40B4-BE49-F238E27FC236}">
                <a16:creationId xmlns:a16="http://schemas.microsoft.com/office/drawing/2014/main" id="{7B99F3B8-DDD9-2376-291D-DF16AC8C7527}"/>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a:extLst>
              <a:ext uri="{FF2B5EF4-FFF2-40B4-BE49-F238E27FC236}">
                <a16:creationId xmlns:a16="http://schemas.microsoft.com/office/drawing/2014/main" id="{326FEC68-814B-1A86-E534-6702F9784764}"/>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a:extLst>
              <a:ext uri="{FF2B5EF4-FFF2-40B4-BE49-F238E27FC236}">
                <a16:creationId xmlns:a16="http://schemas.microsoft.com/office/drawing/2014/main" id="{1C6ADBFC-01AB-974F-71BF-614DCE71AFA0}"/>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6">
            <a:extLst>
              <a:ext uri="{FF2B5EF4-FFF2-40B4-BE49-F238E27FC236}">
                <a16:creationId xmlns:a16="http://schemas.microsoft.com/office/drawing/2014/main" id="{B71ED518-8FE4-2B0D-5F28-05C5118F7F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AutoShape 7">
            <a:extLst>
              <a:ext uri="{FF2B5EF4-FFF2-40B4-BE49-F238E27FC236}">
                <a16:creationId xmlns:a16="http://schemas.microsoft.com/office/drawing/2014/main" id="{0073ABD2-CC4F-561D-DFE5-2630EA58531C}"/>
              </a:ext>
            </a:extLst>
          </p:cNvPr>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a:extLst>
              <a:ext uri="{FF2B5EF4-FFF2-40B4-BE49-F238E27FC236}">
                <a16:creationId xmlns:a16="http://schemas.microsoft.com/office/drawing/2014/main" id="{7D1172A4-252A-CB34-8DAD-B6DBA4FDADEC}"/>
              </a:ext>
            </a:extLst>
          </p:cNvPr>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9">
            <a:extLst>
              <a:ext uri="{FF2B5EF4-FFF2-40B4-BE49-F238E27FC236}">
                <a16:creationId xmlns:a16="http://schemas.microsoft.com/office/drawing/2014/main" id="{E9767FD2-C54C-195A-D948-D855E09E6B50}"/>
              </a:ext>
            </a:extLst>
          </p:cNvPr>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10">
            <a:extLst>
              <a:ext uri="{FF2B5EF4-FFF2-40B4-BE49-F238E27FC236}">
                <a16:creationId xmlns:a16="http://schemas.microsoft.com/office/drawing/2014/main" id="{7B80AB4E-D940-17B1-E364-15C436EB267C}"/>
              </a:ext>
            </a:extLst>
          </p:cNvPr>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11">
            <a:extLst>
              <a:ext uri="{FF2B5EF4-FFF2-40B4-BE49-F238E27FC236}">
                <a16:creationId xmlns:a16="http://schemas.microsoft.com/office/drawing/2014/main" id="{BAAD6883-5D2D-8355-E2ED-768BAFB43626}"/>
              </a:ext>
            </a:extLst>
          </p:cNvPr>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Rectangle 12">
            <a:extLst>
              <a:ext uri="{FF2B5EF4-FFF2-40B4-BE49-F238E27FC236}">
                <a16:creationId xmlns:a16="http://schemas.microsoft.com/office/drawing/2014/main" id="{5C6BB8D1-CB28-448B-2E35-E083442E078B}"/>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9" name="Picture 18" descr="A person sitting next to another person&#10;&#10;AI-generated content may be incorrect.">
            <a:extLst>
              <a:ext uri="{FF2B5EF4-FFF2-40B4-BE49-F238E27FC236}">
                <a16:creationId xmlns:a16="http://schemas.microsoft.com/office/drawing/2014/main" id="{999D4EAC-FB1F-2B35-45B8-AB78CC259F7F}"/>
              </a:ext>
            </a:extLst>
          </p:cNvPr>
          <p:cNvPicPr>
            <a:picLocks noChangeAspect="1"/>
          </p:cNvPicPr>
          <p:nvPr/>
        </p:nvPicPr>
        <p:blipFill>
          <a:blip r:embed="rId2"/>
          <a:stretch>
            <a:fillRect/>
          </a:stretch>
        </p:blipFill>
        <p:spPr>
          <a:xfrm>
            <a:off x="-1" y="-1"/>
            <a:ext cx="2170044" cy="3405605"/>
          </a:xfrm>
          <a:prstGeom prst="rect">
            <a:avLst/>
          </a:prstGeom>
        </p:spPr>
      </p:pic>
      <p:pic>
        <p:nvPicPr>
          <p:cNvPr id="22" name="Picture 21" descr="A tapestry of a religious scene&#10;&#10;AI-generated content may be incorrect.">
            <a:extLst>
              <a:ext uri="{FF2B5EF4-FFF2-40B4-BE49-F238E27FC236}">
                <a16:creationId xmlns:a16="http://schemas.microsoft.com/office/drawing/2014/main" id="{5EE6297F-F5F2-B063-CD66-06A3E5DA47A3}"/>
              </a:ext>
            </a:extLst>
          </p:cNvPr>
          <p:cNvPicPr>
            <a:picLocks noChangeAspect="1"/>
          </p:cNvPicPr>
          <p:nvPr/>
        </p:nvPicPr>
        <p:blipFill>
          <a:blip r:embed="rId3"/>
          <a:stretch>
            <a:fillRect/>
          </a:stretch>
        </p:blipFill>
        <p:spPr>
          <a:xfrm>
            <a:off x="6743700" y="22860"/>
            <a:ext cx="5457824" cy="3663313"/>
          </a:xfrm>
          <a:prstGeom prst="rect">
            <a:avLst/>
          </a:prstGeom>
        </p:spPr>
      </p:pic>
      <p:pic>
        <p:nvPicPr>
          <p:cNvPr id="24" name="Picture 23" descr="A building with a steeple and grass&#10;&#10;AI-generated content may be incorrect.">
            <a:extLst>
              <a:ext uri="{FF2B5EF4-FFF2-40B4-BE49-F238E27FC236}">
                <a16:creationId xmlns:a16="http://schemas.microsoft.com/office/drawing/2014/main" id="{204C524E-1167-03D9-EE77-50ADBCABABC2}"/>
              </a:ext>
            </a:extLst>
          </p:cNvPr>
          <p:cNvPicPr>
            <a:picLocks noChangeAspect="1"/>
          </p:cNvPicPr>
          <p:nvPr/>
        </p:nvPicPr>
        <p:blipFill>
          <a:blip r:embed="rId4"/>
          <a:stretch>
            <a:fillRect/>
          </a:stretch>
        </p:blipFill>
        <p:spPr>
          <a:xfrm>
            <a:off x="5655733" y="3451330"/>
            <a:ext cx="6536267" cy="3406669"/>
          </a:xfrm>
          <a:prstGeom prst="rect">
            <a:avLst/>
          </a:prstGeom>
        </p:spPr>
      </p:pic>
      <p:pic>
        <p:nvPicPr>
          <p:cNvPr id="26" name="Picture 25" descr="A library with a ceiling and a ceiling with a ceiling and a ceiling with a ceiling and a ceiling with a ceiling and a ceiling with a ceiling and a ceiling with a ceiling with a ceiling and&#10;&#10;AI-generated content may be incorrect.">
            <a:extLst>
              <a:ext uri="{FF2B5EF4-FFF2-40B4-BE49-F238E27FC236}">
                <a16:creationId xmlns:a16="http://schemas.microsoft.com/office/drawing/2014/main" id="{34ABA9A1-5529-826D-8DE9-7C74371B93E6}"/>
              </a:ext>
            </a:extLst>
          </p:cNvPr>
          <p:cNvPicPr>
            <a:picLocks noChangeAspect="1"/>
          </p:cNvPicPr>
          <p:nvPr/>
        </p:nvPicPr>
        <p:blipFill>
          <a:blip r:embed="rId5"/>
          <a:stretch>
            <a:fillRect/>
          </a:stretch>
        </p:blipFill>
        <p:spPr>
          <a:xfrm>
            <a:off x="-9523" y="3428468"/>
            <a:ext cx="5655732" cy="3406669"/>
          </a:xfrm>
          <a:prstGeom prst="rect">
            <a:avLst/>
          </a:prstGeom>
        </p:spPr>
      </p:pic>
      <p:pic>
        <p:nvPicPr>
          <p:cNvPr id="28" name="Picture 27" descr="A group of men sitting together&#10;&#10;AI-generated content may be incorrect.">
            <a:extLst>
              <a:ext uri="{FF2B5EF4-FFF2-40B4-BE49-F238E27FC236}">
                <a16:creationId xmlns:a16="http://schemas.microsoft.com/office/drawing/2014/main" id="{E6035B3E-4C51-0593-49A9-BC68C31D4527}"/>
              </a:ext>
            </a:extLst>
          </p:cNvPr>
          <p:cNvPicPr>
            <a:picLocks noChangeAspect="1"/>
          </p:cNvPicPr>
          <p:nvPr/>
        </p:nvPicPr>
        <p:blipFill>
          <a:blip r:embed="rId6"/>
          <a:stretch>
            <a:fillRect/>
          </a:stretch>
        </p:blipFill>
        <p:spPr>
          <a:xfrm>
            <a:off x="2170043" y="0"/>
            <a:ext cx="4564133" cy="3405601"/>
          </a:xfrm>
          <a:prstGeom prst="rect">
            <a:avLst/>
          </a:prstGeom>
        </p:spPr>
      </p:pic>
    </p:spTree>
    <p:extLst>
      <p:ext uri="{BB962C8B-B14F-4D97-AF65-F5344CB8AC3E}">
        <p14:creationId xmlns:p14="http://schemas.microsoft.com/office/powerpoint/2010/main" val="672017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0F4BBD0-9B57-9704-A81B-C3BA7F975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97285-B9B8-F29A-7F6B-303D6D79E494}"/>
              </a:ext>
            </a:extLst>
          </p:cNvPr>
          <p:cNvSpPr>
            <a:spLocks noGrp="1"/>
          </p:cNvSpPr>
          <p:nvPr>
            <p:ph type="ctrTitle"/>
          </p:nvPr>
        </p:nvSpPr>
        <p:spPr>
          <a:xfrm>
            <a:off x="0" y="0"/>
            <a:ext cx="12192000"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C7974FD-33E6-E790-49BE-09F7F1773159}"/>
              </a:ext>
            </a:extLst>
          </p:cNvPr>
          <p:cNvSpPr>
            <a:spLocks noGrp="1"/>
          </p:cNvSpPr>
          <p:nvPr>
            <p:ph type="subTitle" idx="1"/>
          </p:nvPr>
        </p:nvSpPr>
        <p:spPr>
          <a:xfrm>
            <a:off x="0" y="-1"/>
            <a:ext cx="12192000" cy="6835139"/>
          </a:xfrm>
        </p:spPr>
        <p:txBody>
          <a:bodyPr>
            <a:normAutofit/>
          </a:bodyPr>
          <a:lstStyle/>
          <a:p>
            <a:pPr algn="l">
              <a:spcBef>
                <a:spcPts val="0"/>
              </a:spcBef>
            </a:pPr>
            <a:r>
              <a:rPr lang="en-US" b="1" dirty="0">
                <a:solidFill>
                  <a:schemeClr val="bg1"/>
                </a:solidFill>
                <a:latin typeface="Goudy Old Style" panose="02020502050305020303" pitchFamily="18" charset="77"/>
                <a:ea typeface="Goudy Old Style" charset="0"/>
                <a:cs typeface="Goudy Old Style" charset="0"/>
              </a:rPr>
              <a:t>The Book of </a:t>
            </a:r>
            <a:r>
              <a:rPr lang="en-US" b="1" dirty="0" err="1">
                <a:solidFill>
                  <a:schemeClr val="bg1"/>
                </a:solidFill>
                <a:latin typeface="Goudy Old Style" panose="02020502050305020303" pitchFamily="18" charset="77"/>
                <a:ea typeface="Goudy Old Style" charset="0"/>
                <a:cs typeface="Goudy Old Style" charset="0"/>
              </a:rPr>
              <a:t>Ishness</a:t>
            </a:r>
            <a:endParaRPr lang="en-US" sz="1000" b="1" dirty="0">
              <a:solidFill>
                <a:schemeClr val="bg1"/>
              </a:solidFill>
              <a:latin typeface="Goudy Old Style" panose="02020502050305020303" pitchFamily="18" charset="77"/>
              <a:ea typeface="Goudy Old Style" charset="0"/>
              <a:cs typeface="Goudy Old Style" charset="0"/>
            </a:endParaRPr>
          </a:p>
          <a:p>
            <a:pPr algn="l">
              <a:spcBef>
                <a:spcPts val="0"/>
              </a:spcBef>
            </a:pPr>
            <a:endParaRPr lang="en-US" sz="1000" b="1" dirty="0">
              <a:solidFill>
                <a:schemeClr val="bg1"/>
              </a:solidFill>
              <a:latin typeface="Goudy Old Style" panose="02020502050305020303" pitchFamily="18" charset="77"/>
              <a:ea typeface="Goudy Old Style" charset="0"/>
              <a:cs typeface="Goudy Old Style" charset="0"/>
            </a:endParaRPr>
          </a:p>
          <a:p>
            <a:pPr algn="l">
              <a:spcBef>
                <a:spcPts val="0"/>
              </a:spcBef>
            </a:pPr>
            <a:r>
              <a:rPr lang="en-US" sz="2200" dirty="0">
                <a:solidFill>
                  <a:schemeClr val="bg1"/>
                </a:solidFill>
                <a:latin typeface="Goudy Old Style" panose="02020502050305020303" pitchFamily="18" charset="77"/>
                <a:ea typeface="Goudy Old Style" charset="0"/>
                <a:cs typeface="Goudy Old Style" charset="0"/>
              </a:rPr>
              <a:t>--The Book of </a:t>
            </a:r>
            <a:r>
              <a:rPr lang="en-US" sz="2200" dirty="0" err="1">
                <a:solidFill>
                  <a:schemeClr val="bg1"/>
                </a:solidFill>
                <a:latin typeface="Goudy Old Style" panose="02020502050305020303" pitchFamily="18" charset="77"/>
                <a:ea typeface="Goudy Old Style" charset="0"/>
                <a:cs typeface="Goudy Old Style" charset="0"/>
              </a:rPr>
              <a:t>Ishness</a:t>
            </a:r>
            <a:r>
              <a:rPr lang="en-US" sz="2200" dirty="0">
                <a:solidFill>
                  <a:schemeClr val="bg1"/>
                </a:solidFill>
                <a:latin typeface="Goudy Old Style" panose="02020502050305020303" pitchFamily="18" charset="77"/>
                <a:ea typeface="Goudy Old Style" charset="0"/>
                <a:cs typeface="Goudy Old Style" charset="0"/>
              </a:rPr>
              <a:t> was a hardback sketchbook used by</a:t>
            </a:r>
          </a:p>
          <a:p>
            <a:pPr algn="l">
              <a:spcBef>
                <a:spcPts val="0"/>
              </a:spcBef>
            </a:pPr>
            <a:r>
              <a:rPr lang="en-US" sz="2200" dirty="0">
                <a:solidFill>
                  <a:schemeClr val="bg1"/>
                </a:solidFill>
                <a:latin typeface="Goudy Old Style" panose="02020502050305020303" pitchFamily="18" charset="77"/>
                <a:ea typeface="Goudy Old Style" charset="0"/>
                <a:cs typeface="Goudy Old Style" charset="0"/>
              </a:rPr>
              <a:t>Tolkien for his artwork and some artistic writing from 1914</a:t>
            </a:r>
          </a:p>
          <a:p>
            <a:pPr algn="l">
              <a:spcBef>
                <a:spcPts val="0"/>
              </a:spcBef>
            </a:pPr>
            <a:r>
              <a:rPr lang="en-US" sz="2200" dirty="0">
                <a:solidFill>
                  <a:schemeClr val="bg1"/>
                </a:solidFill>
                <a:latin typeface="Goudy Old Style" panose="02020502050305020303" pitchFamily="18" charset="77"/>
                <a:ea typeface="Goudy Old Style" charset="0"/>
                <a:cs typeface="Goudy Old Style" charset="0"/>
              </a:rPr>
              <a:t>to 1928. An envelope kept with the book and labelled </a:t>
            </a:r>
          </a:p>
          <a:p>
            <a:pPr algn="l">
              <a:spcBef>
                <a:spcPts val="0"/>
              </a:spcBef>
            </a:pPr>
            <a:r>
              <a:rPr lang="en-US" sz="2200" dirty="0">
                <a:solidFill>
                  <a:schemeClr val="bg1"/>
                </a:solidFill>
                <a:latin typeface="Goudy Old Style" panose="02020502050305020303" pitchFamily="18" charset="77"/>
                <a:ea typeface="Goudy Old Style" charset="0"/>
                <a:cs typeface="Goudy Old Style" charset="0"/>
              </a:rPr>
              <a:t>“Earliest </a:t>
            </a:r>
            <a:r>
              <a:rPr lang="en-US" sz="2200" dirty="0" err="1">
                <a:solidFill>
                  <a:schemeClr val="bg1"/>
                </a:solidFill>
                <a:latin typeface="Goudy Old Style" panose="02020502050305020303" pitchFamily="18" charset="77"/>
                <a:ea typeface="Goudy Old Style" charset="0"/>
                <a:cs typeface="Goudy Old Style" charset="0"/>
              </a:rPr>
              <a:t>Ishnesses</a:t>
            </a:r>
            <a:r>
              <a:rPr lang="en-US" sz="2200" dirty="0">
                <a:solidFill>
                  <a:schemeClr val="bg1"/>
                </a:solidFill>
                <a:latin typeface="Goudy Old Style" panose="02020502050305020303" pitchFamily="18" charset="77"/>
                <a:ea typeface="Goudy Old Style" charset="0"/>
                <a:cs typeface="Goudy Old Style" charset="0"/>
              </a:rPr>
              <a:t>” includes other art and drawings from </a:t>
            </a:r>
          </a:p>
          <a:p>
            <a:pPr algn="l">
              <a:spcBef>
                <a:spcPts val="0"/>
              </a:spcBef>
            </a:pPr>
            <a:r>
              <a:rPr lang="en-US" sz="2200" dirty="0">
                <a:solidFill>
                  <a:schemeClr val="bg1"/>
                </a:solidFill>
                <a:latin typeface="Goudy Old Style" panose="02020502050305020303" pitchFamily="18" charset="77"/>
                <a:ea typeface="Goudy Old Style" charset="0"/>
                <a:cs typeface="Goudy Old Style" charset="0"/>
              </a:rPr>
              <a:t>1911-1914.</a:t>
            </a:r>
          </a:p>
          <a:p>
            <a:pPr algn="l">
              <a:spcBef>
                <a:spcPts val="0"/>
              </a:spcBef>
            </a:pPr>
            <a:r>
              <a:rPr lang="en-US" sz="2200" dirty="0">
                <a:solidFill>
                  <a:schemeClr val="bg1"/>
                </a:solidFill>
                <a:latin typeface="Goudy Old Style" panose="02020502050305020303" pitchFamily="18" charset="77"/>
                <a:ea typeface="Goudy Old Style" charset="0"/>
                <a:cs typeface="Goudy Old Style" charset="0"/>
              </a:rPr>
              <a:t>--</a:t>
            </a:r>
            <a:r>
              <a:rPr lang="en-US" sz="2200" dirty="0">
                <a:solidFill>
                  <a:schemeClr val="bg1"/>
                </a:solidFill>
                <a:latin typeface="Goudy Old Style" panose="02020502050305020303" pitchFamily="18" charset="77"/>
              </a:rPr>
              <a:t>Correspondence between Tolkien and his sister Mary</a:t>
            </a:r>
          </a:p>
          <a:p>
            <a:pPr algn="l">
              <a:spcBef>
                <a:spcPts val="0"/>
              </a:spcBef>
            </a:pPr>
            <a:r>
              <a:rPr lang="en-US" sz="2200" dirty="0">
                <a:solidFill>
                  <a:schemeClr val="bg1"/>
                </a:solidFill>
                <a:latin typeface="Goudy Old Style" panose="02020502050305020303" pitchFamily="18" charset="77"/>
              </a:rPr>
              <a:t>mentions a conversation linking the </a:t>
            </a:r>
            <a:r>
              <a:rPr lang="en-US" sz="2200" dirty="0" err="1">
                <a:solidFill>
                  <a:schemeClr val="bg1"/>
                </a:solidFill>
                <a:latin typeface="Goudy Old Style" panose="02020502050305020303" pitchFamily="18" charset="77"/>
              </a:rPr>
              <a:t>ishnesses</a:t>
            </a:r>
            <a:r>
              <a:rPr lang="en-US" sz="2200" dirty="0">
                <a:solidFill>
                  <a:schemeClr val="bg1"/>
                </a:solidFill>
                <a:latin typeface="Goudy Old Style" panose="02020502050305020303" pitchFamily="18" charset="77"/>
              </a:rPr>
              <a:t> with John</a:t>
            </a:r>
          </a:p>
          <a:p>
            <a:pPr algn="l">
              <a:spcBef>
                <a:spcPts val="0"/>
              </a:spcBef>
            </a:pPr>
            <a:r>
              <a:rPr lang="en-US" sz="2200" dirty="0">
                <a:solidFill>
                  <a:schemeClr val="bg1"/>
                </a:solidFill>
                <a:latin typeface="Goudy Old Style" panose="02020502050305020303" pitchFamily="18" charset="77"/>
              </a:rPr>
              <a:t>Ruskin, the art critic and reformer who was the champion</a:t>
            </a:r>
          </a:p>
          <a:p>
            <a:pPr algn="l">
              <a:spcBef>
                <a:spcPts val="0"/>
              </a:spcBef>
            </a:pPr>
            <a:r>
              <a:rPr lang="en-US" sz="2200" dirty="0">
                <a:solidFill>
                  <a:schemeClr val="bg1"/>
                </a:solidFill>
                <a:latin typeface="Goudy Old Style" panose="02020502050305020303" pitchFamily="18" charset="77"/>
              </a:rPr>
              <a:t>and mentor of the Pre-Raphaelites. Ruskin considered the</a:t>
            </a:r>
          </a:p>
          <a:p>
            <a:pPr algn="l">
              <a:spcBef>
                <a:spcPts val="0"/>
              </a:spcBef>
            </a:pPr>
            <a:r>
              <a:rPr lang="en-US" sz="2200" dirty="0">
                <a:solidFill>
                  <a:schemeClr val="bg1"/>
                </a:solidFill>
                <a:latin typeface="Goudy Old Style" panose="02020502050305020303" pitchFamily="18" charset="77"/>
              </a:rPr>
              <a:t>imagination the highest faculty of an artist or poet.</a:t>
            </a:r>
          </a:p>
          <a:p>
            <a:pPr algn="l">
              <a:spcBef>
                <a:spcPts val="0"/>
              </a:spcBef>
            </a:pPr>
            <a:r>
              <a:rPr lang="en-US" sz="2200" dirty="0">
                <a:solidFill>
                  <a:schemeClr val="bg1"/>
                </a:solidFill>
                <a:latin typeface="Goudy Old Style" panose="02020502050305020303" pitchFamily="18" charset="77"/>
              </a:rPr>
              <a:t>--In the book Tolkien attempted to express through art, </a:t>
            </a:r>
          </a:p>
          <a:p>
            <a:pPr algn="l">
              <a:spcBef>
                <a:spcPts val="0"/>
              </a:spcBef>
            </a:pPr>
            <a:r>
              <a:rPr lang="en-US" sz="2200" dirty="0">
                <a:solidFill>
                  <a:schemeClr val="bg1"/>
                </a:solidFill>
                <a:latin typeface="Goudy Old Style" panose="02020502050305020303" pitchFamily="18" charset="77"/>
              </a:rPr>
              <a:t>often abstract in nature, moods and emotions and what was</a:t>
            </a:r>
          </a:p>
          <a:p>
            <a:pPr algn="l">
              <a:spcBef>
                <a:spcPts val="0"/>
              </a:spcBef>
            </a:pPr>
            <a:r>
              <a:rPr lang="en-US" sz="2200" dirty="0">
                <a:solidFill>
                  <a:schemeClr val="bg1"/>
                </a:solidFill>
                <a:latin typeface="Goudy Old Style" panose="02020502050305020303" pitchFamily="18" charset="77"/>
              </a:rPr>
              <a:t>going on in his imagination, giving the sketches such titles</a:t>
            </a:r>
          </a:p>
          <a:p>
            <a:pPr algn="l">
              <a:spcBef>
                <a:spcPts val="0"/>
              </a:spcBef>
            </a:pPr>
            <a:r>
              <a:rPr lang="en-US" sz="2200" dirty="0">
                <a:solidFill>
                  <a:schemeClr val="bg1"/>
                </a:solidFill>
                <a:latin typeface="Goudy Old Style" panose="02020502050305020303" pitchFamily="18" charset="77"/>
              </a:rPr>
              <a:t>as </a:t>
            </a:r>
            <a:r>
              <a:rPr lang="en-US" sz="2200" dirty="0" err="1">
                <a:solidFill>
                  <a:schemeClr val="bg1"/>
                </a:solidFill>
                <a:latin typeface="Goudy Old Style" panose="02020502050305020303" pitchFamily="18" charset="77"/>
              </a:rPr>
              <a:t>Undertenishness</a:t>
            </a:r>
            <a:r>
              <a:rPr lang="en-US" sz="2200" dirty="0">
                <a:solidFill>
                  <a:schemeClr val="bg1"/>
                </a:solidFill>
                <a:latin typeface="Goudy Old Style" panose="02020502050305020303" pitchFamily="18" charset="77"/>
              </a:rPr>
              <a:t>, </a:t>
            </a:r>
            <a:r>
              <a:rPr lang="en-US" sz="2200" dirty="0" err="1">
                <a:solidFill>
                  <a:schemeClr val="bg1"/>
                </a:solidFill>
                <a:latin typeface="Goudy Old Style" panose="02020502050305020303" pitchFamily="18" charset="77"/>
              </a:rPr>
              <a:t>Grownupishness</a:t>
            </a:r>
            <a:r>
              <a:rPr lang="en-US" sz="2200" dirty="0">
                <a:solidFill>
                  <a:schemeClr val="bg1"/>
                </a:solidFill>
                <a:latin typeface="Goudy Old Style" panose="02020502050305020303" pitchFamily="18" charset="77"/>
              </a:rPr>
              <a:t>, Wickedness, and</a:t>
            </a:r>
          </a:p>
          <a:p>
            <a:pPr algn="l">
              <a:spcBef>
                <a:spcPts val="0"/>
              </a:spcBef>
            </a:pPr>
            <a:r>
              <a:rPr lang="en-US" sz="2200" dirty="0">
                <a:solidFill>
                  <a:schemeClr val="bg1"/>
                </a:solidFill>
                <a:latin typeface="Goudy Old Style" panose="02020502050305020303" pitchFamily="18" charset="77"/>
              </a:rPr>
              <a:t>Eeriness.</a:t>
            </a:r>
          </a:p>
          <a:p>
            <a:pPr algn="l">
              <a:spcBef>
                <a:spcPts val="0"/>
              </a:spcBef>
            </a:pPr>
            <a:r>
              <a:rPr lang="en-US" sz="2200" dirty="0">
                <a:solidFill>
                  <a:schemeClr val="bg1"/>
                </a:solidFill>
                <a:latin typeface="Goudy Old Style" panose="02020502050305020303" pitchFamily="18" charset="77"/>
              </a:rPr>
              <a:t>--The style in the Book of </a:t>
            </a:r>
            <a:r>
              <a:rPr lang="en-US" sz="2200" dirty="0" err="1">
                <a:solidFill>
                  <a:schemeClr val="bg1"/>
                </a:solidFill>
                <a:latin typeface="Goudy Old Style" panose="02020502050305020303" pitchFamily="18" charset="77"/>
              </a:rPr>
              <a:t>Ishness</a:t>
            </a:r>
            <a:r>
              <a:rPr lang="en-US" sz="2200" dirty="0">
                <a:solidFill>
                  <a:schemeClr val="bg1"/>
                </a:solidFill>
                <a:latin typeface="Goudy Old Style" panose="02020502050305020303" pitchFamily="18" charset="77"/>
              </a:rPr>
              <a:t> is generally far more </a:t>
            </a:r>
          </a:p>
          <a:p>
            <a:pPr algn="l">
              <a:spcBef>
                <a:spcPts val="0"/>
              </a:spcBef>
            </a:pPr>
            <a:r>
              <a:rPr lang="en-US" sz="2200" dirty="0">
                <a:solidFill>
                  <a:schemeClr val="bg1"/>
                </a:solidFill>
                <a:latin typeface="Goudy Old Style" panose="02020502050305020303" pitchFamily="18" charset="77"/>
              </a:rPr>
              <a:t>abstract than the more representative style of art/drawing</a:t>
            </a:r>
          </a:p>
          <a:p>
            <a:pPr algn="l">
              <a:spcBef>
                <a:spcPts val="0"/>
              </a:spcBef>
            </a:pPr>
            <a:r>
              <a:rPr lang="en-US" sz="2200" dirty="0">
                <a:solidFill>
                  <a:schemeClr val="bg1"/>
                </a:solidFill>
                <a:latin typeface="Goudy Old Style" panose="02020502050305020303" pitchFamily="18" charset="77"/>
              </a:rPr>
              <a:t>in which Tolkien was already very accomplished.</a:t>
            </a:r>
          </a:p>
          <a:p>
            <a:pPr algn="l">
              <a:spcBef>
                <a:spcPts val="0"/>
              </a:spcBef>
            </a:pPr>
            <a:br>
              <a:rPr lang="en-US" sz="2200" dirty="0">
                <a:solidFill>
                  <a:schemeClr val="bg1"/>
                </a:solidFill>
                <a:latin typeface="Goudy Old Style" panose="02020502050305020303" pitchFamily="18" charset="77"/>
              </a:rPr>
            </a:br>
            <a:endParaRPr lang="en-US" sz="2200"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A6758855-577D-0A18-4DE8-65A5D8ABFF7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8" name="Picture 7" descr="A book with a cover&#10;&#10;AI-generated content may be incorrect.">
            <a:extLst>
              <a:ext uri="{FF2B5EF4-FFF2-40B4-BE49-F238E27FC236}">
                <a16:creationId xmlns:a16="http://schemas.microsoft.com/office/drawing/2014/main" id="{1F900B02-42A8-8F04-5E7F-2B533B38AC0E}"/>
              </a:ext>
            </a:extLst>
          </p:cNvPr>
          <p:cNvPicPr>
            <a:picLocks noChangeAspect="1"/>
          </p:cNvPicPr>
          <p:nvPr/>
        </p:nvPicPr>
        <p:blipFill>
          <a:blip r:embed="rId2"/>
          <a:stretch>
            <a:fillRect/>
          </a:stretch>
        </p:blipFill>
        <p:spPr>
          <a:xfrm>
            <a:off x="6688667" y="0"/>
            <a:ext cx="5503332" cy="6858000"/>
          </a:xfrm>
          <a:prstGeom prst="rect">
            <a:avLst/>
          </a:prstGeom>
        </p:spPr>
      </p:pic>
    </p:spTree>
    <p:extLst>
      <p:ext uri="{BB962C8B-B14F-4D97-AF65-F5344CB8AC3E}">
        <p14:creationId xmlns:p14="http://schemas.microsoft.com/office/powerpoint/2010/main" val="19801131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46561</TotalTime>
  <Words>3738</Words>
  <Application>Microsoft Macintosh PowerPoint</Application>
  <PresentationFormat>Widescreen</PresentationFormat>
  <Paragraphs>210</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Aniron</vt:lpstr>
      <vt:lpstr>Aptos</vt:lpstr>
      <vt:lpstr>Arial</vt:lpstr>
      <vt:lpstr>Avenir Book</vt:lpstr>
      <vt:lpstr>Calibri</vt:lpstr>
      <vt:lpstr>Calibri Light</vt:lpstr>
      <vt:lpstr>Century Gothic</vt:lpstr>
      <vt:lpstr>Goudy Old Style</vt:lpstr>
      <vt:lpstr>Office Theme</vt:lpstr>
      <vt:lpstr>   </vt:lpstr>
      <vt:lpstr>   </vt:lpstr>
      <vt:lpstr>   </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McGreevy</dc:creator>
  <cp:lastModifiedBy>Brian McGreevy</cp:lastModifiedBy>
  <cp:revision>471</cp:revision>
  <cp:lastPrinted>2019-02-13T16:31:27Z</cp:lastPrinted>
  <dcterms:created xsi:type="dcterms:W3CDTF">2018-09-19T14:45:23Z</dcterms:created>
  <dcterms:modified xsi:type="dcterms:W3CDTF">2026-03-25T14:40:46Z</dcterms:modified>
</cp:coreProperties>
</file>