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23"/>
  </p:notesMasterIdLst>
  <p:handoutMasterIdLst>
    <p:handoutMasterId r:id="rId24"/>
  </p:handoutMasterIdLst>
  <p:sldIdLst>
    <p:sldId id="592" r:id="rId2"/>
    <p:sldId id="826" r:id="rId3"/>
    <p:sldId id="827" r:id="rId4"/>
    <p:sldId id="830" r:id="rId5"/>
    <p:sldId id="831" r:id="rId6"/>
    <p:sldId id="840" r:id="rId7"/>
    <p:sldId id="1036" r:id="rId8"/>
    <p:sldId id="1049" r:id="rId9"/>
    <p:sldId id="1037" r:id="rId10"/>
    <p:sldId id="1050" r:id="rId11"/>
    <p:sldId id="1051" r:id="rId12"/>
    <p:sldId id="1053" r:id="rId13"/>
    <p:sldId id="1054" r:id="rId14"/>
    <p:sldId id="1055" r:id="rId15"/>
    <p:sldId id="1058" r:id="rId16"/>
    <p:sldId id="1056" r:id="rId17"/>
    <p:sldId id="1057" r:id="rId18"/>
    <p:sldId id="1059" r:id="rId19"/>
    <p:sldId id="1060" r:id="rId20"/>
    <p:sldId id="1061" r:id="rId21"/>
    <p:sldId id="106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7706"/>
    <a:srgbClr val="009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4D9D86-2B84-D643-96D6-D7595155FF6C}" v="46" dt="2026-03-17T21:51:10.3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903"/>
  </p:normalViewPr>
  <p:slideViewPr>
    <p:cSldViewPr snapToGrid="0" snapToObjects="1">
      <p:cViewPr varScale="1">
        <p:scale>
          <a:sx n="76" d="100"/>
          <a:sy n="76" d="100"/>
        </p:scale>
        <p:origin x="216" y="5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McGreevy" userId="1bdd2619330ffbb7" providerId="LiveId" clId="{24D1785A-822A-5C49-8169-1917F0E467AE}"/>
    <pc:docChg chg="undo custSel addSld delSld modSld sldOrd">
      <pc:chgData name="Brian McGreevy" userId="1bdd2619330ffbb7" providerId="LiveId" clId="{24D1785A-822A-5C49-8169-1917F0E467AE}" dt="2026-03-17T21:54:00.242" v="2582" actId="20577"/>
      <pc:docMkLst>
        <pc:docMk/>
      </pc:docMkLst>
      <pc:sldChg chg="modSp mod">
        <pc:chgData name="Brian McGreevy" userId="1bdd2619330ffbb7" providerId="LiveId" clId="{24D1785A-822A-5C49-8169-1917F0E467AE}" dt="2026-03-15T21:31:33.441" v="1682" actId="20577"/>
        <pc:sldMkLst>
          <pc:docMk/>
          <pc:sldMk cId="918951411" sldId="1037"/>
        </pc:sldMkLst>
        <pc:spChg chg="mod">
          <ac:chgData name="Brian McGreevy" userId="1bdd2619330ffbb7" providerId="LiveId" clId="{24D1785A-822A-5C49-8169-1917F0E467AE}" dt="2026-03-15T21:31:33.441" v="1682" actId="20577"/>
          <ac:spMkLst>
            <pc:docMk/>
            <pc:sldMk cId="918951411" sldId="1037"/>
            <ac:spMk id="3" creationId="{412445BA-ED56-E14F-A19D-8E140D948BE0}"/>
          </ac:spMkLst>
        </pc:spChg>
      </pc:sldChg>
      <pc:sldChg chg="del">
        <pc:chgData name="Brian McGreevy" userId="1bdd2619330ffbb7" providerId="LiveId" clId="{24D1785A-822A-5C49-8169-1917F0E467AE}" dt="2026-03-17T17:48:39.049" v="1899" actId="2696"/>
        <pc:sldMkLst>
          <pc:docMk/>
          <pc:sldMk cId="3241696750" sldId="1038"/>
        </pc:sldMkLst>
      </pc:sldChg>
      <pc:sldChg chg="del">
        <pc:chgData name="Brian McGreevy" userId="1bdd2619330ffbb7" providerId="LiveId" clId="{24D1785A-822A-5C49-8169-1917F0E467AE}" dt="2026-03-17T17:48:45.129" v="1901" actId="2696"/>
        <pc:sldMkLst>
          <pc:docMk/>
          <pc:sldMk cId="3665733821" sldId="1039"/>
        </pc:sldMkLst>
      </pc:sldChg>
      <pc:sldChg chg="del">
        <pc:chgData name="Brian McGreevy" userId="1bdd2619330ffbb7" providerId="LiveId" clId="{24D1785A-822A-5C49-8169-1917F0E467AE}" dt="2026-03-17T17:48:41.814" v="1900" actId="2696"/>
        <pc:sldMkLst>
          <pc:docMk/>
          <pc:sldMk cId="2594861784" sldId="1040"/>
        </pc:sldMkLst>
      </pc:sldChg>
      <pc:sldChg chg="del">
        <pc:chgData name="Brian McGreevy" userId="1bdd2619330ffbb7" providerId="LiveId" clId="{24D1785A-822A-5C49-8169-1917F0E467AE}" dt="2026-03-17T17:48:48.401" v="1902" actId="2696"/>
        <pc:sldMkLst>
          <pc:docMk/>
          <pc:sldMk cId="598954806" sldId="1041"/>
        </pc:sldMkLst>
      </pc:sldChg>
      <pc:sldChg chg="del">
        <pc:chgData name="Brian McGreevy" userId="1bdd2619330ffbb7" providerId="LiveId" clId="{24D1785A-822A-5C49-8169-1917F0E467AE}" dt="2026-03-17T17:48:52.367" v="1903" actId="2696"/>
        <pc:sldMkLst>
          <pc:docMk/>
          <pc:sldMk cId="3403066997" sldId="1042"/>
        </pc:sldMkLst>
      </pc:sldChg>
      <pc:sldChg chg="del">
        <pc:chgData name="Brian McGreevy" userId="1bdd2619330ffbb7" providerId="LiveId" clId="{24D1785A-822A-5C49-8169-1917F0E467AE}" dt="2026-03-17T17:48:58.483" v="1905" actId="2696"/>
        <pc:sldMkLst>
          <pc:docMk/>
          <pc:sldMk cId="3673082217" sldId="1043"/>
        </pc:sldMkLst>
      </pc:sldChg>
      <pc:sldChg chg="del">
        <pc:chgData name="Brian McGreevy" userId="1bdd2619330ffbb7" providerId="LiveId" clId="{24D1785A-822A-5C49-8169-1917F0E467AE}" dt="2026-03-17T17:48:55.531" v="1904" actId="2696"/>
        <pc:sldMkLst>
          <pc:docMk/>
          <pc:sldMk cId="2708491776" sldId="1044"/>
        </pc:sldMkLst>
      </pc:sldChg>
      <pc:sldChg chg="del">
        <pc:chgData name="Brian McGreevy" userId="1bdd2619330ffbb7" providerId="LiveId" clId="{24D1785A-822A-5C49-8169-1917F0E467AE}" dt="2026-03-17T17:49:01.547" v="1906" actId="2696"/>
        <pc:sldMkLst>
          <pc:docMk/>
          <pc:sldMk cId="2507633180" sldId="1045"/>
        </pc:sldMkLst>
      </pc:sldChg>
      <pc:sldChg chg="del">
        <pc:chgData name="Brian McGreevy" userId="1bdd2619330ffbb7" providerId="LiveId" clId="{24D1785A-822A-5C49-8169-1917F0E467AE}" dt="2026-03-17T17:49:04.184" v="1907" actId="2696"/>
        <pc:sldMkLst>
          <pc:docMk/>
          <pc:sldMk cId="2111149854" sldId="1046"/>
        </pc:sldMkLst>
      </pc:sldChg>
      <pc:sldChg chg="del">
        <pc:chgData name="Brian McGreevy" userId="1bdd2619330ffbb7" providerId="LiveId" clId="{24D1785A-822A-5C49-8169-1917F0E467AE}" dt="2026-03-17T17:49:07" v="1908" actId="2696"/>
        <pc:sldMkLst>
          <pc:docMk/>
          <pc:sldMk cId="1940165644" sldId="1047"/>
        </pc:sldMkLst>
      </pc:sldChg>
      <pc:sldChg chg="add del">
        <pc:chgData name="Brian McGreevy" userId="1bdd2619330ffbb7" providerId="LiveId" clId="{24D1785A-822A-5C49-8169-1917F0E467AE}" dt="2026-03-17T17:48:35.628" v="1898" actId="2696"/>
        <pc:sldMkLst>
          <pc:docMk/>
          <pc:sldMk cId="927431516" sldId="1048"/>
        </pc:sldMkLst>
      </pc:sldChg>
      <pc:sldChg chg="modSp add mod ord">
        <pc:chgData name="Brian McGreevy" userId="1bdd2619330ffbb7" providerId="LiveId" clId="{24D1785A-822A-5C49-8169-1917F0E467AE}" dt="2026-03-15T21:27:07.934" v="1639" actId="20578"/>
        <pc:sldMkLst>
          <pc:docMk/>
          <pc:sldMk cId="2822444659" sldId="1049"/>
        </pc:sldMkLst>
        <pc:spChg chg="mod">
          <ac:chgData name="Brian McGreevy" userId="1bdd2619330ffbb7" providerId="LiveId" clId="{24D1785A-822A-5C49-8169-1917F0E467AE}" dt="2026-03-15T21:26:21.872" v="1637" actId="255"/>
          <ac:spMkLst>
            <pc:docMk/>
            <pc:sldMk cId="2822444659" sldId="1049"/>
            <ac:spMk id="3" creationId="{4BFD5AEA-5DB4-DBBB-E406-06D43748A529}"/>
          </ac:spMkLst>
        </pc:spChg>
      </pc:sldChg>
      <pc:sldChg chg="modSp add mod">
        <pc:chgData name="Brian McGreevy" userId="1bdd2619330ffbb7" providerId="LiveId" clId="{24D1785A-822A-5C49-8169-1917F0E467AE}" dt="2026-03-15T21:37:06.001" v="1727" actId="20577"/>
        <pc:sldMkLst>
          <pc:docMk/>
          <pc:sldMk cId="4170908810" sldId="1050"/>
        </pc:sldMkLst>
        <pc:spChg chg="mod">
          <ac:chgData name="Brian McGreevy" userId="1bdd2619330ffbb7" providerId="LiveId" clId="{24D1785A-822A-5C49-8169-1917F0E467AE}" dt="2026-03-15T21:37:06.001" v="1727" actId="20577"/>
          <ac:spMkLst>
            <pc:docMk/>
            <pc:sldMk cId="4170908810" sldId="1050"/>
            <ac:spMk id="3" creationId="{2808F678-2E65-A3AA-6703-4E4FE203176C}"/>
          </ac:spMkLst>
        </pc:spChg>
      </pc:sldChg>
      <pc:sldChg chg="modSp add mod">
        <pc:chgData name="Brian McGreevy" userId="1bdd2619330ffbb7" providerId="LiveId" clId="{24D1785A-822A-5C49-8169-1917F0E467AE}" dt="2026-03-17T21:40:45.383" v="2488" actId="20577"/>
        <pc:sldMkLst>
          <pc:docMk/>
          <pc:sldMk cId="472395313" sldId="1051"/>
        </pc:sldMkLst>
        <pc:spChg chg="mod">
          <ac:chgData name="Brian McGreevy" userId="1bdd2619330ffbb7" providerId="LiveId" clId="{24D1785A-822A-5C49-8169-1917F0E467AE}" dt="2026-03-17T21:40:45.383" v="2488" actId="20577"/>
          <ac:spMkLst>
            <pc:docMk/>
            <pc:sldMk cId="472395313" sldId="1051"/>
            <ac:spMk id="3" creationId="{81977A39-D32C-DD13-CF1B-DA280AFB577B}"/>
          </ac:spMkLst>
        </pc:spChg>
      </pc:sldChg>
      <pc:sldChg chg="add del">
        <pc:chgData name="Brian McGreevy" userId="1bdd2619330ffbb7" providerId="LiveId" clId="{24D1785A-822A-5C49-8169-1917F0E467AE}" dt="2026-03-17T17:48:29.607" v="1897" actId="2696"/>
        <pc:sldMkLst>
          <pc:docMk/>
          <pc:sldMk cId="1659058507" sldId="1052"/>
        </pc:sldMkLst>
      </pc:sldChg>
      <pc:sldChg chg="modSp add mod">
        <pc:chgData name="Brian McGreevy" userId="1bdd2619330ffbb7" providerId="LiveId" clId="{24D1785A-822A-5C49-8169-1917F0E467AE}" dt="2026-03-17T17:47:13.404" v="1896" actId="20577"/>
        <pc:sldMkLst>
          <pc:docMk/>
          <pc:sldMk cId="3684681861" sldId="1053"/>
        </pc:sldMkLst>
        <pc:spChg chg="mod">
          <ac:chgData name="Brian McGreevy" userId="1bdd2619330ffbb7" providerId="LiveId" clId="{24D1785A-822A-5C49-8169-1917F0E467AE}" dt="2026-03-17T17:47:13.404" v="1896" actId="20577"/>
          <ac:spMkLst>
            <pc:docMk/>
            <pc:sldMk cId="3684681861" sldId="1053"/>
            <ac:spMk id="3" creationId="{87B40E90-9270-32D1-72A2-ECFC670EE02A}"/>
          </ac:spMkLst>
        </pc:spChg>
      </pc:sldChg>
      <pc:sldChg chg="modSp add mod">
        <pc:chgData name="Brian McGreevy" userId="1bdd2619330ffbb7" providerId="LiveId" clId="{24D1785A-822A-5C49-8169-1917F0E467AE}" dt="2026-03-17T17:53:25.488" v="1960" actId="255"/>
        <pc:sldMkLst>
          <pc:docMk/>
          <pc:sldMk cId="3893737755" sldId="1054"/>
        </pc:sldMkLst>
        <pc:spChg chg="mod">
          <ac:chgData name="Brian McGreevy" userId="1bdd2619330ffbb7" providerId="LiveId" clId="{24D1785A-822A-5C49-8169-1917F0E467AE}" dt="2026-03-17T17:50:24.290" v="1909" actId="14100"/>
          <ac:spMkLst>
            <pc:docMk/>
            <pc:sldMk cId="3893737755" sldId="1054"/>
            <ac:spMk id="2" creationId="{BA6163A5-73CC-69A3-F16B-CB0F1213318C}"/>
          </ac:spMkLst>
        </pc:spChg>
        <pc:spChg chg="mod">
          <ac:chgData name="Brian McGreevy" userId="1bdd2619330ffbb7" providerId="LiveId" clId="{24D1785A-822A-5C49-8169-1917F0E467AE}" dt="2026-03-17T17:53:25.488" v="1960" actId="255"/>
          <ac:spMkLst>
            <pc:docMk/>
            <pc:sldMk cId="3893737755" sldId="1054"/>
            <ac:spMk id="3" creationId="{7B3CDF53-F2D0-22B9-96D8-B96B1612A538}"/>
          </ac:spMkLst>
        </pc:spChg>
      </pc:sldChg>
      <pc:sldChg chg="modSp add mod">
        <pc:chgData name="Brian McGreevy" userId="1bdd2619330ffbb7" providerId="LiveId" clId="{24D1785A-822A-5C49-8169-1917F0E467AE}" dt="2026-03-17T18:00:31.898" v="2053" actId="20577"/>
        <pc:sldMkLst>
          <pc:docMk/>
          <pc:sldMk cId="3472615085" sldId="1055"/>
        </pc:sldMkLst>
        <pc:spChg chg="mod">
          <ac:chgData name="Brian McGreevy" userId="1bdd2619330ffbb7" providerId="LiveId" clId="{24D1785A-822A-5C49-8169-1917F0E467AE}" dt="2026-03-17T18:00:31.898" v="2053" actId="20577"/>
          <ac:spMkLst>
            <pc:docMk/>
            <pc:sldMk cId="3472615085" sldId="1055"/>
            <ac:spMk id="3" creationId="{56A739BD-5912-B892-C079-156A812C6B91}"/>
          </ac:spMkLst>
        </pc:spChg>
      </pc:sldChg>
      <pc:sldChg chg="modSp add mod">
        <pc:chgData name="Brian McGreevy" userId="1bdd2619330ffbb7" providerId="LiveId" clId="{24D1785A-822A-5C49-8169-1917F0E467AE}" dt="2026-03-17T18:18:47.062" v="2291" actId="255"/>
        <pc:sldMkLst>
          <pc:docMk/>
          <pc:sldMk cId="2073532975" sldId="1056"/>
        </pc:sldMkLst>
        <pc:spChg chg="mod">
          <ac:chgData name="Brian McGreevy" userId="1bdd2619330ffbb7" providerId="LiveId" clId="{24D1785A-822A-5C49-8169-1917F0E467AE}" dt="2026-03-17T18:18:47.062" v="2291" actId="255"/>
          <ac:spMkLst>
            <pc:docMk/>
            <pc:sldMk cId="2073532975" sldId="1056"/>
            <ac:spMk id="3" creationId="{47B69EE2-383C-9794-24D5-6D2154421D36}"/>
          </ac:spMkLst>
        </pc:spChg>
      </pc:sldChg>
      <pc:sldChg chg="modSp add mod">
        <pc:chgData name="Brian McGreevy" userId="1bdd2619330ffbb7" providerId="LiveId" clId="{24D1785A-822A-5C49-8169-1917F0E467AE}" dt="2026-03-17T18:22:28.470" v="2360" actId="255"/>
        <pc:sldMkLst>
          <pc:docMk/>
          <pc:sldMk cId="1822732659" sldId="1057"/>
        </pc:sldMkLst>
        <pc:spChg chg="mod">
          <ac:chgData name="Brian McGreevy" userId="1bdd2619330ffbb7" providerId="LiveId" clId="{24D1785A-822A-5C49-8169-1917F0E467AE}" dt="2026-03-17T18:22:28.470" v="2360" actId="255"/>
          <ac:spMkLst>
            <pc:docMk/>
            <pc:sldMk cId="1822732659" sldId="1057"/>
            <ac:spMk id="3" creationId="{A1CB4F3C-A1D0-E730-EC75-12A9E3E1F6FC}"/>
          </ac:spMkLst>
        </pc:spChg>
      </pc:sldChg>
      <pc:sldChg chg="modSp add mod">
        <pc:chgData name="Brian McGreevy" userId="1bdd2619330ffbb7" providerId="LiveId" clId="{24D1785A-822A-5C49-8169-1917F0E467AE}" dt="2026-03-17T18:13:24.775" v="2226" actId="255"/>
        <pc:sldMkLst>
          <pc:docMk/>
          <pc:sldMk cId="1330886392" sldId="1058"/>
        </pc:sldMkLst>
        <pc:spChg chg="mod">
          <ac:chgData name="Brian McGreevy" userId="1bdd2619330ffbb7" providerId="LiveId" clId="{24D1785A-822A-5C49-8169-1917F0E467AE}" dt="2026-03-17T18:13:24.775" v="2226" actId="255"/>
          <ac:spMkLst>
            <pc:docMk/>
            <pc:sldMk cId="1330886392" sldId="1058"/>
            <ac:spMk id="3" creationId="{048C0372-3791-9A78-0063-77ABAECA588D}"/>
          </ac:spMkLst>
        </pc:spChg>
      </pc:sldChg>
      <pc:sldChg chg="modSp add mod">
        <pc:chgData name="Brian McGreevy" userId="1bdd2619330ffbb7" providerId="LiveId" clId="{24D1785A-822A-5C49-8169-1917F0E467AE}" dt="2026-03-17T21:34:48.439" v="2478" actId="20577"/>
        <pc:sldMkLst>
          <pc:docMk/>
          <pc:sldMk cId="2582629526" sldId="1059"/>
        </pc:sldMkLst>
        <pc:spChg chg="mod">
          <ac:chgData name="Brian McGreevy" userId="1bdd2619330ffbb7" providerId="LiveId" clId="{24D1785A-822A-5C49-8169-1917F0E467AE}" dt="2026-03-17T21:34:48.439" v="2478" actId="20577"/>
          <ac:spMkLst>
            <pc:docMk/>
            <pc:sldMk cId="2582629526" sldId="1059"/>
            <ac:spMk id="3" creationId="{0EE2BA93-1919-8CBD-4E46-85616E190334}"/>
          </ac:spMkLst>
        </pc:spChg>
        <pc:picChg chg="mod">
          <ac:chgData name="Brian McGreevy" userId="1bdd2619330ffbb7" providerId="LiveId" clId="{24D1785A-822A-5C49-8169-1917F0E467AE}" dt="2026-03-17T21:29:52.215" v="2419" actId="14100"/>
          <ac:picMkLst>
            <pc:docMk/>
            <pc:sldMk cId="2582629526" sldId="1059"/>
            <ac:picMk id="7" creationId="{3E24AF0F-8EDA-0745-B5EF-DF4248247BF2}"/>
          </ac:picMkLst>
        </pc:picChg>
      </pc:sldChg>
      <pc:sldChg chg="modSp add mod">
        <pc:chgData name="Brian McGreevy" userId="1bdd2619330ffbb7" providerId="LiveId" clId="{24D1785A-822A-5C49-8169-1917F0E467AE}" dt="2026-03-17T21:31:52.893" v="2424" actId="21"/>
        <pc:sldMkLst>
          <pc:docMk/>
          <pc:sldMk cId="1734017185" sldId="1060"/>
        </pc:sldMkLst>
        <pc:spChg chg="mod">
          <ac:chgData name="Brian McGreevy" userId="1bdd2619330ffbb7" providerId="LiveId" clId="{24D1785A-822A-5C49-8169-1917F0E467AE}" dt="2026-03-17T21:31:52.893" v="2424" actId="21"/>
          <ac:spMkLst>
            <pc:docMk/>
            <pc:sldMk cId="1734017185" sldId="1060"/>
            <ac:spMk id="3" creationId="{C5DFD398-8845-D7DB-5FAE-52440CFB0A6E}"/>
          </ac:spMkLst>
        </pc:spChg>
      </pc:sldChg>
      <pc:sldChg chg="modSp add mod">
        <pc:chgData name="Brian McGreevy" userId="1bdd2619330ffbb7" providerId="LiveId" clId="{24D1785A-822A-5C49-8169-1917F0E467AE}" dt="2026-03-17T21:33:47.240" v="2439" actId="20577"/>
        <pc:sldMkLst>
          <pc:docMk/>
          <pc:sldMk cId="3049099197" sldId="1061"/>
        </pc:sldMkLst>
        <pc:spChg chg="mod">
          <ac:chgData name="Brian McGreevy" userId="1bdd2619330ffbb7" providerId="LiveId" clId="{24D1785A-822A-5C49-8169-1917F0E467AE}" dt="2026-03-17T21:33:47.240" v="2439" actId="20577"/>
          <ac:spMkLst>
            <pc:docMk/>
            <pc:sldMk cId="3049099197" sldId="1061"/>
            <ac:spMk id="3" creationId="{EF83287A-0AD2-850C-72BE-9EB804AF5D57}"/>
          </ac:spMkLst>
        </pc:spChg>
      </pc:sldChg>
      <pc:sldChg chg="modSp add mod">
        <pc:chgData name="Brian McGreevy" userId="1bdd2619330ffbb7" providerId="LiveId" clId="{24D1785A-822A-5C49-8169-1917F0E467AE}" dt="2026-03-17T21:54:00.242" v="2582" actId="20577"/>
        <pc:sldMkLst>
          <pc:docMk/>
          <pc:sldMk cId="109798554" sldId="1062"/>
        </pc:sldMkLst>
        <pc:spChg chg="mod">
          <ac:chgData name="Brian McGreevy" userId="1bdd2619330ffbb7" providerId="LiveId" clId="{24D1785A-822A-5C49-8169-1917F0E467AE}" dt="2026-03-17T21:54:00.242" v="2582" actId="20577"/>
          <ac:spMkLst>
            <pc:docMk/>
            <pc:sldMk cId="109798554" sldId="1062"/>
            <ac:spMk id="3" creationId="{613E146B-C867-B9CB-DD03-D55B305177A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F8A18E-11F6-0B43-9538-1A5FF0BFB7E2}" type="datetimeFigureOut">
              <a:rPr lang="en-US" smtClean="0"/>
              <a:t>3/17/26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8E960E-EBBF-E144-B1AA-5D8B42EAAF18}" type="slidenum">
              <a:rPr lang="en-US" smtClean="0"/>
              <a:t>‹#›</a:t>
            </a:fld>
            <a:endParaRPr lang="en-US"/>
          </a:p>
        </p:txBody>
      </p:sp>
    </p:spTree>
    <p:extLst>
      <p:ext uri="{BB962C8B-B14F-4D97-AF65-F5344CB8AC3E}">
        <p14:creationId xmlns:p14="http://schemas.microsoft.com/office/powerpoint/2010/main" val="535979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4982F-7417-C84D-978A-9E619B3A7FE8}" type="datetimeFigureOut">
              <a:rPr lang="en-US" smtClean="0"/>
              <a:t>3/17/26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8B258-2DA5-0842-966B-786566679582}" type="slidenum">
              <a:rPr lang="en-US" smtClean="0"/>
              <a:t>‹#›</a:t>
            </a:fld>
            <a:endParaRPr lang="en-US"/>
          </a:p>
        </p:txBody>
      </p:sp>
    </p:spTree>
    <p:extLst>
      <p:ext uri="{BB962C8B-B14F-4D97-AF65-F5344CB8AC3E}">
        <p14:creationId xmlns:p14="http://schemas.microsoft.com/office/powerpoint/2010/main" val="897052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3C2D3B-70C1-F047-8A7B-CD45E78ABFF6}" type="datetimeFigureOut">
              <a:rPr lang="en-US" smtClean="0"/>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356155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805203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40333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66500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C2D3B-70C1-F047-8A7B-CD45E78ABFF6}" type="datetimeFigureOut">
              <a:rPr lang="en-US" smtClean="0"/>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029316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3C2D3B-70C1-F047-8A7B-CD45E78ABFF6}" type="datetimeFigureOut">
              <a:rPr lang="en-US" smtClean="0"/>
              <a:t>3/17/26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383890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3C2D3B-70C1-F047-8A7B-CD45E78ABFF6}" type="datetimeFigureOut">
              <a:rPr lang="en-US" smtClean="0"/>
              <a:t>3/17/26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999951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3C2D3B-70C1-F047-8A7B-CD45E78ABFF6}" type="datetimeFigureOut">
              <a:rPr lang="en-US" smtClean="0"/>
              <a:t>3/17/26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118213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C2D3B-70C1-F047-8A7B-CD45E78ABFF6}" type="datetimeFigureOut">
              <a:rPr lang="en-US" smtClean="0"/>
              <a:t>3/17/26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97559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3/17/26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53728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3/17/26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822583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3C2D3B-70C1-F047-8A7B-CD45E78ABFF6}" type="datetimeFigureOut">
              <a:rPr lang="en-US" smtClean="0"/>
              <a:t>3/17/26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C9BBE-FCB1-724B-B049-1B0FD804977A}" type="slidenum">
              <a:rPr lang="en-US" smtClean="0"/>
              <a:t>‹#›</a:t>
            </a:fld>
            <a:endParaRPr lang="en-US"/>
          </a:p>
        </p:txBody>
      </p:sp>
    </p:spTree>
    <p:extLst>
      <p:ext uri="{BB962C8B-B14F-4D97-AF65-F5344CB8AC3E}">
        <p14:creationId xmlns:p14="http://schemas.microsoft.com/office/powerpoint/2010/main" val="466580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p:cNvSpPr>
            <a:spLocks noGrp="1"/>
          </p:cNvSpPr>
          <p:nvPr>
            <p:ph type="subTitle" idx="1"/>
          </p:nvPr>
        </p:nvSpPr>
        <p:spPr>
          <a:xfrm>
            <a:off x="12146281" y="0"/>
            <a:ext cx="45719" cy="6835139"/>
          </a:xfrm>
        </p:spPr>
        <p:txBody>
          <a:bodyPr>
            <a:normAutofit/>
          </a:bodyPr>
          <a:lstStyle/>
          <a:p>
            <a:pPr algn="l"/>
            <a:endParaRPr lang="en-US" b="1" dirty="0">
              <a:solidFill>
                <a:schemeClr val="bg1"/>
              </a:solidFill>
              <a:latin typeface="Goudy Old Style" charset="0"/>
              <a:ea typeface="Goudy Old Style" charset="0"/>
              <a:cs typeface="Goudy Old Style" charset="0"/>
            </a:endParaRPr>
          </a:p>
          <a:p>
            <a:pPr algn="l"/>
            <a:endParaRPr lang="en-US" b="1" dirty="0">
              <a:solidFill>
                <a:schemeClr val="bg1"/>
              </a:solidFill>
              <a:latin typeface="Goudy Old Style" charset="0"/>
              <a:ea typeface="Goudy Old Style" charset="0"/>
              <a:cs typeface="Goudy Old Style" charset="0"/>
            </a:endParaRPr>
          </a:p>
          <a:p>
            <a:pPr algn="r"/>
            <a:endParaRPr lang="en-US" sz="4000" dirty="0">
              <a:solidFill>
                <a:schemeClr val="bg1"/>
              </a:solidFill>
              <a:latin typeface="Goudy Old Style" panose="02020502050305020303" pitchFamily="18" charset="77"/>
              <a:ea typeface="Goudy Old Style" charset="0"/>
              <a:cs typeface="Goudy Old Style" charset="0"/>
            </a:endParaRPr>
          </a:p>
        </p:txBody>
      </p:sp>
      <p:sp>
        <p:nvSpPr>
          <p:cNvPr id="6" name="Rectangle 2"/>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book cover with a person riding a horse&#10;&#10;Description automatically generated">
            <a:extLst>
              <a:ext uri="{FF2B5EF4-FFF2-40B4-BE49-F238E27FC236}">
                <a16:creationId xmlns:a16="http://schemas.microsoft.com/office/drawing/2014/main" id="{B500DDC0-4677-F31C-A50C-61A3B90437B9}"/>
              </a:ext>
            </a:extLst>
          </p:cNvPr>
          <p:cNvPicPr>
            <a:picLocks noChangeAspect="1"/>
          </p:cNvPicPr>
          <p:nvPr/>
        </p:nvPicPr>
        <p:blipFill>
          <a:blip r:embed="rId2"/>
          <a:stretch>
            <a:fillRect/>
          </a:stretch>
        </p:blipFill>
        <p:spPr>
          <a:xfrm>
            <a:off x="276166" y="0"/>
            <a:ext cx="11590077" cy="6858000"/>
          </a:xfrm>
          <a:prstGeom prst="rect">
            <a:avLst/>
          </a:prstGeom>
        </p:spPr>
      </p:pic>
      <p:pic>
        <p:nvPicPr>
          <p:cNvPr id="7" name="Picture 6" descr="A black background with white text&#10;&#10;Description automatically generated">
            <a:extLst>
              <a:ext uri="{FF2B5EF4-FFF2-40B4-BE49-F238E27FC236}">
                <a16:creationId xmlns:a16="http://schemas.microsoft.com/office/drawing/2014/main" id="{2C15101C-B8D8-B51E-CE43-8F49553F2992}"/>
              </a:ext>
            </a:extLst>
          </p:cNvPr>
          <p:cNvPicPr>
            <a:picLocks noChangeAspect="1"/>
          </p:cNvPicPr>
          <p:nvPr/>
        </p:nvPicPr>
        <p:blipFill>
          <a:blip r:embed="rId3"/>
          <a:stretch>
            <a:fillRect/>
          </a:stretch>
        </p:blipFill>
        <p:spPr>
          <a:xfrm>
            <a:off x="6705600" y="3657600"/>
            <a:ext cx="3911599" cy="897467"/>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C78C0676-0F90-EE80-0C3B-AC67B9C33D4E}"/>
              </a:ext>
            </a:extLst>
          </p:cNvPr>
          <p:cNvPicPr>
            <a:picLocks noChangeAspect="1"/>
          </p:cNvPicPr>
          <p:nvPr/>
        </p:nvPicPr>
        <p:blipFill>
          <a:blip r:embed="rId4"/>
          <a:stretch>
            <a:fillRect/>
          </a:stretch>
        </p:blipFill>
        <p:spPr>
          <a:xfrm>
            <a:off x="5486400" y="3657600"/>
            <a:ext cx="6367392" cy="1207008"/>
          </a:xfrm>
          <a:prstGeom prst="rect">
            <a:avLst/>
          </a:prstGeom>
        </p:spPr>
      </p:pic>
      <p:sp>
        <p:nvSpPr>
          <p:cNvPr id="9" name="TextBox 8">
            <a:extLst>
              <a:ext uri="{FF2B5EF4-FFF2-40B4-BE49-F238E27FC236}">
                <a16:creationId xmlns:a16="http://schemas.microsoft.com/office/drawing/2014/main" id="{D9D1ED37-6380-8D18-AEE0-9E175A5207FC}"/>
              </a:ext>
            </a:extLst>
          </p:cNvPr>
          <p:cNvSpPr txBox="1"/>
          <p:nvPr/>
        </p:nvSpPr>
        <p:spPr>
          <a:xfrm>
            <a:off x="5810865" y="3657598"/>
            <a:ext cx="5397909" cy="830997"/>
          </a:xfrm>
          <a:prstGeom prst="rect">
            <a:avLst/>
          </a:prstGeom>
          <a:noFill/>
        </p:spPr>
        <p:txBody>
          <a:bodyPr wrap="square" rtlCol="0">
            <a:spAutoFit/>
          </a:bodyPr>
          <a:lstStyle/>
          <a:p>
            <a:pPr algn="ctr"/>
            <a:endParaRPr lang="en-US" sz="2400" dirty="0">
              <a:solidFill>
                <a:schemeClr val="bg1"/>
              </a:solidFill>
              <a:latin typeface="Goudy Old Style" panose="02020502050305020303" pitchFamily="18" charset="77"/>
            </a:endParaRPr>
          </a:p>
          <a:p>
            <a:pPr algn="ctr"/>
            <a:r>
              <a:rPr lang="en-US" sz="2400" dirty="0">
                <a:solidFill>
                  <a:schemeClr val="bg1"/>
                </a:solidFill>
                <a:latin typeface="Goudy Old Style" panose="02020502050305020303" pitchFamily="18" charset="77"/>
              </a:rPr>
              <a:t>September 24, 2025</a:t>
            </a:r>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489DF20D-530F-EB82-C5AA-740792C06824}"/>
              </a:ext>
            </a:extLst>
          </p:cNvPr>
          <p:cNvPicPr>
            <a:picLocks noChangeAspect="1"/>
          </p:cNvPicPr>
          <p:nvPr/>
        </p:nvPicPr>
        <p:blipFill>
          <a:blip r:embed="rId4"/>
          <a:stretch>
            <a:fillRect/>
          </a:stretch>
        </p:blipFill>
        <p:spPr>
          <a:xfrm>
            <a:off x="5486400" y="3794200"/>
            <a:ext cx="6008914" cy="1207008"/>
          </a:xfrm>
          <a:prstGeom prst="rect">
            <a:avLst/>
          </a:prstGeom>
        </p:spPr>
      </p:pic>
      <p:sp>
        <p:nvSpPr>
          <p:cNvPr id="11" name="TextBox 10">
            <a:extLst>
              <a:ext uri="{FF2B5EF4-FFF2-40B4-BE49-F238E27FC236}">
                <a16:creationId xmlns:a16="http://schemas.microsoft.com/office/drawing/2014/main" id="{3B3AE52A-4C9C-310A-C909-563BD40562AE}"/>
              </a:ext>
            </a:extLst>
          </p:cNvPr>
          <p:cNvSpPr txBox="1"/>
          <p:nvPr/>
        </p:nvSpPr>
        <p:spPr>
          <a:xfrm>
            <a:off x="5810864" y="3937518"/>
            <a:ext cx="5397909" cy="461665"/>
          </a:xfrm>
          <a:prstGeom prst="rect">
            <a:avLst/>
          </a:prstGeom>
          <a:noFill/>
        </p:spPr>
        <p:txBody>
          <a:bodyPr wrap="square" rtlCol="0">
            <a:spAutoFit/>
          </a:bodyPr>
          <a:lstStyle/>
          <a:p>
            <a:pPr algn="ctr"/>
            <a:r>
              <a:rPr lang="en-US" sz="2400" b="1" dirty="0">
                <a:solidFill>
                  <a:schemeClr val="bg1"/>
                </a:solidFill>
                <a:latin typeface="Goudy Old Style" panose="02020502050305020303" pitchFamily="18" charset="77"/>
              </a:rPr>
              <a:t>October 1, 2025</a:t>
            </a:r>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03B9E177-31CB-414A-C9A8-7740BA5F2F79}"/>
              </a:ext>
            </a:extLst>
          </p:cNvPr>
          <p:cNvPicPr>
            <a:picLocks noChangeAspect="1"/>
          </p:cNvPicPr>
          <p:nvPr/>
        </p:nvPicPr>
        <p:blipFill>
          <a:blip r:embed="rId4"/>
          <a:stretch>
            <a:fillRect/>
          </a:stretch>
        </p:blipFill>
        <p:spPr>
          <a:xfrm>
            <a:off x="5665304" y="3657598"/>
            <a:ext cx="5676758" cy="1343610"/>
          </a:xfrm>
          <a:prstGeom prst="rect">
            <a:avLst/>
          </a:prstGeom>
        </p:spPr>
      </p:pic>
      <p:sp>
        <p:nvSpPr>
          <p:cNvPr id="13" name="TextBox 12">
            <a:extLst>
              <a:ext uri="{FF2B5EF4-FFF2-40B4-BE49-F238E27FC236}">
                <a16:creationId xmlns:a16="http://schemas.microsoft.com/office/drawing/2014/main" id="{22F7F770-369C-EFB9-595F-ECD5D9C2FE58}"/>
              </a:ext>
            </a:extLst>
          </p:cNvPr>
          <p:cNvSpPr txBox="1"/>
          <p:nvPr/>
        </p:nvSpPr>
        <p:spPr>
          <a:xfrm>
            <a:off x="6095999" y="3937518"/>
            <a:ext cx="4817166" cy="584775"/>
          </a:xfrm>
          <a:prstGeom prst="rect">
            <a:avLst/>
          </a:prstGeom>
          <a:noFill/>
        </p:spPr>
        <p:txBody>
          <a:bodyPr wrap="square" rtlCol="0">
            <a:spAutoFit/>
          </a:bodyPr>
          <a:lstStyle/>
          <a:p>
            <a:pPr algn="ctr"/>
            <a:r>
              <a:rPr lang="en-US" sz="3200" dirty="0">
                <a:solidFill>
                  <a:schemeClr val="bg1"/>
                </a:solidFill>
                <a:latin typeface="Goudy Old Style" panose="02020502050305020303" pitchFamily="18" charset="77"/>
              </a:rPr>
              <a:t>October 8, 2025</a:t>
            </a:r>
          </a:p>
        </p:txBody>
      </p:sp>
      <p:pic>
        <p:nvPicPr>
          <p:cNvPr id="14" name="Picture 13" descr="A black background with a black square&#10;&#10;Description automatically generated with medium confidence">
            <a:extLst>
              <a:ext uri="{FF2B5EF4-FFF2-40B4-BE49-F238E27FC236}">
                <a16:creationId xmlns:a16="http://schemas.microsoft.com/office/drawing/2014/main" id="{9ABEA7A3-3E13-F25E-7989-863F6C33035A}"/>
              </a:ext>
            </a:extLst>
          </p:cNvPr>
          <p:cNvPicPr>
            <a:picLocks noChangeAspect="1"/>
          </p:cNvPicPr>
          <p:nvPr/>
        </p:nvPicPr>
        <p:blipFill>
          <a:blip r:embed="rId4"/>
          <a:stretch>
            <a:fillRect/>
          </a:stretch>
        </p:blipFill>
        <p:spPr>
          <a:xfrm>
            <a:off x="5810864" y="3657598"/>
            <a:ext cx="5531198" cy="1207010"/>
          </a:xfrm>
          <a:prstGeom prst="rect">
            <a:avLst/>
          </a:prstGeom>
        </p:spPr>
      </p:pic>
      <p:sp>
        <p:nvSpPr>
          <p:cNvPr id="15" name="TextBox 14">
            <a:extLst>
              <a:ext uri="{FF2B5EF4-FFF2-40B4-BE49-F238E27FC236}">
                <a16:creationId xmlns:a16="http://schemas.microsoft.com/office/drawing/2014/main" id="{737D6EB0-53E3-E27E-CFEE-A1B6C8D42CC6}"/>
              </a:ext>
            </a:extLst>
          </p:cNvPr>
          <p:cNvSpPr txBox="1"/>
          <p:nvPr/>
        </p:nvSpPr>
        <p:spPr>
          <a:xfrm>
            <a:off x="6095999" y="3937518"/>
            <a:ext cx="4817166"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October 15, 2025</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BEB4E7A6-1ECC-3455-1F85-D7B42F26C95B}"/>
              </a:ext>
            </a:extLst>
          </p:cNvPr>
          <p:cNvPicPr>
            <a:picLocks noChangeAspect="1"/>
          </p:cNvPicPr>
          <p:nvPr/>
        </p:nvPicPr>
        <p:blipFill>
          <a:blip r:embed="rId4"/>
          <a:stretch>
            <a:fillRect/>
          </a:stretch>
        </p:blipFill>
        <p:spPr>
          <a:xfrm>
            <a:off x="5677575" y="3937518"/>
            <a:ext cx="5515671" cy="1060704"/>
          </a:xfrm>
          <a:prstGeom prst="rect">
            <a:avLst/>
          </a:prstGeom>
        </p:spPr>
      </p:pic>
      <p:sp>
        <p:nvSpPr>
          <p:cNvPr id="17" name="TextBox 16">
            <a:extLst>
              <a:ext uri="{FF2B5EF4-FFF2-40B4-BE49-F238E27FC236}">
                <a16:creationId xmlns:a16="http://schemas.microsoft.com/office/drawing/2014/main" id="{51BABBBE-29DC-C812-1B08-38E6058F56C3}"/>
              </a:ext>
            </a:extLst>
          </p:cNvPr>
          <p:cNvSpPr txBox="1"/>
          <p:nvPr/>
        </p:nvSpPr>
        <p:spPr>
          <a:xfrm>
            <a:off x="7045911" y="3976806"/>
            <a:ext cx="2697662" cy="523220"/>
          </a:xfrm>
          <a:prstGeom prst="rect">
            <a:avLst/>
          </a:prstGeom>
          <a:noFill/>
        </p:spPr>
        <p:txBody>
          <a:bodyPr wrap="none" rtlCol="0">
            <a:spAutoFit/>
          </a:bodyPr>
          <a:lstStyle/>
          <a:p>
            <a:r>
              <a:rPr lang="en-US" sz="2800" dirty="0">
                <a:solidFill>
                  <a:schemeClr val="bg1"/>
                </a:solidFill>
                <a:latin typeface="Goudy Old Style" panose="02020502050305020303" pitchFamily="18" charset="77"/>
              </a:rPr>
              <a:t>October 22, 2025</a:t>
            </a:r>
          </a:p>
        </p:txBody>
      </p:sp>
      <p:pic>
        <p:nvPicPr>
          <p:cNvPr id="18" name="Picture 17" descr="A black background with a black square&#10;&#10;Description automatically generated with medium confidence">
            <a:extLst>
              <a:ext uri="{FF2B5EF4-FFF2-40B4-BE49-F238E27FC236}">
                <a16:creationId xmlns:a16="http://schemas.microsoft.com/office/drawing/2014/main" id="{836321E9-AD98-12BF-0079-189C39B3B7B0}"/>
              </a:ext>
            </a:extLst>
          </p:cNvPr>
          <p:cNvPicPr>
            <a:picLocks noChangeAspect="1"/>
          </p:cNvPicPr>
          <p:nvPr/>
        </p:nvPicPr>
        <p:blipFill>
          <a:blip r:embed="rId4"/>
          <a:stretch>
            <a:fillRect/>
          </a:stretch>
        </p:blipFill>
        <p:spPr>
          <a:xfrm>
            <a:off x="5810864" y="3771338"/>
            <a:ext cx="5684450" cy="1226883"/>
          </a:xfrm>
          <a:prstGeom prst="rect">
            <a:avLst/>
          </a:prstGeom>
        </p:spPr>
      </p:pic>
      <p:sp>
        <p:nvSpPr>
          <p:cNvPr id="19" name="TextBox 18">
            <a:extLst>
              <a:ext uri="{FF2B5EF4-FFF2-40B4-BE49-F238E27FC236}">
                <a16:creationId xmlns:a16="http://schemas.microsoft.com/office/drawing/2014/main" id="{46FA9109-7112-C968-C23F-39C731108927}"/>
              </a:ext>
            </a:extLst>
          </p:cNvPr>
          <p:cNvSpPr txBox="1"/>
          <p:nvPr/>
        </p:nvSpPr>
        <p:spPr>
          <a:xfrm>
            <a:off x="6095999" y="3976806"/>
            <a:ext cx="4817166" cy="523220"/>
          </a:xfrm>
          <a:prstGeom prst="rect">
            <a:avLst/>
          </a:prstGeom>
          <a:noFill/>
        </p:spPr>
        <p:txBody>
          <a:bodyPr wrap="square" rtlCol="0">
            <a:spAutoFit/>
          </a:bodyPr>
          <a:lstStyle/>
          <a:p>
            <a:pPr algn="ctr"/>
            <a:r>
              <a:rPr lang="en-US" sz="2800" b="1" dirty="0">
                <a:solidFill>
                  <a:schemeClr val="bg1"/>
                </a:solidFill>
                <a:latin typeface="Goudy Old Style" panose="02020502050305020303" pitchFamily="18" charset="77"/>
              </a:rPr>
              <a:t>October 29, 2025</a:t>
            </a:r>
          </a:p>
        </p:txBody>
      </p:sp>
      <p:pic>
        <p:nvPicPr>
          <p:cNvPr id="20" name="Picture 19" descr="A black background with a black square&#10;&#10;Description automatically generated with medium confidence">
            <a:extLst>
              <a:ext uri="{FF2B5EF4-FFF2-40B4-BE49-F238E27FC236}">
                <a16:creationId xmlns:a16="http://schemas.microsoft.com/office/drawing/2014/main" id="{ADCAF589-1086-4134-15A0-4AC083CFCD54}"/>
              </a:ext>
            </a:extLst>
          </p:cNvPr>
          <p:cNvPicPr>
            <a:picLocks noChangeAspect="1"/>
          </p:cNvPicPr>
          <p:nvPr/>
        </p:nvPicPr>
        <p:blipFill>
          <a:blip r:embed="rId4"/>
          <a:stretch>
            <a:fillRect/>
          </a:stretch>
        </p:blipFill>
        <p:spPr>
          <a:xfrm>
            <a:off x="5677574" y="3657598"/>
            <a:ext cx="5817739" cy="1363484"/>
          </a:xfrm>
          <a:prstGeom prst="rect">
            <a:avLst/>
          </a:prstGeom>
        </p:spPr>
      </p:pic>
      <p:sp>
        <p:nvSpPr>
          <p:cNvPr id="21" name="TextBox 20">
            <a:extLst>
              <a:ext uri="{FF2B5EF4-FFF2-40B4-BE49-F238E27FC236}">
                <a16:creationId xmlns:a16="http://schemas.microsoft.com/office/drawing/2014/main" id="{18F8DBB1-768F-C483-A653-CA82EC6BEB8C}"/>
              </a:ext>
            </a:extLst>
          </p:cNvPr>
          <p:cNvSpPr txBox="1"/>
          <p:nvPr/>
        </p:nvSpPr>
        <p:spPr>
          <a:xfrm>
            <a:off x="6095998" y="3937518"/>
            <a:ext cx="4817165"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November 5, 2025</a:t>
            </a:r>
          </a:p>
        </p:txBody>
      </p:sp>
      <p:pic>
        <p:nvPicPr>
          <p:cNvPr id="22" name="Picture 21" descr="A black background with a black square&#10;&#10;AI-generated content may be incorrect.">
            <a:extLst>
              <a:ext uri="{FF2B5EF4-FFF2-40B4-BE49-F238E27FC236}">
                <a16:creationId xmlns:a16="http://schemas.microsoft.com/office/drawing/2014/main" id="{149CCFC1-3226-B40D-D3C9-ED1AA72B3D44}"/>
              </a:ext>
            </a:extLst>
          </p:cNvPr>
          <p:cNvPicPr>
            <a:picLocks noChangeAspect="1"/>
          </p:cNvPicPr>
          <p:nvPr/>
        </p:nvPicPr>
        <p:blipFill>
          <a:blip r:embed="rId4"/>
          <a:stretch>
            <a:fillRect/>
          </a:stretch>
        </p:blipFill>
        <p:spPr>
          <a:xfrm>
            <a:off x="5795336" y="3429000"/>
            <a:ext cx="5397910" cy="1435608"/>
          </a:xfrm>
          <a:prstGeom prst="rect">
            <a:avLst/>
          </a:prstGeom>
        </p:spPr>
      </p:pic>
      <p:sp>
        <p:nvSpPr>
          <p:cNvPr id="23" name="TextBox 22">
            <a:extLst>
              <a:ext uri="{FF2B5EF4-FFF2-40B4-BE49-F238E27FC236}">
                <a16:creationId xmlns:a16="http://schemas.microsoft.com/office/drawing/2014/main" id="{86EBFABD-A109-9B42-A888-D9559439691A}"/>
              </a:ext>
            </a:extLst>
          </p:cNvPr>
          <p:cNvSpPr txBox="1"/>
          <p:nvPr/>
        </p:nvSpPr>
        <p:spPr>
          <a:xfrm>
            <a:off x="5625900" y="3657598"/>
            <a:ext cx="5515671"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November 19, 2025</a:t>
            </a:r>
          </a:p>
        </p:txBody>
      </p:sp>
      <p:pic>
        <p:nvPicPr>
          <p:cNvPr id="24" name="Picture 23" descr="A black background with a black square&#10;&#10;AI-generated content may be incorrect.">
            <a:extLst>
              <a:ext uri="{FF2B5EF4-FFF2-40B4-BE49-F238E27FC236}">
                <a16:creationId xmlns:a16="http://schemas.microsoft.com/office/drawing/2014/main" id="{3539E62C-54A6-52DE-E9E4-D9385FADCBBA}"/>
              </a:ext>
            </a:extLst>
          </p:cNvPr>
          <p:cNvPicPr>
            <a:picLocks noChangeAspect="1"/>
          </p:cNvPicPr>
          <p:nvPr/>
        </p:nvPicPr>
        <p:blipFill>
          <a:blip r:embed="rId4"/>
          <a:stretch>
            <a:fillRect/>
          </a:stretch>
        </p:blipFill>
        <p:spPr>
          <a:xfrm>
            <a:off x="5657612" y="3748476"/>
            <a:ext cx="5684450" cy="1116131"/>
          </a:xfrm>
          <a:prstGeom prst="rect">
            <a:avLst/>
          </a:prstGeom>
        </p:spPr>
      </p:pic>
      <p:sp>
        <p:nvSpPr>
          <p:cNvPr id="25" name="TextBox 24">
            <a:extLst>
              <a:ext uri="{FF2B5EF4-FFF2-40B4-BE49-F238E27FC236}">
                <a16:creationId xmlns:a16="http://schemas.microsoft.com/office/drawing/2014/main" id="{81ED3594-E313-61C9-6D6A-EB8C688A10FF}"/>
              </a:ext>
            </a:extLst>
          </p:cNvPr>
          <p:cNvSpPr txBox="1"/>
          <p:nvPr/>
        </p:nvSpPr>
        <p:spPr>
          <a:xfrm>
            <a:off x="6095997" y="3937518"/>
            <a:ext cx="4824857" cy="523220"/>
          </a:xfrm>
          <a:prstGeom prst="rect">
            <a:avLst/>
          </a:prstGeom>
          <a:noFill/>
        </p:spPr>
        <p:txBody>
          <a:bodyPr wrap="square" rtlCol="0">
            <a:spAutoFit/>
          </a:bodyPr>
          <a:lstStyle/>
          <a:p>
            <a:pPr algn="ctr"/>
            <a:r>
              <a:rPr lang="en-US" sz="2800" b="1" dirty="0">
                <a:solidFill>
                  <a:schemeClr val="bg1"/>
                </a:solidFill>
                <a:latin typeface="Goudy Old Style" panose="02020502050305020303" pitchFamily="18" charset="77"/>
              </a:rPr>
              <a:t>December 3, 2025</a:t>
            </a:r>
          </a:p>
        </p:txBody>
      </p:sp>
      <p:pic>
        <p:nvPicPr>
          <p:cNvPr id="26" name="Picture 25" descr="A black background with a black square&#10;&#10;AI-generated content may be incorrect.">
            <a:extLst>
              <a:ext uri="{FF2B5EF4-FFF2-40B4-BE49-F238E27FC236}">
                <a16:creationId xmlns:a16="http://schemas.microsoft.com/office/drawing/2014/main" id="{5A75DE33-3AA1-542F-FD6A-E6478910E076}"/>
              </a:ext>
            </a:extLst>
          </p:cNvPr>
          <p:cNvPicPr>
            <a:picLocks noChangeAspect="1"/>
          </p:cNvPicPr>
          <p:nvPr/>
        </p:nvPicPr>
        <p:blipFill>
          <a:blip r:embed="rId4"/>
          <a:stretch>
            <a:fillRect/>
          </a:stretch>
        </p:blipFill>
        <p:spPr>
          <a:xfrm>
            <a:off x="5779807" y="3657598"/>
            <a:ext cx="5531197" cy="1229870"/>
          </a:xfrm>
          <a:prstGeom prst="rect">
            <a:avLst/>
          </a:prstGeom>
        </p:spPr>
      </p:pic>
      <p:sp>
        <p:nvSpPr>
          <p:cNvPr id="4" name="TextBox 3">
            <a:extLst>
              <a:ext uri="{FF2B5EF4-FFF2-40B4-BE49-F238E27FC236}">
                <a16:creationId xmlns:a16="http://schemas.microsoft.com/office/drawing/2014/main" id="{5A745F51-45D2-8157-E392-3C2C392C8350}"/>
              </a:ext>
            </a:extLst>
          </p:cNvPr>
          <p:cNvSpPr txBox="1"/>
          <p:nvPr/>
        </p:nvSpPr>
        <p:spPr>
          <a:xfrm>
            <a:off x="6705600" y="3911891"/>
            <a:ext cx="3911599"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March 18, 2026</a:t>
            </a:r>
          </a:p>
        </p:txBody>
      </p:sp>
    </p:spTree>
    <p:extLst>
      <p:ext uri="{BB962C8B-B14F-4D97-AF65-F5344CB8AC3E}">
        <p14:creationId xmlns:p14="http://schemas.microsoft.com/office/powerpoint/2010/main" val="3184223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593633A-70B7-0D36-8C82-7265259FB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667F94-3E82-3983-F8BC-4CF43F5D6B2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2808F678-2E65-A3AA-6703-4E4FE203176C}"/>
              </a:ext>
            </a:extLst>
          </p:cNvPr>
          <p:cNvSpPr>
            <a:spLocks noGrp="1"/>
          </p:cNvSpPr>
          <p:nvPr>
            <p:ph type="subTitle" idx="1"/>
          </p:nvPr>
        </p:nvSpPr>
        <p:spPr>
          <a:xfrm>
            <a:off x="-1" y="-1"/>
            <a:ext cx="11260668" cy="6835139"/>
          </a:xfrm>
        </p:spPr>
        <p:txBody>
          <a:bodyPr>
            <a:noAutofit/>
          </a:bodyPr>
          <a:lstStyle/>
          <a:p>
            <a:pPr algn="l">
              <a:spcBef>
                <a:spcPts val="0"/>
              </a:spcBef>
            </a:pPr>
            <a:r>
              <a:rPr lang="en-US" sz="2200" b="1" dirty="0">
                <a:solidFill>
                  <a:schemeClr val="bg1"/>
                </a:solidFill>
                <a:latin typeface="Goudy Old Style" panose="02020502050305020303" pitchFamily="18" charset="77"/>
              </a:rPr>
              <a:t>A severely injured </a:t>
            </a:r>
            <a:r>
              <a:rPr lang="en-US" sz="2200" b="1" dirty="0" err="1">
                <a:solidFill>
                  <a:schemeClr val="bg1"/>
                </a:solidFill>
                <a:latin typeface="Goudy Old Style" panose="02020502050305020303" pitchFamily="18" charset="77"/>
              </a:rPr>
              <a:t>Reepicheep</a:t>
            </a:r>
            <a:r>
              <a:rPr lang="en-US" sz="2200" b="1" dirty="0">
                <a:solidFill>
                  <a:schemeClr val="bg1"/>
                </a:solidFill>
                <a:latin typeface="Goudy Old Style" panose="02020502050305020303" pitchFamily="18" charset="77"/>
              </a:rPr>
              <a:t> is brought on a litter to Aslan by the mice, and Lucy’s cordial heals him save for his missing tail, which after some discussion Aslan restores.</a:t>
            </a:r>
          </a:p>
          <a:p>
            <a:pPr algn="l">
              <a:spcBef>
                <a:spcPts val="0"/>
              </a:spcBef>
            </a:pPr>
            <a:r>
              <a:rPr lang="en-US" sz="2200" dirty="0">
                <a:solidFill>
                  <a:schemeClr val="bg1"/>
                </a:solidFill>
                <a:latin typeface="Goudy Old Style" panose="02020502050305020303" pitchFamily="18" charset="77"/>
              </a:rPr>
              <a:t>“For at that moment a curious little procession was approaching — eleven Mice, six of whom carried between them something on a litter made of branches, but the litter was no bigger than a large atlas. No one has ever seen mice more woebegone than these. They were plastered with mud some with blood too — and their ears were down and their whiskers drooped and their tails dragged in the grass, and their leader piped on his slender pipe a melancholy tune. On the litter lay what seemed little better than a damp heap of fur; all that was left of </a:t>
            </a:r>
            <a:r>
              <a:rPr lang="en-US" sz="2200" dirty="0" err="1">
                <a:solidFill>
                  <a:schemeClr val="bg1"/>
                </a:solidFill>
                <a:latin typeface="Goudy Old Style" panose="02020502050305020303" pitchFamily="18" charset="77"/>
              </a:rPr>
              <a:t>Reepicheep</a:t>
            </a:r>
            <a:r>
              <a:rPr lang="en-US" sz="2200" dirty="0">
                <a:solidFill>
                  <a:schemeClr val="bg1"/>
                </a:solidFill>
                <a:latin typeface="Goudy Old Style" panose="02020502050305020303" pitchFamily="18" charset="77"/>
              </a:rPr>
              <a:t>. He was still breathing, but more dead than alive, gashed with innumerable wounds, one paw crushed, and, where his tail had been, a bandaged stump. "Now, Lucy," said Aslan. Lucy had her diamond bottle out in a moment. Though only a drop was needed on each of </a:t>
            </a:r>
            <a:r>
              <a:rPr lang="en-US" sz="2200" dirty="0" err="1">
                <a:solidFill>
                  <a:schemeClr val="bg1"/>
                </a:solidFill>
                <a:latin typeface="Goudy Old Style" panose="02020502050305020303" pitchFamily="18" charset="77"/>
              </a:rPr>
              <a:t>Reepicheep's</a:t>
            </a:r>
            <a:r>
              <a:rPr lang="en-US" sz="2200" dirty="0">
                <a:solidFill>
                  <a:schemeClr val="bg1"/>
                </a:solidFill>
                <a:latin typeface="Goudy Old Style" panose="02020502050305020303" pitchFamily="18" charset="77"/>
              </a:rPr>
              <a:t> wounds, the wounds were so many that there was a long and anxious silence before she had finished and the Master Mouse sprang from the litter. His hand went at once to his sword hilt, with the other he twirled his whiskers. He bowed. "Hail, Aslan!" came his shrill voice. "I have the </a:t>
            </a:r>
            <a:r>
              <a:rPr lang="en-US" sz="2200" dirty="0" err="1">
                <a:solidFill>
                  <a:schemeClr val="bg1"/>
                </a:solidFill>
                <a:latin typeface="Goudy Old Style" panose="02020502050305020303" pitchFamily="18" charset="77"/>
              </a:rPr>
              <a:t>honour</a:t>
            </a:r>
            <a:r>
              <a:rPr lang="en-US" sz="2200" dirty="0">
                <a:solidFill>
                  <a:schemeClr val="bg1"/>
                </a:solidFill>
                <a:latin typeface="Goudy Old Style" panose="02020502050305020303" pitchFamily="18" charset="77"/>
              </a:rPr>
              <a:t> —" But then he suddenly stopped. The fact was that he still had no tail…</a:t>
            </a:r>
            <a:r>
              <a:rPr lang="en-US" sz="2000" dirty="0"/>
              <a:t>"</a:t>
            </a:r>
            <a:r>
              <a:rPr lang="en-US" sz="2200" dirty="0">
                <a:solidFill>
                  <a:schemeClr val="bg1"/>
                </a:solidFill>
                <a:latin typeface="Goudy Old Style" panose="02020502050305020303" pitchFamily="18" charset="77"/>
              </a:rPr>
              <a:t>”But what do you want with a tail?" asked Aslan. "Sir," said the Mouse, "I can eat and sleep and die for my King without one. But a tail is the </a:t>
            </a:r>
            <a:r>
              <a:rPr lang="en-US" sz="2200" dirty="0" err="1">
                <a:solidFill>
                  <a:schemeClr val="bg1"/>
                </a:solidFill>
                <a:latin typeface="Goudy Old Style" panose="02020502050305020303" pitchFamily="18" charset="77"/>
              </a:rPr>
              <a:t>honour</a:t>
            </a:r>
            <a:r>
              <a:rPr lang="en-US" sz="2200" dirty="0">
                <a:solidFill>
                  <a:schemeClr val="bg1"/>
                </a:solidFill>
                <a:latin typeface="Goudy Old Style" panose="02020502050305020303" pitchFamily="18" charset="77"/>
              </a:rPr>
              <a:t> and glory of a Mouse." "I have sometimes wondered, friend," said Aslan, "whether you do not think too much about your </a:t>
            </a:r>
            <a:r>
              <a:rPr lang="en-US" sz="2200" dirty="0" err="1">
                <a:solidFill>
                  <a:schemeClr val="bg1"/>
                </a:solidFill>
                <a:latin typeface="Goudy Old Style" panose="02020502050305020303" pitchFamily="18" charset="77"/>
              </a:rPr>
              <a:t>honour</a:t>
            </a:r>
            <a:r>
              <a:rPr lang="en-US" sz="2200" dirty="0">
                <a:solidFill>
                  <a:schemeClr val="bg1"/>
                </a:solidFill>
                <a:latin typeface="Goudy Old Style" panose="02020502050305020303" pitchFamily="18" charset="77"/>
              </a:rPr>
              <a:t>…[but] for the love that is between you and your people, and still more for the kindness your people showed me long ago when you ate away the cords that bound me on the Stone Table (and it was then, though you have long forgotten it, that you began to be Talking Mice), you shall have your tail again."</a:t>
            </a:r>
            <a:endParaRPr lang="en-US" sz="8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A858740D-E01B-CE31-C256-8B578DAC610A}"/>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19E656B5-7425-A0F4-D1D5-2E4152E7CACC}"/>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4170908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FB581B1-EC48-CB0A-10A4-7C41E21FA2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9B2758-E354-183B-D929-A8265F5422BA}"/>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81977A39-D32C-DD13-CF1B-DA280AFB577B}"/>
              </a:ext>
            </a:extLst>
          </p:cNvPr>
          <p:cNvSpPr>
            <a:spLocks noGrp="1"/>
          </p:cNvSpPr>
          <p:nvPr>
            <p:ph type="subTitle" idx="1"/>
          </p:nvPr>
        </p:nvSpPr>
        <p:spPr>
          <a:xfrm>
            <a:off x="-1" y="-1"/>
            <a:ext cx="11260668" cy="6835139"/>
          </a:xfrm>
        </p:spPr>
        <p:txBody>
          <a:bodyPr>
            <a:noAutofit/>
          </a:bodyPr>
          <a:lstStyle/>
          <a:p>
            <a:pPr algn="l">
              <a:spcBef>
                <a:spcPts val="0"/>
              </a:spcBef>
            </a:pPr>
            <a:r>
              <a:rPr lang="en-US" sz="2200" b="1" dirty="0">
                <a:solidFill>
                  <a:schemeClr val="bg1"/>
                </a:solidFill>
                <a:latin typeface="Goudy Old Style" panose="02020502050305020303" pitchFamily="18" charset="77"/>
              </a:rPr>
              <a:t>Bonfires are lit and a great and joyous victory feast ensues.</a:t>
            </a:r>
          </a:p>
          <a:p>
            <a:pPr algn="l">
              <a:spcBef>
                <a:spcPts val="0"/>
              </a:spcBef>
            </a:pPr>
            <a:endParaRPr lang="en-US" sz="900" b="1" dirty="0">
              <a:solidFill>
                <a:schemeClr val="bg1"/>
              </a:solidFill>
              <a:latin typeface="Goudy Old Style" panose="02020502050305020303" pitchFamily="18" charset="77"/>
            </a:endParaRPr>
          </a:p>
          <a:p>
            <a:pPr algn="l">
              <a:spcBef>
                <a:spcPts val="0"/>
              </a:spcBef>
            </a:pPr>
            <a:r>
              <a:rPr lang="en-US" sz="2200" dirty="0">
                <a:solidFill>
                  <a:schemeClr val="bg1"/>
                </a:solidFill>
                <a:latin typeface="Goudy Old Style" panose="02020502050305020303" pitchFamily="18" charset="77"/>
              </a:rPr>
              <a:t>“Then three or four of the Red Dwarfs came forward with their tinder boxes and set light to the pile, which first crackled, and then blazed, and finally roared as a woodland bonfire on midsummer night ought to do. And everyone sat down in a wide circle round it. Then Bacchus and Silenus and the Maenads began a dance, far wilder than the dance of the trees; not merely a dance for fun and beauty (though it was that too) but a magic dance of plenty, and where their hands touched, and where their feet fell, the feast came into existence sides of roasted meat that filled the grove with delicious smell, and wheaten cakes and oaten cakes, honey and many-</a:t>
            </a:r>
            <a:r>
              <a:rPr lang="en-US" sz="2200" dirty="0" err="1">
                <a:solidFill>
                  <a:schemeClr val="bg1"/>
                </a:solidFill>
                <a:latin typeface="Goudy Old Style" panose="02020502050305020303" pitchFamily="18" charset="77"/>
              </a:rPr>
              <a:t>coloured</a:t>
            </a:r>
            <a:r>
              <a:rPr lang="en-US" sz="2200" dirty="0">
                <a:solidFill>
                  <a:schemeClr val="bg1"/>
                </a:solidFill>
                <a:latin typeface="Goudy Old Style" panose="02020502050305020303" pitchFamily="18" charset="77"/>
              </a:rPr>
              <a:t> sugars and cream as thick as porridge and as smooth as still water, peaches, nectarines, pomegranates, pears, grapes, strawberries, raspberries pyramids and cataracts of fruit. Then, in great wooden cups and bowls and mazers, wreathed with ivy, came the wines; dark, thick ones like syrups of mulberry juice, and clear red ones like red jellies liquefied, and yellow wines and green wines and yellow-green and greenish-yellow. But for the tree people different fare was provided… Thus Aslan feasted the Narnians till long after the sunset had died away...</a:t>
            </a:r>
            <a:endParaRPr lang="en-US" sz="8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6D584DFE-7E73-5FB3-DA66-9CDA7ADE92C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3BDCC3F2-C863-3799-13AF-E3A19B0CCF40}"/>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472395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2213785-C4BC-43AC-3A7E-C09623E5A6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DEBA6F-20FE-6B85-FD93-774C8EFE089F}"/>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87B40E90-9270-32D1-72A2-ECFC670EE02A}"/>
              </a:ext>
            </a:extLst>
          </p:cNvPr>
          <p:cNvSpPr>
            <a:spLocks noGrp="1"/>
          </p:cNvSpPr>
          <p:nvPr>
            <p:ph type="subTitle" idx="1"/>
          </p:nvPr>
        </p:nvSpPr>
        <p:spPr>
          <a:xfrm>
            <a:off x="-1" y="-1"/>
            <a:ext cx="11260668" cy="6835139"/>
          </a:xfrm>
        </p:spPr>
        <p:txBody>
          <a:bodyPr>
            <a:noAutofit/>
          </a:bodyPr>
          <a:lstStyle/>
          <a:p>
            <a:pPr algn="l">
              <a:spcBef>
                <a:spcPts val="0"/>
              </a:spcBef>
            </a:pPr>
            <a:r>
              <a:rPr lang="en-US" sz="2200" b="1" dirty="0">
                <a:solidFill>
                  <a:schemeClr val="bg1"/>
                </a:solidFill>
                <a:latin typeface="Goudy Old Style" panose="02020502050305020303" pitchFamily="18" charset="77"/>
              </a:rPr>
              <a:t>Aslan  offers the </a:t>
            </a:r>
            <a:r>
              <a:rPr lang="en-US" sz="2200" b="1" dirty="0" err="1">
                <a:solidFill>
                  <a:schemeClr val="bg1"/>
                </a:solidFill>
                <a:latin typeface="Goudy Old Style" panose="02020502050305020303" pitchFamily="18" charset="77"/>
              </a:rPr>
              <a:t>Telmarines</a:t>
            </a:r>
            <a:r>
              <a:rPr lang="en-US" sz="2200" b="1" dirty="0">
                <a:solidFill>
                  <a:schemeClr val="bg1"/>
                </a:solidFill>
                <a:latin typeface="Goudy Old Style" panose="02020502050305020303" pitchFamily="18" charset="77"/>
              </a:rPr>
              <a:t> a choice—to stay in the new Narnia or to go to a country he has prepared for them on Earth, meanwhile explaining how Caspian’s ancestors came to Narnia.</a:t>
            </a:r>
          </a:p>
          <a:p>
            <a:pPr algn="l">
              <a:spcBef>
                <a:spcPts val="0"/>
              </a:spcBef>
            </a:pPr>
            <a:r>
              <a:rPr lang="en-US" sz="2200" dirty="0">
                <a:solidFill>
                  <a:schemeClr val="bg1"/>
                </a:solidFill>
                <a:latin typeface="Goudy Old Style" panose="02020502050305020303" pitchFamily="18" charset="77"/>
              </a:rPr>
              <a:t>“Next day messengers (who were chiefly squirrels and birds) were sent all over the country with a proclamation to the scattered </a:t>
            </a:r>
            <a:r>
              <a:rPr lang="en-US" sz="2200" dirty="0" err="1">
                <a:solidFill>
                  <a:schemeClr val="bg1"/>
                </a:solidFill>
                <a:latin typeface="Goudy Old Style" panose="02020502050305020303" pitchFamily="18" charset="77"/>
              </a:rPr>
              <a:t>Telmarines</a:t>
            </a:r>
            <a:r>
              <a:rPr lang="en-US" sz="2200" dirty="0">
                <a:solidFill>
                  <a:schemeClr val="bg1"/>
                </a:solidFill>
                <a:latin typeface="Goudy Old Style" panose="02020502050305020303" pitchFamily="18" charset="77"/>
              </a:rPr>
              <a:t> — including, of course, the prisoners in </a:t>
            </a:r>
            <a:r>
              <a:rPr lang="en-US" sz="2200" dirty="0" err="1">
                <a:solidFill>
                  <a:schemeClr val="bg1"/>
                </a:solidFill>
                <a:latin typeface="Goudy Old Style" panose="02020502050305020303" pitchFamily="18" charset="77"/>
              </a:rPr>
              <a:t>Beruna</a:t>
            </a:r>
            <a:r>
              <a:rPr lang="en-US" sz="2200" dirty="0">
                <a:solidFill>
                  <a:schemeClr val="bg1"/>
                </a:solidFill>
                <a:latin typeface="Goudy Old Style" panose="02020502050305020303" pitchFamily="18" charset="77"/>
              </a:rPr>
              <a:t>. They were told that Caspian was now King and that Narnia would henceforth belong to the Talking Beasts and the Dwarfs and Dryads and Fauns and other creatures quite as much as to the men. Any who chose to stay under the new conditions might do so; but for those who did not like the idea, Aslan would provide another home. "Men of </a:t>
            </a:r>
            <a:r>
              <a:rPr lang="en-US" sz="2200" dirty="0" err="1">
                <a:solidFill>
                  <a:schemeClr val="bg1"/>
                </a:solidFill>
                <a:latin typeface="Goudy Old Style" panose="02020502050305020303" pitchFamily="18" charset="77"/>
              </a:rPr>
              <a:t>Telmar</a:t>
            </a:r>
            <a:r>
              <a:rPr lang="en-US" sz="2200" dirty="0">
                <a:solidFill>
                  <a:schemeClr val="bg1"/>
                </a:solidFill>
                <a:latin typeface="Goudy Old Style" panose="02020502050305020303" pitchFamily="18" charset="77"/>
              </a:rPr>
              <a:t>," said Aslan, "you who seek a new land, hear my words. I will send you all to your own country, which I know and you do not." "We don't remember </a:t>
            </a:r>
            <a:r>
              <a:rPr lang="en-US" sz="2200" dirty="0" err="1">
                <a:solidFill>
                  <a:schemeClr val="bg1"/>
                </a:solidFill>
                <a:latin typeface="Goudy Old Style" panose="02020502050305020303" pitchFamily="18" charset="77"/>
              </a:rPr>
              <a:t>Telmar</a:t>
            </a:r>
            <a:r>
              <a:rPr lang="en-US" sz="2200" dirty="0">
                <a:solidFill>
                  <a:schemeClr val="bg1"/>
                </a:solidFill>
                <a:latin typeface="Goudy Old Style" panose="02020502050305020303" pitchFamily="18" charset="77"/>
              </a:rPr>
              <a:t>. We don't know where it is. We don't know what it is like," grumbled the </a:t>
            </a:r>
            <a:r>
              <a:rPr lang="en-US" sz="2200" dirty="0" err="1">
                <a:solidFill>
                  <a:schemeClr val="bg1"/>
                </a:solidFill>
                <a:latin typeface="Goudy Old Style" panose="02020502050305020303" pitchFamily="18" charset="77"/>
              </a:rPr>
              <a:t>Telmarines</a:t>
            </a:r>
            <a:r>
              <a:rPr lang="en-US" sz="2200" dirty="0">
                <a:solidFill>
                  <a:schemeClr val="bg1"/>
                </a:solidFill>
                <a:latin typeface="Goudy Old Style" panose="02020502050305020303" pitchFamily="18" charset="77"/>
              </a:rPr>
              <a:t>. "You came into Narnia out of </a:t>
            </a:r>
            <a:r>
              <a:rPr lang="en-US" sz="2200" dirty="0" err="1">
                <a:solidFill>
                  <a:schemeClr val="bg1"/>
                </a:solidFill>
                <a:latin typeface="Goudy Old Style" panose="02020502050305020303" pitchFamily="18" charset="77"/>
              </a:rPr>
              <a:t>Telmar</a:t>
            </a:r>
            <a:r>
              <a:rPr lang="en-US" sz="2200" dirty="0">
                <a:solidFill>
                  <a:schemeClr val="bg1"/>
                </a:solidFill>
                <a:latin typeface="Goudy Old Style" panose="02020502050305020303" pitchFamily="18" charset="77"/>
              </a:rPr>
              <a:t>," said Aslan. "But you came into </a:t>
            </a:r>
            <a:r>
              <a:rPr lang="en-US" sz="2200" dirty="0" err="1">
                <a:solidFill>
                  <a:schemeClr val="bg1"/>
                </a:solidFill>
                <a:latin typeface="Goudy Old Style" panose="02020502050305020303" pitchFamily="18" charset="77"/>
              </a:rPr>
              <a:t>Telmar</a:t>
            </a:r>
            <a:r>
              <a:rPr lang="en-US" sz="2200" dirty="0">
                <a:solidFill>
                  <a:schemeClr val="bg1"/>
                </a:solidFill>
                <a:latin typeface="Goudy Old Style" panose="02020502050305020303" pitchFamily="18" charset="77"/>
              </a:rPr>
              <a:t> from another place. You do not belong to this world at all. You came hither, certain generations ago, out of that same world to which the High King Peter belongs.”</a:t>
            </a:r>
          </a:p>
          <a:p>
            <a:pPr algn="l">
              <a:spcBef>
                <a:spcPts val="0"/>
              </a:spcBef>
            </a:pPr>
            <a:endParaRPr lang="en-US" sz="2200" b="1" dirty="0">
              <a:solidFill>
                <a:schemeClr val="bg1"/>
              </a:solidFill>
              <a:latin typeface="Goudy Old Style" panose="02020502050305020303" pitchFamily="18" charset="77"/>
            </a:endParaRPr>
          </a:p>
          <a:p>
            <a:pPr algn="l">
              <a:spcBef>
                <a:spcPts val="0"/>
              </a:spcBef>
            </a:pPr>
            <a:r>
              <a:rPr lang="en-US" sz="2200" b="1" dirty="0">
                <a:solidFill>
                  <a:schemeClr val="bg1"/>
                </a:solidFill>
                <a:latin typeface="Goudy Old Style" panose="02020502050305020303" pitchFamily="18" charset="77"/>
              </a:rPr>
              <a:t>Peter and the other children leave behind their royal outfits and prepare to return to the train station in England, as Peter explains that he and Susan will not be returning to Narnia.</a:t>
            </a:r>
          </a:p>
          <a:p>
            <a:pPr algn="l">
              <a:spcBef>
                <a:spcPts val="0"/>
              </a:spcBef>
            </a:pPr>
            <a:r>
              <a:rPr lang="en-US" sz="2200" dirty="0">
                <a:solidFill>
                  <a:schemeClr val="bg1"/>
                </a:solidFill>
                <a:latin typeface="Goudy Old Style" panose="02020502050305020303" pitchFamily="18" charset="77"/>
              </a:rPr>
              <a:t>"Come on," said Peter suddenly to Edmund and Lucy. "Our time's up." "What do you mean?" said Edmund. "This way," said Susan, who seemed to know all about it. "Back into the trees. We've got to change." "Change what?" asked Lucy. "Our clothes, of course," said Susan. "Nice fools we'd look on the platform of an English station in these." "But our other things are at Caspian's castle," said Edmund. "No, they're not," said Peter, still leading the way into the thickest wood. "They're all here. They were brought down in bundles this morning. It's all arranged." "Was that what Aslan was</a:t>
            </a:r>
            <a:endParaRPr lang="en-US" sz="8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30C03FA9-43EC-583F-9CFD-10FE1507470F}"/>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83F00E18-68B0-5B0E-DA32-5A8D4D4E9B79}"/>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3684681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AB69E7D-C3B8-B168-555E-3CAA0BA11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6163A5-73CC-69A3-F16B-CB0F1213318C}"/>
              </a:ext>
            </a:extLst>
          </p:cNvPr>
          <p:cNvSpPr>
            <a:spLocks noGrp="1"/>
          </p:cNvSpPr>
          <p:nvPr>
            <p:ph type="ctrTitle"/>
          </p:nvPr>
        </p:nvSpPr>
        <p:spPr>
          <a:xfrm>
            <a:off x="142875" y="0"/>
            <a:ext cx="9847791"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7B3CDF53-F2D0-22B9-96D8-B96B1612A538}"/>
              </a:ext>
            </a:extLst>
          </p:cNvPr>
          <p:cNvSpPr>
            <a:spLocks noGrp="1"/>
          </p:cNvSpPr>
          <p:nvPr>
            <p:ph type="subTitle" idx="1"/>
          </p:nvPr>
        </p:nvSpPr>
        <p:spPr>
          <a:xfrm>
            <a:off x="-1" y="-1"/>
            <a:ext cx="11260668" cy="6835139"/>
          </a:xfrm>
        </p:spPr>
        <p:txBody>
          <a:bodyPr>
            <a:noAutofit/>
          </a:bodyPr>
          <a:lstStyle/>
          <a:p>
            <a:pPr algn="l">
              <a:spcBef>
                <a:spcPts val="0"/>
              </a:spcBef>
            </a:pPr>
            <a:r>
              <a:rPr lang="en-US" sz="2200" dirty="0">
                <a:solidFill>
                  <a:schemeClr val="bg1"/>
                </a:solidFill>
                <a:latin typeface="Goudy Old Style" panose="02020502050305020303" pitchFamily="18" charset="77"/>
              </a:rPr>
              <a:t>talking to you and Susan about this morning?" asked Lucy. "Yes — that and other things," said Peter, his face very solemn. "I can't tell it to you all. There were things he wanted to say to Su and me because we're not coming back to Narnia." "Never?" cried Edmund and Lucy in dismay. "Oh, you two are," answered Peter. "At least, from what he said, I'm pretty sure he means you to get back some day. But not Su and me. He says we're getting too old." "Oh, Peter," said Lucy. "What awful bad luck. Can you bear it?" "Well, I think I can," said Peter. "It's all rather different from what I thought. You'll understand when it comes to your last time. But, quick, here are our things." It was odd, and not very nice, to take off their royal clothes and to come back in their school things (not very fresh now) into that great assembly.</a:t>
            </a:r>
            <a:endParaRPr lang="en-US" sz="800" dirty="0">
              <a:solidFill>
                <a:schemeClr val="bg1"/>
              </a:solidFill>
              <a:latin typeface="Goudy Old Style" panose="02020502050305020303" pitchFamily="18" charset="77"/>
            </a:endParaRPr>
          </a:p>
          <a:p>
            <a:pPr algn="l">
              <a:spcBef>
                <a:spcPts val="0"/>
              </a:spcBef>
            </a:pPr>
            <a:endParaRPr lang="en-US" sz="800" b="1" dirty="0">
              <a:solidFill>
                <a:schemeClr val="bg1"/>
              </a:solidFill>
              <a:latin typeface="Goudy Old Style" panose="02020502050305020303" pitchFamily="18" charset="77"/>
            </a:endParaRPr>
          </a:p>
          <a:p>
            <a:pPr algn="l">
              <a:spcBef>
                <a:spcPts val="0"/>
              </a:spcBef>
            </a:pPr>
            <a:r>
              <a:rPr lang="en-US" sz="2200" b="1" u="sng" dirty="0">
                <a:solidFill>
                  <a:schemeClr val="bg1"/>
                </a:solidFill>
                <a:latin typeface="Goudy Old Style" panose="02020502050305020303" pitchFamily="18" charset="77"/>
              </a:rPr>
              <a:t>THEMES</a:t>
            </a:r>
            <a:endParaRPr lang="en-US" sz="600" b="1" u="sng" dirty="0">
              <a:solidFill>
                <a:schemeClr val="bg1"/>
              </a:solidFill>
              <a:latin typeface="Goudy Old Style" panose="02020502050305020303" pitchFamily="18" charset="77"/>
            </a:endParaRPr>
          </a:p>
          <a:p>
            <a:pPr algn="l">
              <a:spcBef>
                <a:spcPts val="0"/>
              </a:spcBef>
            </a:pPr>
            <a:endParaRPr lang="en-US" sz="600"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For true hearts there is Joy in the presence of Aslan/Christ but fear for those who do not know Him.</a:t>
            </a:r>
          </a:p>
          <a:p>
            <a:pPr algn="l">
              <a:spcBef>
                <a:spcPts val="0"/>
              </a:spcBef>
            </a:pPr>
            <a:r>
              <a:rPr lang="en-US" sz="2200" dirty="0">
                <a:solidFill>
                  <a:schemeClr val="bg1"/>
                </a:solidFill>
                <a:latin typeface="Goudy Old Style" panose="02020502050305020303" pitchFamily="18" charset="77"/>
              </a:rPr>
              <a:t>“At the sight of Aslan the cheeks of the </a:t>
            </a:r>
            <a:r>
              <a:rPr lang="en-US" sz="2200" dirty="0" err="1">
                <a:solidFill>
                  <a:schemeClr val="bg1"/>
                </a:solidFill>
                <a:latin typeface="Goudy Old Style" panose="02020502050305020303" pitchFamily="18" charset="77"/>
              </a:rPr>
              <a:t>Telmarine</a:t>
            </a:r>
            <a:r>
              <a:rPr lang="en-US" sz="2200" dirty="0">
                <a:solidFill>
                  <a:schemeClr val="bg1"/>
                </a:solidFill>
                <a:latin typeface="Goudy Old Style" panose="02020502050305020303" pitchFamily="18" charset="77"/>
              </a:rPr>
              <a:t> soldiers became the </a:t>
            </a:r>
            <a:r>
              <a:rPr lang="en-US" sz="2200" dirty="0" err="1">
                <a:solidFill>
                  <a:schemeClr val="bg1"/>
                </a:solidFill>
                <a:latin typeface="Goudy Old Style" panose="02020502050305020303" pitchFamily="18" charset="77"/>
              </a:rPr>
              <a:t>colour</a:t>
            </a:r>
            <a:r>
              <a:rPr lang="en-US" sz="2200" dirty="0">
                <a:solidFill>
                  <a:schemeClr val="bg1"/>
                </a:solidFill>
                <a:latin typeface="Goudy Old Style" panose="02020502050305020303" pitchFamily="18" charset="77"/>
              </a:rPr>
              <a:t> of cold gravy, their knees knocked together, and many fell on their faces. They had not believed in lions and this made their fear greater… But all the Talking Beasts surged round the Lion, with purrs and grunts and squeaks and </a:t>
            </a:r>
            <a:r>
              <a:rPr lang="en-US" sz="2200" dirty="0" err="1">
                <a:solidFill>
                  <a:schemeClr val="bg1"/>
                </a:solidFill>
                <a:latin typeface="Goudy Old Style" panose="02020502050305020303" pitchFamily="18" charset="77"/>
              </a:rPr>
              <a:t>whinneys</a:t>
            </a:r>
            <a:r>
              <a:rPr lang="en-US" sz="2200" dirty="0">
                <a:solidFill>
                  <a:schemeClr val="bg1"/>
                </a:solidFill>
                <a:latin typeface="Goudy Old Style" panose="02020502050305020303" pitchFamily="18" charset="77"/>
              </a:rPr>
              <a:t> of delight, fawning on him with their tails, rubbing against him, touching him reverently with their noses and going to and </a:t>
            </a:r>
            <a:r>
              <a:rPr lang="en-US" sz="2200" dirty="0" err="1">
                <a:solidFill>
                  <a:schemeClr val="bg1"/>
                </a:solidFill>
                <a:latin typeface="Goudy Old Style" panose="02020502050305020303" pitchFamily="18" charset="77"/>
              </a:rPr>
              <a:t>fro</a:t>
            </a:r>
            <a:r>
              <a:rPr lang="en-US" sz="2200" dirty="0">
                <a:solidFill>
                  <a:schemeClr val="bg1"/>
                </a:solidFill>
                <a:latin typeface="Goudy Old Style" panose="02020502050305020303" pitchFamily="18" charset="77"/>
              </a:rPr>
              <a:t> under his body and between his legs.”</a:t>
            </a:r>
            <a:r>
              <a:rPr lang="en-US" dirty="0"/>
              <a:t> </a:t>
            </a:r>
            <a:r>
              <a:rPr lang="en-US" sz="2200" i="1" dirty="0">
                <a:solidFill>
                  <a:schemeClr val="bg1"/>
                </a:solidFill>
                <a:latin typeface="Goudy Old Style" panose="02020502050305020303" pitchFamily="18" charset="77"/>
              </a:rPr>
              <a:t>“Not everyone who says to me, ‘Lord, Lord,’ will enter the kingdom of heaven, but the one who does the will of my Father who is in heaven. On that day many will say to me, ‘Lord, Lord, did we not prophesy in your name, and cast out demons in your name, and do many mighty works in your name?’ And then will I declare to them, ‘I never knew you; depart from me, you workers of lawlessness.’ </a:t>
            </a:r>
            <a:r>
              <a:rPr lang="en-US" sz="1600" dirty="0">
                <a:solidFill>
                  <a:schemeClr val="bg1"/>
                </a:solidFill>
                <a:latin typeface="Goudy Old Style" panose="02020502050305020303" pitchFamily="18" charset="77"/>
              </a:rPr>
              <a:t>Mt. 7:21-23 </a:t>
            </a:r>
            <a:r>
              <a:rPr lang="en-US" sz="2200" i="1" dirty="0">
                <a:solidFill>
                  <a:schemeClr val="bg1"/>
                </a:solidFill>
                <a:latin typeface="Goudy Old Style" panose="02020502050305020303" pitchFamily="18" charset="77"/>
              </a:rPr>
              <a:t>And he will place the sheep on his right, but the goats on the left. Then the King will say to those on his right, ‘Come, you who are blessed by my Father, inherit the kingdom prepared for you from the foundation of the world. </a:t>
            </a:r>
            <a:r>
              <a:rPr lang="en-US" sz="1600" dirty="0">
                <a:solidFill>
                  <a:schemeClr val="bg1"/>
                </a:solidFill>
                <a:latin typeface="Goudy Old Style" panose="02020502050305020303" pitchFamily="18" charset="77"/>
              </a:rPr>
              <a:t>Mt. 25:33-34</a:t>
            </a:r>
            <a:endParaRPr lang="en-US" sz="1600" b="1"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2D693F25-8EC3-DDDD-9035-E1145E6102F3}"/>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BCC97773-502F-E0CB-B8EA-2898D5DD6753}"/>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3893737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A1D6DBD-748A-39F2-2D04-4079F64836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00AD5C-2E7F-7DBE-AEDE-311231A7C5FE}"/>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56A739BD-5912-B892-C079-156A812C6B91}"/>
              </a:ext>
            </a:extLst>
          </p:cNvPr>
          <p:cNvSpPr>
            <a:spLocks noGrp="1"/>
          </p:cNvSpPr>
          <p:nvPr>
            <p:ph type="subTitle" idx="1"/>
          </p:nvPr>
        </p:nvSpPr>
        <p:spPr>
          <a:xfrm>
            <a:off x="-1" y="-1"/>
            <a:ext cx="11260668" cy="6835139"/>
          </a:xfrm>
        </p:spPr>
        <p:txBody>
          <a:bodyPr>
            <a:noAutofit/>
          </a:bodyPr>
          <a:lstStyle/>
          <a:p>
            <a:pPr algn="l">
              <a:spcBef>
                <a:spcPts val="0"/>
              </a:spcBef>
            </a:pPr>
            <a:r>
              <a:rPr lang="en-US" sz="2200" b="1" dirty="0">
                <a:solidFill>
                  <a:schemeClr val="bg1"/>
                </a:solidFill>
                <a:latin typeface="Goudy Old Style" panose="02020502050305020303" pitchFamily="18" charset="77"/>
              </a:rPr>
              <a:t>Humility and dependence on Aslan/Christ are virtues that are prerequisites for a good leader.</a:t>
            </a:r>
          </a:p>
          <a:p>
            <a:pPr algn="l"/>
            <a:r>
              <a:rPr lang="en-US" sz="2000" dirty="0">
                <a:solidFill>
                  <a:schemeClr val="bg1"/>
                </a:solidFill>
                <a:latin typeface="Goudy Old Style" panose="02020502050305020303" pitchFamily="18" charset="77"/>
              </a:rPr>
              <a:t>“</a:t>
            </a:r>
            <a:r>
              <a:rPr lang="en-US" sz="2200" dirty="0">
                <a:solidFill>
                  <a:schemeClr val="bg1"/>
                </a:solidFill>
                <a:latin typeface="Goudy Old Style" panose="02020502050305020303" pitchFamily="18" charset="77"/>
              </a:rPr>
              <a:t>Welcome, Prince," said Aslan. "Do you feel yourself sufficient to take up the Kingship of Narnia?" "I — I don't think I do, Sir," said Caspian. "I'm only a kid." "Good," said Aslan. "If you had felt yourself sufficient, it would have been a proof that you were not. Therefore, under us and under the High King, you shall be King of Narnia, Lord of </a:t>
            </a:r>
            <a:r>
              <a:rPr lang="en-US" sz="2200" dirty="0" err="1">
                <a:solidFill>
                  <a:schemeClr val="bg1"/>
                </a:solidFill>
                <a:latin typeface="Goudy Old Style" panose="02020502050305020303" pitchFamily="18" charset="77"/>
              </a:rPr>
              <a:t>Cair</a:t>
            </a:r>
            <a:r>
              <a:rPr lang="en-US" sz="2200" dirty="0">
                <a:solidFill>
                  <a:schemeClr val="bg1"/>
                </a:solidFill>
                <a:latin typeface="Goudy Old Style" panose="02020502050305020303" pitchFamily="18" charset="77"/>
              </a:rPr>
              <a:t> Paravel, and Emperor of the Lone Islands. You and your heirs while your race lasts.”</a:t>
            </a:r>
            <a:r>
              <a:rPr lang="en-US" dirty="0"/>
              <a:t> </a:t>
            </a:r>
            <a:r>
              <a:rPr lang="en-US" sz="2200" i="1" dirty="0">
                <a:solidFill>
                  <a:schemeClr val="bg1"/>
                </a:solidFill>
                <a:latin typeface="Goudy Old Style" panose="02020502050305020303" pitchFamily="18" charset="77"/>
              </a:rPr>
              <a:t>But the </a:t>
            </a:r>
            <a:r>
              <a:rPr lang="en-US" sz="2200" i="1" cap="small" dirty="0">
                <a:solidFill>
                  <a:schemeClr val="bg1"/>
                </a:solidFill>
                <a:latin typeface="Goudy Old Style" panose="02020502050305020303" pitchFamily="18" charset="77"/>
              </a:rPr>
              <a:t>Lord</a:t>
            </a:r>
            <a:r>
              <a:rPr lang="en-US" sz="2200" i="1" dirty="0">
                <a:solidFill>
                  <a:schemeClr val="bg1"/>
                </a:solidFill>
                <a:latin typeface="Goudy Old Style" panose="02020502050305020303" pitchFamily="18" charset="77"/>
              </a:rPr>
              <a:t> said to Samuel, “Do not look on his appearance or on the height of his stature, because I have rejected him. For the </a:t>
            </a:r>
            <a:r>
              <a:rPr lang="en-US" sz="2200" i="1" cap="small" dirty="0">
                <a:solidFill>
                  <a:schemeClr val="bg1"/>
                </a:solidFill>
                <a:latin typeface="Goudy Old Style" panose="02020502050305020303" pitchFamily="18" charset="77"/>
              </a:rPr>
              <a:t>Lord</a:t>
            </a:r>
            <a:r>
              <a:rPr lang="en-US" sz="2200" i="1" dirty="0">
                <a:solidFill>
                  <a:schemeClr val="bg1"/>
                </a:solidFill>
                <a:latin typeface="Goudy Old Style" panose="02020502050305020303" pitchFamily="18" charset="77"/>
              </a:rPr>
              <a:t> sees not as man sees: man looks on the outward appearance, but the </a:t>
            </a:r>
            <a:r>
              <a:rPr lang="en-US" sz="2200" i="1" cap="small" dirty="0">
                <a:solidFill>
                  <a:schemeClr val="bg1"/>
                </a:solidFill>
                <a:latin typeface="Goudy Old Style" panose="02020502050305020303" pitchFamily="18" charset="77"/>
              </a:rPr>
              <a:t>Lord</a:t>
            </a:r>
            <a:r>
              <a:rPr lang="en-US" sz="2200" i="1" dirty="0">
                <a:solidFill>
                  <a:schemeClr val="bg1"/>
                </a:solidFill>
                <a:latin typeface="Goudy Old Style" panose="02020502050305020303" pitchFamily="18" charset="77"/>
              </a:rPr>
              <a:t> looks on the heart.” </a:t>
            </a:r>
            <a:r>
              <a:rPr lang="en-US" sz="1600" dirty="0">
                <a:solidFill>
                  <a:schemeClr val="bg1"/>
                </a:solidFill>
                <a:latin typeface="Goudy Old Style" panose="02020502050305020303" pitchFamily="18" charset="77"/>
              </a:rPr>
              <a:t>I Sam. 16:7 </a:t>
            </a:r>
            <a:r>
              <a:rPr lang="en-US" sz="2200" i="1" dirty="0">
                <a:solidFill>
                  <a:schemeClr val="bg1"/>
                </a:solidFill>
                <a:latin typeface="Goudy Old Style" panose="02020502050305020303" pitchFamily="18" charset="77"/>
              </a:rPr>
              <a:t>Do nothing from selfish ambition or conceit, but in humility count others more significant than yourselves. Let each of you look not only to his own interests, but also to the interests of others. </a:t>
            </a:r>
            <a:r>
              <a:rPr lang="en-US" sz="1600" dirty="0">
                <a:solidFill>
                  <a:schemeClr val="bg1"/>
                </a:solidFill>
                <a:latin typeface="Goudy Old Style" panose="02020502050305020303" pitchFamily="18" charset="77"/>
              </a:rPr>
              <a:t>Phil. 2:3-4 </a:t>
            </a:r>
            <a:r>
              <a:rPr lang="en-US" sz="2200" i="1" dirty="0">
                <a:solidFill>
                  <a:schemeClr val="bg1"/>
                </a:solidFill>
                <a:latin typeface="Goudy Old Style" panose="02020502050305020303" pitchFamily="18" charset="77"/>
              </a:rPr>
              <a:t>Trust in the </a:t>
            </a:r>
            <a:r>
              <a:rPr lang="en-US" sz="2200" i="1" cap="small" dirty="0">
                <a:solidFill>
                  <a:schemeClr val="bg1"/>
                </a:solidFill>
                <a:latin typeface="Goudy Old Style" panose="02020502050305020303" pitchFamily="18" charset="77"/>
              </a:rPr>
              <a:t>Lord</a:t>
            </a:r>
            <a:r>
              <a:rPr lang="en-US" sz="2200" i="1" dirty="0">
                <a:solidFill>
                  <a:schemeClr val="bg1"/>
                </a:solidFill>
                <a:latin typeface="Goudy Old Style" panose="02020502050305020303" pitchFamily="18" charset="77"/>
              </a:rPr>
              <a:t> with all your heart, and do not lean on your own understanding. In all your ways acknowledge him, and he will make straight your paths. </a:t>
            </a:r>
            <a:r>
              <a:rPr lang="en-US" sz="1600" dirty="0">
                <a:solidFill>
                  <a:schemeClr val="bg1"/>
                </a:solidFill>
                <a:latin typeface="Goudy Old Style" panose="02020502050305020303" pitchFamily="18" charset="77"/>
              </a:rPr>
              <a:t>Prov. 3:5-6 </a:t>
            </a:r>
            <a:r>
              <a:rPr lang="en-US" sz="2200" i="1" dirty="0">
                <a:solidFill>
                  <a:schemeClr val="bg1"/>
                </a:solidFill>
                <a:latin typeface="Goudy Old Style" panose="02020502050305020303" pitchFamily="18" charset="77"/>
              </a:rPr>
              <a:t>Shepherd the flock of God that is among you, exercising oversight, not under compulsion, but willingly, as God would have you; not for shameful gain, but eagerly; not domineering over those in your charge, but being examples to the </a:t>
            </a:r>
            <a:r>
              <a:rPr lang="en-US" sz="2200" i="1" dirty="0" err="1">
                <a:solidFill>
                  <a:schemeClr val="bg1"/>
                </a:solidFill>
                <a:latin typeface="Goudy Old Style" panose="02020502050305020303" pitchFamily="18" charset="77"/>
              </a:rPr>
              <a:t>flock.</a:t>
            </a:r>
            <a:r>
              <a:rPr lang="en-US" sz="1600" dirty="0" err="1">
                <a:solidFill>
                  <a:schemeClr val="bg1"/>
                </a:solidFill>
                <a:latin typeface="Goudy Old Style" panose="02020502050305020303" pitchFamily="18" charset="77"/>
              </a:rPr>
              <a:t>I</a:t>
            </a:r>
            <a:r>
              <a:rPr lang="en-US" sz="1600" dirty="0">
                <a:solidFill>
                  <a:schemeClr val="bg1"/>
                </a:solidFill>
                <a:latin typeface="Goudy Old Style" panose="02020502050305020303" pitchFamily="18" charset="77"/>
              </a:rPr>
              <a:t> Peter 5:2-3</a:t>
            </a:r>
          </a:p>
          <a:p>
            <a:pPr algn="l">
              <a:spcBef>
                <a:spcPts val="0"/>
              </a:spcBef>
            </a:pPr>
            <a:endParaRPr lang="en-US" sz="2200" b="1" i="1" dirty="0">
              <a:solidFill>
                <a:schemeClr val="bg1"/>
              </a:solidFill>
              <a:latin typeface="Goudy Old Style" panose="02020502050305020303" pitchFamily="18" charset="77"/>
            </a:endParaRPr>
          </a:p>
          <a:p>
            <a:pPr algn="l">
              <a:spcBef>
                <a:spcPts val="0"/>
              </a:spcBef>
            </a:pPr>
            <a:r>
              <a:rPr lang="en-US" sz="2200" b="1" dirty="0">
                <a:solidFill>
                  <a:schemeClr val="bg1"/>
                </a:solidFill>
                <a:latin typeface="Goudy Old Style" panose="02020502050305020303" pitchFamily="18" charset="77"/>
              </a:rPr>
              <a:t>Valor and great hearts and love and self-sacrifice characterize the noble warrior.</a:t>
            </a:r>
          </a:p>
          <a:p>
            <a:pPr algn="l">
              <a:spcBef>
                <a:spcPts val="0"/>
              </a:spcBef>
            </a:pPr>
            <a:r>
              <a:rPr lang="en-US" sz="2000" dirty="0">
                <a:solidFill>
                  <a:schemeClr val="bg1"/>
                </a:solidFill>
                <a:latin typeface="Goudy Old Style" panose="02020502050305020303" pitchFamily="18" charset="77"/>
              </a:rPr>
              <a:t>“</a:t>
            </a:r>
            <a:r>
              <a:rPr lang="en-US" sz="2200" dirty="0">
                <a:solidFill>
                  <a:schemeClr val="bg1"/>
                </a:solidFill>
                <a:latin typeface="Goudy Old Style" panose="02020502050305020303" pitchFamily="18" charset="77"/>
              </a:rPr>
              <a:t>Why have your followers all drawn their swords, may I ask?" said Aslan. "May it please your High Majesty," said the second Mouse, whose name was </a:t>
            </a:r>
            <a:r>
              <a:rPr lang="en-US" sz="2200" dirty="0" err="1">
                <a:solidFill>
                  <a:schemeClr val="bg1"/>
                </a:solidFill>
                <a:latin typeface="Goudy Old Style" panose="02020502050305020303" pitchFamily="18" charset="77"/>
              </a:rPr>
              <a:t>Peepiceek</a:t>
            </a:r>
            <a:r>
              <a:rPr lang="en-US" sz="2200" dirty="0">
                <a:solidFill>
                  <a:schemeClr val="bg1"/>
                </a:solidFill>
                <a:latin typeface="Goudy Old Style" panose="02020502050305020303" pitchFamily="18" charset="77"/>
              </a:rPr>
              <a:t>, "we are all waiting to cut off our own tails if our Chief must go without his. We will not bear the shame of wearing an </a:t>
            </a:r>
            <a:r>
              <a:rPr lang="en-US" sz="2200" dirty="0" err="1">
                <a:solidFill>
                  <a:schemeClr val="bg1"/>
                </a:solidFill>
                <a:latin typeface="Goudy Old Style" panose="02020502050305020303" pitchFamily="18" charset="77"/>
              </a:rPr>
              <a:t>honour</a:t>
            </a:r>
            <a:r>
              <a:rPr lang="en-US" sz="2200" dirty="0">
                <a:solidFill>
                  <a:schemeClr val="bg1"/>
                </a:solidFill>
                <a:latin typeface="Goudy Old Style" panose="02020502050305020303" pitchFamily="18" charset="77"/>
              </a:rPr>
              <a:t> which is denied to the High Mouse." "Ah!" roared Aslan. "You have conquered me. You have great hearts. Not for the sake of your dignity, </a:t>
            </a:r>
            <a:r>
              <a:rPr lang="en-US" sz="2200" dirty="0" err="1">
                <a:solidFill>
                  <a:schemeClr val="bg1"/>
                </a:solidFill>
                <a:latin typeface="Goudy Old Style" panose="02020502050305020303" pitchFamily="18" charset="77"/>
              </a:rPr>
              <a:t>Reepicheep</a:t>
            </a:r>
            <a:r>
              <a:rPr lang="en-US" sz="2200" dirty="0">
                <a:solidFill>
                  <a:schemeClr val="bg1"/>
                </a:solidFill>
                <a:latin typeface="Goudy Old Style" panose="02020502050305020303" pitchFamily="18" charset="77"/>
              </a:rPr>
              <a:t>, but for the love that is between you and your people, and still more for the kindness your people showed me long ago when you ate away the cords that bound</a:t>
            </a:r>
            <a:endParaRPr lang="en-US" sz="8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691CF202-D268-9C88-5161-D65F3324CAE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F951534F-BD34-F6EF-EF53-2CF169B1DCF9}"/>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3472615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126428-8955-BC56-21F4-6521766254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85EE8-168A-B232-2EF1-207C18EE21CC}"/>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048C0372-3791-9A78-0063-77ABAECA588D}"/>
              </a:ext>
            </a:extLst>
          </p:cNvPr>
          <p:cNvSpPr>
            <a:spLocks noGrp="1"/>
          </p:cNvSpPr>
          <p:nvPr>
            <p:ph type="subTitle" idx="1"/>
          </p:nvPr>
        </p:nvSpPr>
        <p:spPr>
          <a:xfrm>
            <a:off x="-1" y="-1"/>
            <a:ext cx="11260668" cy="6835139"/>
          </a:xfrm>
        </p:spPr>
        <p:txBody>
          <a:bodyPr>
            <a:noAutofit/>
          </a:bodyPr>
          <a:lstStyle/>
          <a:p>
            <a:pPr algn="l"/>
            <a:r>
              <a:rPr lang="en-US" sz="2200" dirty="0">
                <a:solidFill>
                  <a:schemeClr val="bg1"/>
                </a:solidFill>
                <a:latin typeface="Goudy Old Style" panose="02020502050305020303" pitchFamily="18" charset="77"/>
              </a:rPr>
              <a:t>me on the Stone Table (and it was then, though you have long forgotten it, that you began to be Talking Mice), you shall have your tail again.”</a:t>
            </a:r>
            <a:r>
              <a:rPr lang="en-US" dirty="0"/>
              <a:t> </a:t>
            </a:r>
            <a:r>
              <a:rPr lang="en-US" sz="2200" i="1" dirty="0">
                <a:solidFill>
                  <a:schemeClr val="bg1"/>
                </a:solidFill>
                <a:latin typeface="Goudy Old Style" panose="02020502050305020303" pitchFamily="18" charset="77"/>
              </a:rPr>
              <a:t>Therefore, preparing your minds for action, and being sober-minded, set your hope fully on the grace that will be brought to you at the revelation of Jesus Christ. I Peter 1:13 With God we shall do valiantly; it is he who will tread down our foes. Ps. 108:13  "Be watchful, stand firm in the faith, act like men, be strong."  1 Cor. 16:13</a:t>
            </a:r>
            <a:r>
              <a:rPr lang="en-US" dirty="0"/>
              <a:t> </a:t>
            </a:r>
            <a:r>
              <a:rPr lang="en-US" sz="2200" i="1" dirty="0">
                <a:solidFill>
                  <a:schemeClr val="bg1"/>
                </a:solidFill>
                <a:latin typeface="Goudy Old Style" panose="02020502050305020303" pitchFamily="18" charset="77"/>
              </a:rPr>
              <a:t>Finally, be strong in the Lord and in the strength of his might. </a:t>
            </a:r>
            <a:r>
              <a:rPr lang="en-US" sz="1600" dirty="0">
                <a:solidFill>
                  <a:schemeClr val="bg1"/>
                </a:solidFill>
                <a:latin typeface="Goudy Old Style" panose="02020502050305020303" pitchFamily="18" charset="77"/>
              </a:rPr>
              <a:t>Eph. 6:10 </a:t>
            </a:r>
            <a:r>
              <a:rPr lang="en-US" sz="2200" i="1" dirty="0">
                <a:solidFill>
                  <a:schemeClr val="bg1"/>
                </a:solidFill>
                <a:latin typeface="Goudy Old Style" panose="02020502050305020303" pitchFamily="18" charset="77"/>
              </a:rPr>
              <a:t>Greater love has no one than this, that someone lay down his life for his friends. </a:t>
            </a:r>
            <a:r>
              <a:rPr lang="en-US" sz="1600" dirty="0">
                <a:solidFill>
                  <a:schemeClr val="bg1"/>
                </a:solidFill>
                <a:latin typeface="Goudy Old Style" panose="02020502050305020303" pitchFamily="18" charset="77"/>
              </a:rPr>
              <a:t>John 15:13</a:t>
            </a:r>
          </a:p>
          <a:p>
            <a:pPr algn="l"/>
            <a:endParaRPr lang="en-US" sz="1600" dirty="0">
              <a:solidFill>
                <a:schemeClr val="bg1"/>
              </a:solidFill>
              <a:latin typeface="Goudy Old Style" panose="02020502050305020303" pitchFamily="18" charset="77"/>
            </a:endParaRPr>
          </a:p>
          <a:p>
            <a:pPr algn="l">
              <a:spcBef>
                <a:spcPts val="0"/>
              </a:spcBef>
            </a:pPr>
            <a:r>
              <a:rPr lang="en-US" sz="2200" b="1" dirty="0">
                <a:solidFill>
                  <a:schemeClr val="bg1"/>
                </a:solidFill>
                <a:latin typeface="Goudy Old Style" panose="02020502050305020303" pitchFamily="18" charset="77"/>
              </a:rPr>
              <a:t>Feasting with friends in peace is a great blessing and a foretaste of the heavenly Kingdom.</a:t>
            </a:r>
          </a:p>
          <a:p>
            <a:pPr algn="l"/>
            <a:r>
              <a:rPr lang="en-US" sz="2200" dirty="0">
                <a:solidFill>
                  <a:schemeClr val="bg1"/>
                </a:solidFill>
                <a:latin typeface="Goudy Old Style" panose="02020502050305020303" pitchFamily="18" charset="77"/>
              </a:rPr>
              <a:t>“Thus Aslan feasted the Narnians till long after the sunset had died away, and the stars had come out; and the great fire, now hotter but less noisy, shone like a beacon in the dark woods, and the frightened </a:t>
            </a:r>
            <a:r>
              <a:rPr lang="en-US" sz="2200" dirty="0" err="1">
                <a:solidFill>
                  <a:schemeClr val="bg1"/>
                </a:solidFill>
                <a:latin typeface="Goudy Old Style" panose="02020502050305020303" pitchFamily="18" charset="77"/>
              </a:rPr>
              <a:t>Telmarines</a:t>
            </a:r>
            <a:r>
              <a:rPr lang="en-US" sz="2200" dirty="0">
                <a:solidFill>
                  <a:schemeClr val="bg1"/>
                </a:solidFill>
                <a:latin typeface="Goudy Old Style" panose="02020502050305020303" pitchFamily="18" charset="77"/>
              </a:rPr>
              <a:t> saw it from far away and wondered what it might mean. The best thing of all about this feast was that there was no breaking up or going away, but as the talk grew quieter and slower, one after another would begin to nod and finally drop off to sleep with feet towards the fire and good friends on either side, till at last there was silence all round the circle, and the chattering of water over stone at the Ford of </a:t>
            </a:r>
            <a:r>
              <a:rPr lang="en-US" sz="2200" dirty="0" err="1">
                <a:solidFill>
                  <a:schemeClr val="bg1"/>
                </a:solidFill>
                <a:latin typeface="Goudy Old Style" panose="02020502050305020303" pitchFamily="18" charset="77"/>
              </a:rPr>
              <a:t>Beruna</a:t>
            </a:r>
            <a:r>
              <a:rPr lang="en-US" sz="2200" dirty="0">
                <a:solidFill>
                  <a:schemeClr val="bg1"/>
                </a:solidFill>
                <a:latin typeface="Goudy Old Style" panose="02020502050305020303" pitchFamily="18" charset="77"/>
              </a:rPr>
              <a:t> could be heard once more. But all night Aslan and the Moon gazed upon each other with joyful and unblinking eyes.” </a:t>
            </a:r>
            <a:r>
              <a:rPr lang="en-US" sz="2200" i="1" dirty="0">
                <a:solidFill>
                  <a:schemeClr val="bg1"/>
                </a:solidFill>
                <a:latin typeface="Goudy Old Style" panose="02020502050305020303" pitchFamily="18" charset="77"/>
              </a:rPr>
              <a:t>And day by day, attending the temple together and breaking bread in their homes, they received their food with glad and generous hearts. </a:t>
            </a:r>
            <a:r>
              <a:rPr lang="en-US" sz="1600" dirty="0">
                <a:solidFill>
                  <a:schemeClr val="bg1"/>
                </a:solidFill>
                <a:latin typeface="Goudy Old Style" panose="02020502050305020303" pitchFamily="18" charset="77"/>
              </a:rPr>
              <a:t>Acts 2:46 </a:t>
            </a:r>
            <a:r>
              <a:rPr lang="en-US" sz="2200" i="1" dirty="0">
                <a:solidFill>
                  <a:schemeClr val="bg1"/>
                </a:solidFill>
                <a:latin typeface="Goudy Old Style" panose="02020502050305020303" pitchFamily="18" charset="77"/>
              </a:rPr>
              <a:t>For God had made them rejoice with great joy; the wives and children also rejoiced. And the joy of Jerusalem was heard far away </a:t>
            </a:r>
            <a:r>
              <a:rPr lang="en-US" sz="1600" dirty="0">
                <a:solidFill>
                  <a:schemeClr val="bg1"/>
                </a:solidFill>
                <a:latin typeface="Goudy Old Style" panose="02020502050305020303" pitchFamily="18" charset="77"/>
              </a:rPr>
              <a:t>Neh. 12:43 </a:t>
            </a:r>
            <a:r>
              <a:rPr lang="en-US" sz="2200" i="1" dirty="0">
                <a:solidFill>
                  <a:schemeClr val="bg1"/>
                </a:solidFill>
                <a:latin typeface="Goudy Old Style" panose="02020502050305020303" pitchFamily="18" charset="77"/>
              </a:rPr>
              <a:t>On this mountain the </a:t>
            </a:r>
            <a:r>
              <a:rPr lang="en-US" sz="2200" i="1" cap="small" dirty="0">
                <a:solidFill>
                  <a:schemeClr val="bg1"/>
                </a:solidFill>
                <a:latin typeface="Goudy Old Style" panose="02020502050305020303" pitchFamily="18" charset="77"/>
              </a:rPr>
              <a:t>Lord</a:t>
            </a:r>
            <a:r>
              <a:rPr lang="en-US" sz="2200" i="1" dirty="0">
                <a:solidFill>
                  <a:schemeClr val="bg1"/>
                </a:solidFill>
                <a:latin typeface="Goudy Old Style" panose="02020502050305020303" pitchFamily="18" charset="77"/>
              </a:rPr>
              <a:t> of hosts will make for all peoples a feast of rich food, a feast of well-aged wine, of rich food full of marrow, of aged wine well refined. </a:t>
            </a:r>
            <a:r>
              <a:rPr lang="en-US" sz="1600" dirty="0">
                <a:solidFill>
                  <a:schemeClr val="bg1"/>
                </a:solidFill>
                <a:latin typeface="Goudy Old Style" panose="02020502050305020303" pitchFamily="18" charset="77"/>
              </a:rPr>
              <a:t>Is. 25:6 </a:t>
            </a:r>
            <a:r>
              <a:rPr lang="en-US" sz="2200" i="1" dirty="0">
                <a:solidFill>
                  <a:schemeClr val="bg1"/>
                </a:solidFill>
                <a:latin typeface="Goudy Old Style" panose="02020502050305020303" pitchFamily="18" charset="77"/>
              </a:rPr>
              <a:t>And the angel said</a:t>
            </a:r>
            <a:r>
              <a:rPr lang="en-US" sz="2200" i="1" baseline="30000" dirty="0">
                <a:solidFill>
                  <a:schemeClr val="bg1"/>
                </a:solidFill>
                <a:latin typeface="Goudy Old Style" panose="02020502050305020303" pitchFamily="18" charset="77"/>
              </a:rPr>
              <a:t> </a:t>
            </a:r>
            <a:r>
              <a:rPr lang="en-US" sz="2200" i="1" dirty="0">
                <a:solidFill>
                  <a:schemeClr val="bg1"/>
                </a:solidFill>
                <a:latin typeface="Goudy Old Style" panose="02020502050305020303" pitchFamily="18" charset="77"/>
              </a:rPr>
              <a:t>to me, “Write this: Blessed are those who are invited to the marriage supper of the Lamb.” </a:t>
            </a:r>
            <a:r>
              <a:rPr lang="en-US" sz="1600" dirty="0">
                <a:solidFill>
                  <a:schemeClr val="bg1"/>
                </a:solidFill>
                <a:latin typeface="Goudy Old Style" panose="02020502050305020303" pitchFamily="18" charset="77"/>
              </a:rPr>
              <a:t>Rev. 19:9</a:t>
            </a:r>
            <a:br>
              <a:rPr lang="en-US" sz="2200" i="1" dirty="0">
                <a:solidFill>
                  <a:schemeClr val="bg1"/>
                </a:solidFill>
                <a:latin typeface="Goudy Old Style" panose="02020502050305020303" pitchFamily="18" charset="77"/>
              </a:rPr>
            </a:br>
            <a:endParaRPr lang="en-US" sz="2200" i="1" dirty="0">
              <a:solidFill>
                <a:schemeClr val="bg1"/>
              </a:solidFill>
              <a:latin typeface="Goudy Old Style" panose="02020502050305020303" pitchFamily="18" charset="77"/>
            </a:endParaRPr>
          </a:p>
          <a:p>
            <a:pPr algn="l">
              <a:spcBef>
                <a:spcPts val="0"/>
              </a:spcBef>
            </a:pPr>
            <a:endParaRPr lang="en-US" sz="2200" b="1" i="1" dirty="0">
              <a:solidFill>
                <a:schemeClr val="bg1"/>
              </a:solidFill>
              <a:latin typeface="Goudy Old Style" panose="02020502050305020303" pitchFamily="18" charset="77"/>
            </a:endParaRPr>
          </a:p>
          <a:p>
            <a:pPr algn="l">
              <a:spcBef>
                <a:spcPts val="0"/>
              </a:spcBef>
            </a:pPr>
            <a:endParaRPr lang="en-US" sz="2200" b="1" i="1" dirty="0">
              <a:solidFill>
                <a:schemeClr val="bg1"/>
              </a:solidFill>
              <a:latin typeface="Goudy Old Style" panose="02020502050305020303" pitchFamily="18" charset="77"/>
            </a:endParaRPr>
          </a:p>
          <a:p>
            <a:pPr algn="l"/>
            <a:endParaRPr lang="en-US" sz="16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4F3C1560-2939-C602-893C-19A7D1F0E336}"/>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D62CDD9E-5AF1-16F1-F547-EDBD88DE49F2}"/>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1330886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AD813AC-70DB-298F-6457-3337B93BE5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E5E51E-EA31-2880-80F0-5AF641AF0207}"/>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47B69EE2-383C-9794-24D5-6D2154421D36}"/>
              </a:ext>
            </a:extLst>
          </p:cNvPr>
          <p:cNvSpPr>
            <a:spLocks noGrp="1"/>
          </p:cNvSpPr>
          <p:nvPr>
            <p:ph type="subTitle" idx="1"/>
          </p:nvPr>
        </p:nvSpPr>
        <p:spPr>
          <a:xfrm>
            <a:off x="-1" y="-1"/>
            <a:ext cx="11260668" cy="6835139"/>
          </a:xfrm>
        </p:spPr>
        <p:txBody>
          <a:bodyPr>
            <a:noAutofit/>
          </a:bodyPr>
          <a:lstStyle/>
          <a:p>
            <a:pPr algn="l">
              <a:spcBef>
                <a:spcPts val="0"/>
              </a:spcBef>
            </a:pPr>
            <a:r>
              <a:rPr lang="en-US" sz="2200" b="1" dirty="0">
                <a:solidFill>
                  <a:schemeClr val="bg1"/>
                </a:solidFill>
                <a:latin typeface="Goudy Old Style" panose="02020502050305020303" pitchFamily="18" charset="77"/>
              </a:rPr>
              <a:t>Suspicious and cynical hearts reject the good things offered them by Aslan/Christ.</a:t>
            </a:r>
          </a:p>
          <a:p>
            <a:pPr algn="l">
              <a:spcBef>
                <a:spcPts val="0"/>
              </a:spcBef>
            </a:pPr>
            <a:r>
              <a:rPr lang="en-US" sz="2200" dirty="0">
                <a:solidFill>
                  <a:schemeClr val="bg1"/>
                </a:solidFill>
                <a:latin typeface="Goudy Old Style" panose="02020502050305020303" pitchFamily="18" charset="77"/>
              </a:rPr>
              <a:t>“Most of the older men, especially those who had been important under Miraz, were sulky and had no wish to live in a country where they could not rule the roost. "Live here with a lot of blooming performing animals! No fear," they said. "And ghosts too," some added with a shudder. "That's what those there Dryads really are. It's not canny." They were also suspicious. "I don't trust '</a:t>
            </a:r>
            <a:r>
              <a:rPr lang="en-US" sz="2200" dirty="0" err="1">
                <a:solidFill>
                  <a:schemeClr val="bg1"/>
                </a:solidFill>
                <a:latin typeface="Goudy Old Style" panose="02020502050305020303" pitchFamily="18" charset="77"/>
              </a:rPr>
              <a:t>em</a:t>
            </a:r>
            <a:r>
              <a:rPr lang="en-US" sz="2200" dirty="0">
                <a:solidFill>
                  <a:schemeClr val="bg1"/>
                </a:solidFill>
                <a:latin typeface="Goudy Old Style" panose="02020502050305020303" pitchFamily="18" charset="77"/>
              </a:rPr>
              <a:t>," they said. "Not with that awful Lion and all. He won't keep his claws off us long, you'll see." But then they were equally suspicious of his offer to give them a new home. "Take us off to his den and eat us one by one most likely," they muttered. And the more they talked to one another the sulkier and more suspicious they became.” </a:t>
            </a:r>
            <a:r>
              <a:rPr lang="en-US" sz="2200" i="1" dirty="0">
                <a:solidFill>
                  <a:schemeClr val="bg1"/>
                </a:solidFill>
                <a:latin typeface="Goudy Old Style" panose="02020502050305020303" pitchFamily="18" charset="77"/>
              </a:rPr>
              <a:t>Beware of your friends; do not trust anyone in your clan. For every one of them is a deceiver, and every friend a slanderer... You live in the midst of deception; in their deceit they refuse to acknowledge me </a:t>
            </a:r>
            <a:r>
              <a:rPr lang="en-US" sz="1600" dirty="0">
                <a:solidFill>
                  <a:schemeClr val="bg1"/>
                </a:solidFill>
                <a:latin typeface="Goudy Old Style" panose="02020502050305020303" pitchFamily="18" charset="77"/>
              </a:rPr>
              <a:t>Jer. 9:4-6</a:t>
            </a:r>
            <a:r>
              <a:rPr lang="en-US" sz="2200" i="1" dirty="0">
                <a:solidFill>
                  <a:schemeClr val="bg1"/>
                </a:solidFill>
                <a:latin typeface="Goudy Old Style" panose="02020502050305020303" pitchFamily="18" charset="77"/>
              </a:rPr>
              <a:t>"Do not put your trust in princes, in human beings, who cannot save.” </a:t>
            </a:r>
            <a:r>
              <a:rPr lang="en-US" sz="1600" dirty="0">
                <a:solidFill>
                  <a:schemeClr val="bg1"/>
                </a:solidFill>
                <a:latin typeface="Goudy Old Style" panose="02020502050305020303" pitchFamily="18" charset="77"/>
              </a:rPr>
              <a:t>Ps. 146:3 </a:t>
            </a:r>
            <a:r>
              <a:rPr lang="en-US" sz="2200" i="1" dirty="0">
                <a:solidFill>
                  <a:schemeClr val="bg1"/>
                </a:solidFill>
                <a:latin typeface="Goudy Old Style" panose="02020502050305020303" pitchFamily="18" charset="77"/>
              </a:rPr>
              <a:t>You </a:t>
            </a:r>
          </a:p>
          <a:p>
            <a:pPr algn="l">
              <a:spcBef>
                <a:spcPts val="0"/>
              </a:spcBef>
            </a:pPr>
            <a:r>
              <a:rPr lang="en-US" sz="2200" i="1" dirty="0">
                <a:solidFill>
                  <a:schemeClr val="bg1"/>
                </a:solidFill>
                <a:latin typeface="Goudy Old Style" panose="02020502050305020303" pitchFamily="18" charset="77"/>
              </a:rPr>
              <a:t>desire and do not have, so you murder. You covet and cannot obtain, so you fight and quarrel. You do not have, because you do not ask. You ask and do not receive, because you ask wrongly, to spend it on your passions. You adulterous people. Do you not know that friendship with the world is enmity with God? Therefore whoever wishes to be a friend of the world makes himself an enemy of God</a:t>
            </a:r>
            <a:r>
              <a:rPr lang="en-US" sz="1600" dirty="0">
                <a:solidFill>
                  <a:schemeClr val="bg1"/>
                </a:solidFill>
                <a:latin typeface="Goudy Old Style" panose="02020502050305020303" pitchFamily="18" charset="77"/>
              </a:rPr>
              <a:t>.  James 4:2-4</a:t>
            </a:r>
          </a:p>
        </p:txBody>
      </p:sp>
      <p:sp>
        <p:nvSpPr>
          <p:cNvPr id="6" name="Rectangle 2">
            <a:extLst>
              <a:ext uri="{FF2B5EF4-FFF2-40B4-BE49-F238E27FC236}">
                <a16:creationId xmlns:a16="http://schemas.microsoft.com/office/drawing/2014/main" id="{D8759C22-4CBD-9F73-8425-DB98D1973977}"/>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B3393958-C1B0-956B-FF77-DF54DC9630C5}"/>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2073532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169A18-CEA6-69A4-C780-F1FE3EF57D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EF9F45-9874-4562-DE35-51A4458DA52E}"/>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A1CB4F3C-A1D0-E730-EC75-12A9E3E1F6FC}"/>
              </a:ext>
            </a:extLst>
          </p:cNvPr>
          <p:cNvSpPr>
            <a:spLocks noGrp="1"/>
          </p:cNvSpPr>
          <p:nvPr>
            <p:ph type="subTitle" idx="1"/>
          </p:nvPr>
        </p:nvSpPr>
        <p:spPr>
          <a:xfrm>
            <a:off x="-1" y="-1"/>
            <a:ext cx="11260668" cy="6835139"/>
          </a:xfrm>
        </p:spPr>
        <p:txBody>
          <a:bodyPr>
            <a:noAutofit/>
          </a:bodyPr>
          <a:lstStyle/>
          <a:p>
            <a:pPr algn="l">
              <a:spcBef>
                <a:spcPts val="0"/>
              </a:spcBef>
            </a:pPr>
            <a:r>
              <a:rPr lang="en-US" sz="2200" b="1" dirty="0">
                <a:solidFill>
                  <a:schemeClr val="bg1"/>
                </a:solidFill>
                <a:latin typeface="Goudy Old Style" panose="02020502050305020303" pitchFamily="18" charset="77"/>
              </a:rPr>
              <a:t>The ritual of saying goodbye and sharing love is important in Aslan’s/Christ’s Kingdom.</a:t>
            </a:r>
          </a:p>
          <a:p>
            <a:pPr algn="l">
              <a:spcBef>
                <a:spcPts val="0"/>
              </a:spcBef>
            </a:pPr>
            <a:r>
              <a:rPr lang="en-US" sz="2200" dirty="0">
                <a:solidFill>
                  <a:schemeClr val="bg1"/>
                </a:solidFill>
                <a:latin typeface="Goudy Old Style" panose="02020502050305020303" pitchFamily="18" charset="77"/>
              </a:rPr>
              <a:t>“The other creatures all cheered and rose up in </a:t>
            </a:r>
            <a:r>
              <a:rPr lang="en-US" sz="2200" dirty="0" err="1">
                <a:solidFill>
                  <a:schemeClr val="bg1"/>
                </a:solidFill>
                <a:latin typeface="Goudy Old Style" panose="02020502050305020303" pitchFamily="18" charset="77"/>
              </a:rPr>
              <a:t>honour</a:t>
            </a:r>
            <a:r>
              <a:rPr lang="en-US" sz="2200" dirty="0">
                <a:solidFill>
                  <a:schemeClr val="bg1"/>
                </a:solidFill>
                <a:latin typeface="Goudy Old Style" panose="02020502050305020303" pitchFamily="18" charset="77"/>
              </a:rPr>
              <a:t> of Peter the High King, and Queen Susan of the Horn, and King Edmund, and Queen Lucy. There were affectionate and (on Lucy's part) tearful farewells with all their old friends — animal kisses, and hugs from Bulgy Bears, and hands wrung by Trumpkin, and a last tickly, </a:t>
            </a:r>
            <a:r>
              <a:rPr lang="en-US" sz="2200" dirty="0" err="1">
                <a:solidFill>
                  <a:schemeClr val="bg1"/>
                </a:solidFill>
                <a:latin typeface="Goudy Old Style" panose="02020502050305020303" pitchFamily="18" charset="77"/>
              </a:rPr>
              <a:t>whiskerish</a:t>
            </a:r>
            <a:r>
              <a:rPr lang="en-US" sz="2200" dirty="0">
                <a:solidFill>
                  <a:schemeClr val="bg1"/>
                </a:solidFill>
                <a:latin typeface="Goudy Old Style" panose="02020502050305020303" pitchFamily="18" charset="77"/>
              </a:rPr>
              <a:t> embrace with </a:t>
            </a:r>
            <a:r>
              <a:rPr lang="en-US" sz="2200" dirty="0" err="1">
                <a:solidFill>
                  <a:schemeClr val="bg1"/>
                </a:solidFill>
                <a:latin typeface="Goudy Old Style" panose="02020502050305020303" pitchFamily="18" charset="77"/>
              </a:rPr>
              <a:t>Trufflehunter</a:t>
            </a:r>
            <a:r>
              <a:rPr lang="en-US" sz="2200" dirty="0">
                <a:solidFill>
                  <a:schemeClr val="bg1"/>
                </a:solidFill>
                <a:latin typeface="Goudy Old Style" panose="02020502050305020303" pitchFamily="18" charset="77"/>
              </a:rPr>
              <a:t>. And of course Caspian offered the Horn back to Susan and of course Susan told him to keep it. And then, wonderfully and terribly, it was farewell to Aslan himself, and Peter took his place with Susan's hands on his shoulders and Edmund's on hers and Lucy's on his and the first of the </a:t>
            </a:r>
            <a:r>
              <a:rPr lang="en-US" sz="2200" dirty="0" err="1">
                <a:solidFill>
                  <a:schemeClr val="bg1"/>
                </a:solidFill>
                <a:latin typeface="Goudy Old Style" panose="02020502050305020303" pitchFamily="18" charset="77"/>
              </a:rPr>
              <a:t>Telmarine's</a:t>
            </a:r>
            <a:r>
              <a:rPr lang="en-US" sz="2200" dirty="0">
                <a:solidFill>
                  <a:schemeClr val="bg1"/>
                </a:solidFill>
                <a:latin typeface="Goudy Old Style" panose="02020502050305020303" pitchFamily="18" charset="77"/>
              </a:rPr>
              <a:t> on Lucy's, and so in a long line they moved forward to the Door.” </a:t>
            </a:r>
            <a:r>
              <a:rPr lang="en-US" sz="2200" i="1" dirty="0">
                <a:solidFill>
                  <a:schemeClr val="bg1"/>
                </a:solidFill>
                <a:latin typeface="Goudy Old Style" panose="02020502050305020303" pitchFamily="18" charset="77"/>
              </a:rPr>
              <a:t>“Now I know that none of you among whom I have gone about preaching the kingdom will ever see me again. Therefore, I declare to you today that I am innocent of the blood of any of you. For I have not hesitated to proclaim to you the whole will of God. Keep watch over yourselves and all the flock of which the Holy Spirit has made you overseers. Be shepherds of the church of God,</a:t>
            </a:r>
            <a:r>
              <a:rPr lang="en-US" sz="2200" i="1" baseline="30000" dirty="0">
                <a:solidFill>
                  <a:schemeClr val="bg1"/>
                </a:solidFill>
                <a:latin typeface="Goudy Old Style" panose="02020502050305020303" pitchFamily="18" charset="77"/>
              </a:rPr>
              <a:t> </a:t>
            </a:r>
            <a:r>
              <a:rPr lang="en-US" sz="2200" i="1" dirty="0">
                <a:solidFill>
                  <a:schemeClr val="bg1"/>
                </a:solidFill>
                <a:latin typeface="Goudy Old Style" panose="02020502050305020303" pitchFamily="18" charset="77"/>
              </a:rPr>
              <a:t>which he bought with his own </a:t>
            </a:r>
            <a:r>
              <a:rPr lang="en-US" sz="2200" i="1" dirty="0" err="1">
                <a:solidFill>
                  <a:schemeClr val="bg1"/>
                </a:solidFill>
                <a:latin typeface="Goudy Old Style" panose="02020502050305020303" pitchFamily="18" charset="77"/>
              </a:rPr>
              <a:t>blood.“Now</a:t>
            </a:r>
            <a:r>
              <a:rPr lang="en-US" sz="2200" i="1" dirty="0">
                <a:solidFill>
                  <a:schemeClr val="bg1"/>
                </a:solidFill>
                <a:latin typeface="Goudy Old Style" panose="02020502050305020303" pitchFamily="18" charset="77"/>
              </a:rPr>
              <a:t> I commit you to God and to the word of his grace, which can build you up and give you an inheritance among all those who are sanctified.  When Paul had finished speaking, he knelt down with all of them and prayed. They all wept as they embraced him and kissed him. </a:t>
            </a:r>
            <a:r>
              <a:rPr lang="en-US" sz="1600" dirty="0">
                <a:solidFill>
                  <a:schemeClr val="bg1"/>
                </a:solidFill>
                <a:latin typeface="Goudy Old Style" panose="02020502050305020303" pitchFamily="18" charset="77"/>
              </a:rPr>
              <a:t>Acts 20: 25-28, 32, 36-37</a:t>
            </a:r>
          </a:p>
        </p:txBody>
      </p:sp>
      <p:sp>
        <p:nvSpPr>
          <p:cNvPr id="6" name="Rectangle 2">
            <a:extLst>
              <a:ext uri="{FF2B5EF4-FFF2-40B4-BE49-F238E27FC236}">
                <a16:creationId xmlns:a16="http://schemas.microsoft.com/office/drawing/2014/main" id="{206ACABA-AC35-E1A0-6BBE-2FDC75338C6E}"/>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00764592-B4FD-D7AA-972A-6B8474D30FC6}"/>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1822732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81CE60D-9769-15D4-54A2-60A2CB8C00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4DEDD1-FF28-E5A5-CAE6-EEEE87969DAB}"/>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0EE2BA93-1919-8CBD-4E46-85616E190334}"/>
              </a:ext>
            </a:extLst>
          </p:cNvPr>
          <p:cNvSpPr>
            <a:spLocks noGrp="1"/>
          </p:cNvSpPr>
          <p:nvPr>
            <p:ph type="subTitle" idx="1"/>
          </p:nvPr>
        </p:nvSpPr>
        <p:spPr>
          <a:xfrm>
            <a:off x="-1" y="-1"/>
            <a:ext cx="11260668" cy="6835139"/>
          </a:xfrm>
        </p:spPr>
        <p:txBody>
          <a:bodyPr>
            <a:noAutofit/>
          </a:bodyPr>
          <a:lstStyle/>
          <a:p>
            <a:pPr algn="l">
              <a:spcBef>
                <a:spcPts val="0"/>
              </a:spcBef>
            </a:pPr>
            <a:r>
              <a:rPr lang="en-US" sz="2200" b="1" dirty="0">
                <a:solidFill>
                  <a:schemeClr val="bg1"/>
                </a:solidFill>
                <a:latin typeface="Goudy Old Style" panose="02020502050305020303" pitchFamily="18" charset="77"/>
              </a:rPr>
              <a:t>DEEPER DIVE: Humility and Pride—Lessons from Screwtape Letter XIV</a:t>
            </a:r>
            <a:endParaRPr lang="en-US" sz="900" b="1" dirty="0">
              <a:solidFill>
                <a:schemeClr val="bg1"/>
              </a:solidFill>
              <a:latin typeface="Goudy Old Style" panose="02020502050305020303" pitchFamily="18" charset="77"/>
            </a:endParaRPr>
          </a:p>
          <a:p>
            <a:pPr algn="l">
              <a:spcBef>
                <a:spcPts val="0"/>
              </a:spcBef>
            </a:pPr>
            <a:endParaRPr lang="en-US" sz="900" b="1"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MY DEAR WORMWOOD, </a:t>
            </a:r>
          </a:p>
          <a:p>
            <a:pPr algn="l">
              <a:spcBef>
                <a:spcPts val="0"/>
              </a:spcBef>
            </a:pPr>
            <a:r>
              <a:rPr lang="en-US" sz="2100" dirty="0">
                <a:solidFill>
                  <a:schemeClr val="bg1"/>
                </a:solidFill>
                <a:latin typeface="Goudy Old Style" panose="02020502050305020303" pitchFamily="18" charset="77"/>
              </a:rPr>
              <a:t>The most alarming thing in your last account of the patient is that he is making none of those confident resolutions which marked his original conversion. No more lavish promises of perpetual virtue, I gather; not even the expectation of an endowment of “grace” for life, but only a hope for the daily and hourly pittance to meet the daily and hourly temptation! This is very bad. </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I see only one thing to do at the moment. Your patient has become humble; have you drawn his attention to the fact? All virtues are less formidable to us once the man is aware that he has them, but this is specially true of humility. Catch him at the moment when he is really poor in spirit and smuggle into his mind the gratifying reflection, “By Jove! I'm being humble”, and almost immediately pride — pride at his own humility — will appear. If he awakes to the danger and tries to smother this new form of pride, make him proud of his attempt — and so on, through as many stages as you please. But don't try this too long, for fear you awake his sense of </a:t>
            </a:r>
            <a:r>
              <a:rPr lang="en-US" sz="2100" dirty="0" err="1">
                <a:solidFill>
                  <a:schemeClr val="bg1"/>
                </a:solidFill>
                <a:latin typeface="Goudy Old Style" panose="02020502050305020303" pitchFamily="18" charset="77"/>
              </a:rPr>
              <a:t>humour</a:t>
            </a:r>
            <a:r>
              <a:rPr lang="en-US" sz="2100" dirty="0">
                <a:solidFill>
                  <a:schemeClr val="bg1"/>
                </a:solidFill>
                <a:latin typeface="Goudy Old Style" panose="02020502050305020303" pitchFamily="18" charset="77"/>
              </a:rPr>
              <a:t> and proportion, in which case he will merely laugh at you and go to bed. But there are other profitable ways of fixing his attention on the virtue of Humility. By this virtue, as by all the others, our Enemy wants to turn the man's attention away from self to Him, and to the man's </a:t>
            </a:r>
            <a:r>
              <a:rPr lang="en-US" sz="2100" dirty="0" err="1">
                <a:solidFill>
                  <a:schemeClr val="bg1"/>
                </a:solidFill>
                <a:latin typeface="Goudy Old Style" panose="02020502050305020303" pitchFamily="18" charset="77"/>
              </a:rPr>
              <a:t>neighbours</a:t>
            </a:r>
            <a:r>
              <a:rPr lang="en-US" sz="2100" dirty="0">
                <a:solidFill>
                  <a:schemeClr val="bg1"/>
                </a:solidFill>
                <a:latin typeface="Goudy Old Style" panose="02020502050305020303" pitchFamily="18" charset="77"/>
              </a:rPr>
              <a:t>. All the abjection and self-hatred are designed, in the long run, solely for this end; unless they attain this end they do us little harm; and they may even do us good if they keep the man concerned with himself, and, above all, if self-contempt can be made the starting-point for contempt of other selves, and thus for gloom, cynicism, and cruelty. You must therefore conceal from the patient the true end of Humility. Let him think of it not as self-forgetfulness but as a certain kind of opinion (namely, a low opinion) of his own talents and character. Some talents, I gather, he really has. Fix in his mind the idea that humility consists in trying to believe those talents to be less valuable than he believes them to be. No</a:t>
            </a:r>
          </a:p>
        </p:txBody>
      </p:sp>
      <p:sp>
        <p:nvSpPr>
          <p:cNvPr id="6" name="Rectangle 2">
            <a:extLst>
              <a:ext uri="{FF2B5EF4-FFF2-40B4-BE49-F238E27FC236}">
                <a16:creationId xmlns:a16="http://schemas.microsoft.com/office/drawing/2014/main" id="{FFD479E4-E8B4-A195-E05E-9F1AD5CC71A8}"/>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3E24AF0F-8EDA-0745-B5EF-DF4248247BF2}"/>
              </a:ext>
            </a:extLst>
          </p:cNvPr>
          <p:cNvPicPr>
            <a:picLocks noChangeAspect="1"/>
          </p:cNvPicPr>
          <p:nvPr/>
        </p:nvPicPr>
        <p:blipFill>
          <a:blip r:embed="rId2"/>
          <a:stretch>
            <a:fillRect/>
          </a:stretch>
        </p:blipFill>
        <p:spPr>
          <a:xfrm>
            <a:off x="11260667" y="2133600"/>
            <a:ext cx="931330" cy="2184400"/>
          </a:xfrm>
          <a:prstGeom prst="rect">
            <a:avLst/>
          </a:prstGeom>
        </p:spPr>
      </p:pic>
    </p:spTree>
    <p:extLst>
      <p:ext uri="{BB962C8B-B14F-4D97-AF65-F5344CB8AC3E}">
        <p14:creationId xmlns:p14="http://schemas.microsoft.com/office/powerpoint/2010/main" val="2582629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98B0BAF-E2EA-5859-88E7-EA2DF61695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BA5176-3B91-5368-C34A-03E91EB3DD90}"/>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C5DFD398-8845-D7DB-5FAE-52440CFB0A6E}"/>
              </a:ext>
            </a:extLst>
          </p:cNvPr>
          <p:cNvSpPr>
            <a:spLocks noGrp="1"/>
          </p:cNvSpPr>
          <p:nvPr>
            <p:ph type="subTitle" idx="1"/>
          </p:nvPr>
        </p:nvSpPr>
        <p:spPr>
          <a:xfrm>
            <a:off x="-1" y="-1"/>
            <a:ext cx="11260668" cy="6835139"/>
          </a:xfrm>
        </p:spPr>
        <p:txBody>
          <a:bodyPr>
            <a:noAutofit/>
          </a:bodyPr>
          <a:lstStyle/>
          <a:p>
            <a:pPr algn="l">
              <a:spcBef>
                <a:spcPts val="0"/>
              </a:spcBef>
            </a:pPr>
            <a:r>
              <a:rPr lang="en-US" sz="2200" dirty="0">
                <a:solidFill>
                  <a:schemeClr val="bg1"/>
                </a:solidFill>
                <a:latin typeface="Goudy Old Style" panose="02020502050305020303" pitchFamily="18" charset="77"/>
              </a:rPr>
              <a:t>doubt they are in fact less valuable than he believes, but that is not the point. The great thing is to make him value an opinion for some quality other than truth, thus introducing an element of dishonesty and make-believe into the heart of what otherwise threatens to become a virtue. </a:t>
            </a:r>
          </a:p>
          <a:p>
            <a:pPr algn="l">
              <a:spcBef>
                <a:spcPts val="0"/>
              </a:spcBef>
            </a:pPr>
            <a:endParaRPr lang="en-US" sz="2200" dirty="0">
              <a:solidFill>
                <a:schemeClr val="bg1"/>
              </a:solidFill>
              <a:latin typeface="Goudy Old Style" panose="02020502050305020303" pitchFamily="18" charset="77"/>
            </a:endParaRPr>
          </a:p>
          <a:p>
            <a:pPr algn="l">
              <a:spcBef>
                <a:spcPts val="0"/>
              </a:spcBef>
            </a:pPr>
            <a:r>
              <a:rPr lang="en-US" sz="2200" dirty="0">
                <a:solidFill>
                  <a:schemeClr val="bg1"/>
                </a:solidFill>
                <a:latin typeface="Goudy Old Style" panose="02020502050305020303" pitchFamily="18" charset="77"/>
              </a:rPr>
              <a:t>By this method thousands of humans have been brought to think that humility means pretty women trying to believe they are ugly and clever men trying to believe they are fools. And since what they are trying to believe may, in some cases, be manifest nonsense, they cannot succeed in believing it and we have the chance of keeping their minds endlessly revolving on themselves in an effort to achieve the impossible. </a:t>
            </a:r>
          </a:p>
          <a:p>
            <a:pPr algn="l">
              <a:spcBef>
                <a:spcPts val="0"/>
              </a:spcBef>
            </a:pPr>
            <a:endParaRPr lang="en-US" sz="2200" dirty="0">
              <a:solidFill>
                <a:schemeClr val="bg1"/>
              </a:solidFill>
              <a:latin typeface="Goudy Old Style" panose="02020502050305020303" pitchFamily="18" charset="77"/>
            </a:endParaRPr>
          </a:p>
          <a:p>
            <a:pPr algn="l">
              <a:spcBef>
                <a:spcPts val="0"/>
              </a:spcBef>
            </a:pPr>
            <a:r>
              <a:rPr lang="en-US" sz="2200" dirty="0">
                <a:solidFill>
                  <a:schemeClr val="bg1"/>
                </a:solidFill>
                <a:latin typeface="Goudy Old Style" panose="02020502050305020303" pitchFamily="18" charset="77"/>
              </a:rPr>
              <a:t>To anticipate the Enemy's strategy, we must consider His aims. The Enemy wants to bring the man to a state of mind in which he could design the best cathedral in the world, and know it to be the best, and rejoice in the, fact, without being any more (or less) or otherwise glad at having done it than he would be if it had been done by another. The Enemy wants him, in the end, to be so free from any bias in his own </a:t>
            </a:r>
            <a:r>
              <a:rPr lang="en-US" sz="2200" dirty="0" err="1">
                <a:solidFill>
                  <a:schemeClr val="bg1"/>
                </a:solidFill>
                <a:latin typeface="Goudy Old Style" panose="02020502050305020303" pitchFamily="18" charset="77"/>
              </a:rPr>
              <a:t>favour</a:t>
            </a:r>
            <a:r>
              <a:rPr lang="en-US" sz="2200" dirty="0">
                <a:solidFill>
                  <a:schemeClr val="bg1"/>
                </a:solidFill>
                <a:latin typeface="Goudy Old Style" panose="02020502050305020303" pitchFamily="18" charset="77"/>
              </a:rPr>
              <a:t> that he can rejoice in his own talents as frankly and gratefully as in his </a:t>
            </a:r>
            <a:r>
              <a:rPr lang="en-US" sz="2200" dirty="0" err="1">
                <a:solidFill>
                  <a:schemeClr val="bg1"/>
                </a:solidFill>
                <a:latin typeface="Goudy Old Style" panose="02020502050305020303" pitchFamily="18" charset="77"/>
              </a:rPr>
              <a:t>neighbour's</a:t>
            </a:r>
            <a:r>
              <a:rPr lang="en-US" sz="2200" dirty="0">
                <a:solidFill>
                  <a:schemeClr val="bg1"/>
                </a:solidFill>
                <a:latin typeface="Goudy Old Style" panose="02020502050305020303" pitchFamily="18" charset="77"/>
              </a:rPr>
              <a:t> talents — or in a sunrise, an elephant, or a waterfall. He wants each man, in the long run, to be able to </a:t>
            </a:r>
            <a:r>
              <a:rPr lang="en-US" sz="2200" dirty="0" err="1">
                <a:solidFill>
                  <a:schemeClr val="bg1"/>
                </a:solidFill>
                <a:latin typeface="Goudy Old Style" panose="02020502050305020303" pitchFamily="18" charset="77"/>
              </a:rPr>
              <a:t>recognise</a:t>
            </a:r>
            <a:r>
              <a:rPr lang="en-US" sz="2200" dirty="0">
                <a:solidFill>
                  <a:schemeClr val="bg1"/>
                </a:solidFill>
                <a:latin typeface="Goudy Old Style" panose="02020502050305020303" pitchFamily="18" charset="77"/>
              </a:rPr>
              <a:t> all creatures (even himself) as glorious and excellent things. He wants to kill their animal self-love as soon as possible; but it is His long-term policy, I fear, to restore to them a new kind of self-love — a charity and gratitude for all selves, including their own; when they have really learned to love their </a:t>
            </a:r>
            <a:r>
              <a:rPr lang="en-US" sz="2200" dirty="0" err="1">
                <a:solidFill>
                  <a:schemeClr val="bg1"/>
                </a:solidFill>
                <a:latin typeface="Goudy Old Style" panose="02020502050305020303" pitchFamily="18" charset="77"/>
              </a:rPr>
              <a:t>neighbours</a:t>
            </a:r>
            <a:r>
              <a:rPr lang="en-US" sz="2200" dirty="0">
                <a:solidFill>
                  <a:schemeClr val="bg1"/>
                </a:solidFill>
                <a:latin typeface="Goudy Old Style" panose="02020502050305020303" pitchFamily="18" charset="77"/>
              </a:rPr>
              <a:t> as themselves, they will be allowed to love themselves as their </a:t>
            </a:r>
            <a:r>
              <a:rPr lang="en-US" sz="2200" dirty="0" err="1">
                <a:solidFill>
                  <a:schemeClr val="bg1"/>
                </a:solidFill>
                <a:latin typeface="Goudy Old Style" panose="02020502050305020303" pitchFamily="18" charset="77"/>
              </a:rPr>
              <a:t>neighbours</a:t>
            </a:r>
            <a:r>
              <a:rPr lang="en-US" sz="2200" dirty="0">
                <a:solidFill>
                  <a:schemeClr val="bg1"/>
                </a:solidFill>
                <a:latin typeface="Goudy Old Style" panose="02020502050305020303" pitchFamily="18" charset="77"/>
              </a:rPr>
              <a:t>. </a:t>
            </a:r>
          </a:p>
        </p:txBody>
      </p:sp>
      <p:sp>
        <p:nvSpPr>
          <p:cNvPr id="6" name="Rectangle 2">
            <a:extLst>
              <a:ext uri="{FF2B5EF4-FFF2-40B4-BE49-F238E27FC236}">
                <a16:creationId xmlns:a16="http://schemas.microsoft.com/office/drawing/2014/main" id="{0292C012-561B-6D86-207B-AB4A1FE27AB1}"/>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2FED1E3F-DE4E-C479-4743-7113799A63B2}"/>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1734017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07EB8FE-D63E-61E2-A0B0-BFC4039D70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F433ED-55A6-CF80-96E0-A787819E3D9D}"/>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2E61F61D-DB43-7097-25A4-FAA8628E08E5}"/>
              </a:ext>
            </a:extLst>
          </p:cNvPr>
          <p:cNvSpPr>
            <a:spLocks noGrp="1"/>
          </p:cNvSpPr>
          <p:nvPr>
            <p:ph type="subTitle" idx="1"/>
          </p:nvPr>
        </p:nvSpPr>
        <p:spPr>
          <a:xfrm>
            <a:off x="0" y="-1"/>
            <a:ext cx="10537371" cy="6835139"/>
          </a:xfrm>
        </p:spPr>
        <p:txBody>
          <a:bodyPr>
            <a:normAutofit fontScale="25000" lnSpcReduction="20000"/>
          </a:bodyPr>
          <a:lstStyle/>
          <a:p>
            <a:pPr algn="l"/>
            <a:r>
              <a:rPr lang="en-US" sz="9600" b="1" dirty="0">
                <a:latin typeface="Goudy Old Style" charset="0"/>
                <a:ea typeface="Goudy Old Style" charset="0"/>
                <a:cs typeface="Goudy Old Style" charset="0"/>
              </a:rPr>
              <a:t>How to approach this class:</a:t>
            </a:r>
            <a:br>
              <a:rPr lang="en-US" sz="9600" b="1" dirty="0">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How to approach this class:</a:t>
            </a:r>
          </a:p>
          <a:p>
            <a:pPr algn="l"/>
            <a:r>
              <a:rPr lang="en-US" sz="9600" b="1" dirty="0">
                <a:solidFill>
                  <a:schemeClr val="bg1"/>
                </a:solidFill>
                <a:latin typeface="Goudy Old Style" charset="0"/>
                <a:ea typeface="Goudy Old Style" charset="0"/>
                <a:cs typeface="Goudy Old Style" charset="0"/>
              </a:rPr>
              <a:t>--On the beach</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--Snorkeling</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--Scuba diving</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--Email list/QR code</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How to read this book:</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--Try reading aloud and slowly, looking for layers of meaning</a:t>
            </a:r>
          </a:p>
          <a:p>
            <a:pPr algn="l"/>
            <a:r>
              <a:rPr lang="en-US" sz="9600" b="1" dirty="0">
                <a:solidFill>
                  <a:schemeClr val="bg1"/>
                </a:solidFill>
                <a:latin typeface="Goudy Old Style" charset="0"/>
                <a:ea typeface="Goudy Old Style" charset="0"/>
                <a:cs typeface="Goudy Old Style" charset="0"/>
              </a:rPr>
              <a:t>--Look for themes/underline and highlight passages that resonate with you</a:t>
            </a:r>
          </a:p>
          <a:p>
            <a:pPr algn="l"/>
            <a:endParaRPr lang="en-US" sz="9600" b="1" dirty="0">
              <a:solidFill>
                <a:schemeClr val="bg1"/>
              </a:solidFill>
              <a:latin typeface="Goudy Old Style" charset="0"/>
              <a:ea typeface="Goudy Old Style" charset="0"/>
              <a:cs typeface="Goudy Old Style" charset="0"/>
            </a:endParaRPr>
          </a:p>
          <a:p>
            <a:pPr algn="l"/>
            <a:r>
              <a:rPr lang="en-US" sz="9600" b="1" dirty="0">
                <a:solidFill>
                  <a:schemeClr val="bg1"/>
                </a:solidFill>
                <a:latin typeface="Goudy Old Style" charset="0"/>
                <a:ea typeface="Goudy Old Style" charset="0"/>
                <a:cs typeface="Goudy Old Style" charset="0"/>
              </a:rPr>
              <a:t>What we’ll be doing:</a:t>
            </a:r>
          </a:p>
          <a:p>
            <a:pPr algn="l"/>
            <a:endParaRPr lang="en-US" sz="9600" b="1" dirty="0">
              <a:solidFill>
                <a:schemeClr val="bg1"/>
              </a:solidFill>
              <a:latin typeface="Goudy Old Style" charset="0"/>
              <a:ea typeface="Goudy Old Style" charset="0"/>
              <a:cs typeface="Goudy Old Style" charset="0"/>
            </a:endParaRPr>
          </a:p>
          <a:p>
            <a:pPr algn="l"/>
            <a:r>
              <a:rPr lang="en-US" sz="9600" b="1" dirty="0">
                <a:solidFill>
                  <a:schemeClr val="bg1"/>
                </a:solidFill>
                <a:latin typeface="Goudy Old Style" charset="0"/>
                <a:ea typeface="Goudy Old Style" charset="0"/>
                <a:cs typeface="Goudy Old Style" charset="0"/>
              </a:rPr>
              <a:t>--Setting the background and context</a:t>
            </a:r>
          </a:p>
          <a:p>
            <a:pPr algn="l"/>
            <a:r>
              <a:rPr lang="en-US" sz="9600" b="1" dirty="0">
                <a:solidFill>
                  <a:schemeClr val="bg1"/>
                </a:solidFill>
                <a:latin typeface="Goudy Old Style" charset="0"/>
                <a:ea typeface="Goudy Old Style" charset="0"/>
                <a:cs typeface="Goudy Old Style" charset="0"/>
              </a:rPr>
              <a:t>--Following the story chapter by chapter</a:t>
            </a:r>
          </a:p>
          <a:p>
            <a:pPr algn="l"/>
            <a:r>
              <a:rPr lang="en-US" sz="9600" b="1" dirty="0">
                <a:solidFill>
                  <a:schemeClr val="bg1"/>
                </a:solidFill>
                <a:latin typeface="Goudy Old Style" charset="0"/>
                <a:ea typeface="Goudy Old Style" charset="0"/>
                <a:cs typeface="Goudy Old Style" charset="0"/>
              </a:rPr>
              <a:t>--Drawing out principles for living with Joy and Purpose </a:t>
            </a:r>
          </a:p>
          <a:p>
            <a:pPr algn="l"/>
            <a:r>
              <a:rPr lang="en-US" sz="9600" b="1" dirty="0">
                <a:solidFill>
                  <a:schemeClr val="bg1"/>
                </a:solidFill>
                <a:latin typeface="Goudy Old Style" charset="0"/>
                <a:ea typeface="Goudy Old Style" charset="0"/>
                <a:cs typeface="Goudy Old Style" charset="0"/>
              </a:rPr>
              <a:t>--Looking at relevant Scripture</a:t>
            </a:r>
            <a:br>
              <a:rPr lang="en-US" sz="9600" b="1" dirty="0">
                <a:solidFill>
                  <a:schemeClr val="bg1"/>
                </a:solidFill>
                <a:latin typeface="Goudy Old Style" charset="0"/>
                <a:ea typeface="Goudy Old Style" charset="0"/>
                <a:cs typeface="Goudy Old Style" charset="0"/>
              </a:rPr>
            </a:br>
            <a:endParaRPr lang="en-US" sz="9600" b="1" i="1" dirty="0">
              <a:solidFill>
                <a:schemeClr val="bg1"/>
              </a:solidFill>
              <a:latin typeface="Goudy Old Style" charset="0"/>
              <a:ea typeface="Goudy Old Style" charset="0"/>
              <a:cs typeface="Goudy Old Style" charset="0"/>
            </a:endParaRPr>
          </a:p>
          <a:p>
            <a:pPr algn="l" fontAlgn="ctr"/>
            <a:endParaRPr lang="en-US" sz="9600" b="1" i="0" dirty="0">
              <a:solidFill>
                <a:schemeClr val="bg1"/>
              </a:solidFill>
              <a:effectLst/>
              <a:latin typeface="Goudy Old Style" panose="02020502050305020303" pitchFamily="18" charset="77"/>
            </a:endParaRPr>
          </a:p>
          <a:p>
            <a:pPr algn="l" fontAlgn="ctr"/>
            <a:endParaRPr lang="en-US" sz="9600" dirty="0">
              <a:solidFill>
                <a:srgbClr val="001D35"/>
              </a:solidFill>
              <a:latin typeface="Goudy Old Style" panose="02020502050305020303" pitchFamily="18" charset="77"/>
            </a:endParaRPr>
          </a:p>
        </p:txBody>
      </p:sp>
      <p:sp>
        <p:nvSpPr>
          <p:cNvPr id="6" name="Rectangle 2">
            <a:extLst>
              <a:ext uri="{FF2B5EF4-FFF2-40B4-BE49-F238E27FC236}">
                <a16:creationId xmlns:a16="http://schemas.microsoft.com/office/drawing/2014/main" id="{4464A53D-6BC0-E49C-CB5D-BA66BBB56A0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2D9E94C7-CEC3-E1E7-7242-F316AE0D5BA3}"/>
              </a:ext>
            </a:extLst>
          </p:cNvPr>
          <p:cNvPicPr>
            <a:picLocks noChangeAspect="1"/>
          </p:cNvPicPr>
          <p:nvPr/>
        </p:nvPicPr>
        <p:blipFill>
          <a:blip r:embed="rId2"/>
          <a:stretch>
            <a:fillRect/>
          </a:stretch>
        </p:blipFill>
        <p:spPr>
          <a:xfrm>
            <a:off x="10537371" y="1693332"/>
            <a:ext cx="1654628" cy="2760135"/>
          </a:xfrm>
          <a:prstGeom prst="rect">
            <a:avLst/>
          </a:prstGeom>
        </p:spPr>
      </p:pic>
      <p:pic>
        <p:nvPicPr>
          <p:cNvPr id="5" name="Picture 4" descr="A qr code on a white background&#10;&#10;Description automatically generated">
            <a:extLst>
              <a:ext uri="{FF2B5EF4-FFF2-40B4-BE49-F238E27FC236}">
                <a16:creationId xmlns:a16="http://schemas.microsoft.com/office/drawing/2014/main" id="{6A50F0DC-3030-0297-1794-59C62DC83794}"/>
              </a:ext>
            </a:extLst>
          </p:cNvPr>
          <p:cNvPicPr>
            <a:picLocks noChangeAspect="1"/>
          </p:cNvPicPr>
          <p:nvPr/>
        </p:nvPicPr>
        <p:blipFill>
          <a:blip r:embed="rId3"/>
          <a:stretch>
            <a:fillRect/>
          </a:stretch>
        </p:blipFill>
        <p:spPr>
          <a:xfrm>
            <a:off x="6858000" y="261258"/>
            <a:ext cx="2599564" cy="2590800"/>
          </a:xfrm>
          <a:prstGeom prst="rect">
            <a:avLst/>
          </a:prstGeom>
        </p:spPr>
      </p:pic>
    </p:spTree>
    <p:extLst>
      <p:ext uri="{BB962C8B-B14F-4D97-AF65-F5344CB8AC3E}">
        <p14:creationId xmlns:p14="http://schemas.microsoft.com/office/powerpoint/2010/main" val="2783218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47B88C8-FB77-4556-424C-1562BE53BE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179C96-D9AC-4E08-BB1C-A02D4788AD15}"/>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EF83287A-0AD2-850C-72BE-9EB804AF5D57}"/>
              </a:ext>
            </a:extLst>
          </p:cNvPr>
          <p:cNvSpPr>
            <a:spLocks noGrp="1"/>
          </p:cNvSpPr>
          <p:nvPr>
            <p:ph type="subTitle" idx="1"/>
          </p:nvPr>
        </p:nvSpPr>
        <p:spPr>
          <a:xfrm>
            <a:off x="-1" y="-1"/>
            <a:ext cx="11260668" cy="6835139"/>
          </a:xfrm>
        </p:spPr>
        <p:txBody>
          <a:bodyPr>
            <a:noAutofit/>
          </a:bodyPr>
          <a:lstStyle/>
          <a:p>
            <a:pPr algn="l">
              <a:spcBef>
                <a:spcPts val="0"/>
              </a:spcBef>
            </a:pPr>
            <a:r>
              <a:rPr lang="en-US" sz="2200" dirty="0">
                <a:solidFill>
                  <a:schemeClr val="bg1"/>
                </a:solidFill>
                <a:latin typeface="Goudy Old Style" panose="02020502050305020303" pitchFamily="18" charset="77"/>
              </a:rPr>
              <a:t>For we must never forget what is the most repellent and inexplicable trait in our Enemy; He really loves the hairless bipeds He has created and always gives back to them with His right hand what He has taken away with His left. His whole effort, therefore, will be to get the man's mind off the subject of his own value altogether. He would rather the man thought himself a great architect or a great poet and then forgot about it, than that he should spend much time and pains trying to think himself a bad one. </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200" dirty="0">
                <a:solidFill>
                  <a:schemeClr val="bg1"/>
                </a:solidFill>
                <a:latin typeface="Goudy Old Style" panose="02020502050305020303" pitchFamily="18" charset="77"/>
              </a:rPr>
              <a:t>Your efforts to instill either vainglory or false modesty into the patient will therefore be met from the Enemy's side with the obvious reminder that a man is not usually called upon to have an opinion of his own talents at all, since he can very well go on improving them to the best of his ability without deciding on his own precise niche in the temple of Fame. You must try to exclude this reminder from the patient's consciousness at all costs. </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200" dirty="0">
                <a:solidFill>
                  <a:schemeClr val="bg1"/>
                </a:solidFill>
                <a:latin typeface="Goudy Old Style" panose="02020502050305020303" pitchFamily="18" charset="77"/>
              </a:rPr>
              <a:t>The Enemy will also try to render real in the patient's mind a doctrine which they all profess but find it difficult to bring home to their feelings — the doctrine that they did not create themselves, that their talents were given them, and that they might as well be proud of the </a:t>
            </a:r>
            <a:r>
              <a:rPr lang="en-US" sz="2200" dirty="0" err="1">
                <a:solidFill>
                  <a:schemeClr val="bg1"/>
                </a:solidFill>
                <a:latin typeface="Goudy Old Style" panose="02020502050305020303" pitchFamily="18" charset="77"/>
              </a:rPr>
              <a:t>colour</a:t>
            </a:r>
            <a:r>
              <a:rPr lang="en-US" sz="2200" dirty="0">
                <a:solidFill>
                  <a:schemeClr val="bg1"/>
                </a:solidFill>
                <a:latin typeface="Goudy Old Style" panose="02020502050305020303" pitchFamily="18" charset="77"/>
              </a:rPr>
              <a:t> of their hair. But always and by all methods the Enemy's aim will be to get the patient's mind off such questions, and yours will be to fix it on them. Even of his sins the Enemy does not want him to think too much: once they are repented, the sooner the man turns his attention outward, the better the Enemy is pleased.</a:t>
            </a:r>
          </a:p>
          <a:p>
            <a:pPr algn="l">
              <a:spcBef>
                <a:spcPts val="0"/>
              </a:spcBef>
            </a:pPr>
            <a:endParaRPr lang="en-US" sz="2200" dirty="0">
              <a:solidFill>
                <a:schemeClr val="bg1"/>
              </a:solidFill>
              <a:latin typeface="Goudy Old Style" panose="02020502050305020303" pitchFamily="18" charset="77"/>
            </a:endParaRPr>
          </a:p>
          <a:p>
            <a:pPr algn="l">
              <a:spcBef>
                <a:spcPts val="0"/>
              </a:spcBef>
            </a:pPr>
            <a:r>
              <a:rPr lang="en-US" sz="2200" dirty="0">
                <a:solidFill>
                  <a:schemeClr val="bg1"/>
                </a:solidFill>
                <a:latin typeface="Goudy Old Style" panose="02020502050305020303" pitchFamily="18" charset="77"/>
              </a:rPr>
              <a:t>Your affectionate uncle ,</a:t>
            </a:r>
          </a:p>
          <a:p>
            <a:pPr algn="l">
              <a:spcBef>
                <a:spcPts val="0"/>
              </a:spcBef>
            </a:pPr>
            <a:r>
              <a:rPr lang="en-US" sz="2200" dirty="0">
                <a:solidFill>
                  <a:schemeClr val="bg1"/>
                </a:solidFill>
                <a:latin typeface="Goudy Old Style" panose="02020502050305020303" pitchFamily="18" charset="77"/>
              </a:rPr>
              <a:t>SCREWTAPE </a:t>
            </a:r>
          </a:p>
        </p:txBody>
      </p:sp>
      <p:sp>
        <p:nvSpPr>
          <p:cNvPr id="6" name="Rectangle 2">
            <a:extLst>
              <a:ext uri="{FF2B5EF4-FFF2-40B4-BE49-F238E27FC236}">
                <a16:creationId xmlns:a16="http://schemas.microsoft.com/office/drawing/2014/main" id="{E0ECBA0F-9F2F-19FB-3649-9C3AD876840F}"/>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44CBA6AD-FDD3-6146-6B12-3D2EB36D228F}"/>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3049099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742BCB-AAA7-D4B0-F2A0-20377CE543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66DE37-9E1F-85BE-284F-C9AC50D4B050}"/>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613E146B-C867-B9CB-DD03-D55B305177A7}"/>
              </a:ext>
            </a:extLst>
          </p:cNvPr>
          <p:cNvSpPr>
            <a:spLocks noGrp="1"/>
          </p:cNvSpPr>
          <p:nvPr>
            <p:ph type="subTitle" idx="1"/>
          </p:nvPr>
        </p:nvSpPr>
        <p:spPr>
          <a:xfrm>
            <a:off x="-1" y="-1"/>
            <a:ext cx="11260668" cy="6835139"/>
          </a:xfrm>
        </p:spPr>
        <p:txBody>
          <a:bodyPr>
            <a:noAutofit/>
          </a:bodyPr>
          <a:lstStyle/>
          <a:p>
            <a:pPr fontAlgn="t"/>
            <a:endParaRPr lang="en-US" sz="2000" dirty="0">
              <a:solidFill>
                <a:schemeClr val="bg1"/>
              </a:solidFill>
              <a:latin typeface="Goudy Old Style" panose="02020502050305020303" pitchFamily="18" charset="77"/>
            </a:endParaRPr>
          </a:p>
          <a:p>
            <a:pPr fontAlgn="t"/>
            <a:r>
              <a:rPr lang="en-US" sz="2000" b="1" dirty="0">
                <a:solidFill>
                  <a:schemeClr val="bg1"/>
                </a:solidFill>
                <a:latin typeface="Goudy Old Style" panose="02020502050305020303" pitchFamily="18" charset="77"/>
              </a:rPr>
              <a:t>JUST AS I AM</a:t>
            </a:r>
          </a:p>
          <a:p>
            <a:pPr fontAlgn="t"/>
            <a:r>
              <a:rPr lang="en-US" sz="2000" dirty="0">
                <a:solidFill>
                  <a:schemeClr val="bg1"/>
                </a:solidFill>
                <a:latin typeface="Goudy Old Style" panose="02020502050305020303" pitchFamily="18" charset="77"/>
              </a:rPr>
              <a:t>Just as I am, without one plea, but that Thy blood was shed for me,</a:t>
            </a:r>
            <a:br>
              <a:rPr lang="en-US" sz="2000" dirty="0">
                <a:solidFill>
                  <a:schemeClr val="bg1"/>
                </a:solidFill>
                <a:latin typeface="Goudy Old Style" panose="02020502050305020303" pitchFamily="18" charset="77"/>
              </a:rPr>
            </a:br>
            <a:r>
              <a:rPr lang="en-US" sz="2000" dirty="0">
                <a:solidFill>
                  <a:schemeClr val="bg1"/>
                </a:solidFill>
                <a:latin typeface="Goudy Old Style" panose="02020502050305020303" pitchFamily="18" charset="77"/>
              </a:rPr>
              <a:t>And that Thou </a:t>
            </a:r>
            <a:r>
              <a:rPr lang="en-US" sz="2000" dirty="0" err="1">
                <a:solidFill>
                  <a:schemeClr val="bg1"/>
                </a:solidFill>
                <a:latin typeface="Goudy Old Style" panose="02020502050305020303" pitchFamily="18" charset="77"/>
              </a:rPr>
              <a:t>bid’st</a:t>
            </a:r>
            <a:r>
              <a:rPr lang="en-US" sz="2000" dirty="0">
                <a:solidFill>
                  <a:schemeClr val="bg1"/>
                </a:solidFill>
                <a:latin typeface="Goudy Old Style" panose="02020502050305020303" pitchFamily="18" charset="77"/>
              </a:rPr>
              <a:t> me come to Thee, O Lamb of God, I come! I come!</a:t>
            </a:r>
          </a:p>
          <a:p>
            <a:pPr fontAlgn="t"/>
            <a:r>
              <a:rPr lang="en-US" sz="2000" dirty="0">
                <a:solidFill>
                  <a:schemeClr val="bg1"/>
                </a:solidFill>
                <a:latin typeface="Goudy Old Style" panose="02020502050305020303" pitchFamily="18" charset="77"/>
              </a:rPr>
              <a:t>Just as I am, and waiting not to rid my soul of one dark blot;</a:t>
            </a:r>
            <a:br>
              <a:rPr lang="en-US" sz="2000" dirty="0">
                <a:solidFill>
                  <a:schemeClr val="bg1"/>
                </a:solidFill>
                <a:latin typeface="Goudy Old Style" panose="02020502050305020303" pitchFamily="18" charset="77"/>
              </a:rPr>
            </a:br>
            <a:r>
              <a:rPr lang="en-US" sz="2000" dirty="0">
                <a:solidFill>
                  <a:schemeClr val="bg1"/>
                </a:solidFill>
                <a:latin typeface="Goudy Old Style" panose="02020502050305020303" pitchFamily="18" charset="77"/>
              </a:rPr>
              <a:t>To Thee whose blood can cleanse each spot, O Lamb of God, I come, I come!</a:t>
            </a:r>
          </a:p>
          <a:p>
            <a:pPr fontAlgn="t"/>
            <a:r>
              <a:rPr lang="en-US" sz="2000" dirty="0">
                <a:solidFill>
                  <a:schemeClr val="bg1"/>
                </a:solidFill>
                <a:latin typeface="Goudy Old Style" panose="02020502050305020303" pitchFamily="18" charset="77"/>
              </a:rPr>
              <a:t>Just as I am, though tossed about with many a conflict, many a doubt;</a:t>
            </a:r>
            <a:br>
              <a:rPr lang="en-US" sz="2000" dirty="0">
                <a:solidFill>
                  <a:schemeClr val="bg1"/>
                </a:solidFill>
                <a:latin typeface="Goudy Old Style" panose="02020502050305020303" pitchFamily="18" charset="77"/>
              </a:rPr>
            </a:br>
            <a:r>
              <a:rPr lang="en-US" sz="2000" dirty="0" err="1">
                <a:solidFill>
                  <a:schemeClr val="bg1"/>
                </a:solidFill>
                <a:latin typeface="Goudy Old Style" panose="02020502050305020303" pitchFamily="18" charset="77"/>
              </a:rPr>
              <a:t>Fightings</a:t>
            </a:r>
            <a:r>
              <a:rPr lang="en-US" sz="2000" dirty="0">
                <a:solidFill>
                  <a:schemeClr val="bg1"/>
                </a:solidFill>
                <a:latin typeface="Goudy Old Style" panose="02020502050305020303" pitchFamily="18" charset="77"/>
              </a:rPr>
              <a:t> within, and fears </a:t>
            </a:r>
            <a:r>
              <a:rPr lang="en-US" sz="2000" dirty="0" err="1">
                <a:solidFill>
                  <a:schemeClr val="bg1"/>
                </a:solidFill>
                <a:latin typeface="Goudy Old Style" panose="02020502050305020303" pitchFamily="18" charset="77"/>
              </a:rPr>
              <a:t>without,O</a:t>
            </a:r>
            <a:r>
              <a:rPr lang="en-US" sz="2000" dirty="0">
                <a:solidFill>
                  <a:schemeClr val="bg1"/>
                </a:solidFill>
                <a:latin typeface="Goudy Old Style" panose="02020502050305020303" pitchFamily="18" charset="77"/>
              </a:rPr>
              <a:t> Lamb of God, I come, I come!</a:t>
            </a:r>
          </a:p>
          <a:p>
            <a:pPr fontAlgn="t"/>
            <a:r>
              <a:rPr lang="en-US" sz="2000" dirty="0">
                <a:solidFill>
                  <a:schemeClr val="bg1"/>
                </a:solidFill>
                <a:latin typeface="Goudy Old Style" panose="02020502050305020303" pitchFamily="18" charset="77"/>
              </a:rPr>
              <a:t>Just as I am, poor, wretched, blind; Sight, riches, healing of the mind;</a:t>
            </a:r>
            <a:br>
              <a:rPr lang="en-US" sz="2000" dirty="0">
                <a:solidFill>
                  <a:schemeClr val="bg1"/>
                </a:solidFill>
                <a:latin typeface="Goudy Old Style" panose="02020502050305020303" pitchFamily="18" charset="77"/>
              </a:rPr>
            </a:br>
            <a:r>
              <a:rPr lang="en-US" sz="2000" dirty="0">
                <a:solidFill>
                  <a:schemeClr val="bg1"/>
                </a:solidFill>
                <a:latin typeface="Goudy Old Style" panose="02020502050305020303" pitchFamily="18" charset="77"/>
              </a:rPr>
              <a:t>Yes, all I need, in Thee to find, O Lamb of God, I come, I come!</a:t>
            </a:r>
          </a:p>
          <a:p>
            <a:pPr fontAlgn="t"/>
            <a:r>
              <a:rPr lang="en-US" sz="2000" dirty="0">
                <a:solidFill>
                  <a:schemeClr val="bg1"/>
                </a:solidFill>
                <a:latin typeface="Goudy Old Style" panose="02020502050305020303" pitchFamily="18" charset="77"/>
              </a:rPr>
              <a:t>Just as I am, Thou wilt receive, wilt welcome, pardon, cleanse, relieve;</a:t>
            </a:r>
            <a:br>
              <a:rPr lang="en-US" sz="2000" dirty="0">
                <a:solidFill>
                  <a:schemeClr val="bg1"/>
                </a:solidFill>
                <a:latin typeface="Goudy Old Style" panose="02020502050305020303" pitchFamily="18" charset="77"/>
              </a:rPr>
            </a:br>
            <a:r>
              <a:rPr lang="en-US" sz="2000" dirty="0">
                <a:solidFill>
                  <a:schemeClr val="bg1"/>
                </a:solidFill>
                <a:latin typeface="Goudy Old Style" panose="02020502050305020303" pitchFamily="18" charset="77"/>
              </a:rPr>
              <a:t>Because Thy promise I believe, O Lamb of God, I come, I come!</a:t>
            </a:r>
          </a:p>
          <a:p>
            <a:pPr fontAlgn="t"/>
            <a:r>
              <a:rPr lang="en-US" sz="2000" dirty="0">
                <a:solidFill>
                  <a:schemeClr val="bg1"/>
                </a:solidFill>
                <a:latin typeface="Goudy Old Style" panose="02020502050305020303" pitchFamily="18" charset="77"/>
              </a:rPr>
              <a:t>Just as I am, Thy love unknown has broken every barrier down;</a:t>
            </a:r>
            <a:br>
              <a:rPr lang="en-US" sz="2000" dirty="0">
                <a:solidFill>
                  <a:schemeClr val="bg1"/>
                </a:solidFill>
                <a:latin typeface="Goudy Old Style" panose="02020502050305020303" pitchFamily="18" charset="77"/>
              </a:rPr>
            </a:br>
            <a:r>
              <a:rPr lang="en-US" sz="2000" dirty="0">
                <a:solidFill>
                  <a:schemeClr val="bg1"/>
                </a:solidFill>
                <a:latin typeface="Goudy Old Style" panose="02020502050305020303" pitchFamily="18" charset="77"/>
              </a:rPr>
              <a:t>Now, to be Thine, yea, Thine alone, O Lamb of God, I come, I come!</a:t>
            </a:r>
          </a:p>
          <a:p>
            <a:pPr fontAlgn="t"/>
            <a:endParaRPr lang="en-US" sz="2000" dirty="0">
              <a:solidFill>
                <a:schemeClr val="bg1"/>
              </a:solidFill>
              <a:latin typeface="Goudy Old Style" panose="02020502050305020303" pitchFamily="18" charset="77"/>
            </a:endParaRPr>
          </a:p>
          <a:p>
            <a:pPr fontAlgn="t"/>
            <a:r>
              <a:rPr lang="en-US" sz="2000" i="1" dirty="0">
                <a:solidFill>
                  <a:schemeClr val="bg1"/>
                </a:solidFill>
                <a:latin typeface="Goudy Old Style" panose="02020502050305020303" pitchFamily="18" charset="77"/>
              </a:rPr>
              <a:t>Charlotte Elliott, 1836</a:t>
            </a:r>
          </a:p>
          <a:p>
            <a:pPr algn="l">
              <a:spcBef>
                <a:spcPts val="0"/>
              </a:spcBef>
            </a:pPr>
            <a:endParaRPr lang="en-US" sz="22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A9FD9EA0-A745-580A-471A-C0AF4F597709}"/>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E1BC4E23-7011-6716-05A4-F701105ABA34}"/>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109798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E45494B-32E8-1739-F5CA-09603FF46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CF1635-70D0-8AA4-F9B7-3346581739F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69CFAA72-701D-31FC-4A35-7A0C50A86765}"/>
              </a:ext>
            </a:extLst>
          </p:cNvPr>
          <p:cNvSpPr>
            <a:spLocks noGrp="1"/>
          </p:cNvSpPr>
          <p:nvPr>
            <p:ph type="subTitle" idx="1"/>
          </p:nvPr>
        </p:nvSpPr>
        <p:spPr>
          <a:xfrm>
            <a:off x="0" y="-1"/>
            <a:ext cx="10537371" cy="6835139"/>
          </a:xfrm>
        </p:spPr>
        <p:txBody>
          <a:bodyPr>
            <a:normAutofit/>
          </a:bodyPr>
          <a:lstStyle/>
          <a:p>
            <a:br>
              <a:rPr lang="en-US" sz="5500" b="1" dirty="0">
                <a:solidFill>
                  <a:schemeClr val="bg1"/>
                </a:solidFill>
                <a:latin typeface="Goudy Old Style" panose="02020502050305020303" pitchFamily="18" charset="77"/>
                <a:ea typeface="Goudy Old Style" charset="0"/>
                <a:cs typeface="Goudy Old Style" charset="0"/>
              </a:rPr>
            </a:br>
            <a:r>
              <a:rPr lang="en-US" b="0" i="0" dirty="0">
                <a:solidFill>
                  <a:schemeClr val="bg1"/>
                </a:solidFill>
                <a:effectLst/>
                <a:latin typeface="Goudy Old Style" panose="02020502050305020303" pitchFamily="18" charset="77"/>
              </a:rPr>
              <a:t>For you were once darkness, but now you are light in the Lord.                                           Live as children of light (for the fruit of the light consists in all goodness, righteousness, and truth), and find out what pleases the Lord. </a:t>
            </a:r>
            <a:r>
              <a:rPr lang="en-US" b="1" baseline="30000" dirty="0">
                <a:solidFill>
                  <a:schemeClr val="bg1"/>
                </a:solidFill>
                <a:latin typeface="Goudy Old Style" panose="02020502050305020303" pitchFamily="18" charset="77"/>
              </a:rPr>
              <a:t>                       </a:t>
            </a:r>
          </a:p>
          <a:p>
            <a:r>
              <a:rPr lang="en-US" b="0" i="0" dirty="0">
                <a:solidFill>
                  <a:schemeClr val="bg1"/>
                </a:solidFill>
                <a:effectLst/>
                <a:latin typeface="Goudy Old Style" panose="02020502050305020303" pitchFamily="18" charset="77"/>
              </a:rPr>
              <a:t>Have nothing to do with the fruitless deeds of darkness, but rather expose them.       It is shameful even to mention what the disobedient do in secret. But everything exposed by the light becomes visible—and everything that is illuminated becomes a light. This is why it is said: “Wake up, sleeper,</a:t>
            </a:r>
            <a:r>
              <a:rPr lang="en-US" dirty="0">
                <a:solidFill>
                  <a:schemeClr val="bg1"/>
                </a:solidFill>
                <a:latin typeface="Goudy Old Style" panose="02020502050305020303" pitchFamily="18" charset="77"/>
              </a:rPr>
              <a:t> </a:t>
            </a:r>
            <a:r>
              <a:rPr lang="en-US" b="0" i="0" dirty="0">
                <a:solidFill>
                  <a:schemeClr val="bg1"/>
                </a:solidFill>
                <a:effectLst/>
                <a:latin typeface="Goudy Old Style" panose="02020502050305020303" pitchFamily="18" charset="77"/>
              </a:rPr>
              <a:t>rise from the dead,                                and Christ will shine on you.” Be very careful, then, how you live—                          not as unwise but as wise, making the most of every opportu</a:t>
            </a:r>
            <a:r>
              <a:rPr lang="en-US" dirty="0">
                <a:solidFill>
                  <a:schemeClr val="bg1"/>
                </a:solidFill>
                <a:latin typeface="Goudy Old Style" panose="02020502050305020303" pitchFamily="18" charset="77"/>
              </a:rPr>
              <a:t>nity                       </a:t>
            </a:r>
            <a:r>
              <a:rPr lang="en-US" b="0" i="0" dirty="0">
                <a:solidFill>
                  <a:schemeClr val="bg1"/>
                </a:solidFill>
                <a:effectLst/>
                <a:latin typeface="Goudy Old Style" panose="02020502050305020303" pitchFamily="18" charset="77"/>
              </a:rPr>
              <a:t>because the days are evil.</a:t>
            </a:r>
          </a:p>
          <a:p>
            <a:endParaRPr lang="en-US" dirty="0">
              <a:solidFill>
                <a:schemeClr val="bg1"/>
              </a:solidFill>
              <a:latin typeface="Goudy Old Style" panose="02020502050305020303" pitchFamily="18" charset="77"/>
            </a:endParaRPr>
          </a:p>
          <a:p>
            <a:r>
              <a:rPr lang="en-US" b="0" i="1" dirty="0">
                <a:solidFill>
                  <a:schemeClr val="bg1"/>
                </a:solidFill>
                <a:effectLst/>
                <a:latin typeface="Goudy Old Style" panose="02020502050305020303" pitchFamily="18" charset="77"/>
              </a:rPr>
              <a:t>Ephesians 5:8-15</a:t>
            </a:r>
          </a:p>
          <a:p>
            <a:pPr algn="l"/>
            <a:endParaRPr lang="en-US" sz="5500" b="1" dirty="0">
              <a:solidFill>
                <a:schemeClr val="bg1"/>
              </a:solidFill>
              <a:latin typeface="Goudy Old Style" panose="02020502050305020303" pitchFamily="18" charset="77"/>
              <a:ea typeface="Goudy Old Style" charset="0"/>
              <a:cs typeface="Goudy Old Style" charset="0"/>
            </a:endParaRPr>
          </a:p>
          <a:p>
            <a:pPr algn="l" fontAlgn="ctr"/>
            <a:endParaRPr lang="en-US" sz="9600" dirty="0">
              <a:solidFill>
                <a:srgbClr val="001D35"/>
              </a:solidFill>
              <a:latin typeface="Goudy Old Style" panose="02020502050305020303" pitchFamily="18" charset="77"/>
            </a:endParaRPr>
          </a:p>
        </p:txBody>
      </p:sp>
      <p:sp>
        <p:nvSpPr>
          <p:cNvPr id="6" name="Rectangle 2">
            <a:extLst>
              <a:ext uri="{FF2B5EF4-FFF2-40B4-BE49-F238E27FC236}">
                <a16:creationId xmlns:a16="http://schemas.microsoft.com/office/drawing/2014/main" id="{00E5A533-89DC-9D1C-80D5-31E25EF874DA}"/>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FDEE6A1C-E373-324E-FDC0-4E10606FA2C6}"/>
              </a:ext>
            </a:extLst>
          </p:cNvPr>
          <p:cNvPicPr>
            <a:picLocks noChangeAspect="1"/>
          </p:cNvPicPr>
          <p:nvPr/>
        </p:nvPicPr>
        <p:blipFill>
          <a:blip r:embed="rId2"/>
          <a:stretch>
            <a:fillRect/>
          </a:stretch>
        </p:blipFill>
        <p:spPr>
          <a:xfrm>
            <a:off x="10537371" y="1524000"/>
            <a:ext cx="1654628" cy="2827868"/>
          </a:xfrm>
          <a:prstGeom prst="rect">
            <a:avLst/>
          </a:prstGeom>
        </p:spPr>
      </p:pic>
    </p:spTree>
    <p:extLst>
      <p:ext uri="{BB962C8B-B14F-4D97-AF65-F5344CB8AC3E}">
        <p14:creationId xmlns:p14="http://schemas.microsoft.com/office/powerpoint/2010/main" val="2351875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6159065-B085-E96F-3C67-FBFBA15FC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E3BB7C-2214-B872-123B-35F435115AB2}"/>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10203CEE-C8FE-F348-6C51-ADE69915C70E}"/>
              </a:ext>
            </a:extLst>
          </p:cNvPr>
          <p:cNvSpPr>
            <a:spLocks noGrp="1"/>
          </p:cNvSpPr>
          <p:nvPr>
            <p:ph type="subTitle" idx="1"/>
          </p:nvPr>
        </p:nvSpPr>
        <p:spPr>
          <a:xfrm>
            <a:off x="0" y="-1"/>
            <a:ext cx="10537371" cy="6835139"/>
          </a:xfrm>
        </p:spPr>
        <p:txBody>
          <a:bodyPr>
            <a:normAutofit fontScale="77500" lnSpcReduction="20000"/>
          </a:bodyPr>
          <a:lstStyle/>
          <a:p>
            <a:pPr algn="l"/>
            <a:endParaRPr lang="en-US" sz="800" b="1" dirty="0">
              <a:solidFill>
                <a:schemeClr val="bg1"/>
              </a:solidFill>
              <a:latin typeface="Goudy Old Style" charset="0"/>
              <a:ea typeface="Goudy Old Style" charset="0"/>
              <a:cs typeface="Goudy Old Style" charset="0"/>
            </a:endParaRPr>
          </a:p>
          <a:p>
            <a:pPr algn="l"/>
            <a:r>
              <a:rPr lang="en-US" sz="2600" b="1" dirty="0">
                <a:solidFill>
                  <a:schemeClr val="bg1"/>
                </a:solidFill>
                <a:latin typeface="Goudy Old Style" charset="0"/>
                <a:ea typeface="Goudy Old Style" charset="0"/>
                <a:cs typeface="Goudy Old Style" charset="0"/>
              </a:rPr>
              <a:t>Why Narnia matters SO much today</a:t>
            </a:r>
            <a:br>
              <a:rPr lang="en-US" sz="2600" b="1" dirty="0">
                <a:solidFill>
                  <a:schemeClr val="bg1"/>
                </a:solidFill>
                <a:latin typeface="Goudy Old Style" charset="0"/>
                <a:ea typeface="Goudy Old Style" charset="0"/>
                <a:cs typeface="Goudy Old Style" charset="0"/>
              </a:rPr>
            </a:br>
            <a:r>
              <a:rPr lang="en-US" sz="2600" b="1" dirty="0">
                <a:solidFill>
                  <a:schemeClr val="bg1"/>
                </a:solidFill>
                <a:latin typeface="Goudy Old Style" charset="0"/>
                <a:ea typeface="Goudy Old Style" charset="0"/>
                <a:cs typeface="Goudy Old Style" charset="0"/>
              </a:rPr>
              <a:t>Aggressively secular narrative pervading our culture—how to counter? </a:t>
            </a:r>
          </a:p>
          <a:p>
            <a:pPr algn="l"/>
            <a:r>
              <a:rPr lang="en-US" sz="2600" b="1" dirty="0">
                <a:solidFill>
                  <a:schemeClr val="bg1"/>
                </a:solidFill>
                <a:latin typeface="Goudy Old Style" charset="0"/>
                <a:ea typeface="Goudy Old Style" charset="0"/>
                <a:cs typeface="Goudy Old Style" charset="0"/>
              </a:rPr>
              <a:t>Which Story Can We Trust? Either</a:t>
            </a:r>
          </a:p>
          <a:p>
            <a:pPr marL="457200" indent="-457200" algn="l">
              <a:buAutoNum type="arabicPeriod"/>
            </a:pPr>
            <a:r>
              <a:rPr lang="en-US" sz="2200" i="1" dirty="0">
                <a:solidFill>
                  <a:schemeClr val="bg1"/>
                </a:solidFill>
                <a:latin typeface="Goudy Old Style" charset="0"/>
                <a:ea typeface="Goudy Old Style" charset="0"/>
                <a:cs typeface="Goudy Old Style" charset="0"/>
              </a:rPr>
              <a:t>We are here by accident, meaningless products of a random process. We create our own identity and can only invent meaning and purpose in life and do our best to stay alive—even though there is no point to life.</a:t>
            </a:r>
            <a:r>
              <a:rPr lang="en-US" sz="2200" dirty="0">
                <a:solidFill>
                  <a:schemeClr val="bg1"/>
                </a:solidFill>
                <a:latin typeface="Goudy Old Style" charset="0"/>
                <a:ea typeface="Goudy Old Style" charset="0"/>
                <a:cs typeface="Goudy Old Style" charset="0"/>
              </a:rPr>
              <a:t> Sartre, Dawkins, Nietzsche, most schools</a:t>
            </a:r>
            <a:br>
              <a:rPr lang="en-US" sz="2200" i="1" dirty="0">
                <a:solidFill>
                  <a:schemeClr val="bg1"/>
                </a:solidFill>
                <a:latin typeface="Goudy Old Style" charset="0"/>
                <a:ea typeface="Goudy Old Style" charset="0"/>
                <a:cs typeface="Goudy Old Style" charset="0"/>
              </a:rPr>
            </a:br>
            <a:r>
              <a:rPr lang="en-US" sz="2200" i="1" dirty="0">
                <a:solidFill>
                  <a:schemeClr val="bg1"/>
                </a:solidFill>
                <a:latin typeface="Goudy Old Style" charset="0"/>
                <a:ea typeface="Goudy Old Style" charset="0"/>
                <a:cs typeface="Goudy Old Style" charset="0"/>
              </a:rPr>
              <a:t>					</a:t>
            </a:r>
            <a:r>
              <a:rPr lang="en-US" sz="2200" b="1" dirty="0">
                <a:solidFill>
                  <a:schemeClr val="bg1"/>
                </a:solidFill>
                <a:latin typeface="Goudy Old Style" charset="0"/>
                <a:ea typeface="Goudy Old Style" charset="0"/>
                <a:cs typeface="Goudy Old Style" charset="0"/>
              </a:rPr>
              <a:t>OR</a:t>
            </a:r>
          </a:p>
          <a:p>
            <a:pPr marL="457200" indent="-457200" algn="l">
              <a:buAutoNum type="arabicPeriod"/>
            </a:pPr>
            <a:r>
              <a:rPr lang="en-US" sz="2200" i="1" dirty="0">
                <a:solidFill>
                  <a:schemeClr val="bg1"/>
                </a:solidFill>
                <a:latin typeface="Goudy Old Style" charset="0"/>
                <a:ea typeface="Goudy Old Style" charset="0"/>
                <a:cs typeface="Goudy Old Style" charset="0"/>
              </a:rPr>
              <a:t>We are precious creatures made by and in the image of a loving God, who has created us for something special that we are asked to do. We have the privilege of being able to do good and experience purpose as we live by faith in Christ in His Kingdom. </a:t>
            </a:r>
            <a:r>
              <a:rPr lang="en-US" sz="2200" dirty="0">
                <a:solidFill>
                  <a:schemeClr val="bg1"/>
                </a:solidFill>
                <a:latin typeface="Goudy Old Style" charset="0"/>
                <a:ea typeface="Goudy Old Style" charset="0"/>
                <a:cs typeface="Goudy Old Style" charset="0"/>
              </a:rPr>
              <a:t>The witness of Scripture, the Church, and the saints</a:t>
            </a:r>
            <a:endParaRPr lang="en-US" sz="2200" i="1" dirty="0">
              <a:solidFill>
                <a:schemeClr val="bg1"/>
              </a:solidFill>
              <a:latin typeface="Goudy Old Style" charset="0"/>
              <a:ea typeface="Goudy Old Style" charset="0"/>
              <a:cs typeface="Goudy Old Style" charset="0"/>
            </a:endParaRPr>
          </a:p>
          <a:p>
            <a:pPr algn="l"/>
            <a:r>
              <a:rPr lang="en-US" sz="2600" dirty="0">
                <a:solidFill>
                  <a:schemeClr val="bg1"/>
                </a:solidFill>
                <a:latin typeface="Goudy Old Style" charset="0"/>
                <a:ea typeface="Goudy Old Style" charset="0"/>
                <a:cs typeface="Goudy Old Style" charset="0"/>
              </a:rPr>
              <a:t>These two stories are </a:t>
            </a:r>
            <a:r>
              <a:rPr lang="en-US" sz="2600" b="1" dirty="0">
                <a:solidFill>
                  <a:schemeClr val="bg1"/>
                </a:solidFill>
                <a:latin typeface="Goudy Old Style" charset="0"/>
                <a:ea typeface="Goudy Old Style" charset="0"/>
                <a:cs typeface="Goudy Old Style" charset="0"/>
              </a:rPr>
              <a:t>totally incompatible</a:t>
            </a:r>
            <a:r>
              <a:rPr lang="en-US" sz="2600" dirty="0">
                <a:solidFill>
                  <a:schemeClr val="bg1"/>
                </a:solidFill>
                <a:latin typeface="Goudy Old Style" charset="0"/>
                <a:ea typeface="Goudy Old Style" charset="0"/>
                <a:cs typeface="Goudy Old Style" charset="0"/>
              </a:rPr>
              <a:t>. They can’t both be right: cognitive dissonance. So which do we trust? Other stories, like the </a:t>
            </a:r>
            <a:r>
              <a:rPr lang="en-US" sz="2600" i="1" dirty="0">
                <a:solidFill>
                  <a:schemeClr val="bg1"/>
                </a:solidFill>
                <a:latin typeface="Goudy Old Style" charset="0"/>
                <a:ea typeface="Goudy Old Style" charset="0"/>
                <a:cs typeface="Goudy Old Style" charset="0"/>
              </a:rPr>
              <a:t>Chronicles of Narnia</a:t>
            </a:r>
            <a:r>
              <a:rPr lang="en-US" sz="2600" dirty="0">
                <a:solidFill>
                  <a:schemeClr val="bg1"/>
                </a:solidFill>
                <a:latin typeface="Goudy Old Style" charset="0"/>
                <a:ea typeface="Goudy Old Style" charset="0"/>
                <a:cs typeface="Goudy Old Style" charset="0"/>
              </a:rPr>
              <a:t>, can help us here by highlighting dissonance or by creating a narrative we want to inhabit. So which do we trust? Is </a:t>
            </a:r>
            <a:r>
              <a:rPr lang="en-US" sz="2600" dirty="0" err="1">
                <a:solidFill>
                  <a:schemeClr val="bg1"/>
                </a:solidFill>
                <a:latin typeface="Goudy Old Style" charset="0"/>
                <a:ea typeface="Goudy Old Style" charset="0"/>
                <a:cs typeface="Goudy Old Style" charset="0"/>
              </a:rPr>
              <a:t>Jadis</a:t>
            </a:r>
            <a:r>
              <a:rPr lang="en-US" sz="2600" dirty="0">
                <a:solidFill>
                  <a:schemeClr val="bg1"/>
                </a:solidFill>
                <a:latin typeface="Goudy Old Style" charset="0"/>
                <a:ea typeface="Goudy Old Style" charset="0"/>
                <a:cs typeface="Goudy Old Style" charset="0"/>
              </a:rPr>
              <a:t> </a:t>
            </a:r>
            <a:r>
              <a:rPr lang="en-US" sz="2600" i="1" dirty="0">
                <a:solidFill>
                  <a:schemeClr val="bg1"/>
                </a:solidFill>
                <a:latin typeface="Goudy Old Style" charset="0"/>
                <a:ea typeface="Goudy Old Style" charset="0"/>
                <a:cs typeface="Goudy Old Style" charset="0"/>
              </a:rPr>
              <a:t>really</a:t>
            </a:r>
            <a:r>
              <a:rPr lang="en-US" sz="2600" dirty="0">
                <a:solidFill>
                  <a:schemeClr val="bg1"/>
                </a:solidFill>
                <a:latin typeface="Goudy Old Style" charset="0"/>
                <a:ea typeface="Goudy Old Style" charset="0"/>
                <a:cs typeface="Goudy Old Style" charset="0"/>
              </a:rPr>
              <a:t> the Queen of the realm of Narnia? OR Is she the White Witch, a usurper in Narnia, which is </a:t>
            </a:r>
            <a:r>
              <a:rPr lang="en-US" sz="2600" i="1" dirty="0">
                <a:solidFill>
                  <a:schemeClr val="bg1"/>
                </a:solidFill>
                <a:latin typeface="Goudy Old Style" charset="0"/>
                <a:ea typeface="Goudy Old Style" charset="0"/>
                <a:cs typeface="Goudy Old Style" charset="0"/>
              </a:rPr>
              <a:t>really</a:t>
            </a:r>
            <a:r>
              <a:rPr lang="en-US" sz="2600" dirty="0">
                <a:solidFill>
                  <a:schemeClr val="bg1"/>
                </a:solidFill>
                <a:latin typeface="Goudy Old Style" charset="0"/>
                <a:ea typeface="Goudy Old Style" charset="0"/>
                <a:cs typeface="Goudy Old Style" charset="0"/>
              </a:rPr>
              <a:t> the realm of the mysterious great and noble lion, Aslan?</a:t>
            </a:r>
            <a:br>
              <a:rPr lang="en-US" sz="2600"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sz="2600" dirty="0">
                <a:solidFill>
                  <a:schemeClr val="bg1"/>
                </a:solidFill>
                <a:latin typeface="Goudy Old Style" charset="0"/>
                <a:ea typeface="Goudy Old Style" charset="0"/>
                <a:cs typeface="Goudy Old Style" charset="0"/>
              </a:rPr>
              <a:t>Gradually, one story about Narnia emerges as supremely plausible, as each individual story turns out to be part of this greater narrative. This grand narrative of interlocking stories makes sense of the riddles the children see and experience and reveals the character of each narrative. </a:t>
            </a:r>
            <a:r>
              <a:rPr lang="en-US" sz="2800" i="1" dirty="0">
                <a:solidFill>
                  <a:schemeClr val="bg1"/>
                </a:solidFill>
                <a:latin typeface="Goudy Old Style" charset="0"/>
                <a:ea typeface="Goudy Old Style" charset="0"/>
                <a:cs typeface="Goudy Old Style" charset="0"/>
              </a:rPr>
              <a:t>These stories teach that Biblical truth and the wisdom of the world cannot both be True---we need to learn to think critically because we are surrounded by falsehood.</a:t>
            </a:r>
            <a:endParaRPr lang="en-US" sz="2600" dirty="0">
              <a:solidFill>
                <a:schemeClr val="bg1"/>
              </a:solidFill>
              <a:latin typeface="Goudy Old Style" charset="0"/>
              <a:ea typeface="Goudy Old Style" charset="0"/>
              <a:cs typeface="Goudy Old Style" charset="0"/>
            </a:endParaRPr>
          </a:p>
          <a:p>
            <a:pPr algn="l"/>
            <a:r>
              <a:rPr lang="en-US" sz="2600" dirty="0">
                <a:solidFill>
                  <a:schemeClr val="bg1"/>
                </a:solidFill>
                <a:latin typeface="Goudy Old Style" charset="0"/>
                <a:ea typeface="Goudy Old Style" charset="0"/>
                <a:cs typeface="Goudy Old Style" charset="0"/>
              </a:rPr>
              <a:t>We each have our unique story. But our own story needs to be brought  into connection with a grand narrative, a big story which gives our story a new importance and significance. Why? Because we realize that our story is framed by something greater which gives us value and purpose. Lewis’s remarkable achievement in Narnia is to allow his readers to </a:t>
            </a:r>
            <a:r>
              <a:rPr lang="en-US" sz="2600" b="1" dirty="0">
                <a:solidFill>
                  <a:schemeClr val="bg1"/>
                </a:solidFill>
                <a:latin typeface="Goudy Old Style" charset="0"/>
                <a:ea typeface="Goudy Old Style" charset="0"/>
                <a:cs typeface="Goudy Old Style" charset="0"/>
              </a:rPr>
              <a:t>inhabit this big story, </a:t>
            </a:r>
            <a:r>
              <a:rPr lang="en-US" sz="2600" dirty="0">
                <a:solidFill>
                  <a:schemeClr val="bg1"/>
                </a:solidFill>
                <a:latin typeface="Goudy Old Style" charset="0"/>
                <a:ea typeface="Goudy Old Style" charset="0"/>
                <a:cs typeface="Goudy Old Style" charset="0"/>
              </a:rPr>
              <a:t>to get inside it and feel what it is like to be part of it.</a:t>
            </a:r>
            <a:r>
              <a:rPr lang="en-US" sz="2600" dirty="0">
                <a:solidFill>
                  <a:schemeClr val="bg1"/>
                </a:solidFill>
              </a:rPr>
              <a:t> --</a:t>
            </a:r>
            <a:r>
              <a:rPr lang="en-US" sz="2600" i="1" dirty="0">
                <a:solidFill>
                  <a:schemeClr val="bg1"/>
                </a:solidFill>
                <a:latin typeface="Goudy Old Style" charset="0"/>
                <a:ea typeface="Goudy Old Style" charset="0"/>
                <a:cs typeface="Goudy Old Style" charset="0"/>
              </a:rPr>
              <a:t>Rev. Dr. Alister McGrath, Holder of the Andreas </a:t>
            </a:r>
            <a:r>
              <a:rPr lang="en-US" sz="2600" i="1" dirty="0" err="1">
                <a:solidFill>
                  <a:schemeClr val="bg1"/>
                </a:solidFill>
                <a:latin typeface="Goudy Old Style" charset="0"/>
                <a:ea typeface="Goudy Old Style" charset="0"/>
                <a:cs typeface="Goudy Old Style" charset="0"/>
              </a:rPr>
              <a:t>Idreos</a:t>
            </a:r>
            <a:r>
              <a:rPr lang="en-US" sz="2600" i="1" dirty="0">
                <a:solidFill>
                  <a:schemeClr val="bg1"/>
                </a:solidFill>
                <a:latin typeface="Goudy Old Style" charset="0"/>
                <a:ea typeface="Goudy Old Style" charset="0"/>
                <a:cs typeface="Goudy Old Style" charset="0"/>
              </a:rPr>
              <a:t> Chair in Science and Religion, Oxford University (Ph.D. in Molecular Biophysics, Doctor of Divinity in Theology, and Ph.D. in Intellectual History, at Oxford)</a:t>
            </a:r>
          </a:p>
        </p:txBody>
      </p:sp>
      <p:sp>
        <p:nvSpPr>
          <p:cNvPr id="6" name="Rectangle 2">
            <a:extLst>
              <a:ext uri="{FF2B5EF4-FFF2-40B4-BE49-F238E27FC236}">
                <a16:creationId xmlns:a16="http://schemas.microsoft.com/office/drawing/2014/main" id="{F75E2D2C-FFE9-404D-857A-00C3871C1AD3}"/>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B181F6C5-C3F9-EB2C-6BDC-063C1F839B03}"/>
              </a:ext>
            </a:extLst>
          </p:cNvPr>
          <p:cNvPicPr>
            <a:picLocks noChangeAspect="1"/>
          </p:cNvPicPr>
          <p:nvPr/>
        </p:nvPicPr>
        <p:blipFill>
          <a:blip r:embed="rId2"/>
          <a:stretch>
            <a:fillRect/>
          </a:stretch>
        </p:blipFill>
        <p:spPr>
          <a:xfrm>
            <a:off x="10537371" y="2116667"/>
            <a:ext cx="1654628" cy="2642369"/>
          </a:xfrm>
          <a:prstGeom prst="rect">
            <a:avLst/>
          </a:prstGeom>
        </p:spPr>
      </p:pic>
    </p:spTree>
    <p:extLst>
      <p:ext uri="{BB962C8B-B14F-4D97-AF65-F5344CB8AC3E}">
        <p14:creationId xmlns:p14="http://schemas.microsoft.com/office/powerpoint/2010/main" val="672017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0F4BBD0-9B57-9704-A81B-C3BA7F975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97285-B9B8-F29A-7F6B-303D6D79E494}"/>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9C7974FD-33E6-E790-49BE-09F7F1773159}"/>
              </a:ext>
            </a:extLst>
          </p:cNvPr>
          <p:cNvSpPr>
            <a:spLocks noGrp="1"/>
          </p:cNvSpPr>
          <p:nvPr>
            <p:ph type="subTitle" idx="1"/>
          </p:nvPr>
        </p:nvSpPr>
        <p:spPr>
          <a:xfrm>
            <a:off x="0" y="-1"/>
            <a:ext cx="10537371" cy="6835139"/>
          </a:xfrm>
        </p:spPr>
        <p:txBody>
          <a:bodyPr>
            <a:normAutofit/>
          </a:bodyPr>
          <a:lstStyle/>
          <a:p>
            <a:pPr algn="l"/>
            <a:r>
              <a:rPr lang="en-US" sz="3600" b="1" dirty="0">
                <a:latin typeface="Goudy Old Style" panose="02020502050305020303" pitchFamily="18" charset="77"/>
              </a:rPr>
              <a:t>“The shaping of our loves, desires, and imagination thus happens primarily </a:t>
            </a:r>
          </a:p>
          <a:p>
            <a:pPr>
              <a:lnSpc>
                <a:spcPct val="100000"/>
              </a:lnSpc>
              <a:spcBef>
                <a:spcPts val="0"/>
              </a:spcBef>
            </a:pPr>
            <a:endParaRPr lang="en-US" sz="2800" b="1" dirty="0">
              <a:solidFill>
                <a:schemeClr val="bg1"/>
              </a:solidFill>
              <a:latin typeface="Goudy Old Style" panose="02020502050305020303" pitchFamily="18" charset="77"/>
            </a:endParaRPr>
          </a:p>
          <a:p>
            <a:pPr>
              <a:lnSpc>
                <a:spcPct val="100000"/>
              </a:lnSpc>
              <a:spcBef>
                <a:spcPts val="0"/>
              </a:spcBef>
            </a:pPr>
            <a:endParaRPr lang="en-US" sz="2800" b="1" dirty="0">
              <a:solidFill>
                <a:schemeClr val="bg1"/>
              </a:solidFill>
              <a:latin typeface="Goudy Old Style" panose="02020502050305020303" pitchFamily="18" charset="77"/>
            </a:endParaRPr>
          </a:p>
          <a:p>
            <a:pPr>
              <a:lnSpc>
                <a:spcPct val="100000"/>
              </a:lnSpc>
              <a:spcBef>
                <a:spcPts val="0"/>
              </a:spcBef>
            </a:pPr>
            <a:r>
              <a:rPr lang="en-US" sz="2800" b="1" dirty="0">
                <a:solidFill>
                  <a:schemeClr val="bg1"/>
                </a:solidFill>
                <a:latin typeface="Goudy Old Style" panose="02020502050305020303" pitchFamily="18" charset="77"/>
              </a:rPr>
              <a:t>The Narnia stories are deeply grounded in the Biblical story and         its four major scenes of Creation, Fall, Redemption, and New Creation. The White Witch, Miraz, and other evil characters in the Narnia stories are all engaged in the evil enchantment of encouraging a </a:t>
            </a:r>
          </a:p>
          <a:p>
            <a:pPr>
              <a:lnSpc>
                <a:spcPct val="100000"/>
              </a:lnSpc>
              <a:spcBef>
                <a:spcPts val="0"/>
              </a:spcBef>
            </a:pPr>
            <a:r>
              <a:rPr lang="en-US" sz="2800" b="1" u="sng" dirty="0">
                <a:solidFill>
                  <a:schemeClr val="bg1"/>
                </a:solidFill>
                <a:latin typeface="Goudy Old Style" panose="02020502050305020303" pitchFamily="18" charset="77"/>
              </a:rPr>
              <a:t>Disciplined Forgetting </a:t>
            </a:r>
            <a:r>
              <a:rPr lang="en-US" sz="2800" b="1" dirty="0">
                <a:solidFill>
                  <a:schemeClr val="bg1"/>
                </a:solidFill>
                <a:latin typeface="Goudy Old Style" panose="02020502050305020303" pitchFamily="18" charset="77"/>
              </a:rPr>
              <a:t>of Aslan, his Story, and the Deep Magic. </a:t>
            </a:r>
          </a:p>
          <a:p>
            <a:pPr algn="l">
              <a:lnSpc>
                <a:spcPct val="100000"/>
              </a:lnSpc>
              <a:spcBef>
                <a:spcPts val="0"/>
              </a:spcBef>
            </a:pPr>
            <a:endParaRPr lang="en-US" sz="3600" b="1" i="1" dirty="0">
              <a:solidFill>
                <a:schemeClr val="bg1"/>
              </a:solidFill>
              <a:latin typeface="Goudy Old Style" panose="02020502050305020303" pitchFamily="18" charset="77"/>
            </a:endParaRPr>
          </a:p>
          <a:p>
            <a:pPr algn="l">
              <a:lnSpc>
                <a:spcPct val="110000"/>
              </a:lnSpc>
            </a:pPr>
            <a:endParaRPr lang="en-US" sz="3500" i="1" dirty="0">
              <a:solidFill>
                <a:schemeClr val="bg1"/>
              </a:solidFill>
              <a:latin typeface="Goudy Old Style" panose="02020502050305020303" pitchFamily="18" charset="77"/>
              <a:ea typeface="Goudy Old Style" charset="0"/>
              <a:cs typeface="Goudy Old Style" charset="0"/>
            </a:endParaRPr>
          </a:p>
        </p:txBody>
      </p:sp>
      <p:sp>
        <p:nvSpPr>
          <p:cNvPr id="6" name="Rectangle 2">
            <a:extLst>
              <a:ext uri="{FF2B5EF4-FFF2-40B4-BE49-F238E27FC236}">
                <a16:creationId xmlns:a16="http://schemas.microsoft.com/office/drawing/2014/main" id="{A6758855-577D-0A18-4DE8-65A5D8ABFF7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866BEF7A-BE8A-BD71-F9AC-922F824D6E2A}"/>
              </a:ext>
            </a:extLst>
          </p:cNvPr>
          <p:cNvPicPr>
            <a:picLocks noChangeAspect="1"/>
          </p:cNvPicPr>
          <p:nvPr/>
        </p:nvPicPr>
        <p:blipFill>
          <a:blip r:embed="rId2"/>
          <a:stretch>
            <a:fillRect/>
          </a:stretch>
        </p:blipFill>
        <p:spPr>
          <a:xfrm>
            <a:off x="10537371" y="2082800"/>
            <a:ext cx="1654628" cy="2676236"/>
          </a:xfrm>
          <a:prstGeom prst="rect">
            <a:avLst/>
          </a:prstGeom>
        </p:spPr>
      </p:pic>
    </p:spTree>
    <p:extLst>
      <p:ext uri="{BB962C8B-B14F-4D97-AF65-F5344CB8AC3E}">
        <p14:creationId xmlns:p14="http://schemas.microsoft.com/office/powerpoint/2010/main" val="1980113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2E691AD-9242-E2CB-B796-75F74D42F0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D730B-1359-2561-FDAD-93A31C191E2D}"/>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5BEC9F28-F5DA-C1EC-B85F-AEB9044B9F91}"/>
              </a:ext>
            </a:extLst>
          </p:cNvPr>
          <p:cNvSpPr>
            <a:spLocks noGrp="1"/>
          </p:cNvSpPr>
          <p:nvPr>
            <p:ph type="subTitle" idx="1"/>
          </p:nvPr>
        </p:nvSpPr>
        <p:spPr>
          <a:xfrm>
            <a:off x="0" y="-1"/>
            <a:ext cx="10537371" cy="6835139"/>
          </a:xfrm>
        </p:spPr>
        <p:txBody>
          <a:bodyPr>
            <a:normAutofit fontScale="62500" lnSpcReduction="20000"/>
          </a:bodyPr>
          <a:lstStyle/>
          <a:p>
            <a:pPr algn="l"/>
            <a:endParaRPr lang="en-US" sz="800" b="1" dirty="0">
              <a:solidFill>
                <a:schemeClr val="bg1"/>
              </a:solidFill>
              <a:latin typeface="Goudy Old Style" charset="0"/>
              <a:ea typeface="Goudy Old Style" charset="0"/>
              <a:cs typeface="Goudy Old Style" charset="0"/>
            </a:endParaRPr>
          </a:p>
          <a:p>
            <a:pPr algn="l"/>
            <a:r>
              <a:rPr lang="en-US" sz="3500" b="1" dirty="0">
                <a:solidFill>
                  <a:schemeClr val="bg1"/>
                </a:solidFill>
                <a:latin typeface="Goudy Old Style" charset="0"/>
                <a:ea typeface="Goudy Old Style" charset="0"/>
                <a:cs typeface="Goudy Old Style" charset="0"/>
              </a:rPr>
              <a:t>Why Prince Caspian is especially relevant today </a:t>
            </a:r>
          </a:p>
          <a:p>
            <a:pPr algn="l">
              <a:lnSpc>
                <a:spcPct val="110000"/>
              </a:lnSpc>
            </a:pPr>
            <a:r>
              <a:rPr lang="en-US" sz="3500" b="0" i="0" dirty="0">
                <a:solidFill>
                  <a:schemeClr val="bg1"/>
                </a:solidFill>
                <a:effectLst/>
                <a:latin typeface="Goudy Old Style" panose="02020502050305020303" pitchFamily="18" charset="77"/>
              </a:rPr>
              <a:t>Imagine living in a land </a:t>
            </a:r>
          </a:p>
          <a:p>
            <a:pPr algn="l">
              <a:lnSpc>
                <a:spcPct val="110000"/>
              </a:lnSpc>
            </a:pPr>
            <a:r>
              <a:rPr lang="en-US" sz="3500" b="0" i="0" dirty="0">
                <a:solidFill>
                  <a:schemeClr val="bg1"/>
                </a:solidFill>
                <a:effectLst/>
                <a:latin typeface="Goudy Old Style" panose="02020502050305020303" pitchFamily="18" charset="77"/>
              </a:rPr>
              <a:t>--that had forgotten its history and substituted a revisionist narrative that said all evidences of the Divine were foolish myths, </a:t>
            </a:r>
          </a:p>
          <a:p>
            <a:pPr algn="l">
              <a:lnSpc>
                <a:spcPct val="110000"/>
              </a:lnSpc>
            </a:pPr>
            <a:r>
              <a:rPr lang="en-US" sz="3500" b="0" i="0" dirty="0">
                <a:solidFill>
                  <a:schemeClr val="bg1"/>
                </a:solidFill>
                <a:effectLst/>
                <a:latin typeface="Goudy Old Style" panose="02020502050305020303" pitchFamily="18" charset="77"/>
              </a:rPr>
              <a:t>--where individuals struggled to practice their faith while being surrounded by a sea of doubters and skeptics, </a:t>
            </a:r>
          </a:p>
          <a:p>
            <a:pPr algn="l">
              <a:lnSpc>
                <a:spcPct val="110000"/>
              </a:lnSpc>
            </a:pPr>
            <a:r>
              <a:rPr lang="en-US" sz="3500" b="0" i="0" dirty="0">
                <a:solidFill>
                  <a:schemeClr val="bg1"/>
                </a:solidFill>
                <a:effectLst/>
                <a:latin typeface="Goudy Old Style" panose="02020502050305020303" pitchFamily="18" charset="77"/>
              </a:rPr>
              <a:t>--where Evil seemed poised to triumph over Good, and</a:t>
            </a:r>
          </a:p>
          <a:p>
            <a:pPr algn="l">
              <a:lnSpc>
                <a:spcPct val="110000"/>
              </a:lnSpc>
            </a:pPr>
            <a:r>
              <a:rPr lang="en-US" sz="3500" dirty="0">
                <a:solidFill>
                  <a:schemeClr val="bg1"/>
                </a:solidFill>
                <a:latin typeface="Goudy Old Style" panose="02020502050305020303" pitchFamily="18" charset="77"/>
              </a:rPr>
              <a:t>--</a:t>
            </a:r>
            <a:r>
              <a:rPr lang="en-US" sz="3500" b="0" i="0" dirty="0">
                <a:solidFill>
                  <a:schemeClr val="bg1"/>
                </a:solidFill>
                <a:effectLst/>
                <a:latin typeface="Goudy Old Style" panose="02020502050305020303" pitchFamily="18" charset="77"/>
              </a:rPr>
              <a:t> where even the strongest believers wondered sometimes whether they had been abandoned. </a:t>
            </a:r>
          </a:p>
          <a:p>
            <a:pPr algn="l">
              <a:lnSpc>
                <a:spcPct val="110000"/>
              </a:lnSpc>
              <a:spcAft>
                <a:spcPts val="300"/>
              </a:spcAft>
            </a:pPr>
            <a:br>
              <a:rPr lang="en-US" sz="3500" b="0" i="0" dirty="0">
                <a:solidFill>
                  <a:schemeClr val="bg1"/>
                </a:solidFill>
                <a:effectLst/>
                <a:latin typeface="Goudy Old Style" panose="02020502050305020303" pitchFamily="18" charset="77"/>
              </a:rPr>
            </a:br>
            <a:r>
              <a:rPr lang="en-US" sz="3500" b="0" i="0" dirty="0">
                <a:solidFill>
                  <a:schemeClr val="bg1"/>
                </a:solidFill>
                <a:effectLst/>
                <a:latin typeface="Goudy Old Style" panose="02020502050305020303" pitchFamily="18" charset="77"/>
              </a:rPr>
              <a:t>Welcome to the world of </a:t>
            </a:r>
            <a:r>
              <a:rPr lang="en-US" sz="3500" b="0" i="1" dirty="0">
                <a:solidFill>
                  <a:schemeClr val="bg1"/>
                </a:solidFill>
                <a:effectLst/>
                <a:latin typeface="Goudy Old Style" panose="02020502050305020303" pitchFamily="18" charset="77"/>
              </a:rPr>
              <a:t>Prince Caspian</a:t>
            </a:r>
            <a:r>
              <a:rPr lang="en-US" sz="3500" b="0" i="0" dirty="0">
                <a:solidFill>
                  <a:schemeClr val="bg1"/>
                </a:solidFill>
                <a:effectLst/>
                <a:latin typeface="Goudy Old Style" panose="02020502050305020303" pitchFamily="18" charset="77"/>
              </a:rPr>
              <a:t>, the next book of the Chronicles of Narnia after </a:t>
            </a:r>
            <a:r>
              <a:rPr lang="en-US" sz="3500" b="0" i="1" dirty="0">
                <a:solidFill>
                  <a:schemeClr val="bg1"/>
                </a:solidFill>
                <a:effectLst/>
                <a:latin typeface="Goudy Old Style" panose="02020502050305020303" pitchFamily="18" charset="77"/>
              </a:rPr>
              <a:t>The Lion, the Witch, and the Wardrobe</a:t>
            </a:r>
            <a:r>
              <a:rPr lang="en-US" sz="3500" b="0" i="0" dirty="0">
                <a:solidFill>
                  <a:schemeClr val="bg1"/>
                </a:solidFill>
                <a:effectLst/>
                <a:latin typeface="Goudy Old Style" panose="02020502050305020303" pitchFamily="18" charset="77"/>
              </a:rPr>
              <a:t>. C.S. Lewis wrote that this book concerns the “restoration of the true religion after a corruption.</a:t>
            </a:r>
          </a:p>
          <a:p>
            <a:pPr algn="l">
              <a:lnSpc>
                <a:spcPct val="110000"/>
              </a:lnSpc>
            </a:pPr>
            <a:r>
              <a:rPr lang="en-US" sz="3500" b="0" i="0" dirty="0">
                <a:solidFill>
                  <a:schemeClr val="bg1"/>
                </a:solidFill>
                <a:effectLst/>
                <a:latin typeface="Goudy Old Style" panose="02020502050305020303" pitchFamily="18" charset="77"/>
              </a:rPr>
              <a:t>We will be examining such themes as </a:t>
            </a:r>
          </a:p>
          <a:p>
            <a:pPr algn="l">
              <a:lnSpc>
                <a:spcPct val="110000"/>
              </a:lnSpc>
            </a:pPr>
            <a:r>
              <a:rPr lang="en-US" sz="3500" b="0" i="0" dirty="0">
                <a:solidFill>
                  <a:schemeClr val="bg1"/>
                </a:solidFill>
                <a:effectLst/>
                <a:latin typeface="Goudy Old Style" panose="02020502050305020303" pitchFamily="18" charset="77"/>
              </a:rPr>
              <a:t>   --how disbelief and doubt creep into our lives, </a:t>
            </a:r>
          </a:p>
          <a:p>
            <a:pPr algn="l">
              <a:lnSpc>
                <a:spcPct val="110000"/>
              </a:lnSpc>
            </a:pPr>
            <a:r>
              <a:rPr lang="en-US" sz="3500" b="0" i="0" dirty="0">
                <a:solidFill>
                  <a:schemeClr val="bg1"/>
                </a:solidFill>
                <a:effectLst/>
                <a:latin typeface="Goudy Old Style" panose="02020502050305020303" pitchFamily="18" charset="77"/>
              </a:rPr>
              <a:t>   --the effects of living under the wrong framework of reality, </a:t>
            </a:r>
          </a:p>
          <a:p>
            <a:pPr algn="l">
              <a:lnSpc>
                <a:spcPct val="110000"/>
              </a:lnSpc>
            </a:pPr>
            <a:r>
              <a:rPr lang="en-US" sz="3500" b="0" i="0" dirty="0">
                <a:solidFill>
                  <a:schemeClr val="bg1"/>
                </a:solidFill>
                <a:effectLst/>
                <a:latin typeface="Goudy Old Style" panose="02020502050305020303" pitchFamily="18" charset="77"/>
              </a:rPr>
              <a:t>   --the importance of cultivating virtue and courage, and </a:t>
            </a:r>
          </a:p>
          <a:p>
            <a:pPr algn="l">
              <a:lnSpc>
                <a:spcPct val="110000"/>
              </a:lnSpc>
            </a:pPr>
            <a:r>
              <a:rPr lang="en-US" sz="3500" b="0" i="0" dirty="0">
                <a:solidFill>
                  <a:schemeClr val="bg1"/>
                </a:solidFill>
                <a:effectLst/>
                <a:latin typeface="Goudy Old Style" panose="02020502050305020303" pitchFamily="18" charset="77"/>
              </a:rPr>
              <a:t>   --the priority of seeking the Kingdom of God with our whole heart.</a:t>
            </a:r>
          </a:p>
          <a:p>
            <a:pPr algn="l">
              <a:lnSpc>
                <a:spcPct val="110000"/>
              </a:lnSpc>
            </a:pPr>
            <a:endParaRPr lang="en-US" sz="3500" i="1" dirty="0">
              <a:solidFill>
                <a:schemeClr val="bg1"/>
              </a:solidFill>
              <a:latin typeface="Goudy Old Style" panose="02020502050305020303" pitchFamily="18" charset="77"/>
              <a:ea typeface="Goudy Old Style" charset="0"/>
              <a:cs typeface="Goudy Old Style" charset="0"/>
            </a:endParaRPr>
          </a:p>
        </p:txBody>
      </p:sp>
      <p:sp>
        <p:nvSpPr>
          <p:cNvPr id="6" name="Rectangle 2">
            <a:extLst>
              <a:ext uri="{FF2B5EF4-FFF2-40B4-BE49-F238E27FC236}">
                <a16:creationId xmlns:a16="http://schemas.microsoft.com/office/drawing/2014/main" id="{03BF0CD5-E8B5-F968-C831-062D9A2C4652}"/>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9A22BF40-F05E-8928-87C7-796FF3A4B1FF}"/>
              </a:ext>
            </a:extLst>
          </p:cNvPr>
          <p:cNvPicPr>
            <a:picLocks noChangeAspect="1"/>
          </p:cNvPicPr>
          <p:nvPr/>
        </p:nvPicPr>
        <p:blipFill>
          <a:blip r:embed="rId2"/>
          <a:stretch>
            <a:fillRect/>
          </a:stretch>
        </p:blipFill>
        <p:spPr>
          <a:xfrm>
            <a:off x="10537371" y="2082800"/>
            <a:ext cx="1654628" cy="2676236"/>
          </a:xfrm>
          <a:prstGeom prst="rect">
            <a:avLst/>
          </a:prstGeom>
        </p:spPr>
      </p:pic>
    </p:spTree>
    <p:extLst>
      <p:ext uri="{BB962C8B-B14F-4D97-AF65-F5344CB8AC3E}">
        <p14:creationId xmlns:p14="http://schemas.microsoft.com/office/powerpoint/2010/main" val="1138776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FAE6FF7-1789-5A94-4F94-043931A8A5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03A4A-B915-91E5-AB7A-C3E54BC0F3E3}"/>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C14853C7-2864-E3C8-058B-98A40D4D6247}"/>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Chapter 14: “How All Were Very Busy”</a:t>
            </a:r>
            <a:endParaRPr lang="en-US" sz="800" b="1" dirty="0">
              <a:solidFill>
                <a:schemeClr val="bg1"/>
              </a:solidFill>
              <a:latin typeface="Goudy Old Style" panose="02020502050305020303" pitchFamily="18" charset="77"/>
            </a:endParaRPr>
          </a:p>
          <a:p>
            <a:pPr algn="l">
              <a:spcBef>
                <a:spcPts val="0"/>
              </a:spcBef>
            </a:pPr>
            <a:endParaRPr lang="en-US" sz="800" b="1"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 stage is set for single combat as Miraz’s army and the newly-wakened army of tree-people look on.</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Peter and Miraz begin the fight, with Miraz having the advantage of height and strength but Peter the advantage of agility, as the possibility of Peter’s possible defeat and death looms before the company.</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In a moment where Peter displays chivalry waiting for Miraz to rise, Miraz’s traitorous nobles seize the opportunity to yell “treachery,” falsely claiming Peter has stabbed Miraz in the back. They kill Miraz themselves and then both armies enter into the fray.</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 awakened trees then lunge after Miraz’s army, which flees in terror, only to discover they are   trapped because the bridge is gone, having been destroyed earlier when Aslan freed the river god.</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Aslan and the girls and their party ride through the surrounding lands freeing children from bad   schools and adults from misery and animals from bondage and lastly Caspian’s old nurse from death.</a:t>
            </a:r>
          </a:p>
          <a:p>
            <a:pPr algn="l">
              <a:spcBef>
                <a:spcPts val="0"/>
              </a:spcBef>
            </a:pPr>
            <a:endParaRPr lang="en-US" sz="2100" b="1" dirty="0">
              <a:solidFill>
                <a:schemeClr val="bg1"/>
              </a:solidFill>
              <a:latin typeface="Goudy Old Style" panose="02020502050305020303" pitchFamily="18" charset="77"/>
            </a:endParaRPr>
          </a:p>
          <a:p>
            <a:pPr algn="l">
              <a:spcBef>
                <a:spcPts val="0"/>
              </a:spcBef>
            </a:pPr>
            <a:r>
              <a:rPr lang="en-US" sz="2100" b="1" u="sng" dirty="0">
                <a:solidFill>
                  <a:schemeClr val="bg1"/>
                </a:solidFill>
                <a:latin typeface="Goudy Old Style" panose="02020502050305020303" pitchFamily="18" charset="77"/>
              </a:rPr>
              <a:t>THEMES</a:t>
            </a:r>
          </a:p>
          <a:p>
            <a:pPr algn="l">
              <a:spcBef>
                <a:spcPts val="0"/>
              </a:spcBef>
            </a:pPr>
            <a:r>
              <a:rPr lang="en-US" sz="2100" dirty="0">
                <a:solidFill>
                  <a:schemeClr val="bg1"/>
                </a:solidFill>
                <a:latin typeface="Goudy Old Style" panose="02020502050305020303" pitchFamily="18" charset="77"/>
              </a:rPr>
              <a:t>Sometimes it is necessary to fight and sacrifice in order for Evil to be defeated and for Good to triumph.</a:t>
            </a: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Honorable conduct matters even when not respected.</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Evildoers are not to be trusted and treachery can be expected.</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 presence and power of Aslan/Christ leads to freedom and healing.</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There is joy in the reunion of kindred hearts.</a:t>
            </a:r>
          </a:p>
          <a:p>
            <a:pPr algn="l">
              <a:spcBef>
                <a:spcPts val="0"/>
              </a:spcBef>
            </a:pPr>
            <a:endParaRPr lang="en-US" sz="21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4F615205-36A1-4BAD-292B-EE7BD332F387}"/>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99BF8E48-1F81-DFD8-038F-A338EB1E9524}"/>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4076344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0455F-22F7-902A-6DB5-8B18E83A73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FBCEC1-3FDE-96E5-AB49-833906F3996E}"/>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4BFD5AEA-5DB4-DBBB-E406-06D43748A529}"/>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Chapter 15:  “Aslan Makes a Door in the Air”</a:t>
            </a:r>
          </a:p>
          <a:p>
            <a:pPr algn="l">
              <a:spcBef>
                <a:spcPts val="0"/>
              </a:spcBef>
            </a:pPr>
            <a:r>
              <a:rPr lang="en-US" sz="2100" dirty="0">
                <a:solidFill>
                  <a:schemeClr val="bg1"/>
                </a:solidFill>
                <a:latin typeface="Goudy Old Style" panose="02020502050305020303" pitchFamily="18" charset="77"/>
              </a:rPr>
              <a:t>Miraz’s </a:t>
            </a:r>
            <a:r>
              <a:rPr lang="en-US" sz="2100" dirty="0" err="1">
                <a:solidFill>
                  <a:schemeClr val="bg1"/>
                </a:solidFill>
                <a:latin typeface="Goudy Old Style" panose="02020502050305020303" pitchFamily="18" charset="77"/>
              </a:rPr>
              <a:t>Telmarine</a:t>
            </a:r>
            <a:r>
              <a:rPr lang="en-US" sz="2100" dirty="0">
                <a:solidFill>
                  <a:schemeClr val="bg1"/>
                </a:solidFill>
                <a:latin typeface="Goudy Old Style" panose="02020502050305020303" pitchFamily="18" charset="77"/>
              </a:rPr>
              <a:t> troops are terrified when they see Aslan, but the Narnians (especially the animals) are overjoyed and rush to his presence.</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Peter introduces Caspian to Aslan, and Aslan speaks with Caspian and prepares to make him King.</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A severely injured </a:t>
            </a:r>
            <a:r>
              <a:rPr lang="en-US" sz="2100" dirty="0" err="1">
                <a:solidFill>
                  <a:schemeClr val="bg1"/>
                </a:solidFill>
                <a:latin typeface="Goudy Old Style" panose="02020502050305020303" pitchFamily="18" charset="77"/>
              </a:rPr>
              <a:t>Reepicheep</a:t>
            </a:r>
            <a:r>
              <a:rPr lang="en-US" sz="2100" dirty="0">
                <a:solidFill>
                  <a:schemeClr val="bg1"/>
                </a:solidFill>
                <a:latin typeface="Goudy Old Style" panose="02020502050305020303" pitchFamily="18" charset="77"/>
              </a:rPr>
              <a:t> is brought on a litter to Aslan by the mice, and Lucy’s cordial heals him save for his missing tail, which after some discussion Aslan restores.</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Bonfires are lit and a great and joyous victory feast ensues.</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Aslan  offers the </a:t>
            </a:r>
            <a:r>
              <a:rPr lang="en-US" sz="2100" dirty="0" err="1">
                <a:solidFill>
                  <a:schemeClr val="bg1"/>
                </a:solidFill>
                <a:latin typeface="Goudy Old Style" panose="02020502050305020303" pitchFamily="18" charset="77"/>
              </a:rPr>
              <a:t>Telmarines</a:t>
            </a:r>
            <a:r>
              <a:rPr lang="en-US" sz="2100" dirty="0">
                <a:solidFill>
                  <a:schemeClr val="bg1"/>
                </a:solidFill>
                <a:latin typeface="Goudy Old Style" panose="02020502050305020303" pitchFamily="18" charset="77"/>
              </a:rPr>
              <a:t> a choice—to stay in the new Narnia or to go to a country he has prepared for them on earth, meanwhile explaining how Caspian’s ancestors came to Narnia.</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Peter and the other children leave behind their royal outfits and prepare to return to the train station in England, as Peter explains that he and Susan will not be returning to Narnia.</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100" b="1" u="sng" dirty="0">
                <a:solidFill>
                  <a:schemeClr val="bg1"/>
                </a:solidFill>
                <a:latin typeface="Goudy Old Style" panose="02020502050305020303" pitchFamily="18" charset="77"/>
              </a:rPr>
              <a:t>THEMES</a:t>
            </a: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For true hearts there is Joy in the presence of Aslan/Christ but fear for those who do not know Him.</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Humility and dependence on Aslan/Christ are virtues that are prerequisites for a good leader.</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Valor and great hearts and love and self-sacrifice characterize the noble warrior.</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Feasting with friends in peace is a great blessing and a foretaste of the heavenly Kingdom.</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Suspicious and cynical hearts reject the good things offered them by Aslan/Christ.</a:t>
            </a:r>
            <a:endParaRPr lang="en-US" sz="900" dirty="0">
              <a:solidFill>
                <a:schemeClr val="bg1"/>
              </a:solidFill>
              <a:latin typeface="Goudy Old Style" panose="02020502050305020303" pitchFamily="18" charset="77"/>
            </a:endParaRPr>
          </a:p>
          <a:p>
            <a:pPr algn="l">
              <a:spcBef>
                <a:spcPts val="0"/>
              </a:spcBef>
            </a:pPr>
            <a:endParaRPr lang="en-US" sz="9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 ritual of saying goodbye and sharing love is important in Aslan’s/Christ’s Kingdom.</a:t>
            </a:r>
          </a:p>
          <a:p>
            <a:pPr algn="l">
              <a:spcBef>
                <a:spcPts val="0"/>
              </a:spcBef>
            </a:pPr>
            <a:endParaRPr lang="en-US" sz="8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A8E7660E-D378-32C2-FE74-5E7825657AC0}"/>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0975790A-8222-6714-9E05-C5E7DCE6001B}"/>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2822444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8DFCD2C-D3FE-1C30-E5A2-7FC2F91B86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D3E68B-5A27-11BE-2042-C7494E64A6CC}"/>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412445BA-ED56-E14F-A19D-8E140D948BE0}"/>
              </a:ext>
            </a:extLst>
          </p:cNvPr>
          <p:cNvSpPr>
            <a:spLocks noGrp="1"/>
          </p:cNvSpPr>
          <p:nvPr>
            <p:ph type="subTitle" idx="1"/>
          </p:nvPr>
        </p:nvSpPr>
        <p:spPr>
          <a:xfrm>
            <a:off x="-1" y="-1"/>
            <a:ext cx="11260668" cy="6835139"/>
          </a:xfrm>
        </p:spPr>
        <p:txBody>
          <a:bodyPr>
            <a:noAutofit/>
          </a:bodyPr>
          <a:lstStyle/>
          <a:p>
            <a:pPr algn="l">
              <a:spcBef>
                <a:spcPts val="0"/>
              </a:spcBef>
            </a:pPr>
            <a:r>
              <a:rPr lang="en-US" sz="2200" b="1" dirty="0">
                <a:solidFill>
                  <a:schemeClr val="bg1"/>
                </a:solidFill>
                <a:latin typeface="Goudy Old Style" panose="02020502050305020303" pitchFamily="18" charset="77"/>
              </a:rPr>
              <a:t>Miraz’s </a:t>
            </a:r>
            <a:r>
              <a:rPr lang="en-US" sz="2200" b="1" dirty="0" err="1">
                <a:solidFill>
                  <a:schemeClr val="bg1"/>
                </a:solidFill>
                <a:latin typeface="Goudy Old Style" panose="02020502050305020303" pitchFamily="18" charset="77"/>
              </a:rPr>
              <a:t>Telmarine</a:t>
            </a:r>
            <a:r>
              <a:rPr lang="en-US" sz="2200" b="1" dirty="0">
                <a:solidFill>
                  <a:schemeClr val="bg1"/>
                </a:solidFill>
                <a:latin typeface="Goudy Old Style" panose="02020502050305020303" pitchFamily="18" charset="77"/>
              </a:rPr>
              <a:t> troops are terrified when they see Aslan, but the Narnians (especially the animals) are overjoyed and rush to his presence.</a:t>
            </a:r>
            <a:endParaRPr lang="en-US" sz="2200" dirty="0">
              <a:solidFill>
                <a:schemeClr val="bg1"/>
              </a:solidFill>
              <a:latin typeface="Goudy Old Style" panose="02020502050305020303" pitchFamily="18" charset="77"/>
            </a:endParaRPr>
          </a:p>
          <a:p>
            <a:pPr algn="l">
              <a:spcBef>
                <a:spcPts val="0"/>
              </a:spcBef>
            </a:pPr>
            <a:r>
              <a:rPr lang="en-US" sz="2200" dirty="0">
                <a:solidFill>
                  <a:schemeClr val="bg1"/>
                </a:solidFill>
                <a:latin typeface="Goudy Old Style" panose="02020502050305020303" pitchFamily="18" charset="77"/>
              </a:rPr>
              <a:t>“At the sight of Aslan the cheeks of the </a:t>
            </a:r>
            <a:r>
              <a:rPr lang="en-US" sz="2200" dirty="0" err="1">
                <a:solidFill>
                  <a:schemeClr val="bg1"/>
                </a:solidFill>
                <a:latin typeface="Goudy Old Style" panose="02020502050305020303" pitchFamily="18" charset="77"/>
              </a:rPr>
              <a:t>Telmarine</a:t>
            </a:r>
            <a:r>
              <a:rPr lang="en-US" sz="2200" dirty="0">
                <a:solidFill>
                  <a:schemeClr val="bg1"/>
                </a:solidFill>
                <a:latin typeface="Goudy Old Style" panose="02020502050305020303" pitchFamily="18" charset="77"/>
              </a:rPr>
              <a:t> soldiers became the </a:t>
            </a:r>
            <a:r>
              <a:rPr lang="en-US" sz="2200" dirty="0" err="1">
                <a:solidFill>
                  <a:schemeClr val="bg1"/>
                </a:solidFill>
                <a:latin typeface="Goudy Old Style" panose="02020502050305020303" pitchFamily="18" charset="77"/>
              </a:rPr>
              <a:t>colour</a:t>
            </a:r>
            <a:r>
              <a:rPr lang="en-US" sz="2200" dirty="0">
                <a:solidFill>
                  <a:schemeClr val="bg1"/>
                </a:solidFill>
                <a:latin typeface="Goudy Old Style" panose="02020502050305020303" pitchFamily="18" charset="77"/>
              </a:rPr>
              <a:t> of cold gravy, their knees knocked together, and many fell on their faces. They had not believed in lions and this made their fear greater. Even the Red Dwarfs, who knew that he came as a friend, stood with open mouths and could not speak. Some of the Black Dwarfs, who had been of </a:t>
            </a:r>
            <a:r>
              <a:rPr lang="en-US" sz="2200" dirty="0" err="1">
                <a:solidFill>
                  <a:schemeClr val="bg1"/>
                </a:solidFill>
                <a:latin typeface="Goudy Old Style" panose="02020502050305020303" pitchFamily="18" charset="77"/>
              </a:rPr>
              <a:t>Nikabrik's</a:t>
            </a:r>
            <a:r>
              <a:rPr lang="en-US" sz="2200" dirty="0">
                <a:solidFill>
                  <a:schemeClr val="bg1"/>
                </a:solidFill>
                <a:latin typeface="Goudy Old Style" panose="02020502050305020303" pitchFamily="18" charset="77"/>
              </a:rPr>
              <a:t> party, began to edge away. But all the Talking Beasts surged round the Lion, with purrs and grunts and squeaks and </a:t>
            </a:r>
            <a:r>
              <a:rPr lang="en-US" sz="2200" dirty="0" err="1">
                <a:solidFill>
                  <a:schemeClr val="bg1"/>
                </a:solidFill>
                <a:latin typeface="Goudy Old Style" panose="02020502050305020303" pitchFamily="18" charset="77"/>
              </a:rPr>
              <a:t>whinneys</a:t>
            </a:r>
            <a:r>
              <a:rPr lang="en-US" sz="2200" dirty="0">
                <a:solidFill>
                  <a:schemeClr val="bg1"/>
                </a:solidFill>
                <a:latin typeface="Goudy Old Style" panose="02020502050305020303" pitchFamily="18" charset="77"/>
              </a:rPr>
              <a:t> of delight, fawning on him with their tails, rubbing against him, touching him reverently with their noses and going to and </a:t>
            </a:r>
            <a:r>
              <a:rPr lang="en-US" sz="2200" dirty="0" err="1">
                <a:solidFill>
                  <a:schemeClr val="bg1"/>
                </a:solidFill>
                <a:latin typeface="Goudy Old Style" panose="02020502050305020303" pitchFamily="18" charset="77"/>
              </a:rPr>
              <a:t>fro</a:t>
            </a:r>
            <a:r>
              <a:rPr lang="en-US" sz="2200" dirty="0">
                <a:solidFill>
                  <a:schemeClr val="bg1"/>
                </a:solidFill>
                <a:latin typeface="Goudy Old Style" panose="02020502050305020303" pitchFamily="18" charset="77"/>
              </a:rPr>
              <a:t> under his body and between his legs. If you have ever seen a little cat loving a big dog whom it knows and trusts, you will have a pretty good picture of their </a:t>
            </a:r>
            <a:r>
              <a:rPr lang="en-US" sz="2200" dirty="0" err="1">
                <a:solidFill>
                  <a:schemeClr val="bg1"/>
                </a:solidFill>
                <a:latin typeface="Goudy Old Style" panose="02020502050305020303" pitchFamily="18" charset="77"/>
              </a:rPr>
              <a:t>behaviour</a:t>
            </a:r>
            <a:r>
              <a:rPr lang="en-US" sz="2200" dirty="0">
                <a:solidFill>
                  <a:schemeClr val="bg1"/>
                </a:solidFill>
                <a:latin typeface="Goudy Old Style" panose="02020502050305020303" pitchFamily="18" charset="77"/>
              </a:rPr>
              <a:t>.”</a:t>
            </a:r>
          </a:p>
          <a:p>
            <a:pPr algn="l">
              <a:spcBef>
                <a:spcPts val="0"/>
              </a:spcBef>
            </a:pPr>
            <a:endParaRPr lang="en-US" sz="2200" dirty="0">
              <a:solidFill>
                <a:schemeClr val="bg1"/>
              </a:solidFill>
              <a:latin typeface="Goudy Old Style" panose="02020502050305020303" pitchFamily="18" charset="77"/>
            </a:endParaRPr>
          </a:p>
          <a:p>
            <a:pPr algn="l">
              <a:spcBef>
                <a:spcPts val="0"/>
              </a:spcBef>
            </a:pPr>
            <a:r>
              <a:rPr lang="en-US" sz="2200" b="1" dirty="0">
                <a:solidFill>
                  <a:schemeClr val="bg1"/>
                </a:solidFill>
                <a:latin typeface="Goudy Old Style" panose="02020502050305020303" pitchFamily="18" charset="77"/>
              </a:rPr>
              <a:t>Peter introduces Caspian to Aslan, and Aslan speaks with Caspian and prepares to make him King.</a:t>
            </a:r>
          </a:p>
          <a:p>
            <a:pPr algn="l">
              <a:spcBef>
                <a:spcPts val="0"/>
              </a:spcBef>
            </a:pPr>
            <a:r>
              <a:rPr lang="en-US" sz="2200" dirty="0">
                <a:solidFill>
                  <a:schemeClr val="bg1"/>
                </a:solidFill>
                <a:latin typeface="Goudy Old Style" panose="02020502050305020303" pitchFamily="18" charset="77"/>
              </a:rPr>
              <a:t>“Then Peter, leading Caspian, forced his way through the crowd of animals. "This is Caspian, Sir," he said. And Caspian knelt and kissed the Lion's paw. "Welcome, Prince," said Aslan. "Do you feel yourself sufficient to take up the Kingship of Narnia?" "I — I don't think I do, Sir," said Caspian. "I'm only a kid." "Good," said Aslan. "If you had felt yourself sufficient, it would have been a proof that you were not. Therefore, under us and under the High King, you shall be King of Narnia, Lord of </a:t>
            </a:r>
            <a:r>
              <a:rPr lang="en-US" sz="2200" dirty="0" err="1">
                <a:solidFill>
                  <a:schemeClr val="bg1"/>
                </a:solidFill>
                <a:latin typeface="Goudy Old Style" panose="02020502050305020303" pitchFamily="18" charset="77"/>
              </a:rPr>
              <a:t>Cair</a:t>
            </a:r>
            <a:r>
              <a:rPr lang="en-US" sz="2200" dirty="0">
                <a:solidFill>
                  <a:schemeClr val="bg1"/>
                </a:solidFill>
                <a:latin typeface="Goudy Old Style" panose="02020502050305020303" pitchFamily="18" charset="77"/>
              </a:rPr>
              <a:t> Paravel, and Emperor of the Lone Islands. You and your heirs while your race lasts.”</a:t>
            </a:r>
          </a:p>
        </p:txBody>
      </p:sp>
      <p:sp>
        <p:nvSpPr>
          <p:cNvPr id="6" name="Rectangle 2">
            <a:extLst>
              <a:ext uri="{FF2B5EF4-FFF2-40B4-BE49-F238E27FC236}">
                <a16:creationId xmlns:a16="http://schemas.microsoft.com/office/drawing/2014/main" id="{A11BECFC-FC8A-6C2C-D8E8-0945519321BF}"/>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62F46182-B158-3AB2-8878-3F4DD6AF05FB}"/>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9189514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47767</TotalTime>
  <Words>6461</Words>
  <Application>Microsoft Macintosh PowerPoint</Application>
  <PresentationFormat>Widescreen</PresentationFormat>
  <Paragraphs>227</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Goudy Old Style</vt:lpstr>
      <vt:lpstr>Office Theme</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McGreevy</dc:creator>
  <cp:lastModifiedBy>Brian McGreevy</cp:lastModifiedBy>
  <cp:revision>469</cp:revision>
  <cp:lastPrinted>2019-02-13T16:31:27Z</cp:lastPrinted>
  <dcterms:created xsi:type="dcterms:W3CDTF">2018-09-19T14:45:23Z</dcterms:created>
  <dcterms:modified xsi:type="dcterms:W3CDTF">2026-03-17T21:54:34Z</dcterms:modified>
</cp:coreProperties>
</file>