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The Seasons" charset="1" panose="00000000000000000000"/>
      <p:regular r:id="rId15"/>
    </p:embeddedFont>
    <p:embeddedFont>
      <p:font typeface="Bebas Neue" charset="1" panose="00000500000000000000"/>
      <p:regular r:id="rId16"/>
    </p:embeddedFont>
    <p:embeddedFont>
      <p:font typeface="DM Sans" charset="1" panose="00000000000000000000"/>
      <p:regular r:id="rId17"/>
    </p:embeddedFont>
    <p:embeddedFont>
      <p:font typeface="The Seasons Bold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2" Target="../media/image6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7.png" Type="http://schemas.openxmlformats.org/officeDocument/2006/relationships/image"/><Relationship Id="rId4" Target="../media/image13.png" Type="http://schemas.openxmlformats.org/officeDocument/2006/relationships/image"/><Relationship Id="rId5" Target="../media/image8.png" Type="http://schemas.openxmlformats.org/officeDocument/2006/relationships/image"/><Relationship Id="rId6" Target="../media/image14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2" Target="../media/image6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7.png" Type="http://schemas.openxmlformats.org/officeDocument/2006/relationships/image"/><Relationship Id="rId4" Target="../media/image13.png" Type="http://schemas.openxmlformats.org/officeDocument/2006/relationships/image"/><Relationship Id="rId5" Target="../media/image8.png" Type="http://schemas.openxmlformats.org/officeDocument/2006/relationships/image"/><Relationship Id="rId6" Target="../media/image14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2" Target="../media/image6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7.png" Type="http://schemas.openxmlformats.org/officeDocument/2006/relationships/image"/><Relationship Id="rId4" Target="../media/image13.png" Type="http://schemas.openxmlformats.org/officeDocument/2006/relationships/image"/><Relationship Id="rId5" Target="../media/image8.png" Type="http://schemas.openxmlformats.org/officeDocument/2006/relationships/image"/><Relationship Id="rId6" Target="../media/image14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2" Target="../media/image6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7.png" Type="http://schemas.openxmlformats.org/officeDocument/2006/relationships/image"/><Relationship Id="rId4" Target="../media/image13.png" Type="http://schemas.openxmlformats.org/officeDocument/2006/relationships/image"/><Relationship Id="rId5" Target="../media/image8.png" Type="http://schemas.openxmlformats.org/officeDocument/2006/relationships/image"/><Relationship Id="rId6" Target="../media/image14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440" t="0" r="-46596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7007593" y="0"/>
            <a:ext cx="11280407" cy="11280407"/>
          </a:xfrm>
          <a:custGeom>
            <a:avLst/>
            <a:gdLst/>
            <a:ahLst/>
            <a:cxnLst/>
            <a:rect r="r" b="b" t="t" l="l"/>
            <a:pathLst>
              <a:path h="11280407" w="11280407">
                <a:moveTo>
                  <a:pt x="11280407" y="0"/>
                </a:moveTo>
                <a:lnTo>
                  <a:pt x="0" y="0"/>
                </a:lnTo>
                <a:lnTo>
                  <a:pt x="0" y="11280407"/>
                </a:lnTo>
                <a:lnTo>
                  <a:pt x="11280407" y="11280407"/>
                </a:lnTo>
                <a:lnTo>
                  <a:pt x="1128040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342629" y="7995097"/>
            <a:ext cx="8713288" cy="3895971"/>
          </a:xfrm>
          <a:custGeom>
            <a:avLst/>
            <a:gdLst/>
            <a:ahLst/>
            <a:cxnLst/>
            <a:rect r="r" b="b" t="t" l="l"/>
            <a:pathLst>
              <a:path h="3895971" w="8713288">
                <a:moveTo>
                  <a:pt x="0" y="0"/>
                </a:moveTo>
                <a:lnTo>
                  <a:pt x="8713287" y="0"/>
                </a:lnTo>
                <a:lnTo>
                  <a:pt x="8713287" y="3895972"/>
                </a:lnTo>
                <a:lnTo>
                  <a:pt x="0" y="38959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241550" y="-120650"/>
            <a:ext cx="12257155" cy="1908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3999"/>
              </a:lnSpc>
            </a:pPr>
            <a:r>
              <a:rPr lang="en-US" sz="9999" spc="-209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KINGDOM BUILDERS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007593" y="291409"/>
            <a:ext cx="10492210" cy="3202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521"/>
              </a:lnSpc>
            </a:pPr>
            <a:r>
              <a:rPr lang="en-US" sz="16800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ACADEMY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6152586"/>
            <a:ext cx="8115300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6000" spc="558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book of numbers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7114611"/>
            <a:ext cx="811530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 spc="418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march 4, 2025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883897" y="8286164"/>
            <a:ext cx="5375403" cy="523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spc="279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apostle lionel etwaru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7499803" y="2080652"/>
            <a:ext cx="373910" cy="637799"/>
          </a:xfrm>
          <a:custGeom>
            <a:avLst/>
            <a:gdLst/>
            <a:ahLst/>
            <a:cxnLst/>
            <a:rect r="r" b="b" t="t" l="l"/>
            <a:pathLst>
              <a:path h="637799" w="373910">
                <a:moveTo>
                  <a:pt x="0" y="0"/>
                </a:moveTo>
                <a:lnTo>
                  <a:pt x="373910" y="0"/>
                </a:lnTo>
                <a:lnTo>
                  <a:pt x="373910" y="637799"/>
                </a:lnTo>
                <a:lnTo>
                  <a:pt x="0" y="6377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363" t="0" r="-967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25061" y="-710454"/>
            <a:ext cx="11280407" cy="11280407"/>
          </a:xfrm>
          <a:custGeom>
            <a:avLst/>
            <a:gdLst/>
            <a:ahLst/>
            <a:cxnLst/>
            <a:rect r="r" b="b" t="t" l="l"/>
            <a:pathLst>
              <a:path h="11280407" w="11280407">
                <a:moveTo>
                  <a:pt x="0" y="0"/>
                </a:moveTo>
                <a:lnTo>
                  <a:pt x="11280407" y="0"/>
                </a:lnTo>
                <a:lnTo>
                  <a:pt x="11280407" y="11280407"/>
                </a:lnTo>
                <a:lnTo>
                  <a:pt x="0" y="112804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342629" y="7995097"/>
            <a:ext cx="8713288" cy="3895971"/>
          </a:xfrm>
          <a:custGeom>
            <a:avLst/>
            <a:gdLst/>
            <a:ahLst/>
            <a:cxnLst/>
            <a:rect r="r" b="b" t="t" l="l"/>
            <a:pathLst>
              <a:path h="3895971" w="8713288">
                <a:moveTo>
                  <a:pt x="0" y="0"/>
                </a:moveTo>
                <a:lnTo>
                  <a:pt x="8713287" y="0"/>
                </a:lnTo>
                <a:lnTo>
                  <a:pt x="8713287" y="3895972"/>
                </a:lnTo>
                <a:lnTo>
                  <a:pt x="0" y="38959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3587" y="1584481"/>
            <a:ext cx="10362147" cy="5336506"/>
          </a:xfrm>
          <a:custGeom>
            <a:avLst/>
            <a:gdLst/>
            <a:ahLst/>
            <a:cxnLst/>
            <a:rect r="r" b="b" t="t" l="l"/>
            <a:pathLst>
              <a:path h="5336506" w="10362147">
                <a:moveTo>
                  <a:pt x="0" y="0"/>
                </a:moveTo>
                <a:lnTo>
                  <a:pt x="10362147" y="0"/>
                </a:lnTo>
                <a:lnTo>
                  <a:pt x="10362147" y="5336505"/>
                </a:lnTo>
                <a:lnTo>
                  <a:pt x="0" y="53365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358699" y="-2356886"/>
            <a:ext cx="9653490" cy="8229600"/>
          </a:xfrm>
          <a:custGeom>
            <a:avLst/>
            <a:gdLst/>
            <a:ahLst/>
            <a:cxnLst/>
            <a:rect r="r" b="b" t="t" l="l"/>
            <a:pathLst>
              <a:path h="8229600" w="9653490">
                <a:moveTo>
                  <a:pt x="0" y="0"/>
                </a:moveTo>
                <a:lnTo>
                  <a:pt x="9653490" y="0"/>
                </a:lnTo>
                <a:lnTo>
                  <a:pt x="96534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45642">
            <a:off x="-1880388" y="-2371405"/>
            <a:ext cx="7464947" cy="3321901"/>
          </a:xfrm>
          <a:custGeom>
            <a:avLst/>
            <a:gdLst/>
            <a:ahLst/>
            <a:cxnLst/>
            <a:rect r="r" b="b" t="t" l="l"/>
            <a:pathLst>
              <a:path h="3321901" w="7464947">
                <a:moveTo>
                  <a:pt x="0" y="0"/>
                </a:moveTo>
                <a:lnTo>
                  <a:pt x="7464947" y="0"/>
                </a:lnTo>
                <a:lnTo>
                  <a:pt x="7464947" y="3321901"/>
                </a:lnTo>
                <a:lnTo>
                  <a:pt x="0" y="33219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178665">
            <a:off x="-1355222" y="-362645"/>
            <a:ext cx="5117618" cy="1119479"/>
          </a:xfrm>
          <a:custGeom>
            <a:avLst/>
            <a:gdLst/>
            <a:ahLst/>
            <a:cxnLst/>
            <a:rect r="r" b="b" t="t" l="l"/>
            <a:pathLst>
              <a:path h="1119479" w="5117618">
                <a:moveTo>
                  <a:pt x="0" y="0"/>
                </a:moveTo>
                <a:lnTo>
                  <a:pt x="5117618" y="0"/>
                </a:lnTo>
                <a:lnTo>
                  <a:pt x="5117618" y="1119479"/>
                </a:lnTo>
                <a:lnTo>
                  <a:pt x="0" y="11194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86727" y="540560"/>
            <a:ext cx="2530717" cy="2087841"/>
          </a:xfrm>
          <a:custGeom>
            <a:avLst/>
            <a:gdLst/>
            <a:ahLst/>
            <a:cxnLst/>
            <a:rect r="r" b="b" t="t" l="l"/>
            <a:pathLst>
              <a:path h="2087841" w="2530717">
                <a:moveTo>
                  <a:pt x="0" y="0"/>
                </a:moveTo>
                <a:lnTo>
                  <a:pt x="2530717" y="0"/>
                </a:lnTo>
                <a:lnTo>
                  <a:pt x="2530717" y="2087841"/>
                </a:lnTo>
                <a:lnTo>
                  <a:pt x="0" y="2087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68046" y="2231856"/>
            <a:ext cx="9833228" cy="4287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“ WILDERNESS JOURNEY”</a:t>
            </a:r>
          </a:p>
          <a:p>
            <a:pPr algn="just">
              <a:lnSpc>
                <a:spcPts val="3080"/>
              </a:lnSpc>
            </a:pP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BOOK OF NUMBERS TELLS US THE STORY OF THE WILDERNESS JOURNEY.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HEBREW TITLE IS “ Bemidbar” “ In the Wilderness”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Named after the Two Censuses in ( Chaps.1, 26).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After the giving of the Law, the Lord commanded Moses to number the Army of Israel, which included all Males over 20 years.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census was designed to reorganize Israel into a Military Camp in Preparation for the Conquest of the Promise Land.</a:t>
            </a:r>
          </a:p>
          <a:p>
            <a:pPr algn="just">
              <a:lnSpc>
                <a:spcPts val="308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50000">
              <a:srgbClr val="000000">
                <a:alpha val="100000"/>
              </a:srgbClr>
            </a:gs>
            <a:gs pos="100000">
              <a:srgbClr val="0D0F0A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777243" y="-566525"/>
            <a:ext cx="7762476" cy="11420050"/>
          </a:xfrm>
          <a:custGeom>
            <a:avLst/>
            <a:gdLst/>
            <a:ahLst/>
            <a:cxnLst/>
            <a:rect r="r" b="b" t="t" l="l"/>
            <a:pathLst>
              <a:path h="11420050" w="7762476">
                <a:moveTo>
                  <a:pt x="7762476" y="0"/>
                </a:moveTo>
                <a:lnTo>
                  <a:pt x="0" y="0"/>
                </a:lnTo>
                <a:lnTo>
                  <a:pt x="0" y="11420050"/>
                </a:lnTo>
                <a:lnTo>
                  <a:pt x="7762476" y="11420050"/>
                </a:lnTo>
                <a:lnTo>
                  <a:pt x="7762476" y="0"/>
                </a:lnTo>
                <a:close/>
              </a:path>
            </a:pathLst>
          </a:custGeom>
          <a:blipFill>
            <a:blip r:embed="rId2"/>
            <a:stretch>
              <a:fillRect l="-108125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15867" y="1584481"/>
            <a:ext cx="10362147" cy="5336506"/>
          </a:xfrm>
          <a:custGeom>
            <a:avLst/>
            <a:gdLst/>
            <a:ahLst/>
            <a:cxnLst/>
            <a:rect r="r" b="b" t="t" l="l"/>
            <a:pathLst>
              <a:path h="5336506" w="10362147">
                <a:moveTo>
                  <a:pt x="0" y="0"/>
                </a:moveTo>
                <a:lnTo>
                  <a:pt x="10362146" y="0"/>
                </a:lnTo>
                <a:lnTo>
                  <a:pt x="10362146" y="5336505"/>
                </a:lnTo>
                <a:lnTo>
                  <a:pt x="0" y="53365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892085" y="-1782298"/>
            <a:ext cx="4275000" cy="4578313"/>
          </a:xfrm>
          <a:custGeom>
            <a:avLst/>
            <a:gdLst/>
            <a:ahLst/>
            <a:cxnLst/>
            <a:rect r="r" b="b" t="t" l="l"/>
            <a:pathLst>
              <a:path h="4578313" w="4275000">
                <a:moveTo>
                  <a:pt x="0" y="0"/>
                </a:moveTo>
                <a:lnTo>
                  <a:pt x="4275000" y="0"/>
                </a:lnTo>
                <a:lnTo>
                  <a:pt x="4275000" y="4578314"/>
                </a:lnTo>
                <a:lnTo>
                  <a:pt x="0" y="45783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51268" y="-2434614"/>
            <a:ext cx="9653490" cy="8229600"/>
          </a:xfrm>
          <a:custGeom>
            <a:avLst/>
            <a:gdLst/>
            <a:ahLst/>
            <a:cxnLst/>
            <a:rect r="r" b="b" t="t" l="l"/>
            <a:pathLst>
              <a:path h="8229600" w="9653490">
                <a:moveTo>
                  <a:pt x="0" y="0"/>
                </a:moveTo>
                <a:lnTo>
                  <a:pt x="9653490" y="0"/>
                </a:lnTo>
                <a:lnTo>
                  <a:pt x="96534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6539916">
            <a:off x="14667418" y="4717751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8229600" y="0"/>
                </a:moveTo>
                <a:lnTo>
                  <a:pt x="0" y="0"/>
                </a:lnTo>
                <a:lnTo>
                  <a:pt x="0" y="8229600"/>
                </a:lnTo>
                <a:lnTo>
                  <a:pt x="8229600" y="8229600"/>
                </a:lnTo>
                <a:lnTo>
                  <a:pt x="8229600" y="0"/>
                </a:lnTo>
                <a:close/>
              </a:path>
            </a:pathLst>
          </a:custGeom>
          <a:blipFill>
            <a:blip r:embed="rId6">
              <a:alphaModFix amt="55000"/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321057">
            <a:off x="13281563" y="9192574"/>
            <a:ext cx="7464947" cy="3321901"/>
          </a:xfrm>
          <a:custGeom>
            <a:avLst/>
            <a:gdLst/>
            <a:ahLst/>
            <a:cxnLst/>
            <a:rect r="r" b="b" t="t" l="l"/>
            <a:pathLst>
              <a:path h="3321901" w="7464947">
                <a:moveTo>
                  <a:pt x="0" y="0"/>
                </a:moveTo>
                <a:lnTo>
                  <a:pt x="7464947" y="0"/>
                </a:lnTo>
                <a:lnTo>
                  <a:pt x="7464947" y="3321902"/>
                </a:lnTo>
                <a:lnTo>
                  <a:pt x="0" y="33219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595754">
            <a:off x="13839107" y="9318276"/>
            <a:ext cx="5117618" cy="1119479"/>
          </a:xfrm>
          <a:custGeom>
            <a:avLst/>
            <a:gdLst/>
            <a:ahLst/>
            <a:cxnLst/>
            <a:rect r="r" b="b" t="t" l="l"/>
            <a:pathLst>
              <a:path h="1119479" w="5117618">
                <a:moveTo>
                  <a:pt x="0" y="0"/>
                </a:moveTo>
                <a:lnTo>
                  <a:pt x="5117618" y="0"/>
                </a:lnTo>
                <a:lnTo>
                  <a:pt x="5117618" y="1119479"/>
                </a:lnTo>
                <a:lnTo>
                  <a:pt x="0" y="11194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5348196" y="506859"/>
            <a:ext cx="2530717" cy="2087841"/>
          </a:xfrm>
          <a:custGeom>
            <a:avLst/>
            <a:gdLst/>
            <a:ahLst/>
            <a:cxnLst/>
            <a:rect r="r" b="b" t="t" l="l"/>
            <a:pathLst>
              <a:path h="2087841" w="2530717">
                <a:moveTo>
                  <a:pt x="2530716" y="0"/>
                </a:moveTo>
                <a:lnTo>
                  <a:pt x="0" y="0"/>
                </a:lnTo>
                <a:lnTo>
                  <a:pt x="0" y="2087841"/>
                </a:lnTo>
                <a:lnTo>
                  <a:pt x="2530716" y="2087841"/>
                </a:lnTo>
                <a:lnTo>
                  <a:pt x="2530716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754209" y="2230707"/>
            <a:ext cx="9885461" cy="1063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b="true" sz="600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KEY FACTS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80326" y="3434692"/>
            <a:ext cx="9833228" cy="2360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AUTHOR: MOSES</a:t>
            </a:r>
          </a:p>
          <a:p>
            <a:pPr algn="just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RECEIPIENTS: ISRAEL IN THE WILDERNESS.</a:t>
            </a:r>
          </a:p>
          <a:p>
            <a:pPr algn="just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DATE: 1444–1406 BC</a:t>
            </a:r>
          </a:p>
          <a:p>
            <a:pPr algn="just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KEY WORD: NUMBER ( Heb. Paqad) ( Num. 14:29).</a:t>
            </a:r>
          </a:p>
          <a:p>
            <a:pPr algn="just">
              <a:lnSpc>
                <a:spcPts val="378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363" t="0" r="-967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25061" y="-710454"/>
            <a:ext cx="11280407" cy="11280407"/>
          </a:xfrm>
          <a:custGeom>
            <a:avLst/>
            <a:gdLst/>
            <a:ahLst/>
            <a:cxnLst/>
            <a:rect r="r" b="b" t="t" l="l"/>
            <a:pathLst>
              <a:path h="11280407" w="11280407">
                <a:moveTo>
                  <a:pt x="0" y="0"/>
                </a:moveTo>
                <a:lnTo>
                  <a:pt x="11280407" y="0"/>
                </a:lnTo>
                <a:lnTo>
                  <a:pt x="11280407" y="11280407"/>
                </a:lnTo>
                <a:lnTo>
                  <a:pt x="0" y="112804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342629" y="7995097"/>
            <a:ext cx="8713288" cy="3895971"/>
          </a:xfrm>
          <a:custGeom>
            <a:avLst/>
            <a:gdLst/>
            <a:ahLst/>
            <a:cxnLst/>
            <a:rect r="r" b="b" t="t" l="l"/>
            <a:pathLst>
              <a:path h="3895971" w="8713288">
                <a:moveTo>
                  <a:pt x="0" y="0"/>
                </a:moveTo>
                <a:lnTo>
                  <a:pt x="8713287" y="0"/>
                </a:lnTo>
                <a:lnTo>
                  <a:pt x="8713287" y="3895972"/>
                </a:lnTo>
                <a:lnTo>
                  <a:pt x="0" y="38959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3587" y="1584481"/>
            <a:ext cx="10362147" cy="5336506"/>
          </a:xfrm>
          <a:custGeom>
            <a:avLst/>
            <a:gdLst/>
            <a:ahLst/>
            <a:cxnLst/>
            <a:rect r="r" b="b" t="t" l="l"/>
            <a:pathLst>
              <a:path h="5336506" w="10362147">
                <a:moveTo>
                  <a:pt x="0" y="0"/>
                </a:moveTo>
                <a:lnTo>
                  <a:pt x="10362147" y="0"/>
                </a:lnTo>
                <a:lnTo>
                  <a:pt x="10362147" y="5336505"/>
                </a:lnTo>
                <a:lnTo>
                  <a:pt x="0" y="53365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358699" y="-2356886"/>
            <a:ext cx="9653490" cy="8229600"/>
          </a:xfrm>
          <a:custGeom>
            <a:avLst/>
            <a:gdLst/>
            <a:ahLst/>
            <a:cxnLst/>
            <a:rect r="r" b="b" t="t" l="l"/>
            <a:pathLst>
              <a:path h="8229600" w="9653490">
                <a:moveTo>
                  <a:pt x="0" y="0"/>
                </a:moveTo>
                <a:lnTo>
                  <a:pt x="9653490" y="0"/>
                </a:lnTo>
                <a:lnTo>
                  <a:pt x="96534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45642">
            <a:off x="-1880388" y="-2371405"/>
            <a:ext cx="7464947" cy="3321901"/>
          </a:xfrm>
          <a:custGeom>
            <a:avLst/>
            <a:gdLst/>
            <a:ahLst/>
            <a:cxnLst/>
            <a:rect r="r" b="b" t="t" l="l"/>
            <a:pathLst>
              <a:path h="3321901" w="7464947">
                <a:moveTo>
                  <a:pt x="0" y="0"/>
                </a:moveTo>
                <a:lnTo>
                  <a:pt x="7464947" y="0"/>
                </a:lnTo>
                <a:lnTo>
                  <a:pt x="7464947" y="3321901"/>
                </a:lnTo>
                <a:lnTo>
                  <a:pt x="0" y="33219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178665">
            <a:off x="-1355222" y="-362645"/>
            <a:ext cx="5117618" cy="1119479"/>
          </a:xfrm>
          <a:custGeom>
            <a:avLst/>
            <a:gdLst/>
            <a:ahLst/>
            <a:cxnLst/>
            <a:rect r="r" b="b" t="t" l="l"/>
            <a:pathLst>
              <a:path h="1119479" w="5117618">
                <a:moveTo>
                  <a:pt x="0" y="0"/>
                </a:moveTo>
                <a:lnTo>
                  <a:pt x="5117618" y="0"/>
                </a:lnTo>
                <a:lnTo>
                  <a:pt x="5117618" y="1119479"/>
                </a:lnTo>
                <a:lnTo>
                  <a:pt x="0" y="11194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86727" y="540560"/>
            <a:ext cx="2530717" cy="2087841"/>
          </a:xfrm>
          <a:custGeom>
            <a:avLst/>
            <a:gdLst/>
            <a:ahLst/>
            <a:cxnLst/>
            <a:rect r="r" b="b" t="t" l="l"/>
            <a:pathLst>
              <a:path h="2087841" w="2530717">
                <a:moveTo>
                  <a:pt x="0" y="0"/>
                </a:moveTo>
                <a:lnTo>
                  <a:pt x="2530717" y="0"/>
                </a:lnTo>
                <a:lnTo>
                  <a:pt x="2530717" y="2087841"/>
                </a:lnTo>
                <a:lnTo>
                  <a:pt x="0" y="2087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41930" y="2113639"/>
            <a:ext cx="9885461" cy="1063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b="true" sz="600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AUTHOR &amp; BACKGROUND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68046" y="3320456"/>
            <a:ext cx="9833228" cy="3521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MOSES AS ACCEPTED AS AUTHOR. THE WORDS “ The Lord spoke to Moses”.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PHRASE IS MENTIONED 80 TIMES THROUGHOUT THE BOOK.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IS REAFFIRMED IN THE NT. ( Matt. 8:4; 19:8; Luke 24:44; John 1:45; 5 46-47; Rom. 10:5).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EVENTS RECORDED IN NUMBERS TOOK PLACE OVER A PERIOD OF 38 YEARS AND 9 MONTHS.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NUMBERS SPEAKS TO US TODAY ABOUT THE IMPORTANCE OF OBEDIENCE IN OUR SPIRITUAL JOURNEY.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50000">
              <a:srgbClr val="000000">
                <a:alpha val="100000"/>
              </a:srgbClr>
            </a:gs>
            <a:gs pos="100000">
              <a:srgbClr val="0D0F0A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777243" y="-566525"/>
            <a:ext cx="7762476" cy="11420050"/>
          </a:xfrm>
          <a:custGeom>
            <a:avLst/>
            <a:gdLst/>
            <a:ahLst/>
            <a:cxnLst/>
            <a:rect r="r" b="b" t="t" l="l"/>
            <a:pathLst>
              <a:path h="11420050" w="7762476">
                <a:moveTo>
                  <a:pt x="7762476" y="0"/>
                </a:moveTo>
                <a:lnTo>
                  <a:pt x="0" y="0"/>
                </a:lnTo>
                <a:lnTo>
                  <a:pt x="0" y="11420050"/>
                </a:lnTo>
                <a:lnTo>
                  <a:pt x="7762476" y="11420050"/>
                </a:lnTo>
                <a:lnTo>
                  <a:pt x="7762476" y="0"/>
                </a:lnTo>
                <a:close/>
              </a:path>
            </a:pathLst>
          </a:custGeom>
          <a:blipFill>
            <a:blip r:embed="rId2"/>
            <a:stretch>
              <a:fillRect l="-108125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15867" y="1584481"/>
            <a:ext cx="10362147" cy="5336506"/>
          </a:xfrm>
          <a:custGeom>
            <a:avLst/>
            <a:gdLst/>
            <a:ahLst/>
            <a:cxnLst/>
            <a:rect r="r" b="b" t="t" l="l"/>
            <a:pathLst>
              <a:path h="5336506" w="10362147">
                <a:moveTo>
                  <a:pt x="0" y="0"/>
                </a:moveTo>
                <a:lnTo>
                  <a:pt x="10362146" y="0"/>
                </a:lnTo>
                <a:lnTo>
                  <a:pt x="10362146" y="5336505"/>
                </a:lnTo>
                <a:lnTo>
                  <a:pt x="0" y="53365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892085" y="-1782298"/>
            <a:ext cx="4275000" cy="4578313"/>
          </a:xfrm>
          <a:custGeom>
            <a:avLst/>
            <a:gdLst/>
            <a:ahLst/>
            <a:cxnLst/>
            <a:rect r="r" b="b" t="t" l="l"/>
            <a:pathLst>
              <a:path h="4578313" w="4275000">
                <a:moveTo>
                  <a:pt x="0" y="0"/>
                </a:moveTo>
                <a:lnTo>
                  <a:pt x="4275000" y="0"/>
                </a:lnTo>
                <a:lnTo>
                  <a:pt x="4275000" y="4578314"/>
                </a:lnTo>
                <a:lnTo>
                  <a:pt x="0" y="45783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51268" y="-2434614"/>
            <a:ext cx="9653490" cy="8229600"/>
          </a:xfrm>
          <a:custGeom>
            <a:avLst/>
            <a:gdLst/>
            <a:ahLst/>
            <a:cxnLst/>
            <a:rect r="r" b="b" t="t" l="l"/>
            <a:pathLst>
              <a:path h="8229600" w="9653490">
                <a:moveTo>
                  <a:pt x="0" y="0"/>
                </a:moveTo>
                <a:lnTo>
                  <a:pt x="9653490" y="0"/>
                </a:lnTo>
                <a:lnTo>
                  <a:pt x="96534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6539916">
            <a:off x="14667418" y="4717751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8229600" y="0"/>
                </a:moveTo>
                <a:lnTo>
                  <a:pt x="0" y="0"/>
                </a:lnTo>
                <a:lnTo>
                  <a:pt x="0" y="8229600"/>
                </a:lnTo>
                <a:lnTo>
                  <a:pt x="8229600" y="8229600"/>
                </a:lnTo>
                <a:lnTo>
                  <a:pt x="8229600" y="0"/>
                </a:lnTo>
                <a:close/>
              </a:path>
            </a:pathLst>
          </a:custGeom>
          <a:blipFill>
            <a:blip r:embed="rId6">
              <a:alphaModFix amt="55000"/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321057">
            <a:off x="13281563" y="9192574"/>
            <a:ext cx="7464947" cy="3321901"/>
          </a:xfrm>
          <a:custGeom>
            <a:avLst/>
            <a:gdLst/>
            <a:ahLst/>
            <a:cxnLst/>
            <a:rect r="r" b="b" t="t" l="l"/>
            <a:pathLst>
              <a:path h="3321901" w="7464947">
                <a:moveTo>
                  <a:pt x="0" y="0"/>
                </a:moveTo>
                <a:lnTo>
                  <a:pt x="7464947" y="0"/>
                </a:lnTo>
                <a:lnTo>
                  <a:pt x="7464947" y="3321902"/>
                </a:lnTo>
                <a:lnTo>
                  <a:pt x="0" y="33219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595754">
            <a:off x="13839107" y="9318276"/>
            <a:ext cx="5117618" cy="1119479"/>
          </a:xfrm>
          <a:custGeom>
            <a:avLst/>
            <a:gdLst/>
            <a:ahLst/>
            <a:cxnLst/>
            <a:rect r="r" b="b" t="t" l="l"/>
            <a:pathLst>
              <a:path h="1119479" w="5117618">
                <a:moveTo>
                  <a:pt x="0" y="0"/>
                </a:moveTo>
                <a:lnTo>
                  <a:pt x="5117618" y="0"/>
                </a:lnTo>
                <a:lnTo>
                  <a:pt x="5117618" y="1119479"/>
                </a:lnTo>
                <a:lnTo>
                  <a:pt x="0" y="11194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5348196" y="506859"/>
            <a:ext cx="2530717" cy="2087841"/>
          </a:xfrm>
          <a:custGeom>
            <a:avLst/>
            <a:gdLst/>
            <a:ahLst/>
            <a:cxnLst/>
            <a:rect r="r" b="b" t="t" l="l"/>
            <a:pathLst>
              <a:path h="2087841" w="2530717">
                <a:moveTo>
                  <a:pt x="2530716" y="0"/>
                </a:moveTo>
                <a:lnTo>
                  <a:pt x="0" y="0"/>
                </a:lnTo>
                <a:lnTo>
                  <a:pt x="0" y="2087841"/>
                </a:lnTo>
                <a:lnTo>
                  <a:pt x="2530716" y="2087841"/>
                </a:lnTo>
                <a:lnTo>
                  <a:pt x="2530716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728093" y="1575411"/>
            <a:ext cx="9885461" cy="1063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b="true" sz="600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MESSAGE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80326" y="2591729"/>
            <a:ext cx="9833228" cy="3709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NUMBERS TELLS THE STORY OF THE INITIAL SUCCESS AND ULTIMATE FAILURE OF THE EXODUS GENERATION.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ISRAELITES WHO EXPERIENCED THE MIRACULOUS DELIVERANCE OF THE EXODUS FROM EYGPT SUCCUMBED TO DOUBT, FEAR, AND UNBELIEF.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THEY TURNED BACK AT KADESH BARNEA IN UNBELIEF, AND WANDERED 38 YEARS IN THE WILDERNESS.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TWO GENERATIONS REPRESENTED; ONE OF FAITHLESSNESS AND THE SECOND OF FAITH.</a:t>
            </a:r>
          </a:p>
          <a:p>
            <a:pPr algn="just">
              <a:lnSpc>
                <a:spcPts val="2940"/>
              </a:lnSpc>
            </a:pPr>
          </a:p>
          <a:p>
            <a:pPr algn="just">
              <a:lnSpc>
                <a:spcPts val="294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363" t="0" r="-967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25061" y="-710454"/>
            <a:ext cx="11280407" cy="11280407"/>
          </a:xfrm>
          <a:custGeom>
            <a:avLst/>
            <a:gdLst/>
            <a:ahLst/>
            <a:cxnLst/>
            <a:rect r="r" b="b" t="t" l="l"/>
            <a:pathLst>
              <a:path h="11280407" w="11280407">
                <a:moveTo>
                  <a:pt x="0" y="0"/>
                </a:moveTo>
                <a:lnTo>
                  <a:pt x="11280407" y="0"/>
                </a:lnTo>
                <a:lnTo>
                  <a:pt x="11280407" y="11280407"/>
                </a:lnTo>
                <a:lnTo>
                  <a:pt x="0" y="112804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342629" y="7995097"/>
            <a:ext cx="8713288" cy="3895971"/>
          </a:xfrm>
          <a:custGeom>
            <a:avLst/>
            <a:gdLst/>
            <a:ahLst/>
            <a:cxnLst/>
            <a:rect r="r" b="b" t="t" l="l"/>
            <a:pathLst>
              <a:path h="3895971" w="8713288">
                <a:moveTo>
                  <a:pt x="0" y="0"/>
                </a:moveTo>
                <a:lnTo>
                  <a:pt x="8713287" y="0"/>
                </a:lnTo>
                <a:lnTo>
                  <a:pt x="8713287" y="3895972"/>
                </a:lnTo>
                <a:lnTo>
                  <a:pt x="0" y="38959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3587" y="1584481"/>
            <a:ext cx="10362147" cy="5336506"/>
          </a:xfrm>
          <a:custGeom>
            <a:avLst/>
            <a:gdLst/>
            <a:ahLst/>
            <a:cxnLst/>
            <a:rect r="r" b="b" t="t" l="l"/>
            <a:pathLst>
              <a:path h="5336506" w="10362147">
                <a:moveTo>
                  <a:pt x="0" y="0"/>
                </a:moveTo>
                <a:lnTo>
                  <a:pt x="10362147" y="0"/>
                </a:lnTo>
                <a:lnTo>
                  <a:pt x="10362147" y="5336505"/>
                </a:lnTo>
                <a:lnTo>
                  <a:pt x="0" y="53365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358699" y="-2356886"/>
            <a:ext cx="9653490" cy="8229600"/>
          </a:xfrm>
          <a:custGeom>
            <a:avLst/>
            <a:gdLst/>
            <a:ahLst/>
            <a:cxnLst/>
            <a:rect r="r" b="b" t="t" l="l"/>
            <a:pathLst>
              <a:path h="8229600" w="9653490">
                <a:moveTo>
                  <a:pt x="0" y="0"/>
                </a:moveTo>
                <a:lnTo>
                  <a:pt x="9653490" y="0"/>
                </a:lnTo>
                <a:lnTo>
                  <a:pt x="96534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45642">
            <a:off x="-1880388" y="-2371405"/>
            <a:ext cx="7464947" cy="3321901"/>
          </a:xfrm>
          <a:custGeom>
            <a:avLst/>
            <a:gdLst/>
            <a:ahLst/>
            <a:cxnLst/>
            <a:rect r="r" b="b" t="t" l="l"/>
            <a:pathLst>
              <a:path h="3321901" w="7464947">
                <a:moveTo>
                  <a:pt x="0" y="0"/>
                </a:moveTo>
                <a:lnTo>
                  <a:pt x="7464947" y="0"/>
                </a:lnTo>
                <a:lnTo>
                  <a:pt x="7464947" y="3321901"/>
                </a:lnTo>
                <a:lnTo>
                  <a:pt x="0" y="33219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178665">
            <a:off x="-1355222" y="-362645"/>
            <a:ext cx="5117618" cy="1119479"/>
          </a:xfrm>
          <a:custGeom>
            <a:avLst/>
            <a:gdLst/>
            <a:ahLst/>
            <a:cxnLst/>
            <a:rect r="r" b="b" t="t" l="l"/>
            <a:pathLst>
              <a:path h="1119479" w="5117618">
                <a:moveTo>
                  <a:pt x="0" y="0"/>
                </a:moveTo>
                <a:lnTo>
                  <a:pt x="5117618" y="0"/>
                </a:lnTo>
                <a:lnTo>
                  <a:pt x="5117618" y="1119479"/>
                </a:lnTo>
                <a:lnTo>
                  <a:pt x="0" y="11194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86727" y="540560"/>
            <a:ext cx="2530717" cy="2087841"/>
          </a:xfrm>
          <a:custGeom>
            <a:avLst/>
            <a:gdLst/>
            <a:ahLst/>
            <a:cxnLst/>
            <a:rect r="r" b="b" t="t" l="l"/>
            <a:pathLst>
              <a:path h="2087841" w="2530717">
                <a:moveTo>
                  <a:pt x="0" y="0"/>
                </a:moveTo>
                <a:lnTo>
                  <a:pt x="2530717" y="0"/>
                </a:lnTo>
                <a:lnTo>
                  <a:pt x="2530717" y="2087841"/>
                </a:lnTo>
                <a:lnTo>
                  <a:pt x="0" y="2087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68046" y="1653139"/>
            <a:ext cx="9885461" cy="1063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b="true" sz="600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OUTLINE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20279" y="2906630"/>
            <a:ext cx="9833228" cy="3339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8166" indent="-259083" lvl="1">
              <a:lnSpc>
                <a:spcPts val="3360"/>
              </a:lnSpc>
              <a:buAutoNum type="arabicPeriod" startAt="1"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FIRST GENERATION ( 1: 1–25:18)</a:t>
            </a:r>
          </a:p>
          <a:p>
            <a:pPr algn="just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A. P</a:t>
            </a: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reparation of the First Generation at Sinai. ( 1: 1-10:36).</a:t>
            </a:r>
          </a:p>
          <a:p>
            <a:pPr algn="just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B. Failure of the First Generation. ( 11: 1—-25:18).</a:t>
            </a:r>
          </a:p>
          <a:p>
            <a:pPr algn="just">
              <a:lnSpc>
                <a:spcPts val="3360"/>
              </a:lnSpc>
            </a:pPr>
          </a:p>
          <a:p>
            <a:pPr algn="just" marL="518166" indent="-259083" lvl="1">
              <a:lnSpc>
                <a:spcPts val="3360"/>
              </a:lnSpc>
              <a:buAutoNum type="arabicPeriod" startAt="1"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SECOND GENERATION. ( 26: 1— 36:13).</a:t>
            </a:r>
          </a:p>
          <a:p>
            <a:pPr algn="just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A. Reorganization of Israel on the Plains of Moab. ( 26: 1— 30:16).</a:t>
            </a:r>
          </a:p>
          <a:p>
            <a:pPr algn="just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B. Preparation for Conquest of the Land. ( 31: 1—36:13).</a:t>
            </a:r>
          </a:p>
          <a:p>
            <a:pPr algn="just">
              <a:lnSpc>
                <a:spcPts val="336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50000">
              <a:srgbClr val="000000">
                <a:alpha val="100000"/>
              </a:srgbClr>
            </a:gs>
            <a:gs pos="100000">
              <a:srgbClr val="0D0F0A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777243" y="-566525"/>
            <a:ext cx="7762476" cy="11420050"/>
          </a:xfrm>
          <a:custGeom>
            <a:avLst/>
            <a:gdLst/>
            <a:ahLst/>
            <a:cxnLst/>
            <a:rect r="r" b="b" t="t" l="l"/>
            <a:pathLst>
              <a:path h="11420050" w="7762476">
                <a:moveTo>
                  <a:pt x="7762476" y="0"/>
                </a:moveTo>
                <a:lnTo>
                  <a:pt x="0" y="0"/>
                </a:lnTo>
                <a:lnTo>
                  <a:pt x="0" y="11420050"/>
                </a:lnTo>
                <a:lnTo>
                  <a:pt x="7762476" y="11420050"/>
                </a:lnTo>
                <a:lnTo>
                  <a:pt x="7762476" y="0"/>
                </a:lnTo>
                <a:close/>
              </a:path>
            </a:pathLst>
          </a:custGeom>
          <a:blipFill>
            <a:blip r:embed="rId2"/>
            <a:stretch>
              <a:fillRect l="-108125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15867" y="1584481"/>
            <a:ext cx="10362147" cy="5336506"/>
          </a:xfrm>
          <a:custGeom>
            <a:avLst/>
            <a:gdLst/>
            <a:ahLst/>
            <a:cxnLst/>
            <a:rect r="r" b="b" t="t" l="l"/>
            <a:pathLst>
              <a:path h="5336506" w="10362147">
                <a:moveTo>
                  <a:pt x="0" y="0"/>
                </a:moveTo>
                <a:lnTo>
                  <a:pt x="10362146" y="0"/>
                </a:lnTo>
                <a:lnTo>
                  <a:pt x="10362146" y="5336505"/>
                </a:lnTo>
                <a:lnTo>
                  <a:pt x="0" y="53365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892085" y="-1782298"/>
            <a:ext cx="4275000" cy="4578313"/>
          </a:xfrm>
          <a:custGeom>
            <a:avLst/>
            <a:gdLst/>
            <a:ahLst/>
            <a:cxnLst/>
            <a:rect r="r" b="b" t="t" l="l"/>
            <a:pathLst>
              <a:path h="4578313" w="4275000">
                <a:moveTo>
                  <a:pt x="0" y="0"/>
                </a:moveTo>
                <a:lnTo>
                  <a:pt x="4275000" y="0"/>
                </a:lnTo>
                <a:lnTo>
                  <a:pt x="4275000" y="4578314"/>
                </a:lnTo>
                <a:lnTo>
                  <a:pt x="0" y="45783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51268" y="-2564020"/>
            <a:ext cx="9653490" cy="8229600"/>
          </a:xfrm>
          <a:custGeom>
            <a:avLst/>
            <a:gdLst/>
            <a:ahLst/>
            <a:cxnLst/>
            <a:rect r="r" b="b" t="t" l="l"/>
            <a:pathLst>
              <a:path h="8229600" w="9653490">
                <a:moveTo>
                  <a:pt x="0" y="0"/>
                </a:moveTo>
                <a:lnTo>
                  <a:pt x="9653490" y="0"/>
                </a:lnTo>
                <a:lnTo>
                  <a:pt x="96534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6539916">
            <a:off x="14667418" y="4717751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8229600" y="0"/>
                </a:moveTo>
                <a:lnTo>
                  <a:pt x="0" y="0"/>
                </a:lnTo>
                <a:lnTo>
                  <a:pt x="0" y="8229600"/>
                </a:lnTo>
                <a:lnTo>
                  <a:pt x="8229600" y="8229600"/>
                </a:lnTo>
                <a:lnTo>
                  <a:pt x="8229600" y="0"/>
                </a:lnTo>
                <a:close/>
              </a:path>
            </a:pathLst>
          </a:custGeom>
          <a:blipFill>
            <a:blip r:embed="rId6">
              <a:alphaModFix amt="55000"/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321057">
            <a:off x="13281563" y="9192574"/>
            <a:ext cx="7464947" cy="3321901"/>
          </a:xfrm>
          <a:custGeom>
            <a:avLst/>
            <a:gdLst/>
            <a:ahLst/>
            <a:cxnLst/>
            <a:rect r="r" b="b" t="t" l="l"/>
            <a:pathLst>
              <a:path h="3321901" w="7464947">
                <a:moveTo>
                  <a:pt x="0" y="0"/>
                </a:moveTo>
                <a:lnTo>
                  <a:pt x="7464947" y="0"/>
                </a:lnTo>
                <a:lnTo>
                  <a:pt x="7464947" y="3321902"/>
                </a:lnTo>
                <a:lnTo>
                  <a:pt x="0" y="33219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595754">
            <a:off x="13839107" y="9318276"/>
            <a:ext cx="5117618" cy="1119479"/>
          </a:xfrm>
          <a:custGeom>
            <a:avLst/>
            <a:gdLst/>
            <a:ahLst/>
            <a:cxnLst/>
            <a:rect r="r" b="b" t="t" l="l"/>
            <a:pathLst>
              <a:path h="1119479" w="5117618">
                <a:moveTo>
                  <a:pt x="0" y="0"/>
                </a:moveTo>
                <a:lnTo>
                  <a:pt x="5117618" y="0"/>
                </a:lnTo>
                <a:lnTo>
                  <a:pt x="5117618" y="1119479"/>
                </a:lnTo>
                <a:lnTo>
                  <a:pt x="0" y="11194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5348196" y="506859"/>
            <a:ext cx="2530717" cy="2087841"/>
          </a:xfrm>
          <a:custGeom>
            <a:avLst/>
            <a:gdLst/>
            <a:ahLst/>
            <a:cxnLst/>
            <a:rect r="r" b="b" t="t" l="l"/>
            <a:pathLst>
              <a:path h="2087841" w="2530717">
                <a:moveTo>
                  <a:pt x="2530716" y="0"/>
                </a:moveTo>
                <a:lnTo>
                  <a:pt x="0" y="0"/>
                </a:lnTo>
                <a:lnTo>
                  <a:pt x="0" y="2087841"/>
                </a:lnTo>
                <a:lnTo>
                  <a:pt x="2530716" y="2087841"/>
                </a:lnTo>
                <a:lnTo>
                  <a:pt x="2530716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728093" y="1732073"/>
            <a:ext cx="9885461" cy="1063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b="true" sz="600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OBSERVATION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28093" y="2646167"/>
            <a:ext cx="9833228" cy="3936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Moses emphasized the need for Faith and Obedience by the Second Generation by reminding them the the First Generation was Blessed ( Chaps 1-10) yet disinherited solely due to DISOBEDIENCE. ( Chaps. 11—25).</a:t>
            </a: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Second Generation was challenged to remain Faithful to the Lord so the at they can inherit the PROMISED LAND. ( Chaps 26—36).</a:t>
            </a: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Paul referenced these Stories ( 1 Cor. 10:1–13).</a:t>
            </a:r>
          </a:p>
          <a:p>
            <a:pPr algn="just">
              <a:lnSpc>
                <a:spcPts val="350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363" t="0" r="-967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25061" y="-710454"/>
            <a:ext cx="11280407" cy="11280407"/>
          </a:xfrm>
          <a:custGeom>
            <a:avLst/>
            <a:gdLst/>
            <a:ahLst/>
            <a:cxnLst/>
            <a:rect r="r" b="b" t="t" l="l"/>
            <a:pathLst>
              <a:path h="11280407" w="11280407">
                <a:moveTo>
                  <a:pt x="0" y="0"/>
                </a:moveTo>
                <a:lnTo>
                  <a:pt x="11280407" y="0"/>
                </a:lnTo>
                <a:lnTo>
                  <a:pt x="11280407" y="11280407"/>
                </a:lnTo>
                <a:lnTo>
                  <a:pt x="0" y="112804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342629" y="7995097"/>
            <a:ext cx="8713288" cy="3895971"/>
          </a:xfrm>
          <a:custGeom>
            <a:avLst/>
            <a:gdLst/>
            <a:ahLst/>
            <a:cxnLst/>
            <a:rect r="r" b="b" t="t" l="l"/>
            <a:pathLst>
              <a:path h="3895971" w="8713288">
                <a:moveTo>
                  <a:pt x="0" y="0"/>
                </a:moveTo>
                <a:lnTo>
                  <a:pt x="8713287" y="0"/>
                </a:lnTo>
                <a:lnTo>
                  <a:pt x="8713287" y="3895972"/>
                </a:lnTo>
                <a:lnTo>
                  <a:pt x="0" y="38959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3587" y="1584481"/>
            <a:ext cx="10362147" cy="5336506"/>
          </a:xfrm>
          <a:custGeom>
            <a:avLst/>
            <a:gdLst/>
            <a:ahLst/>
            <a:cxnLst/>
            <a:rect r="r" b="b" t="t" l="l"/>
            <a:pathLst>
              <a:path h="5336506" w="10362147">
                <a:moveTo>
                  <a:pt x="0" y="0"/>
                </a:moveTo>
                <a:lnTo>
                  <a:pt x="10362147" y="0"/>
                </a:lnTo>
                <a:lnTo>
                  <a:pt x="10362147" y="5336505"/>
                </a:lnTo>
                <a:lnTo>
                  <a:pt x="0" y="53365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358699" y="-2356886"/>
            <a:ext cx="9653490" cy="8229600"/>
          </a:xfrm>
          <a:custGeom>
            <a:avLst/>
            <a:gdLst/>
            <a:ahLst/>
            <a:cxnLst/>
            <a:rect r="r" b="b" t="t" l="l"/>
            <a:pathLst>
              <a:path h="8229600" w="9653490">
                <a:moveTo>
                  <a:pt x="0" y="0"/>
                </a:moveTo>
                <a:lnTo>
                  <a:pt x="9653490" y="0"/>
                </a:lnTo>
                <a:lnTo>
                  <a:pt x="96534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45642">
            <a:off x="-1880388" y="-2371405"/>
            <a:ext cx="7464947" cy="3321901"/>
          </a:xfrm>
          <a:custGeom>
            <a:avLst/>
            <a:gdLst/>
            <a:ahLst/>
            <a:cxnLst/>
            <a:rect r="r" b="b" t="t" l="l"/>
            <a:pathLst>
              <a:path h="3321901" w="7464947">
                <a:moveTo>
                  <a:pt x="0" y="0"/>
                </a:moveTo>
                <a:lnTo>
                  <a:pt x="7464947" y="0"/>
                </a:lnTo>
                <a:lnTo>
                  <a:pt x="7464947" y="3321901"/>
                </a:lnTo>
                <a:lnTo>
                  <a:pt x="0" y="33219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178665">
            <a:off x="-1355222" y="-362645"/>
            <a:ext cx="5117618" cy="1119479"/>
          </a:xfrm>
          <a:custGeom>
            <a:avLst/>
            <a:gdLst/>
            <a:ahLst/>
            <a:cxnLst/>
            <a:rect r="r" b="b" t="t" l="l"/>
            <a:pathLst>
              <a:path h="1119479" w="5117618">
                <a:moveTo>
                  <a:pt x="0" y="0"/>
                </a:moveTo>
                <a:lnTo>
                  <a:pt x="5117618" y="0"/>
                </a:lnTo>
                <a:lnTo>
                  <a:pt x="5117618" y="1119479"/>
                </a:lnTo>
                <a:lnTo>
                  <a:pt x="0" y="11194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86727" y="540560"/>
            <a:ext cx="2530717" cy="2087841"/>
          </a:xfrm>
          <a:custGeom>
            <a:avLst/>
            <a:gdLst/>
            <a:ahLst/>
            <a:cxnLst/>
            <a:rect r="r" b="b" t="t" l="l"/>
            <a:pathLst>
              <a:path h="2087841" w="2530717">
                <a:moveTo>
                  <a:pt x="0" y="0"/>
                </a:moveTo>
                <a:lnTo>
                  <a:pt x="2530717" y="0"/>
                </a:lnTo>
                <a:lnTo>
                  <a:pt x="2530717" y="2087841"/>
                </a:lnTo>
                <a:lnTo>
                  <a:pt x="0" y="2087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41930" y="2113639"/>
            <a:ext cx="9885461" cy="1063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b="true" sz="600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PRACTICAL APPLICATION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68046" y="3202925"/>
            <a:ext cx="9833228" cy="3135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NUMBERS is </a:t>
            </a:r>
            <a:r>
              <a:rPr lang="en-US" sz="1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replete:</a:t>
            </a:r>
          </a:p>
          <a:p>
            <a:pPr algn="just" marL="388630" indent="-194315" lvl="1">
              <a:lnSpc>
                <a:spcPts val="2520"/>
              </a:lnSpc>
              <a:buAutoNum type="arabicPeriod" startAt="1"/>
            </a:pPr>
            <a:r>
              <a:rPr lang="en-US" sz="1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With Many rich Theological Themes: God’ Holiness; Man’s Sinfulness; the necessity of Covenant Obedience, and the Consequences of Disobedience.</a:t>
            </a:r>
          </a:p>
          <a:p>
            <a:pPr algn="just" marL="388630" indent="-194315" lvl="1">
              <a:lnSpc>
                <a:spcPts val="2520"/>
              </a:lnSpc>
              <a:buAutoNum type="arabicPeriod" startAt="1"/>
            </a:pPr>
            <a:r>
              <a:rPr lang="en-US" sz="1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Book provides a practical insight into the Depravity of Human Nature and the Necessity of Divine Intervention in a Fallen World.</a:t>
            </a:r>
          </a:p>
          <a:p>
            <a:pPr algn="just" marL="388630" indent="-194315" lvl="1">
              <a:lnSpc>
                <a:spcPts val="2520"/>
              </a:lnSpc>
              <a:buAutoNum type="arabicPeriod" startAt="1"/>
            </a:pPr>
            <a:r>
              <a:rPr lang="en-US" sz="1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Wilderness Journey reminds us that we too are on a Spiritual Pilgrimage in a fallen world.</a:t>
            </a:r>
          </a:p>
          <a:p>
            <a:pPr algn="just" marL="388630" indent="-194315" lvl="1">
              <a:lnSpc>
                <a:spcPts val="2520"/>
              </a:lnSpc>
              <a:buAutoNum type="arabicPeriod" startAt="1"/>
            </a:pPr>
            <a:r>
              <a:rPr lang="en-US" sz="1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Just as the Israelites had to learn the Lessons of Obedience, so we need to walk by Faith in God’s Word and Obedience to His Commands.</a:t>
            </a:r>
          </a:p>
          <a:p>
            <a:pPr algn="just">
              <a:lnSpc>
                <a:spcPts val="252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50000">
              <a:srgbClr val="000000">
                <a:alpha val="100000"/>
              </a:srgbClr>
            </a:gs>
            <a:gs pos="100000">
              <a:srgbClr val="0D0F0A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777243" y="-566525"/>
            <a:ext cx="7762476" cy="11420050"/>
          </a:xfrm>
          <a:custGeom>
            <a:avLst/>
            <a:gdLst/>
            <a:ahLst/>
            <a:cxnLst/>
            <a:rect r="r" b="b" t="t" l="l"/>
            <a:pathLst>
              <a:path h="11420050" w="7762476">
                <a:moveTo>
                  <a:pt x="7762476" y="0"/>
                </a:moveTo>
                <a:lnTo>
                  <a:pt x="0" y="0"/>
                </a:lnTo>
                <a:lnTo>
                  <a:pt x="0" y="11420050"/>
                </a:lnTo>
                <a:lnTo>
                  <a:pt x="7762476" y="11420050"/>
                </a:lnTo>
                <a:lnTo>
                  <a:pt x="7762476" y="0"/>
                </a:lnTo>
                <a:close/>
              </a:path>
            </a:pathLst>
          </a:custGeom>
          <a:blipFill>
            <a:blip r:embed="rId2"/>
            <a:stretch>
              <a:fillRect l="-108125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15867" y="1584481"/>
            <a:ext cx="10362147" cy="5336506"/>
          </a:xfrm>
          <a:custGeom>
            <a:avLst/>
            <a:gdLst/>
            <a:ahLst/>
            <a:cxnLst/>
            <a:rect r="r" b="b" t="t" l="l"/>
            <a:pathLst>
              <a:path h="5336506" w="10362147">
                <a:moveTo>
                  <a:pt x="0" y="0"/>
                </a:moveTo>
                <a:lnTo>
                  <a:pt x="10362146" y="0"/>
                </a:lnTo>
                <a:lnTo>
                  <a:pt x="10362146" y="5336505"/>
                </a:lnTo>
                <a:lnTo>
                  <a:pt x="0" y="53365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892085" y="-1782298"/>
            <a:ext cx="4275000" cy="4578313"/>
          </a:xfrm>
          <a:custGeom>
            <a:avLst/>
            <a:gdLst/>
            <a:ahLst/>
            <a:cxnLst/>
            <a:rect r="r" b="b" t="t" l="l"/>
            <a:pathLst>
              <a:path h="4578313" w="4275000">
                <a:moveTo>
                  <a:pt x="0" y="0"/>
                </a:moveTo>
                <a:lnTo>
                  <a:pt x="4275000" y="0"/>
                </a:lnTo>
                <a:lnTo>
                  <a:pt x="4275000" y="4578314"/>
                </a:lnTo>
                <a:lnTo>
                  <a:pt x="0" y="45783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51268" y="-2434614"/>
            <a:ext cx="9653490" cy="8229600"/>
          </a:xfrm>
          <a:custGeom>
            <a:avLst/>
            <a:gdLst/>
            <a:ahLst/>
            <a:cxnLst/>
            <a:rect r="r" b="b" t="t" l="l"/>
            <a:pathLst>
              <a:path h="8229600" w="9653490">
                <a:moveTo>
                  <a:pt x="0" y="0"/>
                </a:moveTo>
                <a:lnTo>
                  <a:pt x="9653490" y="0"/>
                </a:lnTo>
                <a:lnTo>
                  <a:pt x="96534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6539916">
            <a:off x="14667418" y="4717751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8229600" y="0"/>
                </a:moveTo>
                <a:lnTo>
                  <a:pt x="0" y="0"/>
                </a:lnTo>
                <a:lnTo>
                  <a:pt x="0" y="8229600"/>
                </a:lnTo>
                <a:lnTo>
                  <a:pt x="8229600" y="8229600"/>
                </a:lnTo>
                <a:lnTo>
                  <a:pt x="8229600" y="0"/>
                </a:lnTo>
                <a:close/>
              </a:path>
            </a:pathLst>
          </a:custGeom>
          <a:blipFill>
            <a:blip r:embed="rId6">
              <a:alphaModFix amt="55000"/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321057">
            <a:off x="13281563" y="9192574"/>
            <a:ext cx="7464947" cy="3321901"/>
          </a:xfrm>
          <a:custGeom>
            <a:avLst/>
            <a:gdLst/>
            <a:ahLst/>
            <a:cxnLst/>
            <a:rect r="r" b="b" t="t" l="l"/>
            <a:pathLst>
              <a:path h="3321901" w="7464947">
                <a:moveTo>
                  <a:pt x="0" y="0"/>
                </a:moveTo>
                <a:lnTo>
                  <a:pt x="7464947" y="0"/>
                </a:lnTo>
                <a:lnTo>
                  <a:pt x="7464947" y="3321902"/>
                </a:lnTo>
                <a:lnTo>
                  <a:pt x="0" y="33219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595754">
            <a:off x="13839107" y="9318276"/>
            <a:ext cx="5117618" cy="1119479"/>
          </a:xfrm>
          <a:custGeom>
            <a:avLst/>
            <a:gdLst/>
            <a:ahLst/>
            <a:cxnLst/>
            <a:rect r="r" b="b" t="t" l="l"/>
            <a:pathLst>
              <a:path h="1119479" w="5117618">
                <a:moveTo>
                  <a:pt x="0" y="0"/>
                </a:moveTo>
                <a:lnTo>
                  <a:pt x="5117618" y="0"/>
                </a:lnTo>
                <a:lnTo>
                  <a:pt x="5117618" y="1119479"/>
                </a:lnTo>
                <a:lnTo>
                  <a:pt x="0" y="11194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5348196" y="506859"/>
            <a:ext cx="2530717" cy="2087841"/>
          </a:xfrm>
          <a:custGeom>
            <a:avLst/>
            <a:gdLst/>
            <a:ahLst/>
            <a:cxnLst/>
            <a:rect r="r" b="b" t="t" l="l"/>
            <a:pathLst>
              <a:path h="2087841" w="2530717">
                <a:moveTo>
                  <a:pt x="2530716" y="0"/>
                </a:moveTo>
                <a:lnTo>
                  <a:pt x="0" y="0"/>
                </a:lnTo>
                <a:lnTo>
                  <a:pt x="0" y="2087841"/>
                </a:lnTo>
                <a:lnTo>
                  <a:pt x="2530716" y="2087841"/>
                </a:lnTo>
                <a:lnTo>
                  <a:pt x="2530716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728093" y="1732073"/>
            <a:ext cx="9885461" cy="1063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b="true" sz="600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STUDY QUESTIONS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28093" y="2748391"/>
            <a:ext cx="9833228" cy="3506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74988" indent="-237494" lvl="1">
              <a:lnSpc>
                <a:spcPts val="3080"/>
              </a:lnSpc>
              <a:buAutoNum type="arabicPeriod" startAt="1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 what way d</a:t>
            </a: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oes the Book of Numbers function as a travel diary?</a:t>
            </a:r>
          </a:p>
          <a:p>
            <a:pPr algn="just" marL="474988" indent="-237494" lvl="1">
              <a:lnSpc>
                <a:spcPts val="3080"/>
              </a:lnSpc>
              <a:buAutoNum type="arabicPeriod" startAt="1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was the significance of age 20 as an age of accountability for Israelite men?</a:t>
            </a:r>
          </a:p>
          <a:p>
            <a:pPr algn="just" marL="474988" indent="-237494" lvl="1">
              <a:lnSpc>
                <a:spcPts val="3080"/>
              </a:lnSpc>
              <a:buAutoNum type="arabicPeriod" startAt="1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lessons about racial discrimination can be learned from the incident involving Moses’ Wife?</a:t>
            </a:r>
          </a:p>
          <a:p>
            <a:pPr algn="just" marL="474988" indent="-237494" lvl="1">
              <a:lnSpc>
                <a:spcPts val="3080"/>
              </a:lnSpc>
              <a:buAutoNum type="arabicPeriod" startAt="1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Why was the Failure of the Israelites at Kadesh-barnea so decisive?</a:t>
            </a:r>
          </a:p>
          <a:p>
            <a:pPr algn="just" marL="474988" indent="-237494" lvl="1">
              <a:lnSpc>
                <a:spcPts val="3080"/>
              </a:lnSpc>
              <a:buAutoNum type="arabicPeriod" startAt="1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did the establishment of Cities of refuge ensure social justice?</a:t>
            </a:r>
          </a:p>
          <a:p>
            <a:pPr algn="just" marL="474988" indent="-237494" lvl="1">
              <a:lnSpc>
                <a:spcPts val="3080"/>
              </a:lnSpc>
              <a:buAutoNum type="arabicPeriod" startAt="1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does the Book of Numbers teach us about our walk with God?</a:t>
            </a:r>
          </a:p>
          <a:p>
            <a:pPr algn="just">
              <a:lnSpc>
                <a:spcPts val="308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DAGgvH8f8hM</dc:identifier>
  <dcterms:modified xsi:type="dcterms:W3CDTF">2011-08-01T06:04:30Z</dcterms:modified>
  <cp:revision>1</cp:revision>
  <dc:title>Numbers</dc:title>
</cp:coreProperties>
</file>