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Kaushan Script" charset="1" panose="03060602040705080205"/>
      <p:regular r:id="rId16"/>
    </p:embeddedFont>
    <p:embeddedFont>
      <p:font typeface="IM Fell" charset="1" panose="02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20657" y="1243773"/>
            <a:ext cx="12492751" cy="8229600"/>
          </a:xfrm>
          <a:custGeom>
            <a:avLst/>
            <a:gdLst/>
            <a:ahLst/>
            <a:cxnLst/>
            <a:rect r="r" b="b" t="t" l="l"/>
            <a:pathLst>
              <a:path h="8229600" w="12492751">
                <a:moveTo>
                  <a:pt x="0" y="0"/>
                </a:moveTo>
                <a:lnTo>
                  <a:pt x="12492752" y="0"/>
                </a:lnTo>
                <a:lnTo>
                  <a:pt x="12492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37244" y="1243773"/>
            <a:ext cx="3152630" cy="1907341"/>
          </a:xfrm>
          <a:custGeom>
            <a:avLst/>
            <a:gdLst/>
            <a:ahLst/>
            <a:cxnLst/>
            <a:rect r="r" b="b" t="t" l="l"/>
            <a:pathLst>
              <a:path h="1907341" w="3152630">
                <a:moveTo>
                  <a:pt x="0" y="0"/>
                </a:moveTo>
                <a:lnTo>
                  <a:pt x="3152630" y="0"/>
                </a:lnTo>
                <a:lnTo>
                  <a:pt x="3152630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557278" y="8276091"/>
            <a:ext cx="2507504" cy="1550518"/>
          </a:xfrm>
          <a:custGeom>
            <a:avLst/>
            <a:gdLst/>
            <a:ahLst/>
            <a:cxnLst/>
            <a:rect r="r" b="b" t="t" l="l"/>
            <a:pathLst>
              <a:path h="1550518" w="2507504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7821100" y="4936550"/>
            <a:ext cx="10466900" cy="8229600"/>
          </a:xfrm>
          <a:custGeom>
            <a:avLst/>
            <a:gdLst/>
            <a:ahLst/>
            <a:cxnLst/>
            <a:rect r="r" b="b" t="t" l="l"/>
            <a:pathLst>
              <a:path h="8229600" w="10466900">
                <a:moveTo>
                  <a:pt x="0" y="0"/>
                </a:moveTo>
                <a:lnTo>
                  <a:pt x="10466900" y="0"/>
                </a:lnTo>
                <a:lnTo>
                  <a:pt x="10466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4960304" y="7440103"/>
            <a:ext cx="2875308" cy="2386506"/>
          </a:xfrm>
          <a:custGeom>
            <a:avLst/>
            <a:gdLst/>
            <a:ahLst/>
            <a:cxnLst/>
            <a:rect r="r" b="b" t="t" l="l"/>
            <a:pathLst>
              <a:path h="2386506" w="2875308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-1962391" y="4190297"/>
            <a:ext cx="14794644" cy="1511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18"/>
              </a:lnSpc>
            </a:pPr>
            <a:r>
              <a:rPr lang="en-US" sz="1010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DEUTERONOMY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7175017"/>
            <a:ext cx="9444546" cy="1580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50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Kingdom Builders Academy</a:t>
            </a:r>
          </a:p>
          <a:p>
            <a:pPr algn="ctr">
              <a:lnSpc>
                <a:spcPts val="4130"/>
              </a:lnSpc>
            </a:pPr>
            <a:r>
              <a:rPr lang="en-US" sz="350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Apostle Lionel Etwaru</a:t>
            </a:r>
          </a:p>
          <a:p>
            <a:pPr algn="ctr">
              <a:lnSpc>
                <a:spcPts val="4130"/>
              </a:lnSpc>
            </a:pPr>
            <a:r>
              <a:rPr lang="en-US" sz="350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March 4, 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925315" y="1028700"/>
            <a:ext cx="12492751" cy="8229600"/>
          </a:xfrm>
          <a:custGeom>
            <a:avLst/>
            <a:gdLst/>
            <a:ahLst/>
            <a:cxnLst/>
            <a:rect r="r" b="b" t="t" l="l"/>
            <a:pathLst>
              <a:path h="8229600" w="12492751">
                <a:moveTo>
                  <a:pt x="0" y="0"/>
                </a:moveTo>
                <a:lnTo>
                  <a:pt x="12492751" y="0"/>
                </a:lnTo>
                <a:lnTo>
                  <a:pt x="124927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37244" y="1243773"/>
            <a:ext cx="3152630" cy="1907341"/>
          </a:xfrm>
          <a:custGeom>
            <a:avLst/>
            <a:gdLst/>
            <a:ahLst/>
            <a:cxnLst/>
            <a:rect r="r" b="b" t="t" l="l"/>
            <a:pathLst>
              <a:path h="1907341" w="3152630">
                <a:moveTo>
                  <a:pt x="0" y="0"/>
                </a:moveTo>
                <a:lnTo>
                  <a:pt x="3152630" y="0"/>
                </a:lnTo>
                <a:lnTo>
                  <a:pt x="3152630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557278" y="8276091"/>
            <a:ext cx="2507504" cy="1550518"/>
          </a:xfrm>
          <a:custGeom>
            <a:avLst/>
            <a:gdLst/>
            <a:ahLst/>
            <a:cxnLst/>
            <a:rect r="r" b="b" t="t" l="l"/>
            <a:pathLst>
              <a:path h="1550518" w="2507504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7821100" y="4936550"/>
            <a:ext cx="10466900" cy="8229600"/>
          </a:xfrm>
          <a:custGeom>
            <a:avLst/>
            <a:gdLst/>
            <a:ahLst/>
            <a:cxnLst/>
            <a:rect r="r" b="b" t="t" l="l"/>
            <a:pathLst>
              <a:path h="8229600" w="10466900">
                <a:moveTo>
                  <a:pt x="0" y="0"/>
                </a:moveTo>
                <a:lnTo>
                  <a:pt x="10466900" y="0"/>
                </a:lnTo>
                <a:lnTo>
                  <a:pt x="10466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4960304" y="7440103"/>
            <a:ext cx="2875308" cy="2386506"/>
          </a:xfrm>
          <a:custGeom>
            <a:avLst/>
            <a:gdLst/>
            <a:ahLst/>
            <a:cxnLst/>
            <a:rect r="r" b="b" t="t" l="l"/>
            <a:pathLst>
              <a:path h="2386506" w="2875308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0" y="3049270"/>
            <a:ext cx="9444546" cy="4207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19"/>
              </a:lnSpc>
            </a:pPr>
            <a:r>
              <a:rPr lang="en-US" sz="13999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Thank</a:t>
            </a:r>
          </a:p>
          <a:p>
            <a:pPr algn="ctr">
              <a:lnSpc>
                <a:spcPts val="16519"/>
              </a:lnSpc>
            </a:pPr>
            <a:r>
              <a:rPr lang="en-US" sz="13999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380" r="-5313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3815" y="957288"/>
            <a:ext cx="16060371" cy="8372424"/>
          </a:xfrm>
          <a:custGeom>
            <a:avLst/>
            <a:gdLst/>
            <a:ahLst/>
            <a:cxnLst/>
            <a:rect r="r" b="b" t="t" l="l"/>
            <a:pathLst>
              <a:path h="8372424" w="16060371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82" r="0" b="-1318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064782" y="1919557"/>
            <a:ext cx="11385391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Covenant Renewal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118466" y="3419453"/>
            <a:ext cx="12051067" cy="5771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55652" indent="-377826" lvl="1">
              <a:lnSpc>
                <a:spcPts val="4130"/>
              </a:lnSpc>
              <a:buFont typeface="Arial"/>
              <a:buChar char="•"/>
            </a:pPr>
            <a:r>
              <a:rPr lang="en-US" sz="350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The Book of Deuteronomy completes the Torah scrolls as the Final book of the Law.</a:t>
            </a:r>
          </a:p>
          <a:p>
            <a:pPr algn="just" marL="755652" indent="-377826" lvl="1">
              <a:lnSpc>
                <a:spcPts val="4130"/>
              </a:lnSpc>
              <a:buFont typeface="Arial"/>
              <a:buChar char="•"/>
            </a:pPr>
            <a:r>
              <a:rPr lang="en-US" sz="350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The “ Pentateuch” (Gk. Five scrolls). First Five Books of the Law.</a:t>
            </a:r>
          </a:p>
          <a:p>
            <a:pPr algn="just" marL="755652" indent="-377826" lvl="1">
              <a:lnSpc>
                <a:spcPts val="4130"/>
              </a:lnSpc>
              <a:buFont typeface="Arial"/>
              <a:buChar char="•"/>
            </a:pPr>
            <a:r>
              <a:rPr lang="en-US" sz="350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It contains Moses Three Speeches to the New Generation.</a:t>
            </a:r>
          </a:p>
          <a:p>
            <a:pPr algn="just" marL="755652" indent="-377826" lvl="1">
              <a:lnSpc>
                <a:spcPts val="4130"/>
              </a:lnSpc>
              <a:buFont typeface="Arial"/>
              <a:buChar char="•"/>
            </a:pPr>
            <a:r>
              <a:rPr lang="en-US" sz="350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The Book ends with the Song of Moses. ( 32: 1-43)</a:t>
            </a:r>
          </a:p>
          <a:p>
            <a:pPr algn="just" marL="755652" indent="-377826" lvl="1">
              <a:lnSpc>
                <a:spcPts val="4130"/>
              </a:lnSpc>
              <a:buFont typeface="Arial"/>
              <a:buChar char="•"/>
            </a:pPr>
            <a:r>
              <a:rPr lang="en-US" sz="350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The Blessing of Moses. (33:1-29)</a:t>
            </a:r>
          </a:p>
          <a:p>
            <a:pPr algn="just" marL="755652" indent="-377826" lvl="1">
              <a:lnSpc>
                <a:spcPts val="4130"/>
              </a:lnSpc>
              <a:buFont typeface="Arial"/>
              <a:buChar char="•"/>
            </a:pPr>
            <a:r>
              <a:rPr lang="en-US" sz="350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The Transition of Leadership to Joshua. ( 34:1-12).</a:t>
            </a:r>
          </a:p>
          <a:p>
            <a:pPr algn="just" marL="755652" indent="-377826" lvl="1">
              <a:lnSpc>
                <a:spcPts val="4130"/>
              </a:lnSpc>
              <a:buFont typeface="Arial"/>
              <a:buChar char="•"/>
            </a:pPr>
            <a:r>
              <a:rPr lang="en-US" sz="350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This Book is the explanation of the Original Law given at Mt. Sinai.</a:t>
            </a:r>
          </a:p>
          <a:p>
            <a:pPr algn="just">
              <a:lnSpc>
                <a:spcPts val="413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741016" y="-6021857"/>
            <a:ext cx="7560945" cy="8229600"/>
          </a:xfrm>
          <a:custGeom>
            <a:avLst/>
            <a:gdLst/>
            <a:ahLst/>
            <a:cxnLst/>
            <a:rect r="r" b="b" t="t" l="l"/>
            <a:pathLst>
              <a:path h="8229600" w="7560945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82983" y="564666"/>
            <a:ext cx="3152630" cy="1907341"/>
          </a:xfrm>
          <a:custGeom>
            <a:avLst/>
            <a:gdLst/>
            <a:ahLst/>
            <a:cxnLst/>
            <a:rect r="r" b="b" t="t" l="l"/>
            <a:pathLst>
              <a:path h="1907341" w="3152630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55156" y="8736482"/>
            <a:ext cx="2507504" cy="1550518"/>
          </a:xfrm>
          <a:custGeom>
            <a:avLst/>
            <a:gdLst/>
            <a:ahLst/>
            <a:cxnLst/>
            <a:rect r="r" b="b" t="t" l="l"/>
            <a:pathLst>
              <a:path h="1550518" w="2507504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960304" y="7900494"/>
            <a:ext cx="2875308" cy="2386506"/>
          </a:xfrm>
          <a:custGeom>
            <a:avLst/>
            <a:gdLst/>
            <a:ahLst/>
            <a:cxnLst/>
            <a:rect r="r" b="b" t="t" l="l"/>
            <a:pathLst>
              <a:path h="2386506" w="2875308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380" r="-5313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3815" y="957288"/>
            <a:ext cx="16060371" cy="8372424"/>
          </a:xfrm>
          <a:custGeom>
            <a:avLst/>
            <a:gdLst/>
            <a:ahLst/>
            <a:cxnLst/>
            <a:rect r="r" b="b" t="t" l="l"/>
            <a:pathLst>
              <a:path h="8372424" w="16060371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82" r="0" b="-1318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595774" y="2226793"/>
            <a:ext cx="8813624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Key Facts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741016" y="-6021857"/>
            <a:ext cx="7560945" cy="8229600"/>
          </a:xfrm>
          <a:custGeom>
            <a:avLst/>
            <a:gdLst/>
            <a:ahLst/>
            <a:cxnLst/>
            <a:rect r="r" b="b" t="t" l="l"/>
            <a:pathLst>
              <a:path h="8229600" w="7560945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27134" y="3515862"/>
            <a:ext cx="14085341" cy="320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34" indent="-388617" lvl="1">
              <a:lnSpc>
                <a:spcPts val="4247"/>
              </a:lnSpc>
              <a:buFont typeface="Arial"/>
              <a:buChar char="•"/>
            </a:pPr>
            <a:r>
              <a:rPr lang="en-US" sz="3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AUTHOR: Moses</a:t>
            </a:r>
          </a:p>
          <a:p>
            <a:pPr algn="l" marL="777234" indent="-388617" lvl="1">
              <a:lnSpc>
                <a:spcPts val="4247"/>
              </a:lnSpc>
              <a:buFont typeface="Arial"/>
              <a:buChar char="•"/>
            </a:pPr>
            <a:r>
              <a:rPr lang="en-US" sz="3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RECEPIENTS</a:t>
            </a:r>
            <a:r>
              <a:rPr lang="en-US" sz="3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: New generation of Israelites.</a:t>
            </a:r>
          </a:p>
          <a:p>
            <a:pPr algn="l" marL="777234" indent="-388617" lvl="1">
              <a:lnSpc>
                <a:spcPts val="4247"/>
              </a:lnSpc>
              <a:buFont typeface="Arial"/>
              <a:buChar char="•"/>
            </a:pPr>
            <a:r>
              <a:rPr lang="en-US" sz="3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DATE: 1406 BC</a:t>
            </a:r>
          </a:p>
          <a:p>
            <a:pPr algn="l" marL="777234" indent="-388617" lvl="1">
              <a:lnSpc>
                <a:spcPts val="4247"/>
              </a:lnSpc>
              <a:buFont typeface="Arial"/>
              <a:buChar char="•"/>
            </a:pPr>
            <a:r>
              <a:rPr lang="en-US" sz="3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KEY WORD: Listen ( Heb. Shema)</a:t>
            </a:r>
          </a:p>
          <a:p>
            <a:pPr algn="l" marL="777234" indent="-388617" lvl="1">
              <a:lnSpc>
                <a:spcPts val="4247"/>
              </a:lnSpc>
              <a:buFont typeface="Arial"/>
              <a:buChar char="•"/>
            </a:pPr>
            <a:r>
              <a:rPr lang="en-US" sz="3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KEY VERSE: (6:4-5)</a:t>
            </a:r>
          </a:p>
          <a:p>
            <a:pPr algn="l">
              <a:lnSpc>
                <a:spcPts val="4247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82983" y="564666"/>
            <a:ext cx="3152630" cy="1907341"/>
          </a:xfrm>
          <a:custGeom>
            <a:avLst/>
            <a:gdLst/>
            <a:ahLst/>
            <a:cxnLst/>
            <a:rect r="r" b="b" t="t" l="l"/>
            <a:pathLst>
              <a:path h="1907341" w="3152630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55156" y="8736482"/>
            <a:ext cx="2507504" cy="1550518"/>
          </a:xfrm>
          <a:custGeom>
            <a:avLst/>
            <a:gdLst/>
            <a:ahLst/>
            <a:cxnLst/>
            <a:rect r="r" b="b" t="t" l="l"/>
            <a:pathLst>
              <a:path h="1550518" w="2507504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960304" y="7900494"/>
            <a:ext cx="2875308" cy="2386506"/>
          </a:xfrm>
          <a:custGeom>
            <a:avLst/>
            <a:gdLst/>
            <a:ahLst/>
            <a:cxnLst/>
            <a:rect r="r" b="b" t="t" l="l"/>
            <a:pathLst>
              <a:path h="2386506" w="2875308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380" r="-5313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3815" y="957288"/>
            <a:ext cx="16060371" cy="8372424"/>
          </a:xfrm>
          <a:custGeom>
            <a:avLst/>
            <a:gdLst/>
            <a:ahLst/>
            <a:cxnLst/>
            <a:rect r="r" b="b" t="t" l="l"/>
            <a:pathLst>
              <a:path h="8372424" w="16060371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82" r="0" b="-1318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41016" y="-6021857"/>
            <a:ext cx="7560945" cy="8229600"/>
          </a:xfrm>
          <a:custGeom>
            <a:avLst/>
            <a:gdLst/>
            <a:ahLst/>
            <a:cxnLst/>
            <a:rect r="r" b="b" t="t" l="l"/>
            <a:pathLst>
              <a:path h="8229600" w="7560945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737188" y="1834520"/>
            <a:ext cx="8813624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Outline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41540" y="3264530"/>
            <a:ext cx="14556419" cy="455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5" indent="-367027" lvl="1">
              <a:lnSpc>
                <a:spcPts val="4011"/>
              </a:lnSpc>
              <a:buAutoNum type="arabicPeriod" startAt="1"/>
            </a:pPr>
            <a:r>
              <a:rPr lang="en-US" sz="3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PAST: REVIEW OF ISRAEL’S HISTORY. ( 1:1-4:49)</a:t>
            </a:r>
          </a:p>
          <a:p>
            <a:pPr algn="l">
              <a:lnSpc>
                <a:spcPts val="4011"/>
              </a:lnSpc>
            </a:pPr>
            <a:r>
              <a:rPr lang="en-US" sz="3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11. PRESENT: RECORD OF ISRAEL’S LAWS. ( 5:1-26:19)</a:t>
            </a:r>
          </a:p>
          <a:p>
            <a:pPr algn="l">
              <a:lnSpc>
                <a:spcPts val="4011"/>
              </a:lnSpc>
            </a:pPr>
            <a:r>
              <a:rPr lang="en-US" sz="3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A. Principles of the Covenant. ( 5:1-11:32).</a:t>
            </a:r>
          </a:p>
          <a:p>
            <a:pPr algn="l">
              <a:lnSpc>
                <a:spcPts val="4011"/>
              </a:lnSpc>
            </a:pPr>
            <a:r>
              <a:rPr lang="en-US" sz="3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B. Priorities of the Covenant. ( 12: 1–25:19)</a:t>
            </a:r>
          </a:p>
          <a:p>
            <a:pPr algn="l">
              <a:lnSpc>
                <a:spcPts val="4011"/>
              </a:lnSpc>
            </a:pPr>
            <a:r>
              <a:rPr lang="en-US" sz="3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C. Practice of the Covenant. ( 26:1-19).</a:t>
            </a:r>
          </a:p>
          <a:p>
            <a:pPr algn="l">
              <a:lnSpc>
                <a:spcPts val="4011"/>
              </a:lnSpc>
            </a:pPr>
          </a:p>
          <a:p>
            <a:pPr algn="l">
              <a:lnSpc>
                <a:spcPts val="4011"/>
              </a:lnSpc>
            </a:pPr>
            <a:r>
              <a:rPr lang="en-US" sz="3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111. FUTURE: REVELATION OF ISRAEL’S DESTINY. ( 27:1-34:12).</a:t>
            </a:r>
          </a:p>
          <a:p>
            <a:pPr algn="l">
              <a:lnSpc>
                <a:spcPts val="4011"/>
              </a:lnSpc>
            </a:pPr>
            <a:r>
              <a:rPr lang="en-US" sz="3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A. Ratification of the Covenant. ( 27:1-30:20)</a:t>
            </a:r>
          </a:p>
          <a:p>
            <a:pPr algn="l">
              <a:lnSpc>
                <a:spcPts val="4011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82983" y="564666"/>
            <a:ext cx="3152630" cy="1907341"/>
          </a:xfrm>
          <a:custGeom>
            <a:avLst/>
            <a:gdLst/>
            <a:ahLst/>
            <a:cxnLst/>
            <a:rect r="r" b="b" t="t" l="l"/>
            <a:pathLst>
              <a:path h="1907341" w="3152630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55156" y="8736482"/>
            <a:ext cx="2507504" cy="1550518"/>
          </a:xfrm>
          <a:custGeom>
            <a:avLst/>
            <a:gdLst/>
            <a:ahLst/>
            <a:cxnLst/>
            <a:rect r="r" b="b" t="t" l="l"/>
            <a:pathLst>
              <a:path h="1550518" w="2507504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960304" y="7900494"/>
            <a:ext cx="2875308" cy="2386506"/>
          </a:xfrm>
          <a:custGeom>
            <a:avLst/>
            <a:gdLst/>
            <a:ahLst/>
            <a:cxnLst/>
            <a:rect r="r" b="b" t="t" l="l"/>
            <a:pathLst>
              <a:path h="2386506" w="2875308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380" r="-5313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3815" y="957288"/>
            <a:ext cx="16060371" cy="8372424"/>
          </a:xfrm>
          <a:custGeom>
            <a:avLst/>
            <a:gdLst/>
            <a:ahLst/>
            <a:cxnLst/>
            <a:rect r="r" b="b" t="t" l="l"/>
            <a:pathLst>
              <a:path h="8372424" w="16060371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82" r="0" b="-1318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41016" y="-6021857"/>
            <a:ext cx="7560945" cy="8229600"/>
          </a:xfrm>
          <a:custGeom>
            <a:avLst/>
            <a:gdLst/>
            <a:ahLst/>
            <a:cxnLst/>
            <a:rect r="r" b="b" t="t" l="l"/>
            <a:pathLst>
              <a:path h="8229600" w="7560945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37211" y="1083793"/>
            <a:ext cx="11420144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Message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87686" y="2207743"/>
            <a:ext cx="15112629" cy="669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Deuteronomy was written to invoke covenant renewal on a part of the second generation so they could enter Canaan, conquer the Canaanites, and experience prosperity and peace in the land.</a:t>
            </a: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To accomplish this goal, Moses reviewed God’s past Acts on Israel’s behalf ( 1:1-4:40)</a:t>
            </a: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Instructed the second generation to honor the Mosiac Covenant. ( 4:41-26:19)</a:t>
            </a: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He explained what God would do for Israel. ( 27:1-34:12)</a:t>
            </a: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In this third category Moses promised that God would bless or curse Israel based on obedience or disobedience ( 27:1-28:68)</a:t>
            </a: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Ultimately restore Israel. ( 29:1- 30:20)</a:t>
            </a: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And would provide the nation with a new leader. ( 31:1-34:12)</a:t>
            </a: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Moses persuasively argued that his audience must “hear” (50 times)and “do” “keep” “observe” (177 times) God’s commands out of a heart of “ love” ( 21 times).</a:t>
            </a:r>
          </a:p>
          <a:p>
            <a:pPr algn="l">
              <a:lnSpc>
                <a:spcPts val="2949"/>
              </a:lnSpc>
            </a:pP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Deuteronomy is sermonic and follows a three fold division.</a:t>
            </a: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The First Sermon ( Chaps 1-4) is Retrospective and historical. It seeks to encourage Israel to remember what God did.</a:t>
            </a: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The Second Sermon ( Chaps 5-26) is Introspective, Emotional, and Legal.</a:t>
            </a:r>
          </a:p>
          <a:p>
            <a:pPr algn="l" marL="539749" indent="-269875" lvl="1">
              <a:lnSpc>
                <a:spcPts val="2949"/>
              </a:lnSpc>
              <a:buFont typeface="Arial"/>
              <a:buChar char="•"/>
            </a:pPr>
            <a:r>
              <a:rPr lang="en-US" sz="2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The Third Sermon ( ( Chaps 27-34) is Prospective and Prophetic.</a:t>
            </a:r>
          </a:p>
          <a:p>
            <a:pPr algn="just">
              <a:lnSpc>
                <a:spcPts val="2949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82983" y="564666"/>
            <a:ext cx="3152630" cy="1907341"/>
          </a:xfrm>
          <a:custGeom>
            <a:avLst/>
            <a:gdLst/>
            <a:ahLst/>
            <a:cxnLst/>
            <a:rect r="r" b="b" t="t" l="l"/>
            <a:pathLst>
              <a:path h="1907341" w="3152630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55156" y="8736482"/>
            <a:ext cx="2507504" cy="1550518"/>
          </a:xfrm>
          <a:custGeom>
            <a:avLst/>
            <a:gdLst/>
            <a:ahLst/>
            <a:cxnLst/>
            <a:rect r="r" b="b" t="t" l="l"/>
            <a:pathLst>
              <a:path h="1550518" w="2507504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960304" y="7900494"/>
            <a:ext cx="2875308" cy="2386506"/>
          </a:xfrm>
          <a:custGeom>
            <a:avLst/>
            <a:gdLst/>
            <a:ahLst/>
            <a:cxnLst/>
            <a:rect r="r" b="b" t="t" l="l"/>
            <a:pathLst>
              <a:path h="2386506" w="2875308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380" r="-5313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3815" y="957288"/>
            <a:ext cx="16060371" cy="8372424"/>
          </a:xfrm>
          <a:custGeom>
            <a:avLst/>
            <a:gdLst/>
            <a:ahLst/>
            <a:cxnLst/>
            <a:rect r="r" b="b" t="t" l="l"/>
            <a:pathLst>
              <a:path h="8372424" w="16060371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82" r="0" b="-1318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41016" y="-6021857"/>
            <a:ext cx="7560945" cy="8229600"/>
          </a:xfrm>
          <a:custGeom>
            <a:avLst/>
            <a:gdLst/>
            <a:ahLst/>
            <a:cxnLst/>
            <a:rect r="r" b="b" t="t" l="l"/>
            <a:pathLst>
              <a:path h="8229600" w="7560945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17656" y="1560962"/>
            <a:ext cx="14663254" cy="337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Deuteronomy has SIX DIVISIONS:</a:t>
            </a:r>
          </a:p>
          <a:p>
            <a:pPr algn="ctr" marL="1619250" indent="-809625" lvl="1">
              <a:lnSpc>
                <a:spcPts val="8850"/>
              </a:lnSpc>
              <a:buFont typeface="Arial"/>
              <a:buChar char="•"/>
            </a:pPr>
          </a:p>
          <a:p>
            <a:pPr algn="ctr">
              <a:lnSpc>
                <a:spcPts val="885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508908" y="3246887"/>
            <a:ext cx="14265372" cy="5857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93128" indent="-496564" lvl="1">
              <a:lnSpc>
                <a:spcPts val="5427"/>
              </a:lnSpc>
              <a:buAutoNum type="arabicPeriod" startAt="1"/>
            </a:pPr>
            <a:r>
              <a:rPr lang="en-US" sz="4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Preamble. ( 1:1 -5)</a:t>
            </a:r>
          </a:p>
          <a:p>
            <a:pPr algn="l" marL="993128" indent="-496564" lvl="1">
              <a:lnSpc>
                <a:spcPts val="5427"/>
              </a:lnSpc>
              <a:buAutoNum type="arabicPeriod" startAt="1"/>
            </a:pPr>
            <a:r>
              <a:rPr lang="en-US" sz="4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Historical Prologue. ( 1:6-4:40) surveying the past relationship between the parties.</a:t>
            </a:r>
          </a:p>
          <a:p>
            <a:pPr algn="l" marL="993128" indent="-496564" lvl="1">
              <a:lnSpc>
                <a:spcPts val="5427"/>
              </a:lnSpc>
              <a:buAutoNum type="arabicPeriod" startAt="1"/>
            </a:pPr>
            <a:r>
              <a:rPr lang="en-US" sz="4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Stipulations or Covenant obligations. (4:41- 26:19)</a:t>
            </a:r>
          </a:p>
          <a:p>
            <a:pPr algn="l" marL="993128" indent="-496564" lvl="1">
              <a:lnSpc>
                <a:spcPts val="5427"/>
              </a:lnSpc>
              <a:buAutoNum type="arabicPeriod" startAt="1"/>
            </a:pPr>
            <a:r>
              <a:rPr lang="en-US" sz="4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Storage and public reading instructions. (27:2-3; 31:9, 24, 26).</a:t>
            </a:r>
          </a:p>
          <a:p>
            <a:pPr algn="l" marL="993128" indent="-496564" lvl="1">
              <a:lnSpc>
                <a:spcPts val="5427"/>
              </a:lnSpc>
              <a:buAutoNum type="arabicPeriod" startAt="1"/>
            </a:pPr>
            <a:r>
              <a:rPr lang="en-US" sz="4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Covenant deity witnesses. (31-32:1).</a:t>
            </a:r>
          </a:p>
          <a:p>
            <a:pPr algn="l" marL="993128" indent="-496564" lvl="1">
              <a:lnSpc>
                <a:spcPts val="5427"/>
              </a:lnSpc>
              <a:buAutoNum type="arabicPeriod" startAt="1"/>
            </a:pPr>
            <a:r>
              <a:rPr lang="en-US" sz="45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Curses and Blessings. ( chaps 27-30)</a:t>
            </a:r>
          </a:p>
          <a:p>
            <a:pPr algn="l">
              <a:lnSpc>
                <a:spcPts val="2949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82983" y="564666"/>
            <a:ext cx="3152630" cy="1907341"/>
          </a:xfrm>
          <a:custGeom>
            <a:avLst/>
            <a:gdLst/>
            <a:ahLst/>
            <a:cxnLst/>
            <a:rect r="r" b="b" t="t" l="l"/>
            <a:pathLst>
              <a:path h="1907341" w="3152630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55156" y="8736482"/>
            <a:ext cx="2507504" cy="1550518"/>
          </a:xfrm>
          <a:custGeom>
            <a:avLst/>
            <a:gdLst/>
            <a:ahLst/>
            <a:cxnLst/>
            <a:rect r="r" b="b" t="t" l="l"/>
            <a:pathLst>
              <a:path h="1550518" w="2507504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960304" y="7900494"/>
            <a:ext cx="2875308" cy="2386506"/>
          </a:xfrm>
          <a:custGeom>
            <a:avLst/>
            <a:gdLst/>
            <a:ahLst/>
            <a:cxnLst/>
            <a:rect r="r" b="b" t="t" l="l"/>
            <a:pathLst>
              <a:path h="2386506" w="2875308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380" r="-5313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3815" y="957288"/>
            <a:ext cx="16060371" cy="8372424"/>
          </a:xfrm>
          <a:custGeom>
            <a:avLst/>
            <a:gdLst/>
            <a:ahLst/>
            <a:cxnLst/>
            <a:rect r="r" b="b" t="t" l="l"/>
            <a:pathLst>
              <a:path h="8372424" w="16060371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82" r="0" b="-1318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41016" y="-6021857"/>
            <a:ext cx="7560945" cy="8229600"/>
          </a:xfrm>
          <a:custGeom>
            <a:avLst/>
            <a:gdLst/>
            <a:ahLst/>
            <a:cxnLst/>
            <a:rect r="r" b="b" t="t" l="l"/>
            <a:pathLst>
              <a:path h="8229600" w="7560945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433928" y="1685715"/>
            <a:ext cx="11420144" cy="449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Deuteronomy contains several Unique Features:</a:t>
            </a:r>
          </a:p>
          <a:p>
            <a:pPr algn="ctr" marL="1619250" indent="-809625" lvl="1">
              <a:lnSpc>
                <a:spcPts val="8850"/>
              </a:lnSpc>
              <a:buFont typeface="Arial"/>
              <a:buChar char="•"/>
            </a:pPr>
          </a:p>
          <a:p>
            <a:pPr algn="ctr">
              <a:lnSpc>
                <a:spcPts val="885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799502" y="5043857"/>
            <a:ext cx="14950651" cy="4046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4" indent="-377822" lvl="1">
              <a:lnSpc>
                <a:spcPts val="4129"/>
              </a:lnSpc>
              <a:buAutoNum type="arabicPeriod" startAt="1"/>
            </a:pPr>
            <a:r>
              <a:rPr lang="en-US" sz="3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It contains 200 references to the land as the Israelites prepare to conquer and possess the Promised Land.</a:t>
            </a:r>
          </a:p>
          <a:p>
            <a:pPr algn="l" marL="755644" indent="-377822" lvl="1">
              <a:lnSpc>
                <a:spcPts val="4129"/>
              </a:lnSpc>
              <a:buAutoNum type="arabicPeriod" startAt="1"/>
            </a:pPr>
            <a:r>
              <a:rPr lang="en-US" sz="3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The Book is frequently quoted 356 times in the OT and 80 times in the NT.</a:t>
            </a:r>
          </a:p>
          <a:p>
            <a:pPr algn="l" marL="755644" indent="-377822" lvl="1">
              <a:lnSpc>
                <a:spcPts val="4129"/>
              </a:lnSpc>
              <a:buAutoNum type="arabicPeriod" startAt="1"/>
            </a:pPr>
            <a:r>
              <a:rPr lang="en-US" sz="3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Jesus quoted from Deuteronomy: Matt. 4:4, 7, 10 quoting Deuteronomy 6:16,13; 8:3.</a:t>
            </a:r>
          </a:p>
          <a:p>
            <a:pPr algn="l" marL="755644" indent="-377822" lvl="1">
              <a:lnSpc>
                <a:spcPts val="4129"/>
              </a:lnSpc>
              <a:buAutoNum type="arabicPeriod" startAt="1"/>
            </a:pPr>
            <a:r>
              <a:rPr lang="en-US" sz="3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It serves as Moses’ Farewell Address to the Nation.</a:t>
            </a:r>
          </a:p>
          <a:p>
            <a:pPr algn="l" marL="755644" indent="-377822" lvl="1">
              <a:lnSpc>
                <a:spcPts val="4129"/>
              </a:lnSpc>
              <a:buAutoNum type="arabicPeriod" startAt="1"/>
            </a:pPr>
            <a:r>
              <a:rPr lang="en-US" sz="34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Thus, Deuteronomy represents his last Will and Testament.</a:t>
            </a:r>
          </a:p>
          <a:p>
            <a:pPr algn="l">
              <a:lnSpc>
                <a:spcPts val="2949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82983" y="564666"/>
            <a:ext cx="3152630" cy="1907341"/>
          </a:xfrm>
          <a:custGeom>
            <a:avLst/>
            <a:gdLst/>
            <a:ahLst/>
            <a:cxnLst/>
            <a:rect r="r" b="b" t="t" l="l"/>
            <a:pathLst>
              <a:path h="1907341" w="3152630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55156" y="8736482"/>
            <a:ext cx="2507504" cy="1550518"/>
          </a:xfrm>
          <a:custGeom>
            <a:avLst/>
            <a:gdLst/>
            <a:ahLst/>
            <a:cxnLst/>
            <a:rect r="r" b="b" t="t" l="l"/>
            <a:pathLst>
              <a:path h="1550518" w="2507504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960304" y="7900494"/>
            <a:ext cx="2875308" cy="2386506"/>
          </a:xfrm>
          <a:custGeom>
            <a:avLst/>
            <a:gdLst/>
            <a:ahLst/>
            <a:cxnLst/>
            <a:rect r="r" b="b" t="t" l="l"/>
            <a:pathLst>
              <a:path h="2386506" w="2875308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380" r="-5313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98929" y="721323"/>
            <a:ext cx="16060371" cy="8372424"/>
          </a:xfrm>
          <a:custGeom>
            <a:avLst/>
            <a:gdLst/>
            <a:ahLst/>
            <a:cxnLst/>
            <a:rect r="r" b="b" t="t" l="l"/>
            <a:pathLst>
              <a:path h="8372424" w="16060371">
                <a:moveTo>
                  <a:pt x="0" y="0"/>
                </a:moveTo>
                <a:lnTo>
                  <a:pt x="16060371" y="0"/>
                </a:lnTo>
                <a:lnTo>
                  <a:pt x="16060371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82" r="0" b="-1318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41016" y="-6021857"/>
            <a:ext cx="7560945" cy="8229600"/>
          </a:xfrm>
          <a:custGeom>
            <a:avLst/>
            <a:gdLst/>
            <a:ahLst/>
            <a:cxnLst/>
            <a:rect r="r" b="b" t="t" l="l"/>
            <a:pathLst>
              <a:path h="8229600" w="7560945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433928" y="1685715"/>
            <a:ext cx="11420144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Practical Application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75106" y="4135568"/>
            <a:ext cx="13894742" cy="4887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81" indent="-442590" lvl="1">
              <a:lnSpc>
                <a:spcPts val="4837"/>
              </a:lnSpc>
              <a:buAutoNum type="arabicPeriod" startAt="1"/>
            </a:pPr>
            <a:r>
              <a:rPr lang="en-US" sz="40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The Theology of Deuteronomy emphasizes the giving of the Law as an Act of God’s Grace to enable Israel to establish a Covenant Community of the Spiritual Righteousness and Social Justice.</a:t>
            </a:r>
          </a:p>
          <a:p>
            <a:pPr algn="l" marL="885181" indent="-442590" lvl="1">
              <a:lnSpc>
                <a:spcPts val="4837"/>
              </a:lnSpc>
              <a:buAutoNum type="arabicPeriod" startAt="1"/>
            </a:pPr>
            <a:r>
              <a:rPr lang="en-US" sz="40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It is “ God in Action”. It has the most direct Christological Reference….. that one day God would one day raise up a Prophet like Moses ( Deut. 18:15-18).</a:t>
            </a:r>
          </a:p>
          <a:p>
            <a:pPr algn="l">
              <a:lnSpc>
                <a:spcPts val="4837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82983" y="564666"/>
            <a:ext cx="3152630" cy="1907341"/>
          </a:xfrm>
          <a:custGeom>
            <a:avLst/>
            <a:gdLst/>
            <a:ahLst/>
            <a:cxnLst/>
            <a:rect r="r" b="b" t="t" l="l"/>
            <a:pathLst>
              <a:path h="1907341" w="3152630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55156" y="8736482"/>
            <a:ext cx="2507504" cy="1550518"/>
          </a:xfrm>
          <a:custGeom>
            <a:avLst/>
            <a:gdLst/>
            <a:ahLst/>
            <a:cxnLst/>
            <a:rect r="r" b="b" t="t" l="l"/>
            <a:pathLst>
              <a:path h="1550518" w="2507504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960304" y="7900494"/>
            <a:ext cx="2875308" cy="2386506"/>
          </a:xfrm>
          <a:custGeom>
            <a:avLst/>
            <a:gdLst/>
            <a:ahLst/>
            <a:cxnLst/>
            <a:rect r="r" b="b" t="t" l="l"/>
            <a:pathLst>
              <a:path h="2386506" w="2875308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380" r="-5313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3815" y="957288"/>
            <a:ext cx="16060371" cy="8372424"/>
          </a:xfrm>
          <a:custGeom>
            <a:avLst/>
            <a:gdLst/>
            <a:ahLst/>
            <a:cxnLst/>
            <a:rect r="r" b="b" t="t" l="l"/>
            <a:pathLst>
              <a:path h="8372424" w="16060371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82" r="0" b="-1318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41016" y="-6021857"/>
            <a:ext cx="7560945" cy="8229600"/>
          </a:xfrm>
          <a:custGeom>
            <a:avLst/>
            <a:gdLst/>
            <a:ahLst/>
            <a:cxnLst/>
            <a:rect r="r" b="b" t="t" l="l"/>
            <a:pathLst>
              <a:path h="8229600" w="7560945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433928" y="1685715"/>
            <a:ext cx="11420144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Study Questions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35507" y="3054503"/>
            <a:ext cx="13751974" cy="525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49949" indent="-474975" lvl="1">
              <a:lnSpc>
                <a:spcPts val="5191"/>
              </a:lnSpc>
              <a:buFont typeface="Arial"/>
              <a:buChar char="•"/>
            </a:pPr>
            <a:r>
              <a:rPr lang="en-US" sz="4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Why was it important for Mose to review the Law for the New Generation of Israelites?</a:t>
            </a:r>
          </a:p>
          <a:p>
            <a:pPr algn="l" marL="949949" indent="-474975" lvl="1">
              <a:lnSpc>
                <a:spcPts val="5191"/>
              </a:lnSpc>
              <a:buFont typeface="Arial"/>
              <a:buChar char="•"/>
            </a:pPr>
            <a:r>
              <a:rPr lang="en-US" sz="4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In what way does Deuteronomy read like a series of case laws?</a:t>
            </a:r>
          </a:p>
          <a:p>
            <a:pPr algn="l" marL="949949" indent="-474975" lvl="1">
              <a:lnSpc>
                <a:spcPts val="5191"/>
              </a:lnSpc>
              <a:buFont typeface="Arial"/>
              <a:buChar char="•"/>
            </a:pPr>
            <a:r>
              <a:rPr lang="en-US" sz="4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Why are the Curses and Blessings included?</a:t>
            </a:r>
          </a:p>
          <a:p>
            <a:pPr algn="l" marL="949949" indent="-474975" lvl="1">
              <a:lnSpc>
                <a:spcPts val="5191"/>
              </a:lnSpc>
              <a:buFont typeface="Arial"/>
              <a:buChar char="•"/>
            </a:pPr>
            <a:r>
              <a:rPr lang="en-US" sz="4399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What is the significance of of the prediction of the Coming Prophet?</a:t>
            </a:r>
          </a:p>
          <a:p>
            <a:pPr algn="l">
              <a:lnSpc>
                <a:spcPts val="5191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82983" y="564666"/>
            <a:ext cx="3152630" cy="1907341"/>
          </a:xfrm>
          <a:custGeom>
            <a:avLst/>
            <a:gdLst/>
            <a:ahLst/>
            <a:cxnLst/>
            <a:rect r="r" b="b" t="t" l="l"/>
            <a:pathLst>
              <a:path h="1907341" w="3152630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55156" y="8736482"/>
            <a:ext cx="2507504" cy="1550518"/>
          </a:xfrm>
          <a:custGeom>
            <a:avLst/>
            <a:gdLst/>
            <a:ahLst/>
            <a:cxnLst/>
            <a:rect r="r" b="b" t="t" l="l"/>
            <a:pathLst>
              <a:path h="1550518" w="2507504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960304" y="7900494"/>
            <a:ext cx="2875308" cy="2386506"/>
          </a:xfrm>
          <a:custGeom>
            <a:avLst/>
            <a:gdLst/>
            <a:ahLst/>
            <a:cxnLst/>
            <a:rect r="r" b="b" t="t" l="l"/>
            <a:pathLst>
              <a:path h="2386506" w="2875308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DAGgvAH6Ng8</dc:identifier>
  <dcterms:modified xsi:type="dcterms:W3CDTF">2011-08-01T06:04:30Z</dcterms:modified>
  <cp:revision>1</cp:revision>
  <dc:title>DEUTERONOMY</dc:title>
</cp:coreProperties>
</file>