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msterdam One" charset="1" panose="02000500000000000000"/>
      <p:regular r:id="rId14"/>
    </p:embeddedFont>
    <p:embeddedFont>
      <p:font typeface="Lora" charset="1" panose="00000500000000000000"/>
      <p:regular r:id="rId15"/>
    </p:embeddedFont>
    <p:embeddedFont>
      <p:font typeface="Arimo Bold" charset="1" panose="020B0704020202020204"/>
      <p:regular r:id="rId16"/>
    </p:embeddedFont>
    <p:embeddedFont>
      <p:font typeface="Canva Sans" charset="1" panose="020B0503030501040103"/>
      <p:regular r:id="rId17"/>
    </p:embeddedFont>
    <p:embeddedFont>
      <p:font typeface="Arimo" charset="1" panose="020B0604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jpe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962817">
            <a:off x="-3615528" y="-227128"/>
            <a:ext cx="8789960" cy="8229600"/>
          </a:xfrm>
          <a:custGeom>
            <a:avLst/>
            <a:gdLst/>
            <a:ahLst/>
            <a:cxnLst/>
            <a:rect r="r" b="b" t="t" l="l"/>
            <a:pathLst>
              <a:path h="8229600" w="8789960">
                <a:moveTo>
                  <a:pt x="0" y="0"/>
                </a:moveTo>
                <a:lnTo>
                  <a:pt x="8789960" y="0"/>
                </a:lnTo>
                <a:lnTo>
                  <a:pt x="8789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40752" y="4419692"/>
            <a:ext cx="6288729" cy="5775149"/>
          </a:xfrm>
          <a:custGeom>
            <a:avLst/>
            <a:gdLst/>
            <a:ahLst/>
            <a:cxnLst/>
            <a:rect r="r" b="b" t="t" l="l"/>
            <a:pathLst>
              <a:path h="5775149" w="6288729">
                <a:moveTo>
                  <a:pt x="0" y="0"/>
                </a:moveTo>
                <a:lnTo>
                  <a:pt x="6288729" y="0"/>
                </a:lnTo>
                <a:lnTo>
                  <a:pt x="6288729" y="5775149"/>
                </a:lnTo>
                <a:lnTo>
                  <a:pt x="0" y="5775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33236" y="-563663"/>
            <a:ext cx="5824733" cy="5057810"/>
          </a:xfrm>
          <a:custGeom>
            <a:avLst/>
            <a:gdLst/>
            <a:ahLst/>
            <a:cxnLst/>
            <a:rect r="r" b="b" t="t" l="l"/>
            <a:pathLst>
              <a:path h="5057810" w="5824733">
                <a:moveTo>
                  <a:pt x="0" y="0"/>
                </a:moveTo>
                <a:lnTo>
                  <a:pt x="5824733" y="0"/>
                </a:lnTo>
                <a:lnTo>
                  <a:pt x="5824733" y="5057809"/>
                </a:lnTo>
                <a:lnTo>
                  <a:pt x="0" y="5057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02723" y="3638850"/>
            <a:ext cx="18577751" cy="113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6629">
                <a:solidFill>
                  <a:srgbClr val="000000"/>
                </a:solidFill>
                <a:latin typeface="Amsterdam One"/>
                <a:ea typeface="Amsterdam One"/>
                <a:cs typeface="Amsterdam One"/>
                <a:sym typeface="Amsterdam One"/>
              </a:rPr>
              <a:t>Kingdom Builders Academy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28113" y="5556304"/>
            <a:ext cx="12101061" cy="99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Apostle Lionel Etwaru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07625" y="9713542"/>
            <a:ext cx="12101061" cy="481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1"/>
              </a:lnSpc>
            </a:pPr>
            <a:r>
              <a:rPr lang="en-US" sz="280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Tuesday, March 4th,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5999066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5227732" y="4517632"/>
                </a:moveTo>
                <a:lnTo>
                  <a:pt x="0" y="4517632"/>
                </a:lnTo>
                <a:lnTo>
                  <a:pt x="0" y="0"/>
                </a:lnTo>
                <a:lnTo>
                  <a:pt x="5227732" y="0"/>
                </a:lnTo>
                <a:lnTo>
                  <a:pt x="5227732" y="4517632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25134" y="143637"/>
            <a:ext cx="14821500" cy="9443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8"/>
              </a:lnSpc>
            </a:pPr>
            <a:r>
              <a:rPr lang="en-US" sz="3373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LEVITICUS</a:t>
            </a:r>
          </a:p>
          <a:p>
            <a:pPr algn="l">
              <a:lnSpc>
                <a:spcPts val="4688"/>
              </a:lnSpc>
            </a:pP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  <a:r>
              <a:rPr lang="en-US" b="true" sz="3373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THE WAY OF HOLINESS …….HOLINESS AND CEREMONIAL CLEANNESS ARE THE MAJOR THEMES OF THE BOOK OF LEVITICUS.</a:t>
            </a:r>
          </a:p>
          <a:p>
            <a:pPr algn="l">
              <a:lnSpc>
                <a:spcPts val="4688"/>
              </a:lnSpc>
            </a:pP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  <a:r>
              <a:rPr lang="en-US" b="true" sz="3373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IT IS THE WORSHIP GUIDE FOR BOTH PRIESTS AND LAYMEN IN ISRAEL.</a:t>
            </a:r>
          </a:p>
          <a:p>
            <a:pPr algn="l">
              <a:lnSpc>
                <a:spcPts val="4688"/>
              </a:lnSpc>
            </a:pP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  <a:r>
              <a:rPr lang="en-US" b="true" sz="3373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IT DESCRIBES THE WAY LAYMEN NEEDED TO APPROACH THE HOLY ONE.</a:t>
            </a:r>
          </a:p>
          <a:p>
            <a:pPr algn="l">
              <a:lnSpc>
                <a:spcPts val="4688"/>
              </a:lnSpc>
            </a:pP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  <a:r>
              <a:rPr lang="en-US" b="true" sz="3373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HOW PRIESTS ARE TO ASSIST THE PROCESS.</a:t>
            </a: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</a:p>
          <a:p>
            <a:pPr algn="l" marL="728248" indent="-364124" lvl="1">
              <a:lnSpc>
                <a:spcPts val="4688"/>
              </a:lnSpc>
              <a:buFont typeface="Arial"/>
              <a:buChar char="•"/>
            </a:pPr>
            <a:r>
              <a:rPr lang="en-US" b="true" sz="3373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HOW ALL THE PEOPLE WERE TO LIVE IN PERSONAL HOLINESS</a:t>
            </a:r>
          </a:p>
          <a:p>
            <a:pPr algn="l">
              <a:lnSpc>
                <a:spcPts val="468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7052411"/>
            <a:ext cx="4008818" cy="3464287"/>
          </a:xfrm>
          <a:custGeom>
            <a:avLst/>
            <a:gdLst/>
            <a:ahLst/>
            <a:cxnLst/>
            <a:rect r="r" b="b" t="t" l="l"/>
            <a:pathLst>
              <a:path h="3464287" w="4008818">
                <a:moveTo>
                  <a:pt x="4008818" y="3464287"/>
                </a:moveTo>
                <a:lnTo>
                  <a:pt x="0" y="3464287"/>
                </a:lnTo>
                <a:lnTo>
                  <a:pt x="0" y="0"/>
                </a:lnTo>
                <a:lnTo>
                  <a:pt x="4008818" y="0"/>
                </a:lnTo>
                <a:lnTo>
                  <a:pt x="4008818" y="3464287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96473" y="1102523"/>
            <a:ext cx="12132895" cy="261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6" indent="-323853" lvl="1">
              <a:lnSpc>
                <a:spcPts val="4170"/>
              </a:lnSpc>
              <a:buFont typeface="Arial"/>
              <a:buChar char="•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HOLINESS CHARACTERIZES GOD HIMSELF.</a:t>
            </a:r>
          </a:p>
          <a:p>
            <a:pPr algn="l" marL="647706" indent="-323853" lvl="1">
              <a:lnSpc>
                <a:spcPts val="4170"/>
              </a:lnSpc>
              <a:buFont typeface="Arial"/>
              <a:buChar char="•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HE COMMANDS US TO BE HOLY. (Lev. 11: 11-45; 19:2; 20:26).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7662920" y="2974582"/>
            <a:ext cx="9283124" cy="7671898"/>
            <a:chOff x="0" y="0"/>
            <a:chExt cx="2444938" cy="20205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44938" cy="2020582"/>
            </a:xfrm>
            <a:custGeom>
              <a:avLst/>
              <a:gdLst/>
              <a:ahLst/>
              <a:cxnLst/>
              <a:rect r="r" b="b" t="t" l="l"/>
              <a:pathLst>
                <a:path h="2020582" w="2444938">
                  <a:moveTo>
                    <a:pt x="0" y="0"/>
                  </a:moveTo>
                  <a:lnTo>
                    <a:pt x="2444938" y="0"/>
                  </a:lnTo>
                  <a:lnTo>
                    <a:pt x="2444938" y="2020582"/>
                  </a:lnTo>
                  <a:lnTo>
                    <a:pt x="0" y="2020582"/>
                  </a:lnTo>
                  <a:close/>
                </a:path>
              </a:pathLst>
            </a:custGeom>
            <a:solidFill>
              <a:srgbClr val="76704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444938" cy="2096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KEY FACTS</a:t>
              </a:r>
            </a:p>
            <a:p>
              <a:pPr algn="l">
                <a:lnSpc>
                  <a:spcPts val="5879"/>
                </a:lnSpc>
              </a:pPr>
            </a:p>
            <a:p>
              <a:pPr algn="l" marL="906767" indent="-453384" lvl="1">
                <a:lnSpc>
                  <a:spcPts val="587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AUTHOR. MOSES</a:t>
              </a:r>
            </a:p>
            <a:p>
              <a:pPr algn="l" marL="906767" indent="-453384" lvl="1">
                <a:lnSpc>
                  <a:spcPts val="587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RECEIPIENTS. ISRAEL AT SINAI</a:t>
              </a:r>
            </a:p>
            <a:p>
              <a:pPr algn="l" marL="906767" indent="-453384" lvl="1">
                <a:lnSpc>
                  <a:spcPts val="587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DATE. 1445 BC</a:t>
              </a:r>
            </a:p>
            <a:p>
              <a:pPr algn="l" marL="906767" indent="-453384" lvl="1">
                <a:lnSpc>
                  <a:spcPts val="587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KEYWORD: HOLINESS. ( Heb. Qodesh)</a:t>
              </a:r>
            </a:p>
            <a:p>
              <a:pPr algn="l" marL="906767" indent="-453384" lvl="1">
                <a:lnSpc>
                  <a:spcPts val="587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KEY VERSE. ( Lev. 1:4)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5999066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5227732" y="4517632"/>
                </a:moveTo>
                <a:lnTo>
                  <a:pt x="0" y="4517632"/>
                </a:lnTo>
                <a:lnTo>
                  <a:pt x="0" y="0"/>
                </a:lnTo>
                <a:lnTo>
                  <a:pt x="5227732" y="0"/>
                </a:lnTo>
                <a:lnTo>
                  <a:pt x="5227732" y="4517632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44263" y="-200025"/>
            <a:ext cx="13049309" cy="178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Lora"/>
                <a:ea typeface="Lora"/>
                <a:cs typeface="Lora"/>
                <a:sym typeface="Lora"/>
              </a:rPr>
              <a:t>Purpose of Levitcus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25134" y="2192141"/>
            <a:ext cx="14835533" cy="575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TO TEACH ISRAEL HOW THEY WERE TO WALK IN PRACTICAL HOLINESS WITH GOD, WHICH WAS NECESSARY BECAUSE OF ISRAEL’ S STATUS OF BEING GOD’S ELECT. ( Ex. 4:22-23)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REDEEMED: ( Ex. 12)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REGENARATED NATION. ( Ex. 14:31)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BACKGROUND: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AFTER EXODUS, GOD GAVE THESE INSTRUCTIONS TO HIS PEOPLE.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THE JEWS CALL IT” THE LAW OF THE PRIESTS”</a:t>
            </a:r>
          </a:p>
          <a:p>
            <a:pPr algn="l">
              <a:lnSpc>
                <a:spcPts val="417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-1508712">
            <a:off x="-1597702" y="2427488"/>
            <a:ext cx="3667704" cy="3377344"/>
          </a:xfrm>
          <a:custGeom>
            <a:avLst/>
            <a:gdLst/>
            <a:ahLst/>
            <a:cxnLst/>
            <a:rect r="r" b="b" t="t" l="l"/>
            <a:pathLst>
              <a:path h="3377344" w="3667704">
                <a:moveTo>
                  <a:pt x="0" y="0"/>
                </a:moveTo>
                <a:lnTo>
                  <a:pt x="3667705" y="0"/>
                </a:lnTo>
                <a:lnTo>
                  <a:pt x="3667705" y="3377344"/>
                </a:lnTo>
                <a:lnTo>
                  <a:pt x="0" y="337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795569">
            <a:off x="3090933" y="-1922548"/>
            <a:ext cx="3667704" cy="3377344"/>
          </a:xfrm>
          <a:custGeom>
            <a:avLst/>
            <a:gdLst/>
            <a:ahLst/>
            <a:cxnLst/>
            <a:rect r="r" b="b" t="t" l="l"/>
            <a:pathLst>
              <a:path h="3377344" w="3667704">
                <a:moveTo>
                  <a:pt x="0" y="0"/>
                </a:moveTo>
                <a:lnTo>
                  <a:pt x="3667704" y="0"/>
                </a:lnTo>
                <a:lnTo>
                  <a:pt x="3667704" y="3377344"/>
                </a:lnTo>
                <a:lnTo>
                  <a:pt x="0" y="337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5999066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5227732" y="4517632"/>
                </a:moveTo>
                <a:lnTo>
                  <a:pt x="0" y="4517632"/>
                </a:lnTo>
                <a:lnTo>
                  <a:pt x="0" y="0"/>
                </a:lnTo>
                <a:lnTo>
                  <a:pt x="5227732" y="0"/>
                </a:lnTo>
                <a:lnTo>
                  <a:pt x="5227732" y="4517632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25134" y="38237"/>
            <a:ext cx="13049309" cy="178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Lora"/>
                <a:ea typeface="Lora"/>
                <a:cs typeface="Lora"/>
                <a:sym typeface="Lora"/>
              </a:rPr>
              <a:t>Outline of the Book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18688" y="2192141"/>
            <a:ext cx="12495501" cy="6280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OUTLINE: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1.</a:t>
            </a: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WAY OF THE HOLY ONE: SACRIFICE. ( 1: 1–10:20)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A. Laws of Sacrifice. ( 1:1-7:38).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B. Laws of Priesthood. (8: 1-10:20)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. WAY OF HOLINESS: SANCTIFICATION ( 11: 1–27:34)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A. Laws of Purity. ( 11: 1–15: 33)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B. Day of Atonement. (16: 1- 34)</a:t>
            </a:r>
          </a:p>
          <a:p>
            <a:pPr algn="l">
              <a:lnSpc>
                <a:spcPts val="4170"/>
              </a:lnSpc>
            </a:pPr>
            <a:r>
              <a:rPr lang="en-US" sz="3000" b="true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C. Holiness Code. ( 17:1—27:34)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6476183"/>
            <a:ext cx="4675620" cy="4040515"/>
          </a:xfrm>
          <a:custGeom>
            <a:avLst/>
            <a:gdLst/>
            <a:ahLst/>
            <a:cxnLst/>
            <a:rect r="r" b="b" t="t" l="l"/>
            <a:pathLst>
              <a:path h="4040515" w="4675620">
                <a:moveTo>
                  <a:pt x="4675620" y="4040515"/>
                </a:moveTo>
                <a:lnTo>
                  <a:pt x="0" y="4040515"/>
                </a:lnTo>
                <a:lnTo>
                  <a:pt x="0" y="0"/>
                </a:lnTo>
                <a:lnTo>
                  <a:pt x="4675620" y="0"/>
                </a:lnTo>
                <a:lnTo>
                  <a:pt x="4675620" y="4040515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61744" y="-200025"/>
            <a:ext cx="13049309" cy="178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Lora"/>
                <a:ea typeface="Lora"/>
                <a:cs typeface="Lora"/>
                <a:sym typeface="Lora"/>
              </a:rPr>
              <a:t>Message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5752" y="2391652"/>
            <a:ext cx="15816496" cy="418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</a:p>
          <a:p>
            <a:pPr algn="l" marL="647706" indent="-323853" lvl="1">
              <a:lnSpc>
                <a:spcPts val="4170"/>
              </a:lnSpc>
              <a:buFont typeface="Arial"/>
              <a:buChar char="•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THE MESSAGE OF LEVITICUS IS THAT THE NATION COULD ACHIEVE PROGRESSIVE SANCTIFICATION. FINDING ACCESS TO GOD VIA SACRIFICES ( Chaps. 1-10). AND THROUGH OBEDIENCE. ( Chaps. 11-27).</a:t>
            </a:r>
          </a:p>
          <a:p>
            <a:pPr algn="l">
              <a:lnSpc>
                <a:spcPts val="4170"/>
              </a:lnSpc>
            </a:pPr>
          </a:p>
          <a:p>
            <a:pPr algn="l" marL="647706" indent="-323853" lvl="1">
              <a:lnSpc>
                <a:spcPts val="4170"/>
              </a:lnSpc>
              <a:buFont typeface="Arial"/>
              <a:buChar char="•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THE BOOK PLACES GREAT EMPHASIS ON HOLINESS ( which is mentioned 87 Times).</a:t>
            </a:r>
          </a:p>
          <a:p>
            <a:pPr algn="l">
              <a:lnSpc>
                <a:spcPts val="417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5999066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5227732" y="4517632"/>
                </a:moveTo>
                <a:lnTo>
                  <a:pt x="0" y="4517632"/>
                </a:lnTo>
                <a:lnTo>
                  <a:pt x="0" y="0"/>
                </a:lnTo>
                <a:lnTo>
                  <a:pt x="5227732" y="0"/>
                </a:lnTo>
                <a:lnTo>
                  <a:pt x="5227732" y="4517632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477359" y="38237"/>
            <a:ext cx="19377372" cy="178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Lora"/>
                <a:ea typeface="Lora"/>
                <a:cs typeface="Lora"/>
                <a:sym typeface="Lora"/>
              </a:rPr>
              <a:t>Practical Application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8684" y="2184083"/>
            <a:ext cx="15160616" cy="528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</a:p>
          <a:p>
            <a:pPr algn="l" marL="647706" indent="-323853" lvl="1">
              <a:lnSpc>
                <a:spcPts val="4170"/>
              </a:lnSpc>
              <a:buAutoNum type="arabicPeriod" startAt="1"/>
            </a:pPr>
            <a:r>
              <a:rPr lang="en-US" sz="3000">
                <a:solidFill>
                  <a:srgbClr val="435234"/>
                </a:solidFill>
                <a:latin typeface="Arimo"/>
                <a:ea typeface="Arimo"/>
                <a:cs typeface="Arimo"/>
                <a:sym typeface="Arimo"/>
              </a:rPr>
              <a:t>Holiness is the dominant theme in Leviticus.</a:t>
            </a:r>
          </a:p>
          <a:p>
            <a:pPr algn="l" marL="647706" indent="-323853" lvl="1">
              <a:lnSpc>
                <a:spcPts val="4170"/>
              </a:lnSpc>
              <a:buAutoNum type="arabicPeriod" startAt="1"/>
            </a:pPr>
            <a:r>
              <a:rPr lang="en-US" sz="3000">
                <a:solidFill>
                  <a:srgbClr val="435234"/>
                </a:solidFill>
                <a:latin typeface="Arimo"/>
                <a:ea typeface="Arimo"/>
                <a:cs typeface="Arimo"/>
                <a:sym typeface="Arimo"/>
              </a:rPr>
              <a:t>God is pictured as an ever-present, personal, holy God who demands Holiness from those who want to have a Covenant Relationship with Him.</a:t>
            </a:r>
          </a:p>
          <a:p>
            <a:pPr algn="l" marL="647706" indent="-323853" lvl="1">
              <a:lnSpc>
                <a:spcPts val="4170"/>
              </a:lnSpc>
              <a:buAutoNum type="arabicPeriod" startAt="1"/>
            </a:pPr>
            <a:r>
              <a:rPr lang="en-US" sz="3000">
                <a:solidFill>
                  <a:srgbClr val="435234"/>
                </a:solidFill>
                <a:latin typeface="Arimo"/>
                <a:ea typeface="Arimo"/>
                <a:cs typeface="Arimo"/>
                <a:sym typeface="Arimo"/>
              </a:rPr>
              <a:t>Reference in (1 Peter 1: 15–16)</a:t>
            </a:r>
          </a:p>
          <a:p>
            <a:pPr algn="l" marL="647706" indent="-323853" lvl="1">
              <a:lnSpc>
                <a:spcPts val="4170"/>
              </a:lnSpc>
              <a:buAutoNum type="arabicPeriod" startAt="1"/>
            </a:pPr>
            <a:r>
              <a:rPr lang="en-US" sz="3000">
                <a:solidFill>
                  <a:srgbClr val="435234"/>
                </a:solidFill>
                <a:latin typeface="Arimo"/>
                <a:ea typeface="Arimo"/>
                <a:cs typeface="Arimo"/>
                <a:sym typeface="Arimo"/>
              </a:rPr>
              <a:t>Paul adds in ( Romans 12:1)</a:t>
            </a:r>
          </a:p>
          <a:p>
            <a:pPr algn="l" marL="647706" indent="-323853" lvl="1">
              <a:lnSpc>
                <a:spcPts val="4170"/>
              </a:lnSpc>
              <a:buAutoNum type="arabicPeriod" startAt="1"/>
            </a:pPr>
            <a:r>
              <a:rPr lang="en-US" sz="3000">
                <a:solidFill>
                  <a:srgbClr val="435234"/>
                </a:solidFill>
                <a:latin typeface="Arimo"/>
                <a:ea typeface="Arimo"/>
                <a:cs typeface="Arimo"/>
                <a:sym typeface="Arimo"/>
              </a:rPr>
              <a:t>Only the Sacrificial Atonement of the Sinless Son of God is sufficient to cleanse us from Sin and Unrighteousness. ( 1 John 1:7).</a:t>
            </a:r>
          </a:p>
          <a:p>
            <a:pPr algn="l">
              <a:lnSpc>
                <a:spcPts val="4170"/>
              </a:lnSpc>
            </a:pPr>
          </a:p>
          <a:p>
            <a:pPr algn="l">
              <a:lnSpc>
                <a:spcPts val="417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8976" y="-1112126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0" y="0"/>
                </a:moveTo>
                <a:lnTo>
                  <a:pt x="5448220" y="0"/>
                </a:lnTo>
                <a:lnTo>
                  <a:pt x="5448220" y="5016902"/>
                </a:lnTo>
                <a:lnTo>
                  <a:pt x="0" y="501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6066" y="-3525521"/>
            <a:ext cx="18640132" cy="18640132"/>
          </a:xfrm>
          <a:custGeom>
            <a:avLst/>
            <a:gdLst/>
            <a:ahLst/>
            <a:cxnLst/>
            <a:rect r="r" b="b" t="t" l="l"/>
            <a:pathLst>
              <a:path h="18640132" w="18640132">
                <a:moveTo>
                  <a:pt x="0" y="0"/>
                </a:moveTo>
                <a:lnTo>
                  <a:pt x="18640132" y="0"/>
                </a:lnTo>
                <a:lnTo>
                  <a:pt x="18640132" y="18640132"/>
                </a:lnTo>
                <a:lnTo>
                  <a:pt x="0" y="1864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6334" y="0"/>
            <a:ext cx="5227732" cy="4517632"/>
          </a:xfrm>
          <a:custGeom>
            <a:avLst/>
            <a:gdLst/>
            <a:ahLst/>
            <a:cxnLst/>
            <a:rect r="r" b="b" t="t" l="l"/>
            <a:pathLst>
              <a:path h="4517632" w="5227732">
                <a:moveTo>
                  <a:pt x="0" y="0"/>
                </a:moveTo>
                <a:lnTo>
                  <a:pt x="5227732" y="0"/>
                </a:lnTo>
                <a:lnTo>
                  <a:pt x="5227732" y="4517632"/>
                </a:lnTo>
                <a:lnTo>
                  <a:pt x="0" y="4517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76066" y="6867412"/>
            <a:ext cx="4222895" cy="3649285"/>
          </a:xfrm>
          <a:custGeom>
            <a:avLst/>
            <a:gdLst/>
            <a:ahLst/>
            <a:cxnLst/>
            <a:rect r="r" b="b" t="t" l="l"/>
            <a:pathLst>
              <a:path h="3649285" w="4222895">
                <a:moveTo>
                  <a:pt x="4222896" y="3649286"/>
                </a:moveTo>
                <a:lnTo>
                  <a:pt x="0" y="3649286"/>
                </a:lnTo>
                <a:lnTo>
                  <a:pt x="0" y="0"/>
                </a:lnTo>
                <a:lnTo>
                  <a:pt x="4222896" y="0"/>
                </a:lnTo>
                <a:lnTo>
                  <a:pt x="4222896" y="3649286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535190" y="7778549"/>
            <a:ext cx="5448219" cy="5016902"/>
          </a:xfrm>
          <a:custGeom>
            <a:avLst/>
            <a:gdLst/>
            <a:ahLst/>
            <a:cxnLst/>
            <a:rect r="r" b="b" t="t" l="l"/>
            <a:pathLst>
              <a:path h="5016902" w="5448219">
                <a:moveTo>
                  <a:pt x="5448220" y="5016902"/>
                </a:moveTo>
                <a:lnTo>
                  <a:pt x="0" y="5016902"/>
                </a:lnTo>
                <a:lnTo>
                  <a:pt x="0" y="0"/>
                </a:lnTo>
                <a:lnTo>
                  <a:pt x="5448220" y="0"/>
                </a:lnTo>
                <a:lnTo>
                  <a:pt x="5448220" y="501690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9494" y="-92444"/>
            <a:ext cx="13049309" cy="178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97"/>
              </a:lnSpc>
            </a:pPr>
            <a:r>
              <a:rPr lang="en-US" sz="10426">
                <a:solidFill>
                  <a:srgbClr val="141619"/>
                </a:solidFill>
                <a:latin typeface="Lora"/>
                <a:ea typeface="Lora"/>
                <a:cs typeface="Lora"/>
                <a:sym typeface="Lora"/>
              </a:rPr>
              <a:t>Study Questions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09494" y="2232773"/>
            <a:ext cx="12132895" cy="523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6" indent="-323853" lvl="1">
              <a:lnSpc>
                <a:spcPts val="4170"/>
              </a:lnSpc>
              <a:buAutoNum type="arabicPeriod" startAt="1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How does Leviticus serve as a worship guide for the Jewish people?</a:t>
            </a:r>
          </a:p>
          <a:p>
            <a:pPr algn="just" marL="647706" indent="-323853" lvl="1">
              <a:lnSpc>
                <a:spcPts val="4170"/>
              </a:lnSpc>
              <a:buAutoNum type="arabicPeriod" startAt="1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Why is Holiness important, and how does it distinguish God’s Character and His people?</a:t>
            </a:r>
          </a:p>
          <a:p>
            <a:pPr algn="just" marL="647706" indent="-323853" lvl="1">
              <a:lnSpc>
                <a:spcPts val="4170"/>
              </a:lnSpc>
              <a:buAutoNum type="arabicPeriod" startAt="1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How do the Blood Sacrifices prefigure the Death of Christ?</a:t>
            </a:r>
          </a:p>
          <a:p>
            <a:pPr algn="just" marL="647706" indent="-323853" lvl="1">
              <a:lnSpc>
                <a:spcPts val="4170"/>
              </a:lnSpc>
              <a:buAutoNum type="arabicPeriod" startAt="1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How does the “ Holiness of God” form the basis of the Judeo-Christian ethical system?</a:t>
            </a:r>
          </a:p>
          <a:p>
            <a:pPr algn="just" marL="647706" indent="-323853" lvl="1">
              <a:lnSpc>
                <a:spcPts val="4170"/>
              </a:lnSpc>
              <a:buAutoNum type="arabicPeriod" startAt="1"/>
            </a:pPr>
            <a:r>
              <a:rPr lang="en-US" b="true" sz="3000">
                <a:solidFill>
                  <a:srgbClr val="435234"/>
                </a:solidFill>
                <a:latin typeface="Arimo Bold"/>
                <a:ea typeface="Arimo Bold"/>
                <a:cs typeface="Arimo Bold"/>
                <a:sym typeface="Arimo Bold"/>
              </a:rPr>
              <a:t>To what degree is Personal Holiness important to Christian believers today, and how can it be attained and maintained?</a:t>
            </a:r>
          </a:p>
          <a:p>
            <a:pPr algn="just">
              <a:lnSpc>
                <a:spcPts val="417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true" flipV="true" rot="10495136">
            <a:off x="-805465" y="2588441"/>
            <a:ext cx="2628579" cy="2420483"/>
          </a:xfrm>
          <a:custGeom>
            <a:avLst/>
            <a:gdLst/>
            <a:ahLst/>
            <a:cxnLst/>
            <a:rect r="r" b="b" t="t" l="l"/>
            <a:pathLst>
              <a:path h="2420483" w="2628579">
                <a:moveTo>
                  <a:pt x="2628579" y="2420483"/>
                </a:moveTo>
                <a:lnTo>
                  <a:pt x="0" y="2420483"/>
                </a:lnTo>
                <a:lnTo>
                  <a:pt x="0" y="0"/>
                </a:lnTo>
                <a:lnTo>
                  <a:pt x="2628579" y="0"/>
                </a:lnTo>
                <a:lnTo>
                  <a:pt x="2628579" y="2420483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10495136">
            <a:off x="2998290" y="-634120"/>
            <a:ext cx="2628579" cy="2420483"/>
          </a:xfrm>
          <a:custGeom>
            <a:avLst/>
            <a:gdLst/>
            <a:ahLst/>
            <a:cxnLst/>
            <a:rect r="r" b="b" t="t" l="l"/>
            <a:pathLst>
              <a:path h="2420483" w="2628579">
                <a:moveTo>
                  <a:pt x="2628579" y="2420483"/>
                </a:moveTo>
                <a:lnTo>
                  <a:pt x="0" y="2420483"/>
                </a:lnTo>
                <a:lnTo>
                  <a:pt x="0" y="0"/>
                </a:lnTo>
                <a:lnTo>
                  <a:pt x="2628579" y="0"/>
                </a:lnTo>
                <a:lnTo>
                  <a:pt x="2628579" y="2420483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DAGgvC9bbN8</dc:identifier>
  <dcterms:modified xsi:type="dcterms:W3CDTF">2011-08-01T06:04:30Z</dcterms:modified>
  <cp:revision>1</cp:revision>
  <dc:title>Levitus</dc:title>
</cp:coreProperties>
</file>