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325" r:id="rId3"/>
    <p:sldId id="329" r:id="rId4"/>
    <p:sldId id="345" r:id="rId5"/>
    <p:sldId id="366" r:id="rId6"/>
    <p:sldId id="367" r:id="rId7"/>
    <p:sldId id="368" r:id="rId8"/>
    <p:sldId id="370" r:id="rId9"/>
    <p:sldId id="369" r:id="rId10"/>
    <p:sldId id="371" r:id="rId11"/>
    <p:sldId id="351" r:id="rId12"/>
    <p:sldId id="355" r:id="rId13"/>
    <p:sldId id="356" r:id="rId14"/>
    <p:sldId id="357" r:id="rId15"/>
    <p:sldId id="358" r:id="rId16"/>
    <p:sldId id="359" r:id="rId17"/>
    <p:sldId id="360" r:id="rId18"/>
    <p:sldId id="362" r:id="rId19"/>
    <p:sldId id="363" r:id="rId20"/>
    <p:sldId id="364" r:id="rId21"/>
    <p:sldId id="365" r:id="rId22"/>
    <p:sldId id="35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E7CFAA-7AB1-6144-B55A-BB53DC46EB23}" v="2" dt="2023-03-07T00:03:34.6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152"/>
    <p:restoredTop sz="95781"/>
  </p:normalViewPr>
  <p:slideViewPr>
    <p:cSldViewPr snapToGrid="0" snapToObjects="1">
      <p:cViewPr varScale="1">
        <p:scale>
          <a:sx n="99" d="100"/>
          <a:sy n="99" d="100"/>
        </p:scale>
        <p:origin x="176" y="3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3/6/23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3/6/23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3/6/23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3/6/23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3/6/23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3/6/23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3/6/23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3/6/23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3/6/23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3/6/23</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3/6/23</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3/6/23</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A0565CE7-0EDC-5D09-9745-8E6A1EFDB09A}"/>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601533"/>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on Acts, cont.: Outline</a:t>
            </a:r>
            <a:endParaRPr lang="en-US" sz="4800" i="1" dirty="0">
              <a:latin typeface="Beloved Sans" panose="02000505000000020004" pitchFamily="2" charset="77"/>
            </a:endParaRPr>
          </a:p>
          <a:p>
            <a:pPr marL="857250" indent="-857250">
              <a:buFont typeface="+mj-lt"/>
              <a:buAutoNum type="romanUcPeriod"/>
            </a:pPr>
            <a:r>
              <a:rPr lang="en-US" sz="4000" dirty="0">
                <a:latin typeface="Baskerville" panose="02020502070401020303" pitchFamily="18" charset="0"/>
                <a:ea typeface="Baskerville" panose="02020502070401020303" pitchFamily="18" charset="0"/>
              </a:rPr>
              <a:t>The Spirit empowers the church to witness </a:t>
            </a:r>
            <a:r>
              <a:rPr lang="en-US" sz="3000" dirty="0">
                <a:latin typeface="Baskerville" panose="02020502070401020303" pitchFamily="18" charset="0"/>
                <a:ea typeface="Baskerville" panose="02020502070401020303" pitchFamily="18" charset="0"/>
              </a:rPr>
              <a:t>(the events of Pentecost)</a:t>
            </a:r>
          </a:p>
          <a:p>
            <a:pPr marL="857250" indent="-857250">
              <a:buFont typeface="+mj-lt"/>
              <a:buAutoNum type="romanUcPeriod"/>
            </a:pPr>
            <a:r>
              <a:rPr lang="en-US" sz="4000" dirty="0">
                <a:latin typeface="Baskerville" panose="02020502070401020303" pitchFamily="18" charset="0"/>
                <a:ea typeface="Baskerville" panose="02020502070401020303" pitchFamily="18" charset="0"/>
              </a:rPr>
              <a:t>The apostolic witness in Jerusalem          </a:t>
            </a:r>
            <a:r>
              <a:rPr lang="en-US" sz="3000" dirty="0">
                <a:latin typeface="Baskerville" panose="02020502070401020303" pitchFamily="18" charset="0"/>
                <a:ea typeface="Baskerville" panose="02020502070401020303" pitchFamily="18" charset="0"/>
              </a:rPr>
              <a:t>(healing and preaching; community life; persecution)</a:t>
            </a:r>
          </a:p>
          <a:p>
            <a:pPr marL="857250" indent="-857250">
              <a:buFont typeface="+mj-lt"/>
              <a:buAutoNum type="romanUcPeriod"/>
            </a:pPr>
            <a:r>
              <a:rPr lang="en-US" sz="4000" dirty="0">
                <a:latin typeface="Baskerville" panose="02020502070401020303" pitchFamily="18" charset="0"/>
                <a:ea typeface="Baskerville" panose="02020502070401020303" pitchFamily="18" charset="0"/>
              </a:rPr>
              <a:t>The witness beyond Jerusalem              </a:t>
            </a:r>
            <a:r>
              <a:rPr lang="en-US" sz="3000" dirty="0">
                <a:latin typeface="Baskerville" panose="02020502070401020303" pitchFamily="18" charset="0"/>
                <a:ea typeface="Baskerville" panose="02020502070401020303" pitchFamily="18" charset="0"/>
              </a:rPr>
              <a:t>(Hellenists vs. Hebrews; Stephen; persecution and scattering; Saul’s conversion; Philip, Saul, Peter)</a:t>
            </a:r>
          </a:p>
          <a:p>
            <a:pPr marL="857250" indent="-857250">
              <a:buFont typeface="+mj-lt"/>
              <a:buAutoNum type="romanUcPeriod"/>
            </a:pPr>
            <a:r>
              <a:rPr lang="en-US" sz="4000" dirty="0">
                <a:latin typeface="Baskerville" panose="02020502070401020303" pitchFamily="18" charset="0"/>
                <a:ea typeface="Baskerville" panose="02020502070401020303" pitchFamily="18" charset="0"/>
              </a:rPr>
              <a:t>The witness to the ends of the earth         </a:t>
            </a:r>
            <a:r>
              <a:rPr lang="en-US" sz="3000" dirty="0">
                <a:latin typeface="Baskerville" panose="02020502070401020303" pitchFamily="18" charset="0"/>
                <a:ea typeface="Baskerville" panose="02020502070401020303" pitchFamily="18" charset="0"/>
              </a:rPr>
              <a:t>(Paul’s missionary journeys; Jerusalem Council; Rome)</a:t>
            </a:r>
          </a:p>
        </p:txBody>
      </p:sp>
    </p:spTree>
    <p:extLst>
      <p:ext uri="{BB962C8B-B14F-4D97-AF65-F5344CB8AC3E}">
        <p14:creationId xmlns:p14="http://schemas.microsoft.com/office/powerpoint/2010/main" val="1284703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Acts 2:1</a:t>
            </a:r>
          </a:p>
          <a:p>
            <a:r>
              <a:rPr lang="en-US" sz="4000" baseline="30000" dirty="0">
                <a:latin typeface="Baskerville" panose="02020502070401020303" pitchFamily="18" charset="0"/>
                <a:ea typeface="Baskerville" panose="02020502070401020303" pitchFamily="18" charset="0"/>
              </a:rPr>
              <a:t>1</a:t>
            </a:r>
            <a:r>
              <a:rPr lang="en-US" sz="4000" dirty="0">
                <a:latin typeface="Baskerville" panose="02020502070401020303" pitchFamily="18" charset="0"/>
                <a:ea typeface="Baskerville" panose="02020502070401020303" pitchFamily="18" charset="0"/>
              </a:rPr>
              <a:t> When the day of Pentecost came, they were all together in one place. </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162819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Acts 2:2-4</a:t>
            </a:r>
          </a:p>
          <a:p>
            <a:r>
              <a:rPr lang="en-US" sz="4000" baseline="30000" dirty="0">
                <a:latin typeface="Baskerville" panose="02020502070401020303" pitchFamily="18" charset="0"/>
                <a:ea typeface="Baskerville" panose="02020502070401020303" pitchFamily="18" charset="0"/>
              </a:rPr>
              <a:t>2</a:t>
            </a:r>
            <a:r>
              <a:rPr lang="en-US" sz="4000" dirty="0">
                <a:latin typeface="Baskerville" panose="02020502070401020303" pitchFamily="18" charset="0"/>
                <a:ea typeface="Baskerville" panose="02020502070401020303" pitchFamily="18" charset="0"/>
              </a:rPr>
              <a:t> Suddenly a sound like the blowing of a violent wind came from heaven and filled the whole house where they were sitting. </a:t>
            </a:r>
            <a:r>
              <a:rPr lang="en-US" sz="4000" baseline="30000" dirty="0">
                <a:latin typeface="Baskerville" panose="02020502070401020303" pitchFamily="18" charset="0"/>
                <a:ea typeface="Baskerville" panose="02020502070401020303" pitchFamily="18" charset="0"/>
              </a:rPr>
              <a:t>3</a:t>
            </a:r>
            <a:r>
              <a:rPr lang="en-US" sz="4000" dirty="0">
                <a:latin typeface="Baskerville" panose="02020502070401020303" pitchFamily="18" charset="0"/>
                <a:ea typeface="Baskerville" panose="02020502070401020303" pitchFamily="18" charset="0"/>
              </a:rPr>
              <a:t> They saw what seemed to be tongues of fire that separated and came to rest on each of them. </a:t>
            </a:r>
            <a:r>
              <a:rPr lang="en-US" sz="4000" baseline="30000" dirty="0">
                <a:latin typeface="Baskerville" panose="02020502070401020303" pitchFamily="18" charset="0"/>
                <a:ea typeface="Baskerville" panose="02020502070401020303" pitchFamily="18" charset="0"/>
              </a:rPr>
              <a:t>4</a:t>
            </a:r>
            <a:r>
              <a:rPr lang="en-US" sz="4000" dirty="0">
                <a:latin typeface="Baskerville" panose="02020502070401020303" pitchFamily="18" charset="0"/>
                <a:ea typeface="Baskerville" panose="02020502070401020303" pitchFamily="18" charset="0"/>
              </a:rPr>
              <a:t> All of them were filled with the Holy Spirit and began to speak in other tongues as the Spirit enabled them.</a:t>
            </a:r>
          </a:p>
        </p:txBody>
      </p:sp>
    </p:spTree>
    <p:extLst>
      <p:ext uri="{BB962C8B-B14F-4D97-AF65-F5344CB8AC3E}">
        <p14:creationId xmlns:p14="http://schemas.microsoft.com/office/powerpoint/2010/main" val="2671398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Acts 2:5-12</a:t>
            </a:r>
          </a:p>
          <a:p>
            <a:r>
              <a:rPr lang="en-US" sz="4000" baseline="30000" dirty="0">
                <a:latin typeface="Baskerville" panose="02020502070401020303" pitchFamily="18" charset="0"/>
                <a:ea typeface="Baskerville" panose="02020502070401020303" pitchFamily="18" charset="0"/>
              </a:rPr>
              <a:t>5</a:t>
            </a:r>
            <a:r>
              <a:rPr lang="en-US" sz="4000" dirty="0">
                <a:latin typeface="Baskerville" panose="02020502070401020303" pitchFamily="18" charset="0"/>
                <a:ea typeface="Baskerville" panose="02020502070401020303" pitchFamily="18" charset="0"/>
              </a:rPr>
              <a:t> Now there were staying in Jerusalem God-fearing Jews from every nation under heaven.       </a:t>
            </a:r>
            <a:r>
              <a:rPr lang="en-US" sz="4000" baseline="30000" dirty="0">
                <a:latin typeface="Baskerville" panose="02020502070401020303" pitchFamily="18" charset="0"/>
                <a:ea typeface="Baskerville" panose="02020502070401020303" pitchFamily="18" charset="0"/>
              </a:rPr>
              <a:t>6</a:t>
            </a:r>
            <a:r>
              <a:rPr lang="en-US" sz="4000" dirty="0">
                <a:latin typeface="Baskerville" panose="02020502070401020303" pitchFamily="18" charset="0"/>
                <a:ea typeface="Baskerville" panose="02020502070401020303" pitchFamily="18" charset="0"/>
              </a:rPr>
              <a:t> When they heard this sound, a crowd came together in bewilderment, because each one heard their own language being spoken. </a:t>
            </a:r>
            <a:r>
              <a:rPr lang="en-US" sz="4000" baseline="30000" dirty="0">
                <a:latin typeface="Baskerville" panose="02020502070401020303" pitchFamily="18" charset="0"/>
                <a:ea typeface="Baskerville" panose="02020502070401020303" pitchFamily="18" charset="0"/>
              </a:rPr>
              <a:t>7</a:t>
            </a:r>
            <a:r>
              <a:rPr lang="en-US" sz="4000" dirty="0">
                <a:latin typeface="Baskerville" panose="02020502070401020303" pitchFamily="18" charset="0"/>
                <a:ea typeface="Baskerville" panose="02020502070401020303" pitchFamily="18" charset="0"/>
              </a:rPr>
              <a:t> Utterly amazed, they asked: “Aren’t all these who are speaking Galileans? </a:t>
            </a:r>
            <a:r>
              <a:rPr lang="en-US" sz="4000" baseline="30000" dirty="0">
                <a:latin typeface="Baskerville" panose="02020502070401020303" pitchFamily="18" charset="0"/>
                <a:ea typeface="Baskerville" panose="02020502070401020303" pitchFamily="18" charset="0"/>
              </a:rPr>
              <a:t>8</a:t>
            </a:r>
            <a:r>
              <a:rPr lang="en-US" sz="4000" dirty="0">
                <a:latin typeface="Baskerville" panose="02020502070401020303" pitchFamily="18" charset="0"/>
                <a:ea typeface="Baskerville" panose="02020502070401020303" pitchFamily="18" charset="0"/>
              </a:rPr>
              <a:t> Then how is it that each of</a:t>
            </a:r>
          </a:p>
        </p:txBody>
      </p:sp>
    </p:spTree>
    <p:extLst>
      <p:ext uri="{BB962C8B-B14F-4D97-AF65-F5344CB8AC3E}">
        <p14:creationId xmlns:p14="http://schemas.microsoft.com/office/powerpoint/2010/main" val="3457051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Acts 2:5-12, cont.</a:t>
            </a:r>
          </a:p>
          <a:p>
            <a:r>
              <a:rPr lang="en-US" sz="4000" dirty="0">
                <a:latin typeface="Baskerville" panose="02020502070401020303" pitchFamily="18" charset="0"/>
                <a:ea typeface="Baskerville" panose="02020502070401020303" pitchFamily="18" charset="0"/>
              </a:rPr>
              <a:t>us hears them in our native language? </a:t>
            </a:r>
            <a:r>
              <a:rPr lang="en-US" sz="4000" baseline="30000" dirty="0">
                <a:latin typeface="Baskerville" panose="02020502070401020303" pitchFamily="18" charset="0"/>
                <a:ea typeface="Baskerville" panose="02020502070401020303" pitchFamily="18" charset="0"/>
              </a:rPr>
              <a:t>9</a:t>
            </a:r>
            <a:r>
              <a:rPr lang="en-US" sz="4000" dirty="0">
                <a:latin typeface="Baskerville" panose="02020502070401020303" pitchFamily="18" charset="0"/>
                <a:ea typeface="Baskerville" panose="02020502070401020303" pitchFamily="18" charset="0"/>
              </a:rPr>
              <a:t> Parthians, Medes and Elamites; residents of Mesopotamia, Judea and Cappadocia, Pontus and Asia,             </a:t>
            </a:r>
            <a:r>
              <a:rPr lang="en-US" sz="4000" baseline="30000" dirty="0">
                <a:latin typeface="Baskerville" panose="02020502070401020303" pitchFamily="18" charset="0"/>
                <a:ea typeface="Baskerville" panose="02020502070401020303" pitchFamily="18" charset="0"/>
              </a:rPr>
              <a:t>10</a:t>
            </a:r>
            <a:r>
              <a:rPr lang="en-US" sz="4000" dirty="0">
                <a:latin typeface="Baskerville" panose="02020502070401020303" pitchFamily="18" charset="0"/>
                <a:ea typeface="Baskerville" panose="02020502070401020303" pitchFamily="18" charset="0"/>
              </a:rPr>
              <a:t> Phrygia and Pamphylia, Egypt and the parts of Libya near Cyrene; visitors from Rome </a:t>
            </a:r>
            <a:r>
              <a:rPr lang="en-US" sz="4000" baseline="30000" dirty="0">
                <a:latin typeface="Baskerville" panose="02020502070401020303" pitchFamily="18" charset="0"/>
                <a:ea typeface="Baskerville" panose="02020502070401020303" pitchFamily="18" charset="0"/>
              </a:rPr>
              <a:t>11</a:t>
            </a:r>
            <a:r>
              <a:rPr lang="en-US" sz="4000" dirty="0">
                <a:latin typeface="Baskerville" panose="02020502070401020303" pitchFamily="18" charset="0"/>
                <a:ea typeface="Baskerville" panose="02020502070401020303" pitchFamily="18" charset="0"/>
              </a:rPr>
              <a:t> (both Jews and converts to Judaism); Cretans and Arabs—we hear them declaring the wonders of</a:t>
            </a:r>
          </a:p>
        </p:txBody>
      </p:sp>
    </p:spTree>
    <p:extLst>
      <p:ext uri="{BB962C8B-B14F-4D97-AF65-F5344CB8AC3E}">
        <p14:creationId xmlns:p14="http://schemas.microsoft.com/office/powerpoint/2010/main" val="1107188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Acts 2:5-12, cont.</a:t>
            </a:r>
          </a:p>
          <a:p>
            <a:r>
              <a:rPr lang="en-US" sz="4000" dirty="0">
                <a:latin typeface="Baskerville" panose="02020502070401020303" pitchFamily="18" charset="0"/>
                <a:ea typeface="Baskerville" panose="02020502070401020303" pitchFamily="18" charset="0"/>
              </a:rPr>
              <a:t>God in our own tongues!” </a:t>
            </a:r>
            <a:r>
              <a:rPr lang="en-US" sz="4000" baseline="30000" dirty="0">
                <a:latin typeface="Baskerville" panose="02020502070401020303" pitchFamily="18" charset="0"/>
                <a:ea typeface="Baskerville" panose="02020502070401020303" pitchFamily="18" charset="0"/>
              </a:rPr>
              <a:t>12</a:t>
            </a:r>
            <a:r>
              <a:rPr lang="en-US" sz="4000" dirty="0">
                <a:latin typeface="Baskerville" panose="02020502070401020303" pitchFamily="18" charset="0"/>
                <a:ea typeface="Baskerville" panose="02020502070401020303" pitchFamily="18" charset="0"/>
              </a:rPr>
              <a:t> Amazed and perplexed, they asked one another, “What does this mean?”</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093892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026" name="Picture 2" descr="Acts 2 map">
            <a:extLst>
              <a:ext uri="{FF2B5EF4-FFF2-40B4-BE49-F238E27FC236}">
                <a16:creationId xmlns:a16="http://schemas.microsoft.com/office/drawing/2014/main" id="{669EF74E-A332-D91F-280C-7C8A73B88D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17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949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Acts 2:14-16</a:t>
            </a:r>
          </a:p>
          <a:p>
            <a:r>
              <a:rPr lang="en-US" sz="4000" baseline="30000" dirty="0">
                <a:latin typeface="Baskerville" panose="02020502070401020303" pitchFamily="18" charset="0"/>
                <a:ea typeface="Baskerville" panose="02020502070401020303" pitchFamily="18" charset="0"/>
              </a:rPr>
              <a:t>14</a:t>
            </a:r>
            <a:r>
              <a:rPr lang="en-US" sz="4000" dirty="0">
                <a:latin typeface="Baskerville" panose="02020502070401020303" pitchFamily="18" charset="0"/>
                <a:ea typeface="Baskerville" panose="02020502070401020303" pitchFamily="18" charset="0"/>
              </a:rPr>
              <a:t> Then Peter stood up with the Eleven, raised his voice and addressed the crowd: “Fellow Jews and all of you who live in Jerusalem, let me explain this to you; listen carefully to what I say. </a:t>
            </a:r>
            <a:r>
              <a:rPr lang="en-US" sz="4000" baseline="30000" dirty="0">
                <a:latin typeface="Baskerville" panose="02020502070401020303" pitchFamily="18" charset="0"/>
                <a:ea typeface="Baskerville" panose="02020502070401020303" pitchFamily="18" charset="0"/>
              </a:rPr>
              <a:t>15</a:t>
            </a:r>
            <a:r>
              <a:rPr lang="en-US" sz="4000" dirty="0">
                <a:latin typeface="Baskerville" panose="02020502070401020303" pitchFamily="18" charset="0"/>
                <a:ea typeface="Baskerville" panose="02020502070401020303" pitchFamily="18" charset="0"/>
              </a:rPr>
              <a:t> These people are not drunk, as you suppose. It’s only nine in the morning! </a:t>
            </a:r>
            <a:r>
              <a:rPr lang="en-US" sz="4000" baseline="30000" dirty="0">
                <a:latin typeface="Baskerville" panose="02020502070401020303" pitchFamily="18" charset="0"/>
                <a:ea typeface="Baskerville" panose="02020502070401020303" pitchFamily="18" charset="0"/>
              </a:rPr>
              <a:t>16</a:t>
            </a:r>
            <a:r>
              <a:rPr lang="en-US" sz="4000" dirty="0">
                <a:latin typeface="Baskerville" panose="02020502070401020303" pitchFamily="18" charset="0"/>
                <a:ea typeface="Baskerville" panose="02020502070401020303" pitchFamily="18" charset="0"/>
              </a:rPr>
              <a:t> No, this is what was spoken by the prophet Joel…</a:t>
            </a:r>
          </a:p>
        </p:txBody>
      </p:sp>
    </p:spTree>
    <p:extLst>
      <p:ext uri="{BB962C8B-B14F-4D97-AF65-F5344CB8AC3E}">
        <p14:creationId xmlns:p14="http://schemas.microsoft.com/office/powerpoint/2010/main" val="3651397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Acts 2:36-37</a:t>
            </a:r>
          </a:p>
          <a:p>
            <a:r>
              <a:rPr lang="en-US" sz="4000" baseline="30000" dirty="0">
                <a:latin typeface="Baskerville" panose="02020502070401020303" pitchFamily="18" charset="0"/>
                <a:ea typeface="Baskerville" panose="02020502070401020303" pitchFamily="18" charset="0"/>
              </a:rPr>
              <a:t>36</a:t>
            </a:r>
            <a:r>
              <a:rPr lang="en-US" sz="4000" dirty="0">
                <a:latin typeface="Baskerville" panose="02020502070401020303" pitchFamily="18" charset="0"/>
                <a:ea typeface="Baskerville" panose="02020502070401020303" pitchFamily="18" charset="0"/>
              </a:rPr>
              <a:t> “Therefore let all Israel be assured of this: God has made this Jesus, whom you crucified, both Lord and Messiah.”</a:t>
            </a:r>
          </a:p>
          <a:p>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37</a:t>
            </a:r>
            <a:r>
              <a:rPr lang="en-US" sz="4000" dirty="0">
                <a:latin typeface="Baskerville" panose="02020502070401020303" pitchFamily="18" charset="0"/>
                <a:ea typeface="Baskerville" panose="02020502070401020303" pitchFamily="18" charset="0"/>
              </a:rPr>
              <a:t> When the people heard this, they were cut to the heart and said to Peter and the other apostles, “Brothers, what shall we do?”</a:t>
            </a:r>
          </a:p>
        </p:txBody>
      </p:sp>
    </p:spTree>
    <p:extLst>
      <p:ext uri="{BB962C8B-B14F-4D97-AF65-F5344CB8AC3E}">
        <p14:creationId xmlns:p14="http://schemas.microsoft.com/office/powerpoint/2010/main" val="3237489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Acts 2:38-39</a:t>
            </a:r>
          </a:p>
          <a:p>
            <a:r>
              <a:rPr lang="en-US" sz="4000" baseline="30000" dirty="0">
                <a:latin typeface="Baskerville" panose="02020502070401020303" pitchFamily="18" charset="0"/>
                <a:ea typeface="Baskerville" panose="02020502070401020303" pitchFamily="18" charset="0"/>
              </a:rPr>
              <a:t>38</a:t>
            </a:r>
            <a:r>
              <a:rPr lang="en-US" sz="4000" dirty="0">
                <a:latin typeface="Baskerville" panose="02020502070401020303" pitchFamily="18" charset="0"/>
                <a:ea typeface="Baskerville" panose="02020502070401020303" pitchFamily="18" charset="0"/>
              </a:rPr>
              <a:t> Peter replied, “Repent and be baptized, every one of you, in the name of Jesus Christ for the forgiveness of your sins. And you will receive the gift of the Holy Spirit. </a:t>
            </a:r>
            <a:r>
              <a:rPr lang="en-US" sz="4000" baseline="30000" dirty="0">
                <a:latin typeface="Baskerville" panose="02020502070401020303" pitchFamily="18" charset="0"/>
                <a:ea typeface="Baskerville" panose="02020502070401020303" pitchFamily="18" charset="0"/>
              </a:rPr>
              <a:t>39</a:t>
            </a:r>
            <a:r>
              <a:rPr lang="en-US" sz="4000" dirty="0">
                <a:latin typeface="Baskerville" panose="02020502070401020303" pitchFamily="18" charset="0"/>
                <a:ea typeface="Baskerville" panose="02020502070401020303" pitchFamily="18" charset="0"/>
              </a:rPr>
              <a:t> The promise is for you and your children and for all who are far off—for all whom the Lord our God will call.” </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292996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589761"/>
            <a:ext cx="10428790" cy="5632311"/>
          </a:xfrm>
          <a:prstGeom prst="rect">
            <a:avLst/>
          </a:prstGeom>
          <a:solidFill>
            <a:schemeClr val="bg1">
              <a:lumMod val="95000"/>
            </a:schemeClr>
          </a:solidFill>
        </p:spPr>
        <p:txBody>
          <a:bodyPr wrap="square" rtlCol="0">
            <a:spAutoFit/>
          </a:bodyPr>
          <a:lstStyle/>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pPr algn="ctr"/>
            <a:endParaRPr lang="en-US" sz="4000" b="1" dirty="0">
              <a:latin typeface="Baskerville" panose="02020502070401020303" pitchFamily="18" charset="0"/>
              <a:ea typeface="Baskerville" panose="02020502070401020303" pitchFamily="18" charset="0"/>
            </a:endParaRPr>
          </a:p>
          <a:p>
            <a:pPr algn="ctr"/>
            <a:r>
              <a:rPr lang="en-US" sz="4000" b="1" dirty="0">
                <a:latin typeface="Baskerville" panose="02020502070401020303" pitchFamily="18" charset="0"/>
                <a:ea typeface="Baskerville" panose="02020502070401020303" pitchFamily="18" charset="0"/>
              </a:rPr>
              <a:t>March 7</a:t>
            </a:r>
            <a:r>
              <a:rPr lang="en-US" sz="4000" b="1" baseline="30000" dirty="0">
                <a:latin typeface="Baskerville" panose="02020502070401020303" pitchFamily="18" charset="0"/>
                <a:ea typeface="Baskerville" panose="02020502070401020303" pitchFamily="18" charset="0"/>
              </a:rPr>
              <a:t>th</a:t>
            </a:r>
            <a:r>
              <a:rPr lang="en-US" sz="4000" b="1" dirty="0">
                <a:latin typeface="Baskerville" panose="02020502070401020303" pitchFamily="18" charset="0"/>
                <a:ea typeface="Baskerville" panose="02020502070401020303" pitchFamily="18" charset="0"/>
              </a:rPr>
              <a:t>/8</a:t>
            </a:r>
            <a:r>
              <a:rPr lang="en-US" sz="4000" b="1" baseline="30000" dirty="0">
                <a:latin typeface="Baskerville" panose="02020502070401020303" pitchFamily="18" charset="0"/>
                <a:ea typeface="Baskerville" panose="02020502070401020303" pitchFamily="18" charset="0"/>
              </a:rPr>
              <a:t>th</a:t>
            </a:r>
            <a:endParaRPr lang="en-US" sz="4000" b="1" dirty="0">
              <a:latin typeface="Baskerville" panose="02020502070401020303" pitchFamily="18" charset="0"/>
              <a:ea typeface="Baskerville" panose="02020502070401020303" pitchFamily="18" charset="0"/>
            </a:endParaRPr>
          </a:p>
          <a:p>
            <a:pPr algn="ctr"/>
            <a:r>
              <a:rPr lang="en-US" sz="4000" b="1" dirty="0">
                <a:latin typeface="Baskerville" panose="02020502070401020303" pitchFamily="18" charset="0"/>
                <a:ea typeface="Baskerville" panose="02020502070401020303" pitchFamily="18" charset="0"/>
              </a:rPr>
              <a:t>Week 19:</a:t>
            </a:r>
          </a:p>
          <a:p>
            <a:pPr algn="ctr"/>
            <a:r>
              <a:rPr lang="en-US" sz="4000" b="1" dirty="0">
                <a:latin typeface="Baskerville" panose="02020502070401020303" pitchFamily="18" charset="0"/>
                <a:ea typeface="Baskerville" panose="02020502070401020303" pitchFamily="18" charset="0"/>
              </a:rPr>
              <a:t>The Spirit in Acts I</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558228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Acts 2:42-47</a:t>
            </a:r>
          </a:p>
          <a:p>
            <a:r>
              <a:rPr lang="en-US" sz="4000" baseline="30000" dirty="0">
                <a:latin typeface="Baskerville" panose="02020502070401020303" pitchFamily="18" charset="0"/>
                <a:ea typeface="Baskerville" panose="02020502070401020303" pitchFamily="18" charset="0"/>
              </a:rPr>
              <a:t>42</a:t>
            </a:r>
            <a:r>
              <a:rPr lang="en-US" sz="4000" dirty="0">
                <a:latin typeface="Baskerville" panose="02020502070401020303" pitchFamily="18" charset="0"/>
                <a:ea typeface="Baskerville" panose="02020502070401020303" pitchFamily="18" charset="0"/>
              </a:rPr>
              <a:t> They devoted themselves to the apostles’ teaching and to fellowship, to the breaking of bread and to prayer. </a:t>
            </a:r>
            <a:r>
              <a:rPr lang="en-US" sz="4000" baseline="30000" dirty="0">
                <a:latin typeface="Baskerville" panose="02020502070401020303" pitchFamily="18" charset="0"/>
                <a:ea typeface="Baskerville" panose="02020502070401020303" pitchFamily="18" charset="0"/>
              </a:rPr>
              <a:t>43</a:t>
            </a:r>
            <a:r>
              <a:rPr lang="en-US" sz="4000" dirty="0">
                <a:latin typeface="Baskerville" panose="02020502070401020303" pitchFamily="18" charset="0"/>
                <a:ea typeface="Baskerville" panose="02020502070401020303" pitchFamily="18" charset="0"/>
              </a:rPr>
              <a:t> Everyone was filled with awe at the many wonders and signs performed by the apostles. </a:t>
            </a:r>
            <a:r>
              <a:rPr lang="en-US" sz="4000" baseline="30000" dirty="0">
                <a:latin typeface="Baskerville" panose="02020502070401020303" pitchFamily="18" charset="0"/>
                <a:ea typeface="Baskerville" panose="02020502070401020303" pitchFamily="18" charset="0"/>
              </a:rPr>
              <a:t>44</a:t>
            </a:r>
            <a:r>
              <a:rPr lang="en-US" sz="4000" dirty="0">
                <a:latin typeface="Baskerville" panose="02020502070401020303" pitchFamily="18" charset="0"/>
                <a:ea typeface="Baskerville" panose="02020502070401020303" pitchFamily="18" charset="0"/>
              </a:rPr>
              <a:t> All the believers were together and had everything in common. </a:t>
            </a:r>
            <a:r>
              <a:rPr lang="en-US" sz="4000" baseline="30000" dirty="0">
                <a:latin typeface="Baskerville" panose="02020502070401020303" pitchFamily="18" charset="0"/>
                <a:ea typeface="Baskerville" panose="02020502070401020303" pitchFamily="18" charset="0"/>
              </a:rPr>
              <a:t>45</a:t>
            </a:r>
            <a:r>
              <a:rPr lang="en-US" sz="4000" dirty="0">
                <a:latin typeface="Baskerville" panose="02020502070401020303" pitchFamily="18" charset="0"/>
                <a:ea typeface="Baskerville" panose="02020502070401020303" pitchFamily="18" charset="0"/>
              </a:rPr>
              <a:t> They sold property and possessions to give to anyone who had need. </a:t>
            </a:r>
          </a:p>
        </p:txBody>
      </p:sp>
    </p:spTree>
    <p:extLst>
      <p:ext uri="{BB962C8B-B14F-4D97-AF65-F5344CB8AC3E}">
        <p14:creationId xmlns:p14="http://schemas.microsoft.com/office/powerpoint/2010/main" val="2050467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Acts 2:42-47, cont.</a:t>
            </a:r>
          </a:p>
          <a:p>
            <a:r>
              <a:rPr lang="en-US" sz="4000" baseline="30000" dirty="0">
                <a:latin typeface="Baskerville" panose="02020502070401020303" pitchFamily="18" charset="0"/>
                <a:ea typeface="Baskerville" panose="02020502070401020303" pitchFamily="18" charset="0"/>
              </a:rPr>
              <a:t>46</a:t>
            </a:r>
            <a:r>
              <a:rPr lang="en-US" sz="4000" dirty="0">
                <a:latin typeface="Baskerville" panose="02020502070401020303" pitchFamily="18" charset="0"/>
                <a:ea typeface="Baskerville" panose="02020502070401020303" pitchFamily="18" charset="0"/>
              </a:rPr>
              <a:t> Every day they continued to meet together in the temple courts. They broke bread in their homes and ate together with glad and sincere hearts, </a:t>
            </a:r>
            <a:r>
              <a:rPr lang="en-US" sz="4000" baseline="30000" dirty="0">
                <a:latin typeface="Baskerville" panose="02020502070401020303" pitchFamily="18" charset="0"/>
                <a:ea typeface="Baskerville" panose="02020502070401020303" pitchFamily="18" charset="0"/>
              </a:rPr>
              <a:t>47</a:t>
            </a:r>
            <a:r>
              <a:rPr lang="en-US" sz="4000" dirty="0">
                <a:latin typeface="Baskerville" panose="02020502070401020303" pitchFamily="18" charset="0"/>
                <a:ea typeface="Baskerville" panose="02020502070401020303" pitchFamily="18" charset="0"/>
              </a:rPr>
              <a:t> praising God and enjoying the favor of all the people. And the Lord added to their number daily those who were being saved.</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142430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endParaRPr lang="en-US" sz="4800" i="1" dirty="0">
              <a:latin typeface="Beloved Sans" panose="02000505000000020004" pitchFamily="2" charset="77"/>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week’s passages:</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Acts 6</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Acts 8:1-25</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Acts 10</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213144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Announcements/Reminders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Thank you for contributions to the Food Bank</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Easter décor help needed:</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Saturday, April 8</a:t>
            </a:r>
            <a:r>
              <a:rPr lang="en-US" sz="4000" baseline="30000" dirty="0">
                <a:latin typeface="Baskerville" panose="02020502070401020303" pitchFamily="18" charset="0"/>
                <a:ea typeface="Baskerville" panose="02020502070401020303" pitchFamily="18" charset="0"/>
              </a:rPr>
              <a:t>th</a:t>
            </a:r>
            <a:r>
              <a:rPr lang="en-US" sz="4000" dirty="0">
                <a:latin typeface="Baskerville" panose="02020502070401020303" pitchFamily="18" charset="0"/>
                <a:ea typeface="Baskerville" panose="02020502070401020303" pitchFamily="18" charset="0"/>
              </a:rPr>
              <a:t>, 9am, set up: 2 people</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Sunday, April 23</a:t>
            </a:r>
            <a:r>
              <a:rPr lang="en-US" sz="4000" baseline="30000" dirty="0">
                <a:latin typeface="Baskerville" panose="02020502070401020303" pitchFamily="18" charset="0"/>
                <a:ea typeface="Baskerville" panose="02020502070401020303" pitchFamily="18" charset="0"/>
              </a:rPr>
              <a:t>rd</a:t>
            </a:r>
            <a:r>
              <a:rPr lang="en-US" sz="4000" dirty="0">
                <a:latin typeface="Baskerville" panose="02020502070401020303" pitchFamily="18" charset="0"/>
                <a:ea typeface="Baskerville" panose="02020502070401020303" pitchFamily="18" charset="0"/>
              </a:rPr>
              <a:t>, 12:30pm (after second service), clean up: 5 volunteers needed</a:t>
            </a:r>
          </a:p>
          <a:p>
            <a:pPr marL="742950" lvl="1"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746113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on Acts of the Apostles</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Author, purpose, outline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Luke-Acts</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Luke 1:3: “I too decided to write an orderly account for you, most excellent Theophilus”</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Acts 1:1: “In my former book, Theophilus”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common style and vocabulary</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shared theological perspective</a:t>
            </a:r>
          </a:p>
        </p:txBody>
      </p:sp>
    </p:spTree>
    <p:extLst>
      <p:ext uri="{BB962C8B-B14F-4D97-AF65-F5344CB8AC3E}">
        <p14:creationId xmlns:p14="http://schemas.microsoft.com/office/powerpoint/2010/main" val="1431684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on Acts, cont.: Luke-Acts</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Lk 2:32: “a light for revelation to the Gentiles”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Acts 13:47: “I have made you a light for the Gentiles, that you may bring salvation to the ends of the earth.”</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Isaiah 49:6: “I will also make you a light for the Gentiles, that my salvation may reach to the ends of the earth.”</a:t>
            </a:r>
          </a:p>
        </p:txBody>
      </p:sp>
    </p:spTree>
    <p:extLst>
      <p:ext uri="{BB962C8B-B14F-4D97-AF65-F5344CB8AC3E}">
        <p14:creationId xmlns:p14="http://schemas.microsoft.com/office/powerpoint/2010/main" val="1445683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on Acts, cont.: Luke &amp; Paul</a:t>
            </a:r>
            <a:endParaRPr lang="en-US" sz="4800" i="1" dirty="0">
              <a:latin typeface="Beloved Sans" panose="02000505000000020004" pitchFamily="2" charset="77"/>
            </a:endParaRP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Col. 4:14: “Our dear friend Luke, the doctor, and Demas send greetings.”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Philemon 24: “so do Mark, Aristarchus, Demas and Luke, my fellow workers”</a:t>
            </a:r>
          </a:p>
          <a:p>
            <a:pPr marL="571500" indent="-571500">
              <a:buFont typeface="Arial" panose="020B0604020202020204" pitchFamily="34" charset="0"/>
              <a:buChar char="•"/>
            </a:pPr>
            <a:r>
              <a:rPr lang="en-US" sz="3600" dirty="0">
                <a:latin typeface="Baskerville" panose="02020502070401020303" pitchFamily="18" charset="0"/>
                <a:ea typeface="Baskerville" panose="02020502070401020303" pitchFamily="18" charset="0"/>
              </a:rPr>
              <a:t>Acts 16:10: “After Paul had seen the vision, we got ready at once to leave for Macedonia, concluding that God had called us to preach the gospel to them.”</a:t>
            </a:r>
          </a:p>
        </p:txBody>
      </p:sp>
    </p:spTree>
    <p:extLst>
      <p:ext uri="{BB962C8B-B14F-4D97-AF65-F5344CB8AC3E}">
        <p14:creationId xmlns:p14="http://schemas.microsoft.com/office/powerpoint/2010/main" val="3244741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on Acts, cont.: Purpose</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increasing division and animosity</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How can Jesus be the Messiah, if he died as a common criminal?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How can the followers of Jesus be the people of God, if most Jews rejected Jesus?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Is Paul a traitor for welcoming “unclean” Gentiles into the people of God? </a:t>
            </a:r>
          </a:p>
        </p:txBody>
      </p:sp>
    </p:spTree>
    <p:extLst>
      <p:ext uri="{BB962C8B-B14F-4D97-AF65-F5344CB8AC3E}">
        <p14:creationId xmlns:p14="http://schemas.microsoft.com/office/powerpoint/2010/main" val="3821403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on Acts, cont.: Purpose</a:t>
            </a:r>
            <a:endParaRPr lang="en-US" sz="4800" i="1"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God’s promises to Israel in the Scriptures fulfilled in Christ and the church</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the church as the authentic people of God</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476525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Background on Acts, cont.: Outline</a:t>
            </a:r>
            <a:endParaRPr lang="en-US" sz="4800" i="1" dirty="0">
              <a:latin typeface="Beloved Sans" panose="02000505000000020004" pitchFamily="2" charset="77"/>
            </a:endParaRPr>
          </a:p>
          <a:p>
            <a:pPr marL="857250" indent="-857250">
              <a:buFont typeface="+mj-lt"/>
              <a:buAutoNum type="romanUcPeriod"/>
            </a:pPr>
            <a:r>
              <a:rPr lang="en-US" sz="4000" dirty="0">
                <a:latin typeface="Baskerville" panose="02020502070401020303" pitchFamily="18" charset="0"/>
                <a:ea typeface="Baskerville" panose="02020502070401020303" pitchFamily="18" charset="0"/>
              </a:rPr>
              <a:t>The Spirit empowers the church to witness (1:1-2:47) </a:t>
            </a:r>
          </a:p>
          <a:p>
            <a:pPr marL="857250" indent="-857250">
              <a:buFont typeface="+mj-lt"/>
              <a:buAutoNum type="romanUcPeriod"/>
            </a:pPr>
            <a:r>
              <a:rPr lang="en-US" sz="4000" dirty="0">
                <a:latin typeface="Baskerville" panose="02020502070401020303" pitchFamily="18" charset="0"/>
                <a:ea typeface="Baskerville" panose="02020502070401020303" pitchFamily="18" charset="0"/>
              </a:rPr>
              <a:t>The apostolic witness in Jerusalem (3:1-5:42)</a:t>
            </a:r>
          </a:p>
          <a:p>
            <a:pPr marL="857250" indent="-857250">
              <a:buFont typeface="+mj-lt"/>
              <a:buAutoNum type="romanUcPeriod"/>
            </a:pPr>
            <a:r>
              <a:rPr lang="en-US" sz="4000" dirty="0">
                <a:latin typeface="Baskerville" panose="02020502070401020303" pitchFamily="18" charset="0"/>
                <a:ea typeface="Baskerville" panose="02020502070401020303" pitchFamily="18" charset="0"/>
              </a:rPr>
              <a:t>The witness beyond Jerusalem (6:1-12:24) </a:t>
            </a:r>
          </a:p>
          <a:p>
            <a:pPr marL="857250" indent="-857250">
              <a:buFont typeface="+mj-lt"/>
              <a:buAutoNum type="romanUcPeriod"/>
            </a:pPr>
            <a:r>
              <a:rPr lang="en-US" sz="4000" dirty="0">
                <a:latin typeface="Baskerville" panose="02020502070401020303" pitchFamily="18" charset="0"/>
                <a:ea typeface="Baskerville" panose="02020502070401020303" pitchFamily="18" charset="0"/>
              </a:rPr>
              <a:t>The witness to the ends of the earth (12:25-28:31) </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573510230"/>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51664</TotalTime>
  <Words>1056</Words>
  <Application>Microsoft Macintosh PowerPoint</Application>
  <PresentationFormat>Widescreen</PresentationFormat>
  <Paragraphs>80</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9</cp:revision>
  <dcterms:created xsi:type="dcterms:W3CDTF">2021-09-27T18:30:23Z</dcterms:created>
  <dcterms:modified xsi:type="dcterms:W3CDTF">2023-03-07T04:40:45Z</dcterms:modified>
</cp:coreProperties>
</file>