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289" r:id="rId3"/>
    <p:sldId id="325" r:id="rId4"/>
    <p:sldId id="315" r:id="rId5"/>
    <p:sldId id="326" r:id="rId6"/>
    <p:sldId id="310" r:id="rId7"/>
    <p:sldId id="328" r:id="rId8"/>
    <p:sldId id="327" r:id="rId9"/>
    <p:sldId id="329" r:id="rId10"/>
    <p:sldId id="330" r:id="rId11"/>
    <p:sldId id="312" r:id="rId12"/>
    <p:sldId id="331" r:id="rId13"/>
    <p:sldId id="332" r:id="rId14"/>
    <p:sldId id="333" r:id="rId15"/>
    <p:sldId id="288" r:id="rId16"/>
    <p:sldId id="28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699"/>
    <p:restoredTop sz="95781"/>
  </p:normalViewPr>
  <p:slideViewPr>
    <p:cSldViewPr snapToGrid="0" snapToObjects="1">
      <p:cViewPr>
        <p:scale>
          <a:sx n="90" d="100"/>
          <a:sy n="90" d="100"/>
        </p:scale>
        <p:origin x="632"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11/27/22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11/27/22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11/27/22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11/27/22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11/27/22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11/27/22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11/27/22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11/27/22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11/27/22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11/27/22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11/27/22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11/27/22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51289"/>
            <a:ext cx="10428790" cy="581697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37:1-3</a:t>
            </a:r>
          </a:p>
          <a:p>
            <a:r>
              <a:rPr lang="en-US" sz="3800" baseline="30000" dirty="0">
                <a:latin typeface="Baskerville" panose="02020502070401020303" pitchFamily="18" charset="0"/>
                <a:ea typeface="Baskerville" panose="02020502070401020303" pitchFamily="18" charset="0"/>
              </a:rPr>
              <a:t>1</a:t>
            </a:r>
            <a:r>
              <a:rPr lang="en-US" sz="3800" dirty="0">
                <a:latin typeface="Baskerville" panose="02020502070401020303" pitchFamily="18" charset="0"/>
                <a:ea typeface="Baskerville" panose="02020502070401020303" pitchFamily="18" charset="0"/>
              </a:rPr>
              <a:t> The hand of the Lord was on me, and he brought me out by the Spirit of the Lord and set me in the middle of a valley; it was full of bones. </a:t>
            </a:r>
            <a:r>
              <a:rPr lang="en-US" sz="3800" baseline="30000" dirty="0">
                <a:latin typeface="Baskerville" panose="02020502070401020303" pitchFamily="18" charset="0"/>
                <a:ea typeface="Baskerville" panose="02020502070401020303" pitchFamily="18" charset="0"/>
              </a:rPr>
              <a:t>2</a:t>
            </a:r>
            <a:r>
              <a:rPr lang="en-US" sz="3800" dirty="0">
                <a:latin typeface="Baskerville" panose="02020502070401020303" pitchFamily="18" charset="0"/>
                <a:ea typeface="Baskerville" panose="02020502070401020303" pitchFamily="18" charset="0"/>
              </a:rPr>
              <a:t> He led me back and forth among them, and I saw a great many bones on the floor of the valley, bones that were very dry. </a:t>
            </a:r>
            <a:r>
              <a:rPr lang="en-US" sz="3800" baseline="30000" dirty="0">
                <a:latin typeface="Baskerville" panose="02020502070401020303" pitchFamily="18" charset="0"/>
                <a:ea typeface="Baskerville" panose="02020502070401020303" pitchFamily="18" charset="0"/>
              </a:rPr>
              <a:t>3</a:t>
            </a:r>
            <a:r>
              <a:rPr lang="en-US" sz="3800" dirty="0">
                <a:latin typeface="Baskerville" panose="02020502070401020303" pitchFamily="18" charset="0"/>
                <a:ea typeface="Baskerville" panose="02020502070401020303" pitchFamily="18" charset="0"/>
              </a:rPr>
              <a:t> He asked me, “Son of man, can these bones live?”</a:t>
            </a:r>
          </a:p>
          <a:p>
            <a:endParaRPr lang="en-US" sz="20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I said, “Sovereign Lord, you alone know.”</a:t>
            </a:r>
          </a:p>
        </p:txBody>
      </p:sp>
    </p:spTree>
    <p:extLst>
      <p:ext uri="{BB962C8B-B14F-4D97-AF65-F5344CB8AC3E}">
        <p14:creationId xmlns:p14="http://schemas.microsoft.com/office/powerpoint/2010/main" val="417344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51289"/>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37:4-6</a:t>
            </a:r>
          </a:p>
          <a:p>
            <a:r>
              <a:rPr lang="en-US" sz="4000" baseline="30000" dirty="0">
                <a:latin typeface="Baskerville" panose="02020502070401020303" pitchFamily="18" charset="0"/>
                <a:ea typeface="Baskerville" panose="02020502070401020303" pitchFamily="18" charset="0"/>
              </a:rPr>
              <a:t>4</a:t>
            </a:r>
            <a:r>
              <a:rPr lang="en-US" sz="4000" dirty="0">
                <a:latin typeface="Baskerville" panose="02020502070401020303" pitchFamily="18" charset="0"/>
                <a:ea typeface="Baskerville" panose="02020502070401020303" pitchFamily="18" charset="0"/>
              </a:rPr>
              <a:t> Then he said to me, “Prophesy to these bones and say to them, ‘Dry bones, hear the word of the Lord! </a:t>
            </a:r>
            <a:r>
              <a:rPr lang="en-US" sz="4000" baseline="30000" dirty="0">
                <a:latin typeface="Baskerville" panose="02020502070401020303" pitchFamily="18" charset="0"/>
                <a:ea typeface="Baskerville" panose="02020502070401020303" pitchFamily="18" charset="0"/>
              </a:rPr>
              <a:t>5</a:t>
            </a:r>
            <a:r>
              <a:rPr lang="en-US" sz="4000" dirty="0">
                <a:latin typeface="Baskerville" panose="02020502070401020303" pitchFamily="18" charset="0"/>
                <a:ea typeface="Baskerville" panose="02020502070401020303" pitchFamily="18" charset="0"/>
              </a:rPr>
              <a:t> This is what the Sovereign Lord says to these bones: I will make breath enter you, and you will come to life. </a:t>
            </a:r>
            <a:r>
              <a:rPr lang="en-US" sz="4000" baseline="30000" dirty="0">
                <a:latin typeface="Baskerville" panose="02020502070401020303" pitchFamily="18" charset="0"/>
                <a:ea typeface="Baskerville" panose="02020502070401020303" pitchFamily="18" charset="0"/>
              </a:rPr>
              <a:t>6</a:t>
            </a:r>
            <a:r>
              <a:rPr lang="en-US" sz="4000" dirty="0">
                <a:latin typeface="Baskerville" panose="02020502070401020303" pitchFamily="18" charset="0"/>
                <a:ea typeface="Baskerville" panose="02020502070401020303" pitchFamily="18" charset="0"/>
              </a:rPr>
              <a:t> I will attach tendons to you and make flesh come upon you and cover you with skin; I will put breath in you, and you will come to life. Then you will know that I am the Lord.’”</a:t>
            </a:r>
          </a:p>
        </p:txBody>
      </p:sp>
    </p:spTree>
    <p:extLst>
      <p:ext uri="{BB962C8B-B14F-4D97-AF65-F5344CB8AC3E}">
        <p14:creationId xmlns:p14="http://schemas.microsoft.com/office/powerpoint/2010/main" val="1715813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37:9-10</a:t>
            </a:r>
          </a:p>
          <a:p>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Then he said to me, “Prophesy to the breath; prophesy, son of man, and say to it, ‘This is what the Sovereign Lord says: Come, breath, from the four winds and breathe into these slain, that they may live.’” </a:t>
            </a:r>
            <a:r>
              <a:rPr lang="en-US" sz="4000" baseline="30000"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So I prophesied as he commanded me, and breath entered them; they came to life and stood up on their feet—a vast army.</a:t>
            </a:r>
          </a:p>
        </p:txBody>
      </p:sp>
    </p:spTree>
    <p:extLst>
      <p:ext uri="{BB962C8B-B14F-4D97-AF65-F5344CB8AC3E}">
        <p14:creationId xmlns:p14="http://schemas.microsoft.com/office/powerpoint/2010/main" val="2138008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37:11-12</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11</a:t>
            </a:r>
            <a:r>
              <a:rPr lang="en-US" sz="4000" dirty="0">
                <a:latin typeface="Baskerville" panose="02020502070401020303" pitchFamily="18" charset="0"/>
                <a:ea typeface="Baskerville" panose="02020502070401020303" pitchFamily="18" charset="0"/>
              </a:rPr>
              <a:t> Then he said to me: “Son of man, these bones are the people of Israel. They say, ‘Our bones are dried up and our hope is gone; we are cut off.’     </a:t>
            </a:r>
            <a:r>
              <a:rPr lang="en-US" sz="4000" baseline="30000" dirty="0">
                <a:latin typeface="Baskerville" panose="02020502070401020303" pitchFamily="18" charset="0"/>
                <a:ea typeface="Baskerville" panose="02020502070401020303" pitchFamily="18" charset="0"/>
              </a:rPr>
              <a:t>12</a:t>
            </a:r>
            <a:r>
              <a:rPr lang="en-US" sz="4000" dirty="0">
                <a:latin typeface="Baskerville" panose="02020502070401020303" pitchFamily="18" charset="0"/>
                <a:ea typeface="Baskerville" panose="02020502070401020303" pitchFamily="18" charset="0"/>
              </a:rPr>
              <a:t> Therefore prophesy and say to them: ‘This is what the Sovereign Lord says: My people, I am going to open your graves and bring you up from them; I will bring you back to the land of Israel.’” </a:t>
            </a:r>
          </a:p>
        </p:txBody>
      </p:sp>
    </p:spTree>
    <p:extLst>
      <p:ext uri="{BB962C8B-B14F-4D97-AF65-F5344CB8AC3E}">
        <p14:creationId xmlns:p14="http://schemas.microsoft.com/office/powerpoint/2010/main" val="2540347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37:13-14</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Then you, my people, will know that I am the Lord, when I open your graves and bring you up from them. </a:t>
            </a:r>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I will put my Spirit in you and you will live, and I will settle you in your own land. Then you will know that I the Lord have spoken, and I have done it, declares the Lord.’”</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707609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4474413" y="2921168"/>
            <a:ext cx="3243173" cy="1015663"/>
          </a:xfrm>
          <a:prstGeom prst="rect">
            <a:avLst/>
          </a:prstGeom>
          <a:solidFill>
            <a:schemeClr val="bg1"/>
          </a:solidFill>
        </p:spPr>
        <p:txBody>
          <a:bodyPr wrap="square" rtlCol="0">
            <a:spAutoFit/>
          </a:bodyPr>
          <a:lstStyle/>
          <a:p>
            <a:pPr algn="ctr"/>
            <a:r>
              <a:rPr lang="en-US" sz="6000" dirty="0">
                <a:latin typeface="Beloved Sans" panose="02000505000000020004" pitchFamily="2" charset="77"/>
              </a:rPr>
              <a:t>Prayer</a:t>
            </a:r>
            <a:endParaRPr lang="en-US" sz="6000" dirty="0"/>
          </a:p>
        </p:txBody>
      </p:sp>
    </p:spTree>
    <p:extLst>
      <p:ext uri="{BB962C8B-B14F-4D97-AF65-F5344CB8AC3E}">
        <p14:creationId xmlns:p14="http://schemas.microsoft.com/office/powerpoint/2010/main" val="3636787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1400"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 collection week</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Spirit in the Prophets IV, small groups only</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Passages: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Joel 2:1-2, 11-16, 18-20, 28-32</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Haggai 2:1-9</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Zechariah 4</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Christmas Celebration</a:t>
            </a:r>
          </a:p>
        </p:txBody>
      </p:sp>
    </p:spTree>
    <p:extLst>
      <p:ext uri="{BB962C8B-B14F-4D97-AF65-F5344CB8AC3E}">
        <p14:creationId xmlns:p14="http://schemas.microsoft.com/office/powerpoint/2010/main" val="1230053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Upcoming schedule: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12/6: Food Bank collection week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12/13: Christmas Celebration</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Blessing Project</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12/20, 12/27, 1/3: </a:t>
            </a:r>
            <a:r>
              <a:rPr lang="en-US" sz="4000" i="1" dirty="0">
                <a:latin typeface="Baskerville" panose="02020502070401020303" pitchFamily="18" charset="0"/>
                <a:ea typeface="Baskerville" panose="02020502070401020303" pitchFamily="18" charset="0"/>
              </a:rPr>
              <a:t>Christmas Break—No Meetings</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772170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Other upcoming events:</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Blue Christmas:</a:t>
            </a:r>
            <a:r>
              <a:rPr lang="en-US" sz="4000" dirty="0">
                <a:latin typeface="Baskerville" panose="02020502070401020303" pitchFamily="18" charset="0"/>
                <a:ea typeface="Baskerville" panose="02020502070401020303" pitchFamily="18" charset="0"/>
              </a:rPr>
              <a:t> Thursday, Dec. 15</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7pm</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Jingle Jam: </a:t>
            </a:r>
            <a:r>
              <a:rPr lang="en-US" sz="4000" dirty="0">
                <a:latin typeface="Baskerville" panose="02020502070401020303" pitchFamily="18" charset="0"/>
                <a:ea typeface="Baskerville" panose="02020502070401020303" pitchFamily="18" charset="0"/>
              </a:rPr>
              <a:t>Friday, Dec. 9</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6:30pm</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Christmas Eve services: </a:t>
            </a:r>
            <a:r>
              <a:rPr lang="en-US" sz="4000" dirty="0">
                <a:latin typeface="Baskerville" panose="02020502070401020303" pitchFamily="18" charset="0"/>
                <a:ea typeface="Baskerville" panose="02020502070401020303" pitchFamily="18" charset="0"/>
              </a:rPr>
              <a:t>Dec. 23</a:t>
            </a:r>
            <a:r>
              <a:rPr lang="en-US" sz="4000" baseline="30000" dirty="0">
                <a:latin typeface="Baskerville" panose="02020502070401020303" pitchFamily="18" charset="0"/>
                <a:ea typeface="Baskerville" panose="02020502070401020303" pitchFamily="18" charset="0"/>
              </a:rPr>
              <a:t>rd</a:t>
            </a:r>
            <a:r>
              <a:rPr lang="en-US" sz="4000" dirty="0">
                <a:latin typeface="Baskerville" panose="02020502070401020303" pitchFamily="18" charset="0"/>
                <a:ea typeface="Baskerville" panose="02020502070401020303" pitchFamily="18" charset="0"/>
              </a:rPr>
              <a:t> at 7pm, and Dec. 24</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at 2, 4, &amp; 6pm</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Volunteer! </a:t>
            </a:r>
            <a:r>
              <a:rPr lang="en-US" sz="4000" dirty="0" err="1">
                <a:latin typeface="Baskerville" panose="02020502070401020303" pitchFamily="18" charset="0"/>
                <a:ea typeface="Baskerville" panose="02020502070401020303" pitchFamily="18" charset="0"/>
              </a:rPr>
              <a:t>www.grace.org</a:t>
            </a:r>
            <a:r>
              <a:rPr lang="en-US" sz="4000" dirty="0">
                <a:latin typeface="Baskerville" panose="02020502070401020303" pitchFamily="18" charset="0"/>
                <a:ea typeface="Baskerville" panose="02020502070401020303" pitchFamily="18" charset="0"/>
              </a:rPr>
              <a:t>/volunteer</a:t>
            </a:r>
          </a:p>
          <a:p>
            <a:pPr lvl="1"/>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966763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51289"/>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Prophetic Tradition </a:t>
            </a:r>
            <a:r>
              <a:rPr lang="en-US" sz="2800" dirty="0">
                <a:latin typeface="Beloved Sans" panose="02000505000000020004" pitchFamily="2" charset="77"/>
              </a:rPr>
              <a:t>(review)</a:t>
            </a:r>
            <a:endParaRPr lang="en-US" sz="48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prophecy is a God-given message that speaks to people about their condition, urges change, and may describe future events as a means to motivate the people to faithfulness.” (Richard Hess)</a:t>
            </a: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Key themes: </a:t>
            </a:r>
            <a:r>
              <a:rPr lang="en-US" sz="4000" dirty="0">
                <a:latin typeface="Baskerville" panose="02020502070401020303" pitchFamily="18" charset="0"/>
                <a:ea typeface="Baskerville" panose="02020502070401020303" pitchFamily="18" charset="0"/>
              </a:rPr>
              <a:t>God’s power and holiness, Israel’s relationship with God, sin, judgment, redemption, the messiah to come</a:t>
            </a:r>
          </a:p>
        </p:txBody>
      </p:sp>
    </p:spTree>
    <p:extLst>
      <p:ext uri="{BB962C8B-B14F-4D97-AF65-F5344CB8AC3E}">
        <p14:creationId xmlns:p14="http://schemas.microsoft.com/office/powerpoint/2010/main" val="2225735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Prophetic Tradition, cont.</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prophetic language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proclamation of judgment or salvation</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prophet’s personal history, including narratives of the prophet’s call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descriptions of visions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figurative and allegorical narratives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prophe</a:t>
            </a:r>
            <a:r>
              <a:rPr lang="en-US" sz="4000" b="1" dirty="0">
                <a:latin typeface="Baskerville" panose="02020502070401020303" pitchFamily="18" charset="0"/>
                <a:ea typeface="Baskerville" panose="02020502070401020303" pitchFamily="18" charset="0"/>
              </a:rPr>
              <a:t>cy</a:t>
            </a:r>
            <a:r>
              <a:rPr lang="en-US" sz="4000" dirty="0">
                <a:latin typeface="Baskerville" panose="02020502070401020303" pitchFamily="18" charset="0"/>
                <a:ea typeface="Baskerville" panose="02020502070401020303" pitchFamily="18" charset="0"/>
              </a:rPr>
              <a:t> and prophe</a:t>
            </a:r>
            <a:r>
              <a:rPr lang="en-US" sz="4000" b="1" dirty="0">
                <a:latin typeface="Baskerville" panose="02020502070401020303" pitchFamily="18" charset="0"/>
                <a:ea typeface="Baskerville" panose="02020502070401020303" pitchFamily="18" charset="0"/>
              </a:rPr>
              <a:t>sy</a:t>
            </a:r>
          </a:p>
        </p:txBody>
      </p:sp>
    </p:spTree>
    <p:extLst>
      <p:ext uri="{BB962C8B-B14F-4D97-AF65-F5344CB8AC3E}">
        <p14:creationId xmlns:p14="http://schemas.microsoft.com/office/powerpoint/2010/main" val="1223478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73113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Background</a:t>
            </a:r>
          </a:p>
          <a:p>
            <a:r>
              <a:rPr lang="en-US" sz="4000" dirty="0">
                <a:latin typeface="Baskerville" panose="02020502070401020303" pitchFamily="18" charset="0"/>
                <a:ea typeface="Baskerville" panose="02020502070401020303" pitchFamily="18" charset="0"/>
              </a:rPr>
              <a:t>“The book of Ezekiel has always been difficult to understand. Since antiquity, ordinary readers have found the book’s language, images, and theology puzzling, while scholars have often been embarrassed both by the contents of the book and by their own inability to produce an adequate commentary on it.” (Robert R. Wilson)</a:t>
            </a:r>
          </a:p>
        </p:txBody>
      </p:sp>
    </p:spTree>
    <p:extLst>
      <p:ext uri="{BB962C8B-B14F-4D97-AF65-F5344CB8AC3E}">
        <p14:creationId xmlns:p14="http://schemas.microsoft.com/office/powerpoint/2010/main" val="829577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643622"/>
            <a:ext cx="10428790" cy="557075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1:1-2</a:t>
            </a:r>
          </a:p>
          <a:p>
            <a:r>
              <a:rPr lang="en-US" sz="3600" baseline="30000" dirty="0">
                <a:latin typeface="Baskerville" panose="02020502070401020303" pitchFamily="18" charset="0"/>
                <a:ea typeface="Baskerville" panose="02020502070401020303" pitchFamily="18" charset="0"/>
              </a:rPr>
              <a:t>1</a:t>
            </a:r>
            <a:r>
              <a:rPr lang="en-US" sz="3600" dirty="0">
                <a:latin typeface="Baskerville" panose="02020502070401020303" pitchFamily="18" charset="0"/>
                <a:ea typeface="Baskerville" panose="02020502070401020303" pitchFamily="18" charset="0"/>
              </a:rPr>
              <a:t>In my thirtieth year, in the fourth month on the fifth day, while I was among the exiles by the </a:t>
            </a:r>
            <a:r>
              <a:rPr lang="en-US" sz="3600" dirty="0" err="1">
                <a:latin typeface="Baskerville" panose="02020502070401020303" pitchFamily="18" charset="0"/>
                <a:ea typeface="Baskerville" panose="02020502070401020303" pitchFamily="18" charset="0"/>
              </a:rPr>
              <a:t>Kebar</a:t>
            </a:r>
            <a:r>
              <a:rPr lang="en-US" sz="3600" dirty="0">
                <a:latin typeface="Baskerville" panose="02020502070401020303" pitchFamily="18" charset="0"/>
                <a:ea typeface="Baskerville" panose="02020502070401020303" pitchFamily="18" charset="0"/>
              </a:rPr>
              <a:t> River, the heavens were opened and I saw visions of God.</a:t>
            </a:r>
          </a:p>
          <a:p>
            <a:endParaRPr lang="en-US" dirty="0">
              <a:latin typeface="Baskerville" panose="02020502070401020303" pitchFamily="18" charset="0"/>
              <a:ea typeface="Baskerville" panose="02020502070401020303" pitchFamily="18" charset="0"/>
            </a:endParaRPr>
          </a:p>
          <a:p>
            <a:r>
              <a:rPr lang="en-US" sz="3600" baseline="30000" dirty="0">
                <a:latin typeface="Baskerville" panose="02020502070401020303" pitchFamily="18" charset="0"/>
                <a:ea typeface="Baskerville" panose="02020502070401020303" pitchFamily="18" charset="0"/>
              </a:rPr>
              <a:t>2</a:t>
            </a:r>
            <a:r>
              <a:rPr lang="en-US" sz="3600" dirty="0">
                <a:latin typeface="Baskerville" panose="02020502070401020303" pitchFamily="18" charset="0"/>
                <a:ea typeface="Baskerville" panose="02020502070401020303" pitchFamily="18" charset="0"/>
              </a:rPr>
              <a:t> On the fifth of the month—it was the fifth year of the exile of King Jehoiachin— </a:t>
            </a:r>
            <a:r>
              <a:rPr lang="en-US" sz="3600" baseline="30000" dirty="0">
                <a:latin typeface="Baskerville" panose="02020502070401020303" pitchFamily="18" charset="0"/>
                <a:ea typeface="Baskerville" panose="02020502070401020303" pitchFamily="18" charset="0"/>
              </a:rPr>
              <a:t>3</a:t>
            </a:r>
            <a:r>
              <a:rPr lang="en-US" sz="3600" dirty="0">
                <a:latin typeface="Baskerville" panose="02020502070401020303" pitchFamily="18" charset="0"/>
                <a:ea typeface="Baskerville" panose="02020502070401020303" pitchFamily="18" charset="0"/>
              </a:rPr>
              <a:t> the word of the Lord came to Ezekiel the priest, the son of </a:t>
            </a:r>
            <a:r>
              <a:rPr lang="en-US" sz="3600" dirty="0" err="1">
                <a:latin typeface="Baskerville" panose="02020502070401020303" pitchFamily="18" charset="0"/>
                <a:ea typeface="Baskerville" panose="02020502070401020303" pitchFamily="18" charset="0"/>
              </a:rPr>
              <a:t>Buzi</a:t>
            </a:r>
            <a:r>
              <a:rPr lang="en-US" sz="3600" dirty="0">
                <a:latin typeface="Baskerville" panose="02020502070401020303" pitchFamily="18" charset="0"/>
                <a:ea typeface="Baskerville" panose="02020502070401020303" pitchFamily="18" charset="0"/>
              </a:rPr>
              <a:t>, by the </a:t>
            </a:r>
            <a:r>
              <a:rPr lang="en-US" sz="3600" dirty="0" err="1">
                <a:latin typeface="Baskerville" panose="02020502070401020303" pitchFamily="18" charset="0"/>
                <a:ea typeface="Baskerville" panose="02020502070401020303" pitchFamily="18" charset="0"/>
              </a:rPr>
              <a:t>Kebar</a:t>
            </a:r>
            <a:r>
              <a:rPr lang="en-US" sz="3600" dirty="0">
                <a:latin typeface="Baskerville" panose="02020502070401020303" pitchFamily="18" charset="0"/>
                <a:ea typeface="Baskerville" panose="02020502070401020303" pitchFamily="18" charset="0"/>
              </a:rPr>
              <a:t> River in the land of the Babylonians. There the hand of the Lord was on him.</a:t>
            </a:r>
          </a:p>
        </p:txBody>
      </p:sp>
    </p:spTree>
    <p:extLst>
      <p:ext uri="{BB962C8B-B14F-4D97-AF65-F5344CB8AC3E}">
        <p14:creationId xmlns:p14="http://schemas.microsoft.com/office/powerpoint/2010/main" val="1718045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51289"/>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Background</a:t>
            </a:r>
          </a:p>
          <a:p>
            <a:pPr marL="285750"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Historical context:</a:t>
            </a:r>
            <a:r>
              <a:rPr lang="en-US" sz="4000" dirty="0">
                <a:latin typeface="Baskerville" panose="02020502070401020303" pitchFamily="18" charset="0"/>
                <a:ea typeface="Baskerville" panose="02020502070401020303" pitchFamily="18" charset="0"/>
              </a:rPr>
              <a:t> “the fifth year of the exile of King Jehoiachin of Judah”; “in the land of the Babylonians”</a:t>
            </a:r>
          </a:p>
          <a:p>
            <a:pPr marL="285750"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Religious context: </a:t>
            </a:r>
            <a:r>
              <a:rPr lang="en-US" sz="4000" dirty="0">
                <a:latin typeface="Baskerville" panose="02020502070401020303" pitchFamily="18" charset="0"/>
                <a:ea typeface="Baskerville" panose="02020502070401020303" pitchFamily="18" charset="0"/>
              </a:rPr>
              <a:t>What did the Exile mean?</a:t>
            </a:r>
          </a:p>
          <a:p>
            <a:pPr marL="285750"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Author:</a:t>
            </a:r>
            <a:r>
              <a:rPr lang="en-US" sz="4000" dirty="0">
                <a:latin typeface="Baskerville" panose="02020502070401020303" pitchFamily="18" charset="0"/>
                <a:ea typeface="Baskerville" panose="02020502070401020303" pitchFamily="18" charset="0"/>
              </a:rPr>
              <a:t> “Ezekiel the priest, the son of </a:t>
            </a:r>
            <a:r>
              <a:rPr lang="en-US" sz="4000" dirty="0" err="1">
                <a:latin typeface="Baskerville" panose="02020502070401020303" pitchFamily="18" charset="0"/>
                <a:ea typeface="Baskerville" panose="02020502070401020303" pitchFamily="18" charset="0"/>
              </a:rPr>
              <a:t>Buzi</a:t>
            </a:r>
            <a:r>
              <a:rPr lang="en-US" sz="4000" dirty="0">
                <a:latin typeface="Baskerville" panose="02020502070401020303" pitchFamily="18" charset="0"/>
                <a:ea typeface="Baskerville" panose="02020502070401020303" pitchFamily="18" charset="0"/>
              </a:rPr>
              <a:t>”</a:t>
            </a:r>
          </a:p>
          <a:p>
            <a:pPr marL="285750"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Audience:</a:t>
            </a:r>
            <a:r>
              <a:rPr lang="en-US" sz="4000" dirty="0">
                <a:latin typeface="Baskerville" panose="02020502070401020303" pitchFamily="18" charset="0"/>
                <a:ea typeface="Baskerville" panose="02020502070401020303" pitchFamily="18" charset="0"/>
              </a:rPr>
              <a:t> the former elite of Jerusalem, now exiled in Babylon</a:t>
            </a:r>
          </a:p>
        </p:txBody>
      </p:sp>
    </p:spTree>
    <p:extLst>
      <p:ext uri="{BB962C8B-B14F-4D97-AF65-F5344CB8AC3E}">
        <p14:creationId xmlns:p14="http://schemas.microsoft.com/office/powerpoint/2010/main" val="4060535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Ezekiel: Overall Message</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First Jerusalem will be destroyed (judgment). Then God will be faithful to his promise to David (restoration). </a:t>
            </a:r>
          </a:p>
          <a:p>
            <a:pPr marL="285750" indent="-2857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Chh</a:t>
            </a:r>
            <a:r>
              <a:rPr lang="en-US" sz="4000" dirty="0">
                <a:latin typeface="Baskerville" panose="02020502070401020303" pitchFamily="18" charset="0"/>
                <a:ea typeface="Baskerville" panose="02020502070401020303" pitchFamily="18" charset="0"/>
              </a:rPr>
              <a:t>. 1-24: mostly words of judgment</a:t>
            </a:r>
          </a:p>
          <a:p>
            <a:pPr marL="1200150" lvl="2" indent="-2857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Chh</a:t>
            </a:r>
            <a:r>
              <a:rPr lang="en-US" sz="4000" dirty="0">
                <a:latin typeface="Baskerville" panose="02020502070401020303" pitchFamily="18" charset="0"/>
                <a:ea typeface="Baskerville" panose="02020502070401020303" pitchFamily="18" charset="0"/>
              </a:rPr>
              <a:t>. 25-32: oracles against foreign nations</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 33: the fall of Jerusalem</a:t>
            </a:r>
          </a:p>
          <a:p>
            <a:pPr marL="285750" indent="-2857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Chh</a:t>
            </a:r>
            <a:r>
              <a:rPr lang="en-US" sz="4000" dirty="0">
                <a:latin typeface="Baskerville" panose="02020502070401020303" pitchFamily="18" charset="0"/>
                <a:ea typeface="Baskerville" panose="02020502070401020303" pitchFamily="18" charset="0"/>
              </a:rPr>
              <a:t>. 34-48: mostly words of promise</a:t>
            </a:r>
          </a:p>
        </p:txBody>
      </p:sp>
    </p:spTree>
    <p:extLst>
      <p:ext uri="{BB962C8B-B14F-4D97-AF65-F5344CB8AC3E}">
        <p14:creationId xmlns:p14="http://schemas.microsoft.com/office/powerpoint/2010/main" val="12503928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29191</TotalTime>
  <Words>938</Words>
  <Application>Microsoft Macintosh PowerPoint</Application>
  <PresentationFormat>Widescreen</PresentationFormat>
  <Paragraphs>60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10</cp:revision>
  <dcterms:created xsi:type="dcterms:W3CDTF">2021-09-27T18:30:23Z</dcterms:created>
  <dcterms:modified xsi:type="dcterms:W3CDTF">2022-11-29T15:41:28Z</dcterms:modified>
</cp:coreProperties>
</file>