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Lst>
  <p:notesMasterIdLst>
    <p:notesMasterId r:id="rId51"/>
  </p:notesMasterIdLst>
  <p:sldIdLst>
    <p:sldId id="261" r:id="rId2"/>
    <p:sldId id="325" r:id="rId3"/>
    <p:sldId id="329" r:id="rId4"/>
    <p:sldId id="437" r:id="rId5"/>
    <p:sldId id="438" r:id="rId6"/>
    <p:sldId id="390" r:id="rId7"/>
    <p:sldId id="388" r:id="rId8"/>
    <p:sldId id="386" r:id="rId9"/>
    <p:sldId id="439" r:id="rId10"/>
    <p:sldId id="392" r:id="rId11"/>
    <p:sldId id="393" r:id="rId12"/>
    <p:sldId id="419" r:id="rId13"/>
    <p:sldId id="387" r:id="rId14"/>
    <p:sldId id="402" r:id="rId15"/>
    <p:sldId id="403" r:id="rId16"/>
    <p:sldId id="401" r:id="rId17"/>
    <p:sldId id="421" r:id="rId18"/>
    <p:sldId id="389" r:id="rId19"/>
    <p:sldId id="417" r:id="rId20"/>
    <p:sldId id="430" r:id="rId21"/>
    <p:sldId id="398" r:id="rId22"/>
    <p:sldId id="431" r:id="rId23"/>
    <p:sldId id="397" r:id="rId24"/>
    <p:sldId id="374" r:id="rId25"/>
    <p:sldId id="404" r:id="rId26"/>
    <p:sldId id="418" r:id="rId27"/>
    <p:sldId id="405" r:id="rId28"/>
    <p:sldId id="399" r:id="rId29"/>
    <p:sldId id="433" r:id="rId30"/>
    <p:sldId id="434" r:id="rId31"/>
    <p:sldId id="432" r:id="rId32"/>
    <p:sldId id="409" r:id="rId33"/>
    <p:sldId id="407" r:id="rId34"/>
    <p:sldId id="429" r:id="rId35"/>
    <p:sldId id="420" r:id="rId36"/>
    <p:sldId id="427" r:id="rId37"/>
    <p:sldId id="410" r:id="rId38"/>
    <p:sldId id="411" r:id="rId39"/>
    <p:sldId id="428" r:id="rId40"/>
    <p:sldId id="412" r:id="rId41"/>
    <p:sldId id="423" r:id="rId42"/>
    <p:sldId id="424" r:id="rId43"/>
    <p:sldId id="436" r:id="rId44"/>
    <p:sldId id="391" r:id="rId45"/>
    <p:sldId id="426" r:id="rId46"/>
    <p:sldId id="435" r:id="rId47"/>
    <p:sldId id="425" r:id="rId48"/>
    <p:sldId id="414" r:id="rId49"/>
    <p:sldId id="422" r:id="rId5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36B0A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A00E6C3-61AF-BA4A-802D-BA366547A57A}" v="5" dt="2023-03-28T03:24:33.9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675"/>
    <p:restoredTop sz="68596"/>
  </p:normalViewPr>
  <p:slideViewPr>
    <p:cSldViewPr snapToGrid="0" snapToObjects="1">
      <p:cViewPr varScale="1">
        <p:scale>
          <a:sx n="52" d="100"/>
          <a:sy n="52" d="100"/>
        </p:scale>
        <p:origin x="192" y="784"/>
      </p:cViewPr>
      <p:guideLst/>
    </p:cSldViewPr>
  </p:slideViewPr>
  <p:notesTextViewPr>
    <p:cViewPr>
      <p:scale>
        <a:sx n="105" d="100"/>
        <a:sy n="105"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E985CAF-E5E8-4C0D-B750-431678E85206}"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4E23361A-6135-434A-9BDC-AD7CC9EDB210}">
      <dgm:prSet/>
      <dgm:spPr/>
      <dgm:t>
        <a:bodyPr/>
        <a:lstStyle/>
        <a:p>
          <a:r>
            <a:rPr lang="en-US" b="1"/>
            <a:t>Side note (thanks to my missionary father)</a:t>
          </a:r>
          <a:endParaRPr lang="en-US"/>
        </a:p>
      </dgm:t>
    </dgm:pt>
    <dgm:pt modelId="{F227F8C1-CC0E-462C-B7F2-88F712442B9A}" type="parTrans" cxnId="{1A83BC8F-2EF9-4F9B-9BA1-DD5B91773A48}">
      <dgm:prSet/>
      <dgm:spPr/>
      <dgm:t>
        <a:bodyPr/>
        <a:lstStyle/>
        <a:p>
          <a:endParaRPr lang="en-US"/>
        </a:p>
      </dgm:t>
    </dgm:pt>
    <dgm:pt modelId="{798D16A8-6A84-4EBD-9776-A57C225EA339}" type="sibTrans" cxnId="{1A83BC8F-2EF9-4F9B-9BA1-DD5B91773A48}">
      <dgm:prSet/>
      <dgm:spPr/>
      <dgm:t>
        <a:bodyPr/>
        <a:lstStyle/>
        <a:p>
          <a:endParaRPr lang="en-US"/>
        </a:p>
      </dgm:t>
    </dgm:pt>
    <dgm:pt modelId="{88ACAD55-B119-41F7-B884-516F5DB48F23}">
      <dgm:prSet/>
      <dgm:spPr/>
      <dgm:t>
        <a:bodyPr/>
        <a:lstStyle/>
        <a:p>
          <a:r>
            <a:rPr lang="en-US" i="1"/>
            <a:t>Cults essentially question the “who” and “what” of Jesus. </a:t>
          </a:r>
          <a:endParaRPr lang="en-US"/>
        </a:p>
      </dgm:t>
    </dgm:pt>
    <dgm:pt modelId="{31415FE3-C9FC-400A-8E8A-F2563507D431}" type="parTrans" cxnId="{41F3AECE-3A7E-427C-9F77-D4F1A95DC7E7}">
      <dgm:prSet/>
      <dgm:spPr/>
      <dgm:t>
        <a:bodyPr/>
        <a:lstStyle/>
        <a:p>
          <a:endParaRPr lang="en-US"/>
        </a:p>
      </dgm:t>
    </dgm:pt>
    <dgm:pt modelId="{EC2E74CA-373A-49F4-8392-DF3F56D1BF6D}" type="sibTrans" cxnId="{41F3AECE-3A7E-427C-9F77-D4F1A95DC7E7}">
      <dgm:prSet/>
      <dgm:spPr/>
      <dgm:t>
        <a:bodyPr/>
        <a:lstStyle/>
        <a:p>
          <a:endParaRPr lang="en-US"/>
        </a:p>
      </dgm:t>
    </dgm:pt>
    <dgm:pt modelId="{99F625EC-398B-FC44-8B77-D244D3A71D8B}" type="pres">
      <dgm:prSet presAssocID="{8E985CAF-E5E8-4C0D-B750-431678E85206}" presName="hierChild1" presStyleCnt="0">
        <dgm:presLayoutVars>
          <dgm:chPref val="1"/>
          <dgm:dir/>
          <dgm:animOne val="branch"/>
          <dgm:animLvl val="lvl"/>
          <dgm:resizeHandles/>
        </dgm:presLayoutVars>
      </dgm:prSet>
      <dgm:spPr/>
    </dgm:pt>
    <dgm:pt modelId="{B9085178-A6F7-C84D-ACD1-839043D37B1E}" type="pres">
      <dgm:prSet presAssocID="{4E23361A-6135-434A-9BDC-AD7CC9EDB210}" presName="hierRoot1" presStyleCnt="0"/>
      <dgm:spPr/>
    </dgm:pt>
    <dgm:pt modelId="{21B11A80-0984-6F4B-975E-B2847FC1A59E}" type="pres">
      <dgm:prSet presAssocID="{4E23361A-6135-434A-9BDC-AD7CC9EDB210}" presName="composite" presStyleCnt="0"/>
      <dgm:spPr/>
    </dgm:pt>
    <dgm:pt modelId="{52870133-7E68-4B45-A7F0-D9995BDFA69B}" type="pres">
      <dgm:prSet presAssocID="{4E23361A-6135-434A-9BDC-AD7CC9EDB210}" presName="background" presStyleLbl="node0" presStyleIdx="0" presStyleCnt="2"/>
      <dgm:spPr/>
    </dgm:pt>
    <dgm:pt modelId="{69DB1A0F-597D-0844-89ED-2259572E772C}" type="pres">
      <dgm:prSet presAssocID="{4E23361A-6135-434A-9BDC-AD7CC9EDB210}" presName="text" presStyleLbl="fgAcc0" presStyleIdx="0" presStyleCnt="2">
        <dgm:presLayoutVars>
          <dgm:chPref val="3"/>
        </dgm:presLayoutVars>
      </dgm:prSet>
      <dgm:spPr/>
    </dgm:pt>
    <dgm:pt modelId="{727D2D5C-D775-0343-A985-11005E34CE0D}" type="pres">
      <dgm:prSet presAssocID="{4E23361A-6135-434A-9BDC-AD7CC9EDB210}" presName="hierChild2" presStyleCnt="0"/>
      <dgm:spPr/>
    </dgm:pt>
    <dgm:pt modelId="{BF61272F-AF1E-AB42-9A5D-FB86F1F1F6CF}" type="pres">
      <dgm:prSet presAssocID="{88ACAD55-B119-41F7-B884-516F5DB48F23}" presName="hierRoot1" presStyleCnt="0"/>
      <dgm:spPr/>
    </dgm:pt>
    <dgm:pt modelId="{B0B6851F-C416-F24D-8C25-DF73F4A3FA40}" type="pres">
      <dgm:prSet presAssocID="{88ACAD55-B119-41F7-B884-516F5DB48F23}" presName="composite" presStyleCnt="0"/>
      <dgm:spPr/>
    </dgm:pt>
    <dgm:pt modelId="{9C41FFFE-77E7-2744-81D5-68AD0743E08D}" type="pres">
      <dgm:prSet presAssocID="{88ACAD55-B119-41F7-B884-516F5DB48F23}" presName="background" presStyleLbl="node0" presStyleIdx="1" presStyleCnt="2"/>
      <dgm:spPr/>
    </dgm:pt>
    <dgm:pt modelId="{A456F8BE-4CDF-344B-BD5C-5804D75CFF8D}" type="pres">
      <dgm:prSet presAssocID="{88ACAD55-B119-41F7-B884-516F5DB48F23}" presName="text" presStyleLbl="fgAcc0" presStyleIdx="1" presStyleCnt="2">
        <dgm:presLayoutVars>
          <dgm:chPref val="3"/>
        </dgm:presLayoutVars>
      </dgm:prSet>
      <dgm:spPr/>
    </dgm:pt>
    <dgm:pt modelId="{95F53A33-B322-4348-933B-5F63FE015BDD}" type="pres">
      <dgm:prSet presAssocID="{88ACAD55-B119-41F7-B884-516F5DB48F23}" presName="hierChild2" presStyleCnt="0"/>
      <dgm:spPr/>
    </dgm:pt>
  </dgm:ptLst>
  <dgm:cxnLst>
    <dgm:cxn modelId="{253A2A63-A07D-1549-8403-99B3502E4C8A}" type="presOf" srcId="{4E23361A-6135-434A-9BDC-AD7CC9EDB210}" destId="{69DB1A0F-597D-0844-89ED-2259572E772C}" srcOrd="0" destOrd="0" presId="urn:microsoft.com/office/officeart/2005/8/layout/hierarchy1"/>
    <dgm:cxn modelId="{1A83BC8F-2EF9-4F9B-9BA1-DD5B91773A48}" srcId="{8E985CAF-E5E8-4C0D-B750-431678E85206}" destId="{4E23361A-6135-434A-9BDC-AD7CC9EDB210}" srcOrd="0" destOrd="0" parTransId="{F227F8C1-CC0E-462C-B7F2-88F712442B9A}" sibTransId="{798D16A8-6A84-4EBD-9776-A57C225EA339}"/>
    <dgm:cxn modelId="{C2CFF1C6-BA8C-9540-8EF1-A9F3469C0B63}" type="presOf" srcId="{88ACAD55-B119-41F7-B884-516F5DB48F23}" destId="{A456F8BE-4CDF-344B-BD5C-5804D75CFF8D}" srcOrd="0" destOrd="0" presId="urn:microsoft.com/office/officeart/2005/8/layout/hierarchy1"/>
    <dgm:cxn modelId="{754AB0C8-A3E9-9348-A3E3-CB87A4C16F07}" type="presOf" srcId="{8E985CAF-E5E8-4C0D-B750-431678E85206}" destId="{99F625EC-398B-FC44-8B77-D244D3A71D8B}" srcOrd="0" destOrd="0" presId="urn:microsoft.com/office/officeart/2005/8/layout/hierarchy1"/>
    <dgm:cxn modelId="{41F3AECE-3A7E-427C-9F77-D4F1A95DC7E7}" srcId="{8E985CAF-E5E8-4C0D-B750-431678E85206}" destId="{88ACAD55-B119-41F7-B884-516F5DB48F23}" srcOrd="1" destOrd="0" parTransId="{31415FE3-C9FC-400A-8E8A-F2563507D431}" sibTransId="{EC2E74CA-373A-49F4-8392-DF3F56D1BF6D}"/>
    <dgm:cxn modelId="{7F22D701-1D09-D949-A094-413C416A70F8}" type="presParOf" srcId="{99F625EC-398B-FC44-8B77-D244D3A71D8B}" destId="{B9085178-A6F7-C84D-ACD1-839043D37B1E}" srcOrd="0" destOrd="0" presId="urn:microsoft.com/office/officeart/2005/8/layout/hierarchy1"/>
    <dgm:cxn modelId="{0682A188-9D2C-6347-BE05-AB5C256C386A}" type="presParOf" srcId="{B9085178-A6F7-C84D-ACD1-839043D37B1E}" destId="{21B11A80-0984-6F4B-975E-B2847FC1A59E}" srcOrd="0" destOrd="0" presId="urn:microsoft.com/office/officeart/2005/8/layout/hierarchy1"/>
    <dgm:cxn modelId="{B03BFEB5-CF4D-684B-8CF7-0569C8C2CA86}" type="presParOf" srcId="{21B11A80-0984-6F4B-975E-B2847FC1A59E}" destId="{52870133-7E68-4B45-A7F0-D9995BDFA69B}" srcOrd="0" destOrd="0" presId="urn:microsoft.com/office/officeart/2005/8/layout/hierarchy1"/>
    <dgm:cxn modelId="{66545EC2-016D-6644-85BA-DE77B07669B2}" type="presParOf" srcId="{21B11A80-0984-6F4B-975E-B2847FC1A59E}" destId="{69DB1A0F-597D-0844-89ED-2259572E772C}" srcOrd="1" destOrd="0" presId="urn:microsoft.com/office/officeart/2005/8/layout/hierarchy1"/>
    <dgm:cxn modelId="{9439C728-066F-084D-981C-027862158942}" type="presParOf" srcId="{B9085178-A6F7-C84D-ACD1-839043D37B1E}" destId="{727D2D5C-D775-0343-A985-11005E34CE0D}" srcOrd="1" destOrd="0" presId="urn:microsoft.com/office/officeart/2005/8/layout/hierarchy1"/>
    <dgm:cxn modelId="{83D68B3E-B54D-7A4A-AA89-5174A2DF3211}" type="presParOf" srcId="{99F625EC-398B-FC44-8B77-D244D3A71D8B}" destId="{BF61272F-AF1E-AB42-9A5D-FB86F1F1F6CF}" srcOrd="1" destOrd="0" presId="urn:microsoft.com/office/officeart/2005/8/layout/hierarchy1"/>
    <dgm:cxn modelId="{208991A8-BDD3-6C4E-805E-709B12DBB523}" type="presParOf" srcId="{BF61272F-AF1E-AB42-9A5D-FB86F1F1F6CF}" destId="{B0B6851F-C416-F24D-8C25-DF73F4A3FA40}" srcOrd="0" destOrd="0" presId="urn:microsoft.com/office/officeart/2005/8/layout/hierarchy1"/>
    <dgm:cxn modelId="{63A98DC5-4A81-294B-AC13-EA5F1EF810B2}" type="presParOf" srcId="{B0B6851F-C416-F24D-8C25-DF73F4A3FA40}" destId="{9C41FFFE-77E7-2744-81D5-68AD0743E08D}" srcOrd="0" destOrd="0" presId="urn:microsoft.com/office/officeart/2005/8/layout/hierarchy1"/>
    <dgm:cxn modelId="{B5F7D187-6AAE-F249-8243-3AD814FD98C4}" type="presParOf" srcId="{B0B6851F-C416-F24D-8C25-DF73F4A3FA40}" destId="{A456F8BE-4CDF-344B-BD5C-5804D75CFF8D}" srcOrd="1" destOrd="0" presId="urn:microsoft.com/office/officeart/2005/8/layout/hierarchy1"/>
    <dgm:cxn modelId="{21D030B4-A610-1149-B36F-8D13DDF1442D}" type="presParOf" srcId="{BF61272F-AF1E-AB42-9A5D-FB86F1F1F6CF}" destId="{95F53A33-B322-4348-933B-5F63FE015BDD}"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70133-7E68-4B45-A7F0-D9995BDFA69B}">
      <dsp:nvSpPr>
        <dsp:cNvPr id="0" name=""/>
        <dsp:cNvSpPr/>
      </dsp:nvSpPr>
      <dsp:spPr>
        <a:xfrm>
          <a:off x="238000" y="992"/>
          <a:ext cx="4193827" cy="266308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9DB1A0F-597D-0844-89ED-2259572E772C}">
      <dsp:nvSpPr>
        <dsp:cNvPr id="0" name=""/>
        <dsp:cNvSpPr/>
      </dsp:nvSpPr>
      <dsp:spPr>
        <a:xfrm>
          <a:off x="703981" y="443674"/>
          <a:ext cx="4193827" cy="266308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b="1" kern="1200"/>
            <a:t>Side note (thanks to my missionary father)</a:t>
          </a:r>
          <a:endParaRPr lang="en-US" sz="4100" kern="1200"/>
        </a:p>
      </dsp:txBody>
      <dsp:txXfrm>
        <a:off x="781980" y="521673"/>
        <a:ext cx="4037829" cy="2507082"/>
      </dsp:txXfrm>
    </dsp:sp>
    <dsp:sp modelId="{9C41FFFE-77E7-2744-81D5-68AD0743E08D}">
      <dsp:nvSpPr>
        <dsp:cNvPr id="0" name=""/>
        <dsp:cNvSpPr/>
      </dsp:nvSpPr>
      <dsp:spPr>
        <a:xfrm>
          <a:off x="5363790" y="992"/>
          <a:ext cx="4193827" cy="266308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456F8BE-4CDF-344B-BD5C-5804D75CFF8D}">
      <dsp:nvSpPr>
        <dsp:cNvPr id="0" name=""/>
        <dsp:cNvSpPr/>
      </dsp:nvSpPr>
      <dsp:spPr>
        <a:xfrm>
          <a:off x="5829771" y="443674"/>
          <a:ext cx="4193827" cy="266308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i="1" kern="1200"/>
            <a:t>Cults essentially question the “who” and “what” of Jesus. </a:t>
          </a:r>
          <a:endParaRPr lang="en-US" sz="4100" kern="1200"/>
        </a:p>
      </dsp:txBody>
      <dsp:txXfrm>
        <a:off x="5907770" y="521673"/>
        <a:ext cx="4037829" cy="250708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7657C7-A817-6647-A4C4-00CF812C7E79}" type="datetimeFigureOut">
              <a:rPr lang="en-US" smtClean="0"/>
              <a:t>5/2/23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E3837E-D636-794A-B421-BCDEE0330BCC}" type="slidenum">
              <a:rPr lang="en-US" smtClean="0"/>
              <a:t>‹#›</a:t>
            </a:fld>
            <a:endParaRPr lang="en-US"/>
          </a:p>
        </p:txBody>
      </p:sp>
    </p:spTree>
    <p:extLst>
      <p:ext uri="{BB962C8B-B14F-4D97-AF65-F5344CB8AC3E}">
        <p14:creationId xmlns:p14="http://schemas.microsoft.com/office/powerpoint/2010/main" val="4479671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morning and welcome!</a:t>
            </a:r>
          </a:p>
        </p:txBody>
      </p:sp>
      <p:sp>
        <p:nvSpPr>
          <p:cNvPr id="4" name="Slide Number Placeholder 3"/>
          <p:cNvSpPr>
            <a:spLocks noGrp="1"/>
          </p:cNvSpPr>
          <p:nvPr>
            <p:ph type="sldNum" sz="quarter" idx="5"/>
          </p:nvPr>
        </p:nvSpPr>
        <p:spPr/>
        <p:txBody>
          <a:bodyPr/>
          <a:lstStyle/>
          <a:p>
            <a:fld id="{B8E3837E-D636-794A-B421-BCDEE0330BCC}" type="slidenum">
              <a:rPr lang="en-US" smtClean="0"/>
              <a:t>1</a:t>
            </a:fld>
            <a:endParaRPr lang="en-US"/>
          </a:p>
        </p:txBody>
      </p:sp>
    </p:spTree>
    <p:extLst>
      <p:ext uri="{BB962C8B-B14F-4D97-AF65-F5344CB8AC3E}">
        <p14:creationId xmlns:p14="http://schemas.microsoft.com/office/powerpoint/2010/main" val="2930934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“Ephesus was </a:t>
            </a:r>
            <a:r>
              <a:rPr lang="en-US" b="1" dirty="0"/>
              <a:t>a thriving port </a:t>
            </a:r>
            <a:r>
              <a:rPr lang="en-US" dirty="0"/>
              <a:t>in the first century, situated on the only major east-west road system in the area. Nearly a century had passed since it had last been invaded.</a:t>
            </a:r>
          </a:p>
          <a:p>
            <a:r>
              <a:rPr lang="en-US" dirty="0"/>
              <a:t>The city was proud and prosperous, and a strong Jewish community thrived there.</a:t>
            </a:r>
          </a:p>
          <a:p>
            <a:endParaRPr lang="en-US" dirty="0"/>
          </a:p>
          <a:p>
            <a:r>
              <a:rPr lang="en-US" dirty="0"/>
              <a:t>In Paul's day, Ephesus did not yet have its famous library, its elaborate gymnasia and baths, or temples built in honor of deified emperors. </a:t>
            </a:r>
          </a:p>
          <a:p>
            <a:r>
              <a:rPr lang="en-US" dirty="0"/>
              <a:t>However, it was already called "</a:t>
            </a:r>
            <a:r>
              <a:rPr lang="en-US" b="1" dirty="0"/>
              <a:t>the greatest city of Asia</a:t>
            </a:r>
            <a:r>
              <a:rPr lang="en-US" dirty="0"/>
              <a:t>" and featured a large theater and magnificent temple to Artemis. </a:t>
            </a:r>
          </a:p>
          <a:p>
            <a:r>
              <a:rPr lang="en-US" dirty="0"/>
              <a:t>When Paul visited Ephesus, its population was approximately 250,000 people.”</a:t>
            </a:r>
          </a:p>
        </p:txBody>
      </p:sp>
      <p:sp>
        <p:nvSpPr>
          <p:cNvPr id="4" name="Slide Number Placeholder 3"/>
          <p:cNvSpPr>
            <a:spLocks noGrp="1"/>
          </p:cNvSpPr>
          <p:nvPr>
            <p:ph type="sldNum" sz="quarter" idx="5"/>
          </p:nvPr>
        </p:nvSpPr>
        <p:spPr/>
        <p:txBody>
          <a:bodyPr/>
          <a:lstStyle/>
          <a:p>
            <a:fld id="{B8E3837E-D636-794A-B421-BCDEE0330BCC}" type="slidenum">
              <a:rPr lang="en-US" smtClean="0"/>
              <a:t>20</a:t>
            </a:fld>
            <a:endParaRPr lang="en-US"/>
          </a:p>
        </p:txBody>
      </p:sp>
    </p:spTree>
    <p:extLst>
      <p:ext uri="{BB962C8B-B14F-4D97-AF65-F5344CB8AC3E}">
        <p14:creationId xmlns:p14="http://schemas.microsoft.com/office/powerpoint/2010/main" val="38021443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Timothy is this young pastor, surrounded and pressured by constant exposures to pagan religions and various teachings in the ”greatest city in Asia.” </a:t>
            </a:r>
          </a:p>
          <a:p>
            <a:r>
              <a:rPr lang="en-US" dirty="0"/>
              <a:t>How will Timothy care for this young community? How can Timothy protect himself and his sheep?</a:t>
            </a:r>
          </a:p>
          <a:p>
            <a:r>
              <a:rPr lang="en-US" dirty="0"/>
              <a:t>What was Paul’s advice?</a:t>
            </a:r>
          </a:p>
          <a:p>
            <a:endParaRPr lang="en-US" dirty="0"/>
          </a:p>
          <a:p>
            <a:endParaRPr lang="en-US" i="1" dirty="0"/>
          </a:p>
        </p:txBody>
      </p:sp>
      <p:sp>
        <p:nvSpPr>
          <p:cNvPr id="4" name="Slide Number Placeholder 3"/>
          <p:cNvSpPr>
            <a:spLocks noGrp="1"/>
          </p:cNvSpPr>
          <p:nvPr>
            <p:ph type="sldNum" sz="quarter" idx="5"/>
          </p:nvPr>
        </p:nvSpPr>
        <p:spPr/>
        <p:txBody>
          <a:bodyPr/>
          <a:lstStyle/>
          <a:p>
            <a:fld id="{B8E3837E-D636-794A-B421-BCDEE0330BCC}" type="slidenum">
              <a:rPr lang="en-US" smtClean="0"/>
              <a:t>21</a:t>
            </a:fld>
            <a:endParaRPr lang="en-US"/>
          </a:p>
        </p:txBody>
      </p:sp>
    </p:spTree>
    <p:extLst>
      <p:ext uri="{BB962C8B-B14F-4D97-AF65-F5344CB8AC3E}">
        <p14:creationId xmlns:p14="http://schemas.microsoft.com/office/powerpoint/2010/main" val="1568721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dirty="0">
                <a:solidFill>
                  <a:srgbClr val="444444"/>
                </a:solidFill>
                <a:effectLst/>
                <a:latin typeface="open_sansregular"/>
              </a:rPr>
              <a:t>Dr. Chris </a:t>
            </a:r>
            <a:r>
              <a:rPr lang="en-US" b="0" i="0" u="none" strike="noStrike" dirty="0" err="1">
                <a:solidFill>
                  <a:srgbClr val="444444"/>
                </a:solidFill>
                <a:effectLst/>
                <a:latin typeface="open_sansregular"/>
              </a:rPr>
              <a:t>Rappazini</a:t>
            </a:r>
            <a:r>
              <a:rPr lang="en-US" b="0" i="0" u="none" strike="noStrike" dirty="0">
                <a:solidFill>
                  <a:srgbClr val="444444"/>
                </a:solidFill>
                <a:effectLst/>
                <a:latin typeface="open_sansregular"/>
              </a:rPr>
              <a:t>, who was the former president of the Evangelical Homiletics Society, answers as so.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“Paul’s advice to Timothy concerning false teaching in Ephesus is to </a:t>
            </a:r>
            <a:r>
              <a:rPr lang="en-US" u="sng" dirty="0"/>
              <a:t>establish proper theology (beliefs) and right conduct within the household of God.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Based on “The Big Idea Companion for Preaching and Teaching”</a:t>
            </a:r>
          </a:p>
          <a:p>
            <a:r>
              <a:rPr lang="en-US" dirty="0"/>
              <a:t>Chris </a:t>
            </a:r>
            <a:r>
              <a:rPr lang="en-US" dirty="0" err="1"/>
              <a:t>Rappazini</a:t>
            </a:r>
            <a:r>
              <a:rPr lang="en-US" dirty="0"/>
              <a:t>. “1 Timothy.” p.536</a:t>
            </a:r>
          </a:p>
          <a:p>
            <a:endParaRPr lang="en-US" i="1" dirty="0"/>
          </a:p>
        </p:txBody>
      </p:sp>
      <p:sp>
        <p:nvSpPr>
          <p:cNvPr id="4" name="Slide Number Placeholder 3"/>
          <p:cNvSpPr>
            <a:spLocks noGrp="1"/>
          </p:cNvSpPr>
          <p:nvPr>
            <p:ph type="sldNum" sz="quarter" idx="5"/>
          </p:nvPr>
        </p:nvSpPr>
        <p:spPr/>
        <p:txBody>
          <a:bodyPr/>
          <a:lstStyle/>
          <a:p>
            <a:fld id="{B8E3837E-D636-794A-B421-BCDEE0330BCC}" type="slidenum">
              <a:rPr lang="en-US" smtClean="0"/>
              <a:t>22</a:t>
            </a:fld>
            <a:endParaRPr lang="en-US"/>
          </a:p>
        </p:txBody>
      </p:sp>
    </p:spTree>
    <p:extLst>
      <p:ext uri="{BB962C8B-B14F-4D97-AF65-F5344CB8AC3E}">
        <p14:creationId xmlns:p14="http://schemas.microsoft.com/office/powerpoint/2010/main" val="11021792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 ”Timothy Reads Letter from Paul”</a:t>
            </a:r>
          </a:p>
          <a:p>
            <a:r>
              <a:rPr lang="en-US" dirty="0"/>
              <a:t>Artist/Photographer: Lifeway Collection</a:t>
            </a:r>
          </a:p>
          <a:p>
            <a:endParaRPr lang="en-US" dirty="0"/>
          </a:p>
          <a:p>
            <a:r>
              <a:rPr lang="en-US" dirty="0"/>
              <a:t>Based on “The Big Idea Companion for Preaching and Teaching”</a:t>
            </a:r>
          </a:p>
          <a:p>
            <a:r>
              <a:rPr lang="en-US" dirty="0"/>
              <a:t>Chris </a:t>
            </a:r>
            <a:r>
              <a:rPr lang="en-US" dirty="0" err="1"/>
              <a:t>Rappazini</a:t>
            </a:r>
            <a:r>
              <a:rPr lang="en-US" dirty="0"/>
              <a:t>. “1 Timothy.” p.536</a:t>
            </a:r>
          </a:p>
          <a:p>
            <a:endParaRPr lang="en-US" dirty="0"/>
          </a:p>
          <a:p>
            <a:r>
              <a:rPr lang="en-US" b="1" dirty="0"/>
              <a:t>Exegetical Idea: </a:t>
            </a:r>
          </a:p>
          <a:p>
            <a:r>
              <a:rPr lang="en-US" dirty="0"/>
              <a:t>Paul’s advice to Timothy concerning false teaching in Ephesus is to </a:t>
            </a:r>
            <a:r>
              <a:rPr lang="en-US" u="sng" dirty="0"/>
              <a:t>establish proper theology (beliefs) and right conduct within the household of God. </a:t>
            </a:r>
          </a:p>
          <a:p>
            <a:endParaRPr lang="en-US" u="sng"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latin typeface="Beloved Sans" panose="02000505000000020004" pitchFamily="2" charset="77"/>
              </a:rPr>
              <a:t>The Big Idea of 1 Timothy: “What we believe shapes how we live”</a:t>
            </a:r>
          </a:p>
          <a:p>
            <a:r>
              <a:rPr lang="en-US" sz="1200" dirty="0">
                <a:latin typeface="Beloved Sans" panose="02000505000000020004" pitchFamily="2" charset="77"/>
              </a:rPr>
              <a:t>“In 1 Timothy, Paul offers Timothy advice on how to protect himself and others from false teachings (1:3-7, 19-20; 4:1-3, 7, 16; 6:3-6, 20). His antidote to false teachers is sound ecclesiology. Other topics do appear in this short letter, but Paul is clear what he writes to Timothy for the purpose of establishing proper conduct in the household of God (3:15)” </a:t>
            </a:r>
          </a:p>
          <a:p>
            <a:r>
              <a:rPr lang="en-US" sz="1200" dirty="0">
                <a:latin typeface="Beloved Sans" panose="02000505000000020004" pitchFamily="2" charset="77"/>
              </a:rPr>
              <a:t>– Chris </a:t>
            </a:r>
            <a:r>
              <a:rPr lang="en-US" sz="1200" dirty="0" err="1">
                <a:latin typeface="Beloved Sans" panose="02000505000000020004" pitchFamily="2" charset="77"/>
              </a:rPr>
              <a:t>Rappazini</a:t>
            </a:r>
            <a:r>
              <a:rPr lang="en-US" sz="1200" dirty="0">
                <a:latin typeface="Beloved Sans" panose="02000505000000020004" pitchFamily="2" charset="77"/>
              </a:rPr>
              <a:t> </a:t>
            </a:r>
            <a:endParaRPr lang="en-US" u="sng" dirty="0"/>
          </a:p>
          <a:p>
            <a:endParaRPr lang="en-US" dirty="0"/>
          </a:p>
          <a:p>
            <a:pPr marL="171450" indent="-171450">
              <a:buFontTx/>
              <a:buChar char="-"/>
            </a:pPr>
            <a:r>
              <a:rPr lang="en-US" dirty="0"/>
              <a:t>Acknowledging the difficult passages in this letter</a:t>
            </a:r>
          </a:p>
          <a:p>
            <a:pPr marL="628650" lvl="1" indent="-171450">
              <a:buFontTx/>
              <a:buChar char="-"/>
            </a:pPr>
            <a:r>
              <a:rPr lang="en-US" dirty="0"/>
              <a:t>Issues on homosexuality (1:8-11), men and women in the church (</a:t>
            </a:r>
            <a:r>
              <a:rPr lang="en-US" dirty="0" err="1"/>
              <a:t>ch</a:t>
            </a:r>
            <a:r>
              <a:rPr lang="en-US" dirty="0"/>
              <a:t> 2-3), and master-servant relationships (6:1-2) </a:t>
            </a:r>
          </a:p>
          <a:p>
            <a:pPr marL="628650" lvl="1" indent="-171450">
              <a:buFontTx/>
              <a:buChar char="-"/>
            </a:pPr>
            <a:r>
              <a:rPr lang="en-US" dirty="0"/>
              <a:t>Passage about God wanting everyone to be saved (2:3-4) but not everyone can be. Theological debate</a:t>
            </a:r>
          </a:p>
          <a:p>
            <a:pPr marL="628650" lvl="1" indent="-171450">
              <a:buFontTx/>
              <a:buChar char="-"/>
            </a:pPr>
            <a:r>
              <a:rPr lang="en-US" dirty="0"/>
              <a:t>Elder qualification concerning gender, divorce, alcohol, money </a:t>
            </a:r>
          </a:p>
          <a:p>
            <a:pPr marL="171450" indent="-171450">
              <a:buFontTx/>
              <a:buChar char="-"/>
            </a:pPr>
            <a:endParaRPr lang="en-US" dirty="0"/>
          </a:p>
          <a:p>
            <a:pPr marL="171450" indent="-171450">
              <a:buFontTx/>
              <a:buChar char="-"/>
            </a:pPr>
            <a:r>
              <a:rPr lang="en-US" dirty="0"/>
              <a:t>Paul offering Timothy the sound advice </a:t>
            </a:r>
          </a:p>
          <a:p>
            <a:pPr marL="171450" indent="-171450">
              <a:buFontTx/>
              <a:buChar cha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Beloved Sans" panose="02000505000000020004" pitchFamily="2" charset="77"/>
              </a:rPr>
              <a:t>“The goal of our instruction is </a:t>
            </a:r>
            <a:r>
              <a:rPr lang="en-US" sz="1200" b="1" dirty="0">
                <a:highlight>
                  <a:srgbClr val="FFFF00"/>
                </a:highlight>
                <a:latin typeface="Beloved Sans" panose="02000505000000020004" pitchFamily="2" charset="77"/>
              </a:rPr>
              <a:t>love</a:t>
            </a:r>
            <a:r>
              <a:rPr lang="en-US" sz="1200" b="1" dirty="0">
                <a:latin typeface="Beloved Sans" panose="02000505000000020004" pitchFamily="2" charset="77"/>
              </a:rPr>
              <a:t> from a pure heart and a good conscience and a sincere faith” (1:5 NASB)</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latin typeface="Beloved Sans" panose="02000505000000020004" pitchFamily="2" charset="77"/>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latin typeface="Beloved Sans" panose="02000505000000020004" pitchFamily="2" charset="77"/>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latin typeface="Beloved Sans" panose="02000505000000020004" pitchFamily="2" charset="77"/>
            </a:endParaRPr>
          </a:p>
          <a:p>
            <a:endParaRPr lang="en-US" dirty="0"/>
          </a:p>
        </p:txBody>
      </p:sp>
      <p:sp>
        <p:nvSpPr>
          <p:cNvPr id="4" name="Slide Number Placeholder 3"/>
          <p:cNvSpPr>
            <a:spLocks noGrp="1"/>
          </p:cNvSpPr>
          <p:nvPr>
            <p:ph type="sldNum" sz="quarter" idx="5"/>
          </p:nvPr>
        </p:nvSpPr>
        <p:spPr/>
        <p:txBody>
          <a:bodyPr/>
          <a:lstStyle/>
          <a:p>
            <a:fld id="{B8E3837E-D636-794A-B421-BCDEE0330BCC}" type="slidenum">
              <a:rPr lang="en-US" smtClean="0"/>
              <a:t>23</a:t>
            </a:fld>
            <a:endParaRPr lang="en-US"/>
          </a:p>
        </p:txBody>
      </p:sp>
    </p:spTree>
    <p:extLst>
      <p:ext uri="{BB962C8B-B14F-4D97-AF65-F5344CB8AC3E}">
        <p14:creationId xmlns:p14="http://schemas.microsoft.com/office/powerpoint/2010/main" val="10014252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a:t>
            </a:r>
            <a:r>
              <a:rPr lang="en-US" baseline="30000" dirty="0"/>
              <a:t>nd</a:t>
            </a:r>
            <a:r>
              <a:rPr lang="en-US" dirty="0"/>
              <a:t> Timothy is known as the “last will and testament of Paul” </a:t>
            </a:r>
          </a:p>
          <a:p>
            <a:r>
              <a:rPr lang="en-US" dirty="0"/>
              <a:t>Uncertain how many years passed since Paul wrote the first letter.</a:t>
            </a:r>
          </a:p>
          <a:p>
            <a:r>
              <a:rPr lang="en-US" dirty="0"/>
              <a:t>Unknown where Paul is writing from – either house arrest in Rome (Acts 28) or a later Roman imprisonment (2 Tim 4:13-15)</a:t>
            </a:r>
          </a:p>
          <a:p>
            <a:endParaRPr lang="en-US" dirty="0"/>
          </a:p>
          <a:p>
            <a:r>
              <a:rPr lang="en-US" dirty="0"/>
              <a:t>Despite what Paul is going through (facing death row), the focus is on encouraging Timothy. Not about himself.</a:t>
            </a:r>
          </a:p>
          <a:p>
            <a:endParaRPr lang="en-US" dirty="0"/>
          </a:p>
          <a:p>
            <a:r>
              <a:rPr lang="en-US" dirty="0"/>
              <a:t>In the first letter to Timothy, Paul focused in giving instructions in worship and church administration. </a:t>
            </a:r>
          </a:p>
          <a:p>
            <a:r>
              <a:rPr lang="en-US" dirty="0"/>
              <a:t>What kind of leaders should be tested and then appointed to oversee the church. </a:t>
            </a:r>
          </a:p>
          <a:p>
            <a:r>
              <a:rPr lang="en-US" dirty="0"/>
              <a:t>Paul’s letter also carried a tone of warning, warning Timothy the young minister against false teachings. </a:t>
            </a:r>
          </a:p>
          <a:p>
            <a:endParaRPr lang="en-US" dirty="0"/>
          </a:p>
          <a:p>
            <a:r>
              <a:rPr lang="en-US" dirty="0"/>
              <a:t>In the second letter to Timothy, as Paul is nearing the end of his life, there is a call to </a:t>
            </a:r>
            <a:r>
              <a:rPr lang="en-US" b="1" dirty="0"/>
              <a:t>endurance</a:t>
            </a:r>
            <a:r>
              <a:rPr lang="en-US" dirty="0"/>
              <a:t>. </a:t>
            </a:r>
          </a:p>
          <a:p>
            <a:r>
              <a:rPr lang="en-US" dirty="0"/>
              <a:t>Endurance is necessary to remain successful as a minister of the gospel. </a:t>
            </a:r>
          </a:p>
          <a:p>
            <a:r>
              <a:rPr lang="en-US" dirty="0"/>
              <a:t>This word not only applies to preachers, but for all believers.</a:t>
            </a:r>
          </a:p>
          <a:p>
            <a:endParaRPr lang="en-US" dirty="0"/>
          </a:p>
          <a:p>
            <a:r>
              <a:rPr lang="en-US" dirty="0"/>
              <a:t>Due to persecution, many have fallen and will continue to fall away from sound doctrine and holy living.</a:t>
            </a:r>
          </a:p>
          <a:p>
            <a:r>
              <a:rPr lang="en-US" dirty="0"/>
              <a:t>Paul is aware of this. As a seasoned missionary, church planter, teacher, he has seen it all. Yet his final words are this –  REMAIN faithful.</a:t>
            </a:r>
          </a:p>
          <a:p>
            <a:r>
              <a:rPr lang="en-US" dirty="0"/>
              <a:t>Proclaim the gospel. Live righteously. </a:t>
            </a:r>
          </a:p>
          <a:p>
            <a:r>
              <a:rPr lang="en-US" dirty="0"/>
              <a:t>Not by your own strength, but by the power of the Holy Spirit who empowers you to do so. </a:t>
            </a:r>
          </a:p>
          <a:p>
            <a:endParaRPr lang="en-US" dirty="0"/>
          </a:p>
          <a:p>
            <a:endParaRPr lang="en-US" dirty="0"/>
          </a:p>
          <a:p>
            <a:endParaRPr lang="en-US" dirty="0"/>
          </a:p>
          <a:p>
            <a:r>
              <a:rPr lang="en-US" dirty="0"/>
              <a:t>-------------------------------------------------------</a:t>
            </a:r>
          </a:p>
          <a:p>
            <a:endParaRPr lang="en-US" dirty="0"/>
          </a:p>
          <a:p>
            <a:r>
              <a:rPr lang="en-US" dirty="0"/>
              <a:t>Based on “The Big Idea Companion for Preaching and Teaching”</a:t>
            </a:r>
          </a:p>
          <a:p>
            <a:r>
              <a:rPr lang="en-US" dirty="0"/>
              <a:t>Chris </a:t>
            </a:r>
            <a:r>
              <a:rPr lang="en-US" dirty="0" err="1"/>
              <a:t>Rappazini</a:t>
            </a:r>
            <a:r>
              <a:rPr lang="en-US" dirty="0"/>
              <a:t>. “2 Timothy.” p.543</a:t>
            </a:r>
            <a:endParaRPr lang="en-US" dirty="0">
              <a:highlight>
                <a:srgbClr val="FFFF00"/>
              </a:highlight>
            </a:endParaRPr>
          </a:p>
          <a:p>
            <a:endParaRPr lang="en-US" dirty="0"/>
          </a:p>
          <a:p>
            <a:r>
              <a:rPr lang="en-US" sz="2000" b="1" dirty="0">
                <a:latin typeface="Beloved Sans" panose="02000505000000020004" pitchFamily="2" charset="77"/>
              </a:rPr>
              <a:t>The Big Idea of 2 Timothy</a:t>
            </a:r>
          </a:p>
          <a:p>
            <a:r>
              <a:rPr lang="en-US" sz="1200" dirty="0">
                <a:latin typeface="Beloved Sans" panose="02000505000000020004" pitchFamily="2" charset="77"/>
              </a:rPr>
              <a:t>“The Second Letter to Timothy is Paul’s final letter. Paul is imprisoned in Rome, and he senses his life on earth is nearing its end. He wants Timothy to visit so he can pass on his ideas about ministry and missionary plans.” – Chris </a:t>
            </a:r>
            <a:r>
              <a:rPr lang="en-US" sz="1200" dirty="0" err="1">
                <a:latin typeface="Beloved Sans" panose="02000505000000020004" pitchFamily="2" charset="77"/>
              </a:rPr>
              <a:t>Rappazini</a:t>
            </a:r>
            <a:r>
              <a:rPr lang="en-US" sz="1200" dirty="0">
                <a:latin typeface="Beloved Sans" panose="02000505000000020004" pitchFamily="2" charset="77"/>
              </a:rPr>
              <a:t> </a:t>
            </a:r>
            <a:endParaRPr lang="en-US" dirty="0"/>
          </a:p>
          <a:p>
            <a:endParaRPr lang="en-US" dirty="0"/>
          </a:p>
          <a:p>
            <a:r>
              <a:rPr lang="en-US" b="1" dirty="0"/>
              <a:t>Exegetical Idea: </a:t>
            </a:r>
            <a:r>
              <a:rPr lang="en-US" dirty="0"/>
              <a:t>Paul’s concluding charge to Timothy in his final letter is that although many have fallen and will fall away from right preaching and living because of persecutions that arise, </a:t>
            </a:r>
            <a:r>
              <a:rPr lang="en-US" u="sng" dirty="0"/>
              <a:t>believers are to remain faithful in proclaiming the gospel and living rightly</a:t>
            </a:r>
            <a:r>
              <a:rPr lang="en-US" dirty="0"/>
              <a:t>” (p.543) </a:t>
            </a:r>
          </a:p>
          <a:p>
            <a:endParaRPr lang="en-US" dirty="0"/>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fld id="{B8E3837E-D636-794A-B421-BCDEE0330BCC}" type="slidenum">
              <a:rPr lang="en-US" smtClean="0"/>
              <a:t>24</a:t>
            </a:fld>
            <a:endParaRPr lang="en-US"/>
          </a:p>
        </p:txBody>
      </p:sp>
    </p:spTree>
    <p:extLst>
      <p:ext uri="{BB962C8B-B14F-4D97-AF65-F5344CB8AC3E}">
        <p14:creationId xmlns:p14="http://schemas.microsoft.com/office/powerpoint/2010/main" val="29505345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dirty="0"/>
          </a:p>
        </p:txBody>
      </p:sp>
      <p:sp>
        <p:nvSpPr>
          <p:cNvPr id="4" name="Slide Number Placeholder 3"/>
          <p:cNvSpPr>
            <a:spLocks noGrp="1"/>
          </p:cNvSpPr>
          <p:nvPr>
            <p:ph type="sldNum" sz="quarter" idx="5"/>
          </p:nvPr>
        </p:nvSpPr>
        <p:spPr/>
        <p:txBody>
          <a:bodyPr/>
          <a:lstStyle/>
          <a:p>
            <a:fld id="{B8E3837E-D636-794A-B421-BCDEE0330BCC}" type="slidenum">
              <a:rPr lang="en-US" smtClean="0"/>
              <a:t>25</a:t>
            </a:fld>
            <a:endParaRPr lang="en-US"/>
          </a:p>
        </p:txBody>
      </p:sp>
    </p:spTree>
    <p:extLst>
      <p:ext uri="{BB962C8B-B14F-4D97-AF65-F5344CB8AC3E}">
        <p14:creationId xmlns:p14="http://schemas.microsoft.com/office/powerpoint/2010/main" val="24047854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dirty="0"/>
          </a:p>
        </p:txBody>
      </p:sp>
      <p:sp>
        <p:nvSpPr>
          <p:cNvPr id="4" name="Slide Number Placeholder 3"/>
          <p:cNvSpPr>
            <a:spLocks noGrp="1"/>
          </p:cNvSpPr>
          <p:nvPr>
            <p:ph type="sldNum" sz="quarter" idx="5"/>
          </p:nvPr>
        </p:nvSpPr>
        <p:spPr/>
        <p:txBody>
          <a:bodyPr/>
          <a:lstStyle/>
          <a:p>
            <a:fld id="{B8E3837E-D636-794A-B421-BCDEE0330BCC}" type="slidenum">
              <a:rPr lang="en-US" smtClean="0"/>
              <a:t>26</a:t>
            </a:fld>
            <a:endParaRPr lang="en-US"/>
          </a:p>
        </p:txBody>
      </p:sp>
    </p:spTree>
    <p:extLst>
      <p:ext uri="{BB962C8B-B14F-4D97-AF65-F5344CB8AC3E}">
        <p14:creationId xmlns:p14="http://schemas.microsoft.com/office/powerpoint/2010/main" val="1065613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What is the </a:t>
            </a:r>
            <a:r>
              <a:rPr lang="en-US" b="1" dirty="0"/>
              <a:t>“gift of God” </a:t>
            </a:r>
            <a:r>
              <a:rPr lang="en-US" dirty="0"/>
              <a:t>that is being referred here? </a:t>
            </a:r>
          </a:p>
          <a:p>
            <a:pPr marL="0" indent="0">
              <a:buFontTx/>
              <a:buNone/>
            </a:pPr>
            <a:endParaRPr lang="en-US" dirty="0"/>
          </a:p>
          <a:p>
            <a:pPr marL="0" indent="0">
              <a:buFontTx/>
              <a:buNone/>
            </a:pPr>
            <a:r>
              <a:rPr lang="en-US" dirty="0"/>
              <a:t>While some commentators believe the “gift of God” refers to the gifts of the Holy Spirit, I was more convinced by the view that it is referring to the </a:t>
            </a:r>
            <a:r>
              <a:rPr lang="en-US" b="1" dirty="0"/>
              <a:t>gift of salvation. </a:t>
            </a:r>
          </a:p>
          <a:p>
            <a:pPr marL="0" indent="0">
              <a:buFontTx/>
              <a:buNone/>
            </a:pPr>
            <a:endParaRPr lang="en-US" b="0" dirty="0"/>
          </a:p>
          <a:p>
            <a:pPr marL="0" indent="0">
              <a:buFontTx/>
              <a:buNone/>
            </a:pPr>
            <a:r>
              <a:rPr lang="en-US" dirty="0"/>
              <a:t>Paul refers to the “gift of God” in two other letters – once in Romans and once in Ephesians. </a:t>
            </a:r>
          </a:p>
          <a:p>
            <a:pPr marL="0" indent="0">
              <a:buFontTx/>
              <a:buNone/>
            </a:pPr>
            <a:r>
              <a:rPr lang="en-US" dirty="0"/>
              <a:t>In Romans 6:23, it reads “for the wages of sin is death, but the gift of God is eternal life in Christ Jesus our Lord.”</a:t>
            </a:r>
          </a:p>
          <a:p>
            <a:pPr marL="0" indent="0">
              <a:buFontTx/>
              <a:buNone/>
            </a:pPr>
            <a:r>
              <a:rPr lang="en-US" dirty="0"/>
              <a:t>In Ephesians 2:8, it reads, “for it is by grace you have been saved, through faith – and this is not from yourselves, it is the gift of God.” </a:t>
            </a:r>
          </a:p>
          <a:p>
            <a:pPr marL="0" indent="0">
              <a:buFontTx/>
              <a:buNone/>
            </a:pPr>
            <a:endParaRPr lang="en-US" dirty="0"/>
          </a:p>
          <a:p>
            <a:pPr marL="0" indent="0">
              <a:buFontTx/>
              <a:buNone/>
            </a:pPr>
            <a:r>
              <a:rPr lang="en-US" dirty="0"/>
              <a:t>So, as you read chapter 1 again, note how Paul connects his salvation to his calling as an apostle and a teacher. </a:t>
            </a:r>
          </a:p>
          <a:p>
            <a:pPr marL="0" indent="0">
              <a:buFontTx/>
              <a:buNone/>
            </a:pPr>
            <a:endParaRPr lang="en-US" dirty="0"/>
          </a:p>
          <a:p>
            <a:pPr marL="0" indent="0">
              <a:buFontTx/>
              <a:buNone/>
            </a:pPr>
            <a:r>
              <a:rPr lang="en-US" dirty="0"/>
              <a:t>He talks about the work of the Holy Spirit that empowers believers with power, love, and self-discipline. </a:t>
            </a:r>
          </a:p>
          <a:p>
            <a:pPr marL="0" indent="0">
              <a:buFontTx/>
              <a:buNone/>
            </a:pPr>
            <a:r>
              <a:rPr lang="en-US" dirty="0"/>
              <a:t>He reminds us that God saves us and calls us to a holy life, because of grace. And this grace was given in Christ Jesus. And of this good news of being saved in Christ Jesus, Paul was appointed to be the apostle and teacher that he is. He was appointed to bless and serve the Christian community with his giftings.</a:t>
            </a:r>
          </a:p>
          <a:p>
            <a:pPr marL="0" indent="0">
              <a:buFontTx/>
              <a:buNone/>
            </a:pPr>
            <a:endParaRPr lang="en-US" dirty="0"/>
          </a:p>
          <a:p>
            <a:pPr marL="0" indent="0">
              <a:buFontTx/>
              <a:buNone/>
            </a:pPr>
            <a:r>
              <a:rPr lang="en-US" dirty="0"/>
              <a:t>It appears there is a connection between salvation and the calling to serve others. That this is all part of fanning into flame the salvation we have received. For Timothy specifically, Paul tells him to serve as a soldier for Christ that preaches the Word.</a:t>
            </a:r>
          </a:p>
          <a:p>
            <a:pPr marL="0" indent="0">
              <a:buFontTx/>
              <a:buNone/>
            </a:pPr>
            <a:endParaRPr lang="en-US" dirty="0"/>
          </a:p>
          <a:p>
            <a:pPr marL="0" indent="0">
              <a:buFontTx/>
              <a:buNone/>
            </a:pPr>
            <a:r>
              <a:rPr lang="en-US" dirty="0"/>
              <a:t>&lt;click&gt; </a:t>
            </a:r>
          </a:p>
          <a:p>
            <a:pPr marL="0" indent="0">
              <a:buFontTx/>
              <a:buNone/>
            </a:pPr>
            <a:r>
              <a:rPr lang="en-US" dirty="0"/>
              <a:t>In this chapter, we see a glimpse of the mysterious work of the Holy Spirit that confirms our salvation and empowers us coming together with our actions to fan the flame. </a:t>
            </a:r>
          </a:p>
          <a:p>
            <a:pPr marL="0" indent="0">
              <a:buFontTx/>
              <a:buNone/>
            </a:pPr>
            <a:r>
              <a:rPr lang="en-US" dirty="0"/>
              <a:t>Let me read for you this paragraph to better illustrate this. </a:t>
            </a:r>
          </a:p>
          <a:p>
            <a:pPr marL="0" indent="0">
              <a:buFontTx/>
              <a:buNone/>
            </a:pPr>
            <a:endParaRPr lang="en-US" dirty="0"/>
          </a:p>
          <a:p>
            <a:pPr marL="0" indent="0">
              <a:buFontTx/>
              <a:buNone/>
            </a:pPr>
            <a:endParaRPr lang="en-US" dirty="0"/>
          </a:p>
          <a:p>
            <a:pPr marL="0" indent="0">
              <a:buFontTx/>
              <a:buNone/>
            </a:pPr>
            <a:r>
              <a:rPr lang="en-US" b="1" i="0" u="none" strike="noStrike" dirty="0">
                <a:effectLst/>
                <a:latin typeface="system-ui"/>
              </a:rPr>
              <a:t>Chapter Summary</a:t>
            </a:r>
            <a:br>
              <a:rPr lang="en-US" dirty="0"/>
            </a:br>
            <a:r>
              <a:rPr lang="en-US" dirty="0"/>
              <a:t>“</a:t>
            </a:r>
            <a:r>
              <a:rPr lang="en-US" b="0" i="0" u="none" strike="noStrike" dirty="0">
                <a:solidFill>
                  <a:srgbClr val="7A7A7B"/>
                </a:solidFill>
                <a:effectLst/>
                <a:latin typeface="system-ui"/>
              </a:rPr>
              <a:t>Paul introduces himself, then recaps Timothy's path to becoming a minister. He reminds Timothy of how his family brought him up in the faith, and then how Timothy served faithfully with Paul in the past. Paul then focuses on two primary ideas. First, that Timothy's background in the faith should give him the courage to stand fast against hard times. Second, that Timothy should use that courage to defend the truth of the gospel message. Paul will use these points and examples as the foundation for the rest of his letter.”</a:t>
            </a:r>
          </a:p>
          <a:p>
            <a:pPr marL="0" indent="0">
              <a:buFontTx/>
              <a:buNone/>
            </a:pPr>
            <a:endParaRPr lang="en-US" b="0" i="0" u="none" strike="noStrike" dirty="0">
              <a:solidFill>
                <a:srgbClr val="7A7A7B"/>
              </a:solidFill>
              <a:effectLst/>
              <a:latin typeface="system-ui"/>
            </a:endParaRPr>
          </a:p>
          <a:p>
            <a:pPr marL="0" indent="0">
              <a:buFontTx/>
              <a:buNone/>
            </a:pPr>
            <a:endParaRPr lang="en-US" dirty="0"/>
          </a:p>
        </p:txBody>
      </p:sp>
      <p:sp>
        <p:nvSpPr>
          <p:cNvPr id="4" name="Slide Number Placeholder 3"/>
          <p:cNvSpPr>
            <a:spLocks noGrp="1"/>
          </p:cNvSpPr>
          <p:nvPr>
            <p:ph type="sldNum" sz="quarter" idx="5"/>
          </p:nvPr>
        </p:nvSpPr>
        <p:spPr/>
        <p:txBody>
          <a:bodyPr/>
          <a:lstStyle/>
          <a:p>
            <a:fld id="{B8E3837E-D636-794A-B421-BCDEE0330BCC}" type="slidenum">
              <a:rPr lang="en-US" smtClean="0"/>
              <a:t>27</a:t>
            </a:fld>
            <a:endParaRPr lang="en-US"/>
          </a:p>
        </p:txBody>
      </p:sp>
    </p:spTree>
    <p:extLst>
      <p:ext uri="{BB962C8B-B14F-4D97-AF65-F5344CB8AC3E}">
        <p14:creationId xmlns:p14="http://schemas.microsoft.com/office/powerpoint/2010/main" val="15201908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P. 183 from </a:t>
            </a:r>
            <a:r>
              <a:rPr lang="en-US" i="1" dirty="0"/>
              <a:t>Exploring the New Testament </a:t>
            </a:r>
            <a:endParaRPr lang="en-US" dirty="0"/>
          </a:p>
        </p:txBody>
      </p:sp>
      <p:sp>
        <p:nvSpPr>
          <p:cNvPr id="4" name="Slide Number Placeholder 3"/>
          <p:cNvSpPr>
            <a:spLocks noGrp="1"/>
          </p:cNvSpPr>
          <p:nvPr>
            <p:ph type="sldNum" sz="quarter" idx="5"/>
          </p:nvPr>
        </p:nvSpPr>
        <p:spPr/>
        <p:txBody>
          <a:bodyPr/>
          <a:lstStyle/>
          <a:p>
            <a:fld id="{B8E3837E-D636-794A-B421-BCDEE0330BCC}" type="slidenum">
              <a:rPr lang="en-US" smtClean="0"/>
              <a:t>28</a:t>
            </a:fld>
            <a:endParaRPr lang="en-US"/>
          </a:p>
        </p:txBody>
      </p:sp>
    </p:spTree>
    <p:extLst>
      <p:ext uri="{BB962C8B-B14F-4D97-AF65-F5344CB8AC3E}">
        <p14:creationId xmlns:p14="http://schemas.microsoft.com/office/powerpoint/2010/main" val="21406648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 183 from </a:t>
            </a:r>
            <a:r>
              <a:rPr lang="en-US" i="1" dirty="0"/>
              <a:t>Exploring the New Testament </a:t>
            </a:r>
            <a:endParaRPr lang="en-US" dirty="0"/>
          </a:p>
          <a:p>
            <a:pPr marL="0" indent="0">
              <a:buFontTx/>
              <a:buNone/>
            </a:pPr>
            <a:endParaRPr lang="en-US" dirty="0"/>
          </a:p>
        </p:txBody>
      </p:sp>
      <p:sp>
        <p:nvSpPr>
          <p:cNvPr id="4" name="Slide Number Placeholder 3"/>
          <p:cNvSpPr>
            <a:spLocks noGrp="1"/>
          </p:cNvSpPr>
          <p:nvPr>
            <p:ph type="sldNum" sz="quarter" idx="5"/>
          </p:nvPr>
        </p:nvSpPr>
        <p:spPr/>
        <p:txBody>
          <a:bodyPr/>
          <a:lstStyle/>
          <a:p>
            <a:fld id="{B8E3837E-D636-794A-B421-BCDEE0330BCC}" type="slidenum">
              <a:rPr lang="en-US" smtClean="0"/>
              <a:t>29</a:t>
            </a:fld>
            <a:endParaRPr lang="en-US"/>
          </a:p>
        </p:txBody>
      </p:sp>
    </p:spTree>
    <p:extLst>
      <p:ext uri="{BB962C8B-B14F-4D97-AF65-F5344CB8AC3E}">
        <p14:creationId xmlns:p14="http://schemas.microsoft.com/office/powerpoint/2010/main" val="3436398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Special credit to these three books where I gathered most of my information for today’s session. </a:t>
            </a:r>
          </a:p>
        </p:txBody>
      </p:sp>
      <p:sp>
        <p:nvSpPr>
          <p:cNvPr id="4" name="Slide Number Placeholder 3"/>
          <p:cNvSpPr>
            <a:spLocks noGrp="1"/>
          </p:cNvSpPr>
          <p:nvPr>
            <p:ph type="sldNum" sz="quarter" idx="5"/>
          </p:nvPr>
        </p:nvSpPr>
        <p:spPr/>
        <p:txBody>
          <a:bodyPr/>
          <a:lstStyle/>
          <a:p>
            <a:fld id="{B8E3837E-D636-794A-B421-BCDEE0330BCC}" type="slidenum">
              <a:rPr lang="en-US" smtClean="0"/>
              <a:t>12</a:t>
            </a:fld>
            <a:endParaRPr lang="en-US"/>
          </a:p>
        </p:txBody>
      </p:sp>
    </p:spTree>
    <p:extLst>
      <p:ext uri="{BB962C8B-B14F-4D97-AF65-F5344CB8AC3E}">
        <p14:creationId xmlns:p14="http://schemas.microsoft.com/office/powerpoint/2010/main" val="29432043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 183 from </a:t>
            </a:r>
            <a:r>
              <a:rPr lang="en-US" i="1" dirty="0"/>
              <a:t>Exploring the New Testament </a:t>
            </a:r>
            <a:endParaRPr lang="en-US" dirty="0"/>
          </a:p>
          <a:p>
            <a:pPr marL="0" indent="0">
              <a:buFontTx/>
              <a:buNone/>
            </a:pPr>
            <a:endParaRPr lang="en-US" dirty="0"/>
          </a:p>
        </p:txBody>
      </p:sp>
      <p:sp>
        <p:nvSpPr>
          <p:cNvPr id="4" name="Slide Number Placeholder 3"/>
          <p:cNvSpPr>
            <a:spLocks noGrp="1"/>
          </p:cNvSpPr>
          <p:nvPr>
            <p:ph type="sldNum" sz="quarter" idx="5"/>
          </p:nvPr>
        </p:nvSpPr>
        <p:spPr/>
        <p:txBody>
          <a:bodyPr/>
          <a:lstStyle/>
          <a:p>
            <a:fld id="{B8E3837E-D636-794A-B421-BCDEE0330BCC}" type="slidenum">
              <a:rPr lang="en-US" smtClean="0"/>
              <a:t>30</a:t>
            </a:fld>
            <a:endParaRPr lang="en-US"/>
          </a:p>
        </p:txBody>
      </p:sp>
    </p:spTree>
    <p:extLst>
      <p:ext uri="{BB962C8B-B14F-4D97-AF65-F5344CB8AC3E}">
        <p14:creationId xmlns:p14="http://schemas.microsoft.com/office/powerpoint/2010/main" val="14981070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dirty="0"/>
          </a:p>
        </p:txBody>
      </p:sp>
      <p:sp>
        <p:nvSpPr>
          <p:cNvPr id="4" name="Slide Number Placeholder 3"/>
          <p:cNvSpPr>
            <a:spLocks noGrp="1"/>
          </p:cNvSpPr>
          <p:nvPr>
            <p:ph type="sldNum" sz="quarter" idx="5"/>
          </p:nvPr>
        </p:nvSpPr>
        <p:spPr/>
        <p:txBody>
          <a:bodyPr/>
          <a:lstStyle/>
          <a:p>
            <a:fld id="{B8E3837E-D636-794A-B421-BCDEE0330BCC}" type="slidenum">
              <a:rPr lang="en-US" smtClean="0"/>
              <a:t>31</a:t>
            </a:fld>
            <a:endParaRPr lang="en-US"/>
          </a:p>
        </p:txBody>
      </p:sp>
    </p:spTree>
    <p:extLst>
      <p:ext uri="{BB962C8B-B14F-4D97-AF65-F5344CB8AC3E}">
        <p14:creationId xmlns:p14="http://schemas.microsoft.com/office/powerpoint/2010/main" val="36166670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Part 6: The Spirit in the Pastoral Epistles, Hebrews, and Revelation </a:t>
            </a:r>
            <a:endParaRPr lang="en-US" b="0" dirty="0"/>
          </a:p>
          <a:p>
            <a:endParaRPr lang="en-US" b="0" dirty="0"/>
          </a:p>
        </p:txBody>
      </p:sp>
      <p:sp>
        <p:nvSpPr>
          <p:cNvPr id="4" name="Slide Number Placeholder 3"/>
          <p:cNvSpPr>
            <a:spLocks noGrp="1"/>
          </p:cNvSpPr>
          <p:nvPr>
            <p:ph type="sldNum" sz="quarter" idx="5"/>
          </p:nvPr>
        </p:nvSpPr>
        <p:spPr/>
        <p:txBody>
          <a:bodyPr/>
          <a:lstStyle/>
          <a:p>
            <a:fld id="{B8E3837E-D636-794A-B421-BCDEE0330BCC}" type="slidenum">
              <a:rPr lang="en-US" smtClean="0"/>
              <a:t>32</a:t>
            </a:fld>
            <a:endParaRPr lang="en-US"/>
          </a:p>
        </p:txBody>
      </p:sp>
    </p:spTree>
    <p:extLst>
      <p:ext uri="{BB962C8B-B14F-4D97-AF65-F5344CB8AC3E}">
        <p14:creationId xmlns:p14="http://schemas.microsoft.com/office/powerpoint/2010/main" val="4872220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epistle makes lots of references to the Old Testament, which includes priestly language, rituals and the order of worship. That is why I cannot do justice in this short amount of time to talk about Hebrews.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This letter is unique in many ways.</a:t>
            </a:r>
            <a:endParaRPr lang="en-US" dirty="0"/>
          </a:p>
          <a:p>
            <a:r>
              <a:rPr lang="en-US" b="0" dirty="0"/>
              <a:t>Hebrews was originally written in Greek, in an ”elegant style.” </a:t>
            </a:r>
          </a:p>
          <a:p>
            <a:r>
              <a:rPr lang="en-US" b="0" dirty="0"/>
              <a:t>Meaning this is high class material. There are 169 Greek words in this letter alone that do not occur anywhere else in the New Testament. </a:t>
            </a:r>
          </a:p>
          <a:p>
            <a:endParaRPr lang="en-US" b="0" dirty="0"/>
          </a:p>
          <a:p>
            <a:r>
              <a:rPr lang="en-US" b="0" dirty="0"/>
              <a:t>Furthermore, this is the one letter where the </a:t>
            </a:r>
            <a:r>
              <a:rPr lang="en-US" b="1" dirty="0"/>
              <a:t>author</a:t>
            </a:r>
            <a:r>
              <a:rPr lang="en-US" b="0" dirty="0"/>
              <a:t> remains uncertain. </a:t>
            </a:r>
          </a:p>
          <a:p>
            <a:r>
              <a:rPr lang="en-US" b="0" dirty="0"/>
              <a:t>Some suggested Paul to be the author. However, the literary style, rhetoric of Hebrews differs to the other Pauline writings.</a:t>
            </a:r>
          </a:p>
          <a:p>
            <a:endParaRPr lang="en-US" b="1" dirty="0"/>
          </a:p>
          <a:p>
            <a:r>
              <a:rPr lang="en-US" b="1" dirty="0"/>
              <a:t>Audience</a:t>
            </a:r>
            <a:r>
              <a:rPr lang="en-US" b="0" dirty="0"/>
              <a:t> is also quite uncertain! Scholars disagree where the specific audience is located, though many suggest Rome, Jerusalem, or Alexandria (large Diaspora Jewish community). </a:t>
            </a:r>
            <a:endParaRPr lang="en-US" b="1" dirty="0"/>
          </a:p>
          <a:p>
            <a:endParaRPr lang="en-US" dirty="0"/>
          </a:p>
          <a:p>
            <a:r>
              <a:rPr lang="en-US" b="1" dirty="0"/>
              <a:t>Christians of Greek background: </a:t>
            </a:r>
            <a:r>
              <a:rPr lang="en-US" b="0" dirty="0"/>
              <a:t>gentile Christians who started pagan, but eventually became converted through the teachings of the apostles</a:t>
            </a:r>
            <a:endParaRPr lang="en-US" b="1" dirty="0"/>
          </a:p>
          <a:p>
            <a:endParaRPr lang="en-US" dirty="0"/>
          </a:p>
          <a:p>
            <a:r>
              <a:rPr lang="en-US" b="1" dirty="0"/>
              <a:t>Context: </a:t>
            </a:r>
            <a:r>
              <a:rPr lang="en-US" dirty="0"/>
              <a:t>Followers of Jesus, believing He is the Messiah</a:t>
            </a:r>
          </a:p>
          <a:p>
            <a:r>
              <a:rPr lang="en-US" dirty="0"/>
              <a:t>Facing persecution and suffering. </a:t>
            </a:r>
          </a:p>
          <a:p>
            <a:endParaRPr lang="en-US" dirty="0"/>
          </a:p>
        </p:txBody>
      </p:sp>
      <p:sp>
        <p:nvSpPr>
          <p:cNvPr id="4" name="Slide Number Placeholder 3"/>
          <p:cNvSpPr>
            <a:spLocks noGrp="1"/>
          </p:cNvSpPr>
          <p:nvPr>
            <p:ph type="sldNum" sz="quarter" idx="5"/>
          </p:nvPr>
        </p:nvSpPr>
        <p:spPr/>
        <p:txBody>
          <a:bodyPr/>
          <a:lstStyle/>
          <a:p>
            <a:fld id="{B8E3837E-D636-794A-B421-BCDEE0330BCC}" type="slidenum">
              <a:rPr lang="en-US" smtClean="0"/>
              <a:t>33</a:t>
            </a:fld>
            <a:endParaRPr lang="en-US"/>
          </a:p>
        </p:txBody>
      </p:sp>
    </p:spTree>
    <p:extLst>
      <p:ext uri="{BB962C8B-B14F-4D97-AF65-F5344CB8AC3E}">
        <p14:creationId xmlns:p14="http://schemas.microsoft.com/office/powerpoint/2010/main" val="3007632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 small snapshot from the Bible Project. </a:t>
            </a:r>
          </a:p>
        </p:txBody>
      </p:sp>
      <p:sp>
        <p:nvSpPr>
          <p:cNvPr id="4" name="Slide Number Placeholder 3"/>
          <p:cNvSpPr>
            <a:spLocks noGrp="1"/>
          </p:cNvSpPr>
          <p:nvPr>
            <p:ph type="sldNum" sz="quarter" idx="5"/>
          </p:nvPr>
        </p:nvSpPr>
        <p:spPr/>
        <p:txBody>
          <a:bodyPr/>
          <a:lstStyle/>
          <a:p>
            <a:fld id="{B8E3837E-D636-794A-B421-BCDEE0330BCC}" type="slidenum">
              <a:rPr lang="en-US" smtClean="0"/>
              <a:t>34</a:t>
            </a:fld>
            <a:endParaRPr lang="en-US"/>
          </a:p>
        </p:txBody>
      </p:sp>
    </p:spTree>
    <p:extLst>
      <p:ext uri="{BB962C8B-B14F-4D97-AF65-F5344CB8AC3E}">
        <p14:creationId xmlns:p14="http://schemas.microsoft.com/office/powerpoint/2010/main" val="32334918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Rich with Old Testament references.</a:t>
            </a:r>
          </a:p>
          <a:p>
            <a:r>
              <a:rPr lang="en-US" sz="1200" dirty="0">
                <a:latin typeface="Baskerville" panose="02020502070401020303" pitchFamily="18" charset="0"/>
                <a:ea typeface="Baskerville" panose="02020502070401020303" pitchFamily="18" charset="0"/>
              </a:rPr>
              <a:t>- The angels</a:t>
            </a:r>
          </a:p>
          <a:p>
            <a:r>
              <a:rPr lang="en-US" sz="1200" dirty="0">
                <a:latin typeface="Baskerville" panose="02020502070401020303" pitchFamily="18" charset="0"/>
                <a:ea typeface="Baskerville" panose="02020502070401020303" pitchFamily="18" charset="0"/>
              </a:rPr>
              <a:t>- Over all major figures of the Old Testament (Moses, Joshua)</a:t>
            </a:r>
          </a:p>
          <a:p>
            <a:r>
              <a:rPr lang="en-US" sz="1200" dirty="0">
                <a:latin typeface="Baskerville" panose="02020502070401020303" pitchFamily="18" charset="0"/>
                <a:ea typeface="Baskerville" panose="02020502070401020303" pitchFamily="18" charset="0"/>
              </a:rPr>
              <a:t>- High priest (Melchizedek)</a:t>
            </a:r>
          </a:p>
          <a:p>
            <a:r>
              <a:rPr lang="en-US" dirty="0"/>
              <a:t> </a:t>
            </a:r>
            <a:endParaRPr lang="en-US" b="1" dirty="0"/>
          </a:p>
          <a:p>
            <a:r>
              <a:rPr lang="en-US" b="1" dirty="0"/>
              <a:t>Larger purpose: </a:t>
            </a:r>
            <a:r>
              <a:rPr lang="en-US" dirty="0"/>
              <a:t>Jesus is elevated above all the old covenantal system. Jesus changed the way how people can be reconciled with God.</a:t>
            </a:r>
          </a:p>
          <a:p>
            <a:endParaRPr lang="en-US" dirty="0"/>
          </a:p>
          <a:p>
            <a:r>
              <a:rPr lang="en-US" dirty="0"/>
              <a:t>We see this pointing towards Jesus, who is the Perfect Sacrifice, which is </a:t>
            </a:r>
            <a:r>
              <a:rPr lang="en-US" b="1" dirty="0"/>
              <a:t>ULTIMATE</a:t>
            </a:r>
            <a:r>
              <a:rPr lang="en-US" dirty="0"/>
              <a:t> revelation of God’s love &amp; mercy. </a:t>
            </a:r>
          </a:p>
          <a:p>
            <a:endParaRPr lang="en-US" dirty="0"/>
          </a:p>
          <a:p>
            <a:r>
              <a:rPr lang="en-US" dirty="0"/>
              <a:t>In fact, He is GOD. </a:t>
            </a:r>
          </a:p>
          <a:p>
            <a:endParaRPr lang="en-US" dirty="0"/>
          </a:p>
          <a:p>
            <a:endParaRPr lang="en-US" dirty="0"/>
          </a:p>
        </p:txBody>
      </p:sp>
      <p:sp>
        <p:nvSpPr>
          <p:cNvPr id="4" name="Slide Number Placeholder 3"/>
          <p:cNvSpPr>
            <a:spLocks noGrp="1"/>
          </p:cNvSpPr>
          <p:nvPr>
            <p:ph type="sldNum" sz="quarter" idx="5"/>
          </p:nvPr>
        </p:nvSpPr>
        <p:spPr/>
        <p:txBody>
          <a:bodyPr/>
          <a:lstStyle/>
          <a:p>
            <a:fld id="{B8E3837E-D636-794A-B421-BCDEE0330BCC}" type="slidenum">
              <a:rPr lang="en-US" smtClean="0"/>
              <a:t>35</a:t>
            </a:fld>
            <a:endParaRPr lang="en-US"/>
          </a:p>
        </p:txBody>
      </p:sp>
    </p:spTree>
    <p:extLst>
      <p:ext uri="{BB962C8B-B14F-4D97-AF65-F5344CB8AC3E}">
        <p14:creationId xmlns:p14="http://schemas.microsoft.com/office/powerpoint/2010/main" val="28142036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8E3837E-D636-794A-B421-BCDEE0330BCC}" type="slidenum">
              <a:rPr lang="en-US" smtClean="0"/>
              <a:t>36</a:t>
            </a:fld>
            <a:endParaRPr lang="en-US"/>
          </a:p>
        </p:txBody>
      </p:sp>
    </p:spTree>
    <p:extLst>
      <p:ext uri="{BB962C8B-B14F-4D97-AF65-F5344CB8AC3E}">
        <p14:creationId xmlns:p14="http://schemas.microsoft.com/office/powerpoint/2010/main" val="15425276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the language exalts who Christ is, spurring the audience to pursue Christ, the author is essentially saying,</a:t>
            </a:r>
          </a:p>
          <a:p>
            <a:r>
              <a:rPr lang="en-US" dirty="0"/>
              <a:t>“Don’t return to the old ways of the Old Covenant. Someone greater is here!</a:t>
            </a:r>
          </a:p>
          <a:p>
            <a:r>
              <a:rPr lang="en-US" dirty="0"/>
              <a:t>In fact, to reject Jesus, is to reject God himself. </a:t>
            </a:r>
          </a:p>
          <a:p>
            <a:endParaRPr lang="en-US" dirty="0"/>
          </a:p>
          <a:p>
            <a:r>
              <a:rPr lang="en-US" dirty="0"/>
              <a:t>This is a warning!</a:t>
            </a:r>
          </a:p>
          <a:p>
            <a:endParaRPr lang="en-US" dirty="0"/>
          </a:p>
          <a:p>
            <a:endParaRPr lang="en-US" dirty="0"/>
          </a:p>
        </p:txBody>
      </p:sp>
      <p:sp>
        <p:nvSpPr>
          <p:cNvPr id="4" name="Slide Number Placeholder 3"/>
          <p:cNvSpPr>
            <a:spLocks noGrp="1"/>
          </p:cNvSpPr>
          <p:nvPr>
            <p:ph type="sldNum" sz="quarter" idx="5"/>
          </p:nvPr>
        </p:nvSpPr>
        <p:spPr/>
        <p:txBody>
          <a:bodyPr/>
          <a:lstStyle/>
          <a:p>
            <a:fld id="{B8E3837E-D636-794A-B421-BCDEE0330BCC}" type="slidenum">
              <a:rPr lang="en-US" smtClean="0"/>
              <a:t>37</a:t>
            </a:fld>
            <a:endParaRPr lang="en-US"/>
          </a:p>
        </p:txBody>
      </p:sp>
    </p:spTree>
    <p:extLst>
      <p:ext uri="{BB962C8B-B14F-4D97-AF65-F5344CB8AC3E}">
        <p14:creationId xmlns:p14="http://schemas.microsoft.com/office/powerpoint/2010/main" val="4555339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Atonement language: </a:t>
            </a:r>
            <a:r>
              <a:rPr lang="en-US" b="0" dirty="0"/>
              <a:t>meaning Jesus offered himself once and for all as the ultimate sacrifice, which inaugurates the new covenant that secures our forgiveness. Therefore, with confidence through the blood of Jesus we can enter in the Holy place.</a:t>
            </a:r>
          </a:p>
          <a:p>
            <a:endParaRPr lang="en-US" b="0" dirty="0"/>
          </a:p>
          <a:p>
            <a:r>
              <a:rPr lang="en-US" b="0" dirty="0"/>
              <a:t>Because of what Christ has done, believers are encouraged to hold fast to hope. </a:t>
            </a:r>
          </a:p>
          <a:p>
            <a:r>
              <a:rPr lang="en-US" b="0" dirty="0"/>
              <a:t>Jesus is already the example for us of persevering faith. </a:t>
            </a:r>
          </a:p>
          <a:p>
            <a:endParaRPr lang="en-US" b="0" dirty="0"/>
          </a:p>
          <a:p>
            <a:r>
              <a:rPr lang="en-US" b="0" dirty="0"/>
              <a:t>This is important as we pause to reflect what the audience were going through.</a:t>
            </a:r>
          </a:p>
          <a:p>
            <a:r>
              <a:rPr lang="en-US" dirty="0"/>
              <a:t>Followers of Jesus, believing He is the Messiah</a:t>
            </a:r>
          </a:p>
          <a:p>
            <a:r>
              <a:rPr lang="en-US" dirty="0"/>
              <a:t>Facing persecution and suffering. </a:t>
            </a:r>
          </a:p>
          <a:p>
            <a:endParaRPr lang="en-US" b="0" dirty="0"/>
          </a:p>
          <a:p>
            <a:r>
              <a:rPr lang="en-US" b="0" dirty="0"/>
              <a:t>Depending on how well-versed they were in the Hebrew Scriptures, they probably faced the temptation to revert back to their old ways of worship. Following the Mosaic Law, sacrificial system that only allows for temporary cleansing.</a:t>
            </a:r>
          </a:p>
          <a:p>
            <a:endParaRPr lang="en-US" b="0" dirty="0"/>
          </a:p>
          <a:p>
            <a:r>
              <a:rPr lang="en-US" dirty="0"/>
              <a:t>Old ways, of the Old covenant. Don’t go back to the old covenant! </a:t>
            </a:r>
          </a:p>
          <a:p>
            <a:r>
              <a:rPr lang="en-US" dirty="0"/>
              <a:t>The new covenant is here! Jesus completed – it is finish. New Covenant, sins can be forgiven once and for all.</a:t>
            </a:r>
          </a:p>
          <a:p>
            <a:endParaRPr lang="en-US" dirty="0"/>
          </a:p>
          <a:p>
            <a:r>
              <a:rPr lang="en-US" dirty="0"/>
              <a:t>HOLD fast to Jesus </a:t>
            </a:r>
          </a:p>
          <a:p>
            <a:r>
              <a:rPr lang="en-US" dirty="0"/>
              <a:t>Warning against rejecting Jesus. To reject Jesus is rejecting God.</a:t>
            </a:r>
          </a:p>
          <a:p>
            <a:endParaRPr lang="en-US" dirty="0"/>
          </a:p>
          <a:p>
            <a:r>
              <a:rPr lang="en-US" b="0" dirty="0"/>
              <a:t> </a:t>
            </a:r>
            <a:endParaRPr lang="en-US" b="1" dirty="0"/>
          </a:p>
        </p:txBody>
      </p:sp>
      <p:sp>
        <p:nvSpPr>
          <p:cNvPr id="4" name="Slide Number Placeholder 3"/>
          <p:cNvSpPr>
            <a:spLocks noGrp="1"/>
          </p:cNvSpPr>
          <p:nvPr>
            <p:ph type="sldNum" sz="quarter" idx="5"/>
          </p:nvPr>
        </p:nvSpPr>
        <p:spPr/>
        <p:txBody>
          <a:bodyPr/>
          <a:lstStyle/>
          <a:p>
            <a:fld id="{B8E3837E-D636-794A-B421-BCDEE0330BCC}" type="slidenum">
              <a:rPr lang="en-US" smtClean="0"/>
              <a:t>38</a:t>
            </a:fld>
            <a:endParaRPr lang="en-US"/>
          </a:p>
        </p:txBody>
      </p:sp>
    </p:spTree>
    <p:extLst>
      <p:ext uri="{BB962C8B-B14F-4D97-AF65-F5344CB8AC3E}">
        <p14:creationId xmlns:p14="http://schemas.microsoft.com/office/powerpoint/2010/main" val="208993827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fld id="{B8E3837E-D636-794A-B421-BCDEE0330BCC}" type="slidenum">
              <a:rPr lang="en-US" smtClean="0"/>
              <a:t>39</a:t>
            </a:fld>
            <a:endParaRPr lang="en-US"/>
          </a:p>
        </p:txBody>
      </p:sp>
    </p:spTree>
    <p:extLst>
      <p:ext uri="{BB962C8B-B14F-4D97-AF65-F5344CB8AC3E}">
        <p14:creationId xmlns:p14="http://schemas.microsoft.com/office/powerpoint/2010/main" val="12348396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We are now at the final part of our Bible Study. </a:t>
            </a:r>
            <a:r>
              <a:rPr lang="en-US" b="1" dirty="0"/>
              <a:t>Part 6: The Spirit in the Pastoral Epistles, Hebrews, and Revelation </a:t>
            </a:r>
            <a:endParaRPr lang="en-US" b="0" dirty="0"/>
          </a:p>
          <a:p>
            <a:endParaRPr lang="en-US" b="0" dirty="0"/>
          </a:p>
          <a:p>
            <a:r>
              <a:rPr lang="en-US" b="0" dirty="0"/>
              <a:t>To start off, let’s take a brief look at what “pastoral epistles” are</a:t>
            </a:r>
          </a:p>
          <a:p>
            <a:r>
              <a:rPr lang="en-US" b="0" dirty="0"/>
              <a:t>&lt;click&gt; circle around Pastoral Epistles</a:t>
            </a:r>
          </a:p>
          <a:p>
            <a:endParaRPr lang="en-US" b="0" dirty="0"/>
          </a:p>
        </p:txBody>
      </p:sp>
      <p:sp>
        <p:nvSpPr>
          <p:cNvPr id="4" name="Slide Number Placeholder 3"/>
          <p:cNvSpPr>
            <a:spLocks noGrp="1"/>
          </p:cNvSpPr>
          <p:nvPr>
            <p:ph type="sldNum" sz="quarter" idx="5"/>
          </p:nvPr>
        </p:nvSpPr>
        <p:spPr/>
        <p:txBody>
          <a:bodyPr/>
          <a:lstStyle/>
          <a:p>
            <a:fld id="{B8E3837E-D636-794A-B421-BCDEE0330BCC}" type="slidenum">
              <a:rPr lang="en-US" smtClean="0"/>
              <a:t>13</a:t>
            </a:fld>
            <a:endParaRPr lang="en-US"/>
          </a:p>
        </p:txBody>
      </p:sp>
    </p:spTree>
    <p:extLst>
      <p:ext uri="{BB962C8B-B14F-4D97-AF65-F5344CB8AC3E}">
        <p14:creationId xmlns:p14="http://schemas.microsoft.com/office/powerpoint/2010/main" val="742193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letter talks a lot about Jesus.</a:t>
            </a:r>
          </a:p>
          <a:p>
            <a:r>
              <a:rPr lang="en-US" dirty="0"/>
              <a:t>Okay, so what about the Holy Spirit?</a:t>
            </a:r>
          </a:p>
          <a:p>
            <a:endParaRPr lang="en-US" dirty="0"/>
          </a:p>
          <a:p>
            <a:r>
              <a:rPr lang="en-US" dirty="0"/>
              <a:t>From today’s reading, Hebrews 10:14-18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Holy Spirit testifies, reminding us of God’s Word.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Confirming to believers that this is God’s Promise to us.</a:t>
            </a:r>
          </a:p>
        </p:txBody>
      </p:sp>
      <p:sp>
        <p:nvSpPr>
          <p:cNvPr id="4" name="Slide Number Placeholder 3"/>
          <p:cNvSpPr>
            <a:spLocks noGrp="1"/>
          </p:cNvSpPr>
          <p:nvPr>
            <p:ph type="sldNum" sz="quarter" idx="5"/>
          </p:nvPr>
        </p:nvSpPr>
        <p:spPr/>
        <p:txBody>
          <a:bodyPr/>
          <a:lstStyle/>
          <a:p>
            <a:fld id="{B8E3837E-D636-794A-B421-BCDEE0330BCC}" type="slidenum">
              <a:rPr lang="en-US" smtClean="0"/>
              <a:t>40</a:t>
            </a:fld>
            <a:endParaRPr lang="en-US"/>
          </a:p>
        </p:txBody>
      </p:sp>
    </p:spTree>
    <p:extLst>
      <p:ext uri="{BB962C8B-B14F-4D97-AF65-F5344CB8AC3E}">
        <p14:creationId xmlns:p14="http://schemas.microsoft.com/office/powerpoint/2010/main" val="15215020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that we live in the era of the Holy Spirit, we no longer have to undergo specific rituals to receive forgiveness for </a:t>
            </a:r>
            <a:r>
              <a:rPr lang="en-US"/>
              <a:t>our sins. </a:t>
            </a:r>
            <a:endParaRPr lang="en-US" dirty="0"/>
          </a:p>
        </p:txBody>
      </p:sp>
      <p:sp>
        <p:nvSpPr>
          <p:cNvPr id="4" name="Slide Number Placeholder 3"/>
          <p:cNvSpPr>
            <a:spLocks noGrp="1"/>
          </p:cNvSpPr>
          <p:nvPr>
            <p:ph type="sldNum" sz="quarter" idx="5"/>
          </p:nvPr>
        </p:nvSpPr>
        <p:spPr/>
        <p:txBody>
          <a:bodyPr/>
          <a:lstStyle/>
          <a:p>
            <a:fld id="{B8E3837E-D636-794A-B421-BCDEE0330BCC}" type="slidenum">
              <a:rPr lang="en-US" smtClean="0"/>
              <a:t>41</a:t>
            </a:fld>
            <a:endParaRPr lang="en-US"/>
          </a:p>
        </p:txBody>
      </p:sp>
    </p:spTree>
    <p:extLst>
      <p:ext uri="{BB962C8B-B14F-4D97-AF65-F5344CB8AC3E}">
        <p14:creationId xmlns:p14="http://schemas.microsoft.com/office/powerpoint/2010/main" val="24416587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endParaRPr lang="en-US" dirty="0"/>
          </a:p>
          <a:p>
            <a:r>
              <a:rPr lang="en-US" dirty="0"/>
              <a:t>Read more here concerning the Holy Spirit in Hebrews </a:t>
            </a:r>
          </a:p>
          <a:p>
            <a:r>
              <a:rPr lang="en-US" dirty="0"/>
              <a:t>https://</a:t>
            </a:r>
            <a:r>
              <a:rPr lang="en-US" dirty="0" err="1"/>
              <a:t>worthychristianbooks.com</a:t>
            </a:r>
            <a:r>
              <a:rPr lang="en-US" dirty="0"/>
              <a:t>/ab-</a:t>
            </a:r>
            <a:r>
              <a:rPr lang="en-US" dirty="0" err="1"/>
              <a:t>simpson</a:t>
            </a:r>
            <a:r>
              <a:rPr lang="en-US" dirty="0"/>
              <a:t>/chapter-21-the-holy-spirit-in-the-epistle-to-the-hebrews/</a:t>
            </a:r>
          </a:p>
          <a:p>
            <a:endParaRPr lang="en-US" dirty="0"/>
          </a:p>
          <a:p>
            <a:endParaRPr lang="en-US" dirty="0"/>
          </a:p>
        </p:txBody>
      </p:sp>
      <p:sp>
        <p:nvSpPr>
          <p:cNvPr id="4" name="Slide Number Placeholder 3"/>
          <p:cNvSpPr>
            <a:spLocks noGrp="1"/>
          </p:cNvSpPr>
          <p:nvPr>
            <p:ph type="sldNum" sz="quarter" idx="5"/>
          </p:nvPr>
        </p:nvSpPr>
        <p:spPr/>
        <p:txBody>
          <a:bodyPr/>
          <a:lstStyle/>
          <a:p>
            <a:fld id="{B8E3837E-D636-794A-B421-BCDEE0330BCC}" type="slidenum">
              <a:rPr lang="en-US" smtClean="0"/>
              <a:t>42</a:t>
            </a:fld>
            <a:endParaRPr lang="en-US"/>
          </a:p>
        </p:txBody>
      </p:sp>
    </p:spTree>
    <p:extLst>
      <p:ext uri="{BB962C8B-B14F-4D97-AF65-F5344CB8AC3E}">
        <p14:creationId xmlns:p14="http://schemas.microsoft.com/office/powerpoint/2010/main" val="146464805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that we live in the era of the Holy Spirit, we no longer have to undergo specific rituals to receive forgiveness for </a:t>
            </a:r>
            <a:r>
              <a:rPr lang="en-US"/>
              <a:t>our sins. </a:t>
            </a:r>
            <a:endParaRPr lang="en-US" dirty="0"/>
          </a:p>
        </p:txBody>
      </p:sp>
      <p:sp>
        <p:nvSpPr>
          <p:cNvPr id="4" name="Slide Number Placeholder 3"/>
          <p:cNvSpPr>
            <a:spLocks noGrp="1"/>
          </p:cNvSpPr>
          <p:nvPr>
            <p:ph type="sldNum" sz="quarter" idx="5"/>
          </p:nvPr>
        </p:nvSpPr>
        <p:spPr/>
        <p:txBody>
          <a:bodyPr/>
          <a:lstStyle/>
          <a:p>
            <a:fld id="{B8E3837E-D636-794A-B421-BCDEE0330BCC}" type="slidenum">
              <a:rPr lang="en-US" smtClean="0"/>
              <a:t>43</a:t>
            </a:fld>
            <a:endParaRPr lang="en-US"/>
          </a:p>
        </p:txBody>
      </p:sp>
    </p:spTree>
    <p:extLst>
      <p:ext uri="{BB962C8B-B14F-4D97-AF65-F5344CB8AC3E}">
        <p14:creationId xmlns:p14="http://schemas.microsoft.com/office/powerpoint/2010/main" val="38347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Helvetica" pitchFamily="2" charset="0"/>
              </a:rPr>
              <a:t>Grace’s concluding thoughts.</a:t>
            </a:r>
          </a:p>
          <a:p>
            <a:endParaRPr lang="en-US" sz="1200" b="0" dirty="0">
              <a:latin typeface="Helvetica" pitchFamily="2" charset="0"/>
            </a:endParaRPr>
          </a:p>
          <a:p>
            <a:r>
              <a:rPr lang="en-US" sz="1200" b="0" dirty="0">
                <a:latin typeface="Helvetica" pitchFamily="2" charset="0"/>
              </a:rPr>
              <a:t>Hebrews warned about the hardening of hearts. </a:t>
            </a:r>
          </a:p>
          <a:p>
            <a:r>
              <a:rPr lang="en-US" sz="1200" b="0" dirty="0">
                <a:latin typeface="Helvetica" pitchFamily="2" charset="0"/>
              </a:rPr>
              <a:t>Hebrews 3:7-19 </a:t>
            </a:r>
          </a:p>
          <a:p>
            <a:endParaRPr lang="en-US" sz="1200" b="1" dirty="0">
              <a:latin typeface="Helvetica" pitchFamily="2" charset="0"/>
            </a:endParaRPr>
          </a:p>
          <a:p>
            <a:r>
              <a:rPr lang="en-US" sz="1200" b="1" dirty="0">
                <a:latin typeface="Helvetica" pitchFamily="2" charset="0"/>
              </a:rPr>
              <a:t>How is your HEART?</a:t>
            </a:r>
          </a:p>
          <a:p>
            <a:endParaRPr lang="en-US" sz="1200" b="1" dirty="0">
              <a:latin typeface="Helvetica" pitchFamily="2" charset="0"/>
            </a:endParaRPr>
          </a:p>
          <a:p>
            <a:r>
              <a:rPr lang="en-US" sz="1200" b="1" dirty="0">
                <a:latin typeface="Helvetica" pitchFamily="2" charset="0"/>
              </a:rPr>
              <a:t>The Role of the Church </a:t>
            </a:r>
            <a:r>
              <a:rPr lang="en-US" sz="1200" b="0" dirty="0">
                <a:latin typeface="Helvetica" pitchFamily="2" charset="0"/>
              </a:rPr>
              <a:t>– </a:t>
            </a:r>
            <a:r>
              <a:rPr lang="en-US" sz="1200" b="1" i="1" dirty="0">
                <a:latin typeface="Helvetica" pitchFamily="2" charset="0"/>
              </a:rPr>
              <a:t>Christian community. </a:t>
            </a:r>
            <a:endParaRPr lang="en-US" sz="1200" b="1" dirty="0">
              <a:latin typeface="Helvetica" pitchFamily="2" charset="0"/>
            </a:endParaRPr>
          </a:p>
          <a:p>
            <a:r>
              <a:rPr lang="en-US" sz="1200" dirty="0">
                <a:latin typeface="Helvetica" pitchFamily="2" charset="0"/>
              </a:rPr>
              <a:t>Built upon Christ</a:t>
            </a:r>
          </a:p>
          <a:p>
            <a:r>
              <a:rPr lang="en-US" sz="1200" dirty="0">
                <a:latin typeface="Helvetica" pitchFamily="2" charset="0"/>
              </a:rPr>
              <a:t>Partnership with the Holy Spirit</a:t>
            </a:r>
          </a:p>
          <a:p>
            <a:endParaRPr lang="en-US" dirty="0"/>
          </a:p>
          <a:p>
            <a:r>
              <a:rPr lang="en-US" dirty="0"/>
              <a:t>Persecution. Leadership. False teaching and false teachers. </a:t>
            </a:r>
          </a:p>
          <a:p>
            <a:endParaRPr lang="en-US" dirty="0"/>
          </a:p>
          <a:p>
            <a:r>
              <a:rPr lang="en-US" dirty="0"/>
              <a:t>Point of the pastoral epistle </a:t>
            </a:r>
            <a:r>
              <a:rPr lang="en-US" dirty="0">
                <a:sym typeface="Wingdings" pitchFamily="2" charset="2"/>
              </a:rPr>
              <a:t> what is the CHURCH? (ecclesia) </a:t>
            </a:r>
          </a:p>
          <a:p>
            <a:endParaRPr lang="en-US" dirty="0">
              <a:sym typeface="Wingdings" pitchFamily="2" charset="2"/>
            </a:endParaRPr>
          </a:p>
          <a:p>
            <a:r>
              <a:rPr lang="en-US" dirty="0">
                <a:sym typeface="Wingdings" pitchFamily="2" charset="2"/>
              </a:rPr>
              <a:t>Church built upon the name of Jesus Christ.</a:t>
            </a:r>
          </a:p>
          <a:p>
            <a:r>
              <a:rPr lang="en-US" dirty="0">
                <a:sym typeface="Wingdings" pitchFamily="2" charset="2"/>
              </a:rPr>
              <a:t>Church built up of individuals, the marginalized, the weak and broken. </a:t>
            </a:r>
          </a:p>
          <a:p>
            <a:r>
              <a:rPr lang="en-US" dirty="0">
                <a:sym typeface="Wingdings" pitchFamily="2" charset="2"/>
              </a:rPr>
              <a:t>Individually and corporate, we have this mandate to ”guard the good deposit” entrusted. Good deposit – Scriptures. Giftings. Community.</a:t>
            </a:r>
          </a:p>
          <a:p>
            <a:r>
              <a:rPr lang="en-US" dirty="0">
                <a:sym typeface="Wingdings" pitchFamily="2" charset="2"/>
              </a:rPr>
              <a:t>We do it with the help of the Holy Spirit who lives in us (2 Timothy 1:14) </a:t>
            </a:r>
          </a:p>
          <a:p>
            <a:endParaRPr lang="en-US" dirty="0">
              <a:sym typeface="Wingdings" pitchFamily="2" charset="2"/>
            </a:endParaRPr>
          </a:p>
          <a:p>
            <a:r>
              <a:rPr lang="en-US" dirty="0">
                <a:sym typeface="Wingdings" pitchFamily="2" charset="2"/>
              </a:rPr>
              <a:t>Holy Spirit’s part --- who gives us power, love, self-discipline</a:t>
            </a:r>
          </a:p>
          <a:p>
            <a:r>
              <a:rPr lang="en-US" dirty="0">
                <a:sym typeface="Wingdings" pitchFamily="2" charset="2"/>
              </a:rPr>
              <a:t>Our part – fan into flame “the gift of God.” </a:t>
            </a:r>
          </a:p>
          <a:p>
            <a:endParaRPr lang="en-US" dirty="0">
              <a:sym typeface="Wingdings" pitchFamily="2" charset="2"/>
            </a:endParaRPr>
          </a:p>
          <a:p>
            <a:r>
              <a:rPr lang="en-US" dirty="0">
                <a:sym typeface="Wingdings" pitchFamily="2" charset="2"/>
              </a:rPr>
              <a:t>- “church ought to be known for its integrity, good works, and services to the poor and marginalized, which draw people toward the love of Christ” (p. 541 the Big Idea of Preaching and Teaching”</a:t>
            </a:r>
          </a:p>
          <a:p>
            <a:endParaRPr lang="en-US" dirty="0"/>
          </a:p>
          <a:p>
            <a:endParaRPr lang="en-US" dirty="0"/>
          </a:p>
        </p:txBody>
      </p:sp>
      <p:sp>
        <p:nvSpPr>
          <p:cNvPr id="4" name="Slide Number Placeholder 3"/>
          <p:cNvSpPr>
            <a:spLocks noGrp="1"/>
          </p:cNvSpPr>
          <p:nvPr>
            <p:ph type="sldNum" sz="quarter" idx="5"/>
          </p:nvPr>
        </p:nvSpPr>
        <p:spPr/>
        <p:txBody>
          <a:bodyPr/>
          <a:lstStyle/>
          <a:p>
            <a:fld id="{B8E3837E-D636-794A-B421-BCDEE0330BCC}" type="slidenum">
              <a:rPr lang="en-US" smtClean="0"/>
              <a:t>44</a:t>
            </a:fld>
            <a:endParaRPr lang="en-US"/>
          </a:p>
        </p:txBody>
      </p:sp>
    </p:spTree>
    <p:extLst>
      <p:ext uri="{BB962C8B-B14F-4D97-AF65-F5344CB8AC3E}">
        <p14:creationId xmlns:p14="http://schemas.microsoft.com/office/powerpoint/2010/main" val="55795032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Story of the road to Emmaus (Luke 24)</a:t>
            </a:r>
          </a:p>
        </p:txBody>
      </p:sp>
      <p:sp>
        <p:nvSpPr>
          <p:cNvPr id="4" name="Slide Number Placeholder 3"/>
          <p:cNvSpPr>
            <a:spLocks noGrp="1"/>
          </p:cNvSpPr>
          <p:nvPr>
            <p:ph type="sldNum" sz="quarter" idx="5"/>
          </p:nvPr>
        </p:nvSpPr>
        <p:spPr/>
        <p:txBody>
          <a:bodyPr/>
          <a:lstStyle/>
          <a:p>
            <a:fld id="{B8E3837E-D636-794A-B421-BCDEE0330BCC}" type="slidenum">
              <a:rPr lang="en-US" smtClean="0"/>
              <a:t>45</a:t>
            </a:fld>
            <a:endParaRPr lang="en-US"/>
          </a:p>
        </p:txBody>
      </p:sp>
    </p:spTree>
    <p:extLst>
      <p:ext uri="{BB962C8B-B14F-4D97-AF65-F5344CB8AC3E}">
        <p14:creationId xmlns:p14="http://schemas.microsoft.com/office/powerpoint/2010/main" val="9176986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8E3837E-D636-794A-B421-BCDEE0330BCC}" type="slidenum">
              <a:rPr lang="en-US" smtClean="0"/>
              <a:t>46</a:t>
            </a:fld>
            <a:endParaRPr lang="en-US"/>
          </a:p>
        </p:txBody>
      </p:sp>
    </p:spTree>
    <p:extLst>
      <p:ext uri="{BB962C8B-B14F-4D97-AF65-F5344CB8AC3E}">
        <p14:creationId xmlns:p14="http://schemas.microsoft.com/office/powerpoint/2010/main" val="88959360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8E3837E-D636-794A-B421-BCDEE0330BCC}" type="slidenum">
              <a:rPr lang="en-US" smtClean="0"/>
              <a:t>47</a:t>
            </a:fld>
            <a:endParaRPr lang="en-US"/>
          </a:p>
        </p:txBody>
      </p:sp>
    </p:spTree>
    <p:extLst>
      <p:ext uri="{BB962C8B-B14F-4D97-AF65-F5344CB8AC3E}">
        <p14:creationId xmlns:p14="http://schemas.microsoft.com/office/powerpoint/2010/main" val="98489563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E3837E-D636-794A-B421-BCDEE0330BCC}" type="slidenum">
              <a:rPr lang="en-US" smtClean="0"/>
              <a:t>48</a:t>
            </a:fld>
            <a:endParaRPr lang="en-US"/>
          </a:p>
        </p:txBody>
      </p:sp>
    </p:spTree>
    <p:extLst>
      <p:ext uri="{BB962C8B-B14F-4D97-AF65-F5344CB8AC3E}">
        <p14:creationId xmlns:p14="http://schemas.microsoft.com/office/powerpoint/2010/main" val="334500161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E3837E-D636-794A-B421-BCDEE0330BCC}" type="slidenum">
              <a:rPr lang="en-US" smtClean="0"/>
              <a:t>49</a:t>
            </a:fld>
            <a:endParaRPr lang="en-US"/>
          </a:p>
        </p:txBody>
      </p:sp>
    </p:spTree>
    <p:extLst>
      <p:ext uri="{BB962C8B-B14F-4D97-AF65-F5344CB8AC3E}">
        <p14:creationId xmlns:p14="http://schemas.microsoft.com/office/powerpoint/2010/main" val="37710912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Saint Paul </a:t>
            </a:r>
            <a:r>
              <a:rPr lang="en-US" i="1" dirty="0"/>
              <a:t>Writing His Epistles, </a:t>
            </a:r>
            <a:r>
              <a:rPr lang="en-US" i="0" dirty="0"/>
              <a:t>by Valentin de Boulogne or Nicolas </a:t>
            </a:r>
            <a:r>
              <a:rPr lang="en-US" i="0" dirty="0" err="1"/>
              <a:t>Tournier</a:t>
            </a:r>
            <a:r>
              <a:rPr lang="en-US" i="0" dirty="0"/>
              <a:t> (c. 16</a:t>
            </a:r>
            <a:r>
              <a:rPr lang="en-US" i="0" baseline="30000" dirty="0"/>
              <a:t>th</a:t>
            </a:r>
            <a:r>
              <a:rPr lang="en-US" i="0" dirty="0"/>
              <a:t> century, Blaffer Foundation Collection, Houston, TX)</a:t>
            </a:r>
          </a:p>
          <a:p>
            <a:r>
              <a:rPr lang="en-US" i="0" dirty="0"/>
              <a:t>https://</a:t>
            </a:r>
            <a:r>
              <a:rPr lang="en-US" i="0" dirty="0" err="1"/>
              <a:t>en.wikipedia.org</a:t>
            </a:r>
            <a:r>
              <a:rPr lang="en-US" i="0" dirty="0"/>
              <a:t>/wiki/Epistle </a:t>
            </a:r>
          </a:p>
          <a:p>
            <a:endParaRPr lang="en-US" i="0" dirty="0"/>
          </a:p>
          <a:p>
            <a:r>
              <a:rPr lang="en-US" i="0" dirty="0"/>
              <a:t>Back in March 28, Rachel gave an introduction on the letters of Paul, often referred to as the ”epistles.” </a:t>
            </a:r>
          </a:p>
          <a:p>
            <a:r>
              <a:rPr lang="en-US" i="0" dirty="0"/>
              <a:t>In summary, as the early church communities were forming and growing all over the ancient world, the Apostle Paul used letters to </a:t>
            </a:r>
            <a:br>
              <a:rPr lang="en-US" i="0" dirty="0"/>
            </a:br>
            <a:r>
              <a:rPr lang="en-US" i="0" dirty="0"/>
              <a:t>“pastor from a distance.” </a:t>
            </a:r>
          </a:p>
          <a:p>
            <a:endParaRPr lang="en-US" i="0" dirty="0"/>
          </a:p>
          <a:p>
            <a:r>
              <a:rPr lang="en-US" i="0" dirty="0"/>
              <a:t>As Christianity was spreading and Christian communities were being established and increasing,</a:t>
            </a:r>
          </a:p>
          <a:p>
            <a:r>
              <a:rPr lang="en-US" i="0" dirty="0"/>
              <a:t>Christian leaders like Paul often wrote letters to provide additional teaching. Letters were usually written to address specific situations or problems.</a:t>
            </a:r>
          </a:p>
          <a:p>
            <a:endParaRPr lang="en-US" i="0" dirty="0"/>
          </a:p>
          <a:p>
            <a:r>
              <a:rPr lang="en-US" i="0" dirty="0"/>
              <a:t>To review this slide, you can revisit Rachel’s lecture on our </a:t>
            </a:r>
            <a:r>
              <a:rPr lang="en-US" i="0" dirty="0" err="1"/>
              <a:t>womens</a:t>
            </a:r>
            <a:r>
              <a:rPr lang="en-US" i="0" dirty="0"/>
              <a:t> group page. </a:t>
            </a:r>
          </a:p>
        </p:txBody>
      </p:sp>
      <p:sp>
        <p:nvSpPr>
          <p:cNvPr id="4" name="Slide Number Placeholder 3"/>
          <p:cNvSpPr>
            <a:spLocks noGrp="1"/>
          </p:cNvSpPr>
          <p:nvPr>
            <p:ph type="sldNum" sz="quarter" idx="5"/>
          </p:nvPr>
        </p:nvSpPr>
        <p:spPr/>
        <p:txBody>
          <a:bodyPr/>
          <a:lstStyle/>
          <a:p>
            <a:fld id="{B8E3837E-D636-794A-B421-BCDEE0330BCC}" type="slidenum">
              <a:rPr lang="en-US" smtClean="0"/>
              <a:t>14</a:t>
            </a:fld>
            <a:endParaRPr lang="en-US"/>
          </a:p>
        </p:txBody>
      </p:sp>
    </p:spTree>
    <p:extLst>
      <p:ext uri="{BB962C8B-B14F-4D97-AF65-F5344CB8AC3E}">
        <p14:creationId xmlns:p14="http://schemas.microsoft.com/office/powerpoint/2010/main" val="31973110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Continuing the Review</a:t>
            </a:r>
          </a:p>
          <a:p>
            <a:endParaRPr lang="en-US" i="1" u="sng" dirty="0"/>
          </a:p>
          <a:p>
            <a:r>
              <a:rPr lang="en-US" i="0" u="none" dirty="0"/>
              <a:t>Paul’s writings make up about ¼ of the entire New Testament. 13 letters have been ascribed to him. </a:t>
            </a:r>
          </a:p>
          <a:p>
            <a:r>
              <a:rPr lang="en-US" i="0" u="none" dirty="0"/>
              <a:t>They are commonly grouped as such: </a:t>
            </a:r>
          </a:p>
          <a:p>
            <a:endParaRPr lang="en-US" dirty="0"/>
          </a:p>
          <a:p>
            <a:pPr marL="171450" indent="-171450">
              <a:buFont typeface="Wingdings" pitchFamily="2" charset="2"/>
              <a:buChar char="Ø"/>
            </a:pPr>
            <a:r>
              <a:rPr lang="en-US" dirty="0"/>
              <a:t>Chief Letters</a:t>
            </a:r>
          </a:p>
          <a:p>
            <a:pPr marL="171450" indent="-171450">
              <a:buFont typeface="Wingdings" pitchFamily="2" charset="2"/>
              <a:buChar char="Ø"/>
            </a:pPr>
            <a:r>
              <a:rPr lang="en-US" dirty="0"/>
              <a:t>Prison Letters – written while Paul was under house arrest in Rome</a:t>
            </a:r>
          </a:p>
          <a:p>
            <a:pPr marL="171450" indent="-171450">
              <a:buFont typeface="Wingdings" pitchFamily="2" charset="2"/>
              <a:buChar char="Ø"/>
            </a:pPr>
            <a:r>
              <a:rPr lang="en-US" dirty="0"/>
              <a:t>Pastoral Letters - &lt;click&gt;</a:t>
            </a:r>
          </a:p>
          <a:p>
            <a:pPr marL="171450" indent="-171450">
              <a:buFont typeface="Wingdings" pitchFamily="2" charset="2"/>
              <a:buChar char="Ø"/>
            </a:pPr>
            <a:endParaRPr lang="en-US" dirty="0"/>
          </a:p>
          <a:p>
            <a:r>
              <a:rPr lang="en-US" b="0" dirty="0"/>
              <a:t>The pastoral epistles include 1-2 Timothy and Titus, which are the three last letters Paul wrote towards the end of his life. They are the only letters in the NT addressed to specific individuals. Timothy and Titus held positions in church leadership.</a:t>
            </a:r>
          </a:p>
          <a:p>
            <a:endParaRPr lang="en-US" b="0" dirty="0"/>
          </a:p>
          <a:p>
            <a:r>
              <a:rPr lang="en-US" b="0" dirty="0"/>
              <a:t>The letters were specifically addressed to the next generation of Christian pastors, ministers, who would carry on the mission of oversight, teachings and spiritual care. </a:t>
            </a:r>
          </a:p>
          <a:p>
            <a:r>
              <a:rPr lang="en-US" b="0" dirty="0"/>
              <a:t>Paul was concerned how Christian leaders were appointed, how they should supervise their congregation, and furthermore how they should conduct themselves in their personal lives. </a:t>
            </a:r>
          </a:p>
          <a:p>
            <a:endParaRPr lang="en-US" b="0" dirty="0"/>
          </a:p>
          <a:p>
            <a:r>
              <a:rPr lang="en-US" b="0" dirty="0"/>
              <a:t>Today, we will focus on the letters written to Timothy, specifically the second letter. </a:t>
            </a:r>
            <a:endParaRPr lang="en-US" dirty="0"/>
          </a:p>
          <a:p>
            <a:endParaRPr lang="en-US" dirty="0"/>
          </a:p>
        </p:txBody>
      </p:sp>
      <p:sp>
        <p:nvSpPr>
          <p:cNvPr id="4" name="Slide Number Placeholder 3"/>
          <p:cNvSpPr>
            <a:spLocks noGrp="1"/>
          </p:cNvSpPr>
          <p:nvPr>
            <p:ph type="sldNum" sz="quarter" idx="5"/>
          </p:nvPr>
        </p:nvSpPr>
        <p:spPr/>
        <p:txBody>
          <a:bodyPr/>
          <a:lstStyle/>
          <a:p>
            <a:fld id="{B8E3837E-D636-794A-B421-BCDEE0330BCC}" type="slidenum">
              <a:rPr lang="en-US" smtClean="0"/>
              <a:t>15</a:t>
            </a:fld>
            <a:endParaRPr lang="en-US"/>
          </a:p>
        </p:txBody>
      </p:sp>
    </p:spTree>
    <p:extLst>
      <p:ext uri="{BB962C8B-B14F-4D97-AF65-F5344CB8AC3E}">
        <p14:creationId xmlns:p14="http://schemas.microsoft.com/office/powerpoint/2010/main" val="42130009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7 minutes 40 seconds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Baskerville" panose="02020502070401020303" pitchFamily="18" charset="0"/>
                <a:ea typeface="Baskerville" panose="02020502070401020303" pitchFamily="18" charset="0"/>
              </a:rPr>
              <a:t>https://</a:t>
            </a:r>
            <a:r>
              <a:rPr lang="en-US" sz="1200" dirty="0" err="1">
                <a:latin typeface="Baskerville" panose="02020502070401020303" pitchFamily="18" charset="0"/>
                <a:ea typeface="Baskerville" panose="02020502070401020303" pitchFamily="18" charset="0"/>
              </a:rPr>
              <a:t>www.youtube.com</a:t>
            </a:r>
            <a:r>
              <a:rPr lang="en-US" sz="1200" dirty="0">
                <a:latin typeface="Baskerville" panose="02020502070401020303" pitchFamily="18" charset="0"/>
                <a:ea typeface="Baskerville" panose="02020502070401020303" pitchFamily="18" charset="0"/>
              </a:rPr>
              <a:t>/</a:t>
            </a:r>
            <a:r>
              <a:rPr lang="en-US" sz="1200" dirty="0" err="1">
                <a:latin typeface="Baskerville" panose="02020502070401020303" pitchFamily="18" charset="0"/>
                <a:ea typeface="Baskerville" panose="02020502070401020303" pitchFamily="18" charset="0"/>
              </a:rPr>
              <a:t>watch?v</a:t>
            </a:r>
            <a:r>
              <a:rPr lang="en-US" sz="1200" dirty="0">
                <a:latin typeface="Baskerville" panose="02020502070401020303" pitchFamily="18" charset="0"/>
                <a:ea typeface="Baskerville" panose="02020502070401020303" pitchFamily="18" charset="0"/>
              </a:rPr>
              <a:t>=</a:t>
            </a:r>
            <a:r>
              <a:rPr lang="en-US" sz="1200" dirty="0" err="1">
                <a:latin typeface="Baskerville" panose="02020502070401020303" pitchFamily="18" charset="0"/>
                <a:ea typeface="Baskerville" panose="02020502070401020303" pitchFamily="18" charset="0"/>
              </a:rPr>
              <a:t>NmRdgrWuDNM</a:t>
            </a:r>
            <a:endParaRPr lang="en-US" sz="1200" dirty="0">
              <a:latin typeface="Baskerville" panose="02020502070401020303" pitchFamily="18" charset="0"/>
              <a:ea typeface="Baskerville" panose="02020502070401020303" pitchFamily="18" charset="0"/>
            </a:endParaRPr>
          </a:p>
          <a:p>
            <a:endParaRPr lang="en-US" dirty="0"/>
          </a:p>
          <a:p>
            <a:r>
              <a:rPr lang="en-US" dirty="0"/>
              <a:t>Let’s talk about some background. I will now show a short video to introduce some of the background.</a:t>
            </a:r>
          </a:p>
          <a:p>
            <a:r>
              <a:rPr lang="en-US" dirty="0"/>
              <a:t>Feel free to turn to page 176 in your booklet to the reflection questions. </a:t>
            </a:r>
          </a:p>
          <a:p>
            <a:r>
              <a:rPr lang="en-US" dirty="0"/>
              <a:t>As you watch the video, feel free to jot down answers, additional notes and questions. </a:t>
            </a:r>
          </a:p>
        </p:txBody>
      </p:sp>
      <p:sp>
        <p:nvSpPr>
          <p:cNvPr id="4" name="Slide Number Placeholder 3"/>
          <p:cNvSpPr>
            <a:spLocks noGrp="1"/>
          </p:cNvSpPr>
          <p:nvPr>
            <p:ph type="sldNum" sz="quarter" idx="5"/>
          </p:nvPr>
        </p:nvSpPr>
        <p:spPr/>
        <p:txBody>
          <a:bodyPr/>
          <a:lstStyle/>
          <a:p>
            <a:fld id="{B8E3837E-D636-794A-B421-BCDEE0330BCC}" type="slidenum">
              <a:rPr lang="en-US" smtClean="0"/>
              <a:t>16</a:t>
            </a:fld>
            <a:endParaRPr lang="en-US"/>
          </a:p>
        </p:txBody>
      </p:sp>
    </p:spTree>
    <p:extLst>
      <p:ext uri="{BB962C8B-B14F-4D97-AF65-F5344CB8AC3E}">
        <p14:creationId xmlns:p14="http://schemas.microsoft.com/office/powerpoint/2010/main" val="14553660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7 minutes 40 seconds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Baskerville" panose="02020502070401020303" pitchFamily="18" charset="0"/>
                <a:ea typeface="Baskerville" panose="02020502070401020303" pitchFamily="18" charset="0"/>
              </a:rPr>
              <a:t>https://</a:t>
            </a:r>
            <a:r>
              <a:rPr lang="en-US" sz="1200" dirty="0" err="1">
                <a:latin typeface="Baskerville" panose="02020502070401020303" pitchFamily="18" charset="0"/>
                <a:ea typeface="Baskerville" panose="02020502070401020303" pitchFamily="18" charset="0"/>
              </a:rPr>
              <a:t>www.youtube.com</a:t>
            </a:r>
            <a:r>
              <a:rPr lang="en-US" sz="1200" dirty="0">
                <a:latin typeface="Baskerville" panose="02020502070401020303" pitchFamily="18" charset="0"/>
                <a:ea typeface="Baskerville" panose="02020502070401020303" pitchFamily="18" charset="0"/>
              </a:rPr>
              <a:t>/</a:t>
            </a:r>
            <a:r>
              <a:rPr lang="en-US" sz="1200" dirty="0" err="1">
                <a:latin typeface="Baskerville" panose="02020502070401020303" pitchFamily="18" charset="0"/>
                <a:ea typeface="Baskerville" panose="02020502070401020303" pitchFamily="18" charset="0"/>
              </a:rPr>
              <a:t>watch?v</a:t>
            </a:r>
            <a:r>
              <a:rPr lang="en-US" sz="1200" dirty="0">
                <a:latin typeface="Baskerville" panose="02020502070401020303" pitchFamily="18" charset="0"/>
                <a:ea typeface="Baskerville" panose="02020502070401020303" pitchFamily="18" charset="0"/>
              </a:rPr>
              <a:t>=</a:t>
            </a:r>
            <a:r>
              <a:rPr lang="en-US" sz="1200" dirty="0" err="1">
                <a:latin typeface="Baskerville" panose="02020502070401020303" pitchFamily="18" charset="0"/>
                <a:ea typeface="Baskerville" panose="02020502070401020303" pitchFamily="18" charset="0"/>
              </a:rPr>
              <a:t>NmRdgrWuDNM</a:t>
            </a:r>
            <a:endParaRPr lang="en-US" sz="1200" dirty="0">
              <a:latin typeface="Baskerville" panose="02020502070401020303" pitchFamily="18" charset="0"/>
              <a:ea typeface="Baskerville" panose="02020502070401020303" pitchFamily="18" charset="0"/>
            </a:endParaRPr>
          </a:p>
        </p:txBody>
      </p:sp>
      <p:sp>
        <p:nvSpPr>
          <p:cNvPr id="4" name="Slide Number Placeholder 3"/>
          <p:cNvSpPr>
            <a:spLocks noGrp="1"/>
          </p:cNvSpPr>
          <p:nvPr>
            <p:ph type="sldNum" sz="quarter" idx="5"/>
          </p:nvPr>
        </p:nvSpPr>
        <p:spPr/>
        <p:txBody>
          <a:bodyPr/>
          <a:lstStyle/>
          <a:p>
            <a:fld id="{B8E3837E-D636-794A-B421-BCDEE0330BCC}" type="slidenum">
              <a:rPr lang="en-US" smtClean="0"/>
              <a:t>17</a:t>
            </a:fld>
            <a:endParaRPr lang="en-US"/>
          </a:p>
        </p:txBody>
      </p:sp>
    </p:spTree>
    <p:extLst>
      <p:ext uri="{BB962C8B-B14F-4D97-AF65-F5344CB8AC3E}">
        <p14:creationId xmlns:p14="http://schemas.microsoft.com/office/powerpoint/2010/main" val="35880076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Timothy</a:t>
            </a:r>
          </a:p>
          <a:p>
            <a:r>
              <a:rPr lang="en-US" dirty="0"/>
              <a:t>1. Timothy has proved himself to be a key partner in Paul’s missionary work.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Timothy demonstrated character and knowledge of Scriptures. Paul saw something special in Timothy and invited him in his missionary journeys. </a:t>
            </a:r>
          </a:p>
          <a:p>
            <a:endParaRPr lang="en-US" dirty="0"/>
          </a:p>
          <a:p>
            <a:r>
              <a:rPr lang="en-US" dirty="0"/>
              <a:t>Before Paul wrote 1 Timothy, Timothy had already helped plant churches in Philippi, Thessalonica, and Berea (Acts 16-17). </a:t>
            </a:r>
          </a:p>
          <a:p>
            <a:r>
              <a:rPr lang="en-US" dirty="0"/>
              <a:t>Based on what Paul says about Timothy, you can tell how much Paul trusted Timothy. He sent Timothy to the church in Thessalonica to strengthen them, and then to Philippi to encourage them.</a:t>
            </a:r>
          </a:p>
          <a:p>
            <a:endParaRPr lang="en-US" dirty="0"/>
          </a:p>
          <a:p>
            <a:r>
              <a:rPr lang="en-US" dirty="0"/>
              <a:t>Not only did Paul trust Timothy, he deeply loved Timothy as his own son. </a:t>
            </a:r>
          </a:p>
          <a:p>
            <a:endParaRPr lang="en-US" dirty="0"/>
          </a:p>
        </p:txBody>
      </p:sp>
      <p:sp>
        <p:nvSpPr>
          <p:cNvPr id="4" name="Slide Number Placeholder 3"/>
          <p:cNvSpPr>
            <a:spLocks noGrp="1"/>
          </p:cNvSpPr>
          <p:nvPr>
            <p:ph type="sldNum" sz="quarter" idx="5"/>
          </p:nvPr>
        </p:nvSpPr>
        <p:spPr/>
        <p:txBody>
          <a:bodyPr/>
          <a:lstStyle/>
          <a:p>
            <a:fld id="{B8E3837E-D636-794A-B421-BCDEE0330BCC}" type="slidenum">
              <a:rPr lang="en-US" smtClean="0"/>
              <a:t>18</a:t>
            </a:fld>
            <a:endParaRPr lang="en-US"/>
          </a:p>
        </p:txBody>
      </p:sp>
    </p:spTree>
    <p:extLst>
      <p:ext uri="{BB962C8B-B14F-4D97-AF65-F5344CB8AC3E}">
        <p14:creationId xmlns:p14="http://schemas.microsoft.com/office/powerpoint/2010/main" val="22264155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Timothy</a:t>
            </a:r>
          </a:p>
          <a:p>
            <a:endParaRPr lang="en-US" dirty="0"/>
          </a:p>
          <a:p>
            <a:r>
              <a:rPr lang="en-US" dirty="0"/>
              <a:t>1. His family was an interracial marriage where his father was Greek and mom was Jewish believer. </a:t>
            </a:r>
          </a:p>
          <a:p>
            <a:r>
              <a:rPr lang="en-US" dirty="0"/>
              <a:t>In Acts 16, there is a quick introduction to Timothy, a disciple from Lystra.</a:t>
            </a:r>
          </a:p>
          <a:p>
            <a:endParaRPr lang="en-US" dirty="0"/>
          </a:p>
          <a:p>
            <a:r>
              <a:rPr lang="en-US" dirty="0"/>
              <a:t>2. Grew up in a Christian household (grandmother Lois and mother Eunice), and learned Hebrew Scriptures from a young age. </a:t>
            </a:r>
          </a:p>
          <a:p>
            <a:endParaRPr lang="en-US" dirty="0"/>
          </a:p>
          <a:p>
            <a:r>
              <a:rPr lang="en-US" dirty="0"/>
              <a:t>3. Why was Paul so invested in Timothy? </a:t>
            </a:r>
          </a:p>
          <a:p>
            <a:endParaRPr lang="en-US" dirty="0"/>
          </a:p>
          <a:p>
            <a:r>
              <a:rPr lang="en-US" dirty="0"/>
              <a:t>Timothy assumed a leadership position. He became a young minister in Ephesus. </a:t>
            </a:r>
          </a:p>
          <a:p>
            <a:r>
              <a:rPr lang="en-US" dirty="0"/>
              <a:t>Paul shows care for Timothy’s well-being to the point he wrote two personal letters to Timothy. </a:t>
            </a:r>
          </a:p>
          <a:p>
            <a:endParaRPr lang="en-US" dirty="0"/>
          </a:p>
          <a:p>
            <a:r>
              <a:rPr lang="en-US" dirty="0"/>
              <a:t>Alright, let’s take a moment to talk about Ephesus.</a:t>
            </a:r>
          </a:p>
          <a:p>
            <a:r>
              <a:rPr lang="en-US" b="1" dirty="0"/>
              <a:t>Ephesus </a:t>
            </a:r>
            <a:r>
              <a:rPr lang="en-US" b="0" dirty="0"/>
              <a:t>(next slide)</a:t>
            </a:r>
            <a:endParaRPr lang="en-US" b="1" dirty="0"/>
          </a:p>
          <a:p>
            <a:endParaRPr lang="en-US" dirty="0"/>
          </a:p>
        </p:txBody>
      </p:sp>
      <p:sp>
        <p:nvSpPr>
          <p:cNvPr id="4" name="Slide Number Placeholder 3"/>
          <p:cNvSpPr>
            <a:spLocks noGrp="1"/>
          </p:cNvSpPr>
          <p:nvPr>
            <p:ph type="sldNum" sz="quarter" idx="5"/>
          </p:nvPr>
        </p:nvSpPr>
        <p:spPr/>
        <p:txBody>
          <a:bodyPr/>
          <a:lstStyle/>
          <a:p>
            <a:fld id="{B8E3837E-D636-794A-B421-BCDEE0330BCC}" type="slidenum">
              <a:rPr lang="en-US" smtClean="0"/>
              <a:t>19</a:t>
            </a:fld>
            <a:endParaRPr lang="en-US"/>
          </a:p>
        </p:txBody>
      </p:sp>
    </p:spTree>
    <p:extLst>
      <p:ext uri="{BB962C8B-B14F-4D97-AF65-F5344CB8AC3E}">
        <p14:creationId xmlns:p14="http://schemas.microsoft.com/office/powerpoint/2010/main" val="22232872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5/2/23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5/2/23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5/2/23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5/2/23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1160EA64-D806-43AC-9DF2-F8C432F32B4C}" type="datetimeFigureOut">
              <a:rPr lang="en-US" dirty="0"/>
              <a:t>5/2/23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5/2/23</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4F7D4976-E339-4826-83B7-FBD03F55ECF8}" type="datetimeFigureOut">
              <a:rPr lang="en-US" dirty="0"/>
              <a:t>5/2/23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5/2/23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5/2/23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D1BE4249-C0D0-4B06-8692-E8BB871AF643}" type="datetimeFigureOut">
              <a:rPr lang="en-US" dirty="0"/>
              <a:t>5/2/23</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dirty="0"/>
              <a:t>5/2/23</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5/2/23</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video" Target="https://www.youtube.com/embed/NmRdgrWuDNM?feature=oembed" TargetMode="External"/><Relationship Id="rId4" Type="http://schemas.openxmlformats.org/officeDocument/2006/relationships/image" Target="../media/image16.jpe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microsoft.com/office/2007/relationships/hdphoto" Target="../media/hdphoto1.wdp"/></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hyperlink" Target="mailto:glee@grace.org" TargetMode="External"/><Relationship Id="rId4" Type="http://schemas.openxmlformats.org/officeDocument/2006/relationships/hyperlink" Target="http://www.grace.org/lexwomensgroups"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30.jpeg"/><Relationship Id="rId5" Type="http://schemas.openxmlformats.org/officeDocument/2006/relationships/image" Target="../media/image29.png"/><Relationship Id="rId4" Type="http://schemas.openxmlformats.org/officeDocument/2006/relationships/image" Target="../media/image28.jpeg"/></Relationships>
</file>

<file path=ppt/slides/_rels/slide3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36.jpe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s://www.youtube.com/watch?v=1fNWTZZwgbs"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hyperlink" Target="https://www.youtube.com/watch?v=-cv84SzyS8Y" TargetMode="Externa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 chat or text message&#10;&#10;Description automatically generated">
            <a:extLst>
              <a:ext uri="{FF2B5EF4-FFF2-40B4-BE49-F238E27FC236}">
                <a16:creationId xmlns:a16="http://schemas.microsoft.com/office/drawing/2014/main" id="{A0565CE7-0EDC-5D09-9745-8E6A1EFDB09A}"/>
              </a:ext>
            </a:extLst>
          </p:cNvPr>
          <p:cNvPicPr>
            <a:picLocks noChangeAspect="1"/>
          </p:cNvPicPr>
          <p:nvPr/>
        </p:nvPicPr>
        <p:blipFill rotWithShape="1">
          <a:blip r:embed="rId3"/>
          <a:srcRect/>
          <a:stretch/>
        </p:blipFill>
        <p:spPr>
          <a:xfrm>
            <a:off x="20" y="10"/>
            <a:ext cx="12191980" cy="6857990"/>
          </a:xfrm>
          <a:prstGeom prst="rect">
            <a:avLst/>
          </a:prstGeom>
        </p:spPr>
      </p:pic>
    </p:spTree>
    <p:extLst>
      <p:ext uri="{BB962C8B-B14F-4D97-AF65-F5344CB8AC3E}">
        <p14:creationId xmlns:p14="http://schemas.microsoft.com/office/powerpoint/2010/main" val="24014854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pic>
        <p:nvPicPr>
          <p:cNvPr id="7" name="Picture 6" descr="A picture containing stone&#10;&#10;Description automatically generated">
            <a:extLst>
              <a:ext uri="{FF2B5EF4-FFF2-40B4-BE49-F238E27FC236}">
                <a16:creationId xmlns:a16="http://schemas.microsoft.com/office/drawing/2014/main" id="{9F806034-F83C-5121-6E5F-1A85BAA7F3F2}"/>
              </a:ext>
            </a:extLst>
          </p:cNvPr>
          <p:cNvPicPr>
            <a:picLocks noChangeAspect="1"/>
          </p:cNvPicPr>
          <p:nvPr/>
        </p:nvPicPr>
        <p:blipFill>
          <a:blip r:embed="rId4"/>
          <a:stretch>
            <a:fillRect/>
          </a:stretch>
        </p:blipFill>
        <p:spPr>
          <a:xfrm>
            <a:off x="1524000" y="0"/>
            <a:ext cx="9083040" cy="6812280"/>
          </a:xfrm>
          <a:prstGeom prst="rect">
            <a:avLst/>
          </a:prstGeom>
        </p:spPr>
      </p:pic>
    </p:spTree>
    <p:extLst>
      <p:ext uri="{BB962C8B-B14F-4D97-AF65-F5344CB8AC3E}">
        <p14:creationId xmlns:p14="http://schemas.microsoft.com/office/powerpoint/2010/main" val="15005064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pic>
        <p:nvPicPr>
          <p:cNvPr id="4" name="Picture 3" descr="A picture containing sky, outdoor, ground, stone&#10;&#10;Description automatically generated">
            <a:extLst>
              <a:ext uri="{FF2B5EF4-FFF2-40B4-BE49-F238E27FC236}">
                <a16:creationId xmlns:a16="http://schemas.microsoft.com/office/drawing/2014/main" id="{32471E33-B16E-C886-3ECB-ADD4751B72AC}"/>
              </a:ext>
            </a:extLst>
          </p:cNvPr>
          <p:cNvPicPr>
            <a:picLocks noChangeAspect="1"/>
          </p:cNvPicPr>
          <p:nvPr/>
        </p:nvPicPr>
        <p:blipFill>
          <a:blip r:embed="rId4"/>
          <a:stretch>
            <a:fillRect/>
          </a:stretch>
        </p:blipFill>
        <p:spPr>
          <a:xfrm>
            <a:off x="1524000" y="0"/>
            <a:ext cx="9144000" cy="6858000"/>
          </a:xfrm>
          <a:prstGeom prst="rect">
            <a:avLst/>
          </a:prstGeom>
        </p:spPr>
      </p:pic>
    </p:spTree>
    <p:extLst>
      <p:ext uri="{BB962C8B-B14F-4D97-AF65-F5344CB8AC3E}">
        <p14:creationId xmlns:p14="http://schemas.microsoft.com/office/powerpoint/2010/main" val="38269921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3" name="Rectangle 1037">
            <a:extLst>
              <a:ext uri="{FF2B5EF4-FFF2-40B4-BE49-F238E27FC236}">
                <a16:creationId xmlns:a16="http://schemas.microsoft.com/office/drawing/2014/main" id="{C96C8BAF-68F3-4B78-B238-35DF5D8656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47" name="Group 1039">
            <a:extLst>
              <a:ext uri="{FF2B5EF4-FFF2-40B4-BE49-F238E27FC236}">
                <a16:creationId xmlns:a16="http://schemas.microsoft.com/office/drawing/2014/main" id="{4F4CD6D0-5A87-4BA2-A13A-0E40511C3CF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34774" y="699565"/>
            <a:ext cx="3553132" cy="5156200"/>
            <a:chOff x="7807230" y="2012810"/>
            <a:chExt cx="3251252" cy="3459865"/>
          </a:xfrm>
        </p:grpSpPr>
        <p:sp>
          <p:nvSpPr>
            <p:cNvPr id="1041" name="Rectangle 1040">
              <a:extLst>
                <a:ext uri="{FF2B5EF4-FFF2-40B4-BE49-F238E27FC236}">
                  <a16:creationId xmlns:a16="http://schemas.microsoft.com/office/drawing/2014/main" id="{5877EAC0-2063-444D-8EE9-72FED2E03B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42" name="Rectangle 1041">
              <a:extLst>
                <a:ext uri="{FF2B5EF4-FFF2-40B4-BE49-F238E27FC236}">
                  <a16:creationId xmlns:a16="http://schemas.microsoft.com/office/drawing/2014/main" id="{2C155BF8-661A-4F4A-B4EC-923105C692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1026" name="Picture 2" descr="The Big Idea Companion for Preaching and Teaching: A Guide from Genesis to  Revelation: Kim, Matthew D., Gibson, Scott M.: 9781540961792: Amazon.com:  Books">
            <a:extLst>
              <a:ext uri="{FF2B5EF4-FFF2-40B4-BE49-F238E27FC236}">
                <a16:creationId xmlns:a16="http://schemas.microsoft.com/office/drawing/2014/main" id="{9ECC60D8-8D3E-2230-F5BF-1741940A122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12100" y="872793"/>
            <a:ext cx="3198479" cy="4809744"/>
          </a:xfrm>
          <a:prstGeom prst="rect">
            <a:avLst/>
          </a:prstGeom>
          <a:noFill/>
          <a:extLst>
            <a:ext uri="{909E8E84-426E-40DD-AFC4-6F175D3DCCD1}">
              <a14:hiddenFill xmlns:a14="http://schemas.microsoft.com/office/drawing/2010/main">
                <a:solidFill>
                  <a:srgbClr val="FFFFFF"/>
                </a:solidFill>
              </a14:hiddenFill>
            </a:ext>
          </a:extLst>
        </p:spPr>
      </p:pic>
      <p:grpSp>
        <p:nvGrpSpPr>
          <p:cNvPr id="1044" name="Group 1043">
            <a:extLst>
              <a:ext uri="{FF2B5EF4-FFF2-40B4-BE49-F238E27FC236}">
                <a16:creationId xmlns:a16="http://schemas.microsoft.com/office/drawing/2014/main" id="{E9537076-EF48-4F72-9164-FD8260D550A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19434" y="699565"/>
            <a:ext cx="3553132" cy="5156200"/>
            <a:chOff x="7807230" y="2012810"/>
            <a:chExt cx="3251252" cy="3459865"/>
          </a:xfrm>
        </p:grpSpPr>
        <p:sp>
          <p:nvSpPr>
            <p:cNvPr id="1045" name="Rectangle 1044">
              <a:extLst>
                <a:ext uri="{FF2B5EF4-FFF2-40B4-BE49-F238E27FC236}">
                  <a16:creationId xmlns:a16="http://schemas.microsoft.com/office/drawing/2014/main" id="{689673CB-C48B-4D05-B6E4-B88CD5BAA0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46" name="Rectangle 1045">
              <a:extLst>
                <a:ext uri="{FF2B5EF4-FFF2-40B4-BE49-F238E27FC236}">
                  <a16:creationId xmlns:a16="http://schemas.microsoft.com/office/drawing/2014/main" id="{96C31A20-B341-476E-8C04-A26C87E149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1028" name="Picture 4">
            <a:extLst>
              <a:ext uri="{FF2B5EF4-FFF2-40B4-BE49-F238E27FC236}">
                <a16:creationId xmlns:a16="http://schemas.microsoft.com/office/drawing/2014/main" id="{36212D19-D43E-36E5-2487-42714ECB20F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490460" y="872793"/>
            <a:ext cx="3203289" cy="4809744"/>
          </a:xfrm>
          <a:prstGeom prst="rect">
            <a:avLst/>
          </a:prstGeom>
          <a:noFill/>
          <a:extLst>
            <a:ext uri="{909E8E84-426E-40DD-AFC4-6F175D3DCCD1}">
              <a14:hiddenFill xmlns:a14="http://schemas.microsoft.com/office/drawing/2010/main">
                <a:solidFill>
                  <a:srgbClr val="FFFFFF"/>
                </a:solidFill>
              </a14:hiddenFill>
            </a:ext>
          </a:extLst>
        </p:spPr>
      </p:pic>
      <p:grpSp>
        <p:nvGrpSpPr>
          <p:cNvPr id="1048" name="Group 1047">
            <a:extLst>
              <a:ext uri="{FF2B5EF4-FFF2-40B4-BE49-F238E27FC236}">
                <a16:creationId xmlns:a16="http://schemas.microsoft.com/office/drawing/2014/main" id="{6EFC3492-86BD-4D75-B5B4-C2DBFE0BD1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04093" y="699565"/>
            <a:ext cx="3553132" cy="5156200"/>
            <a:chOff x="7807230" y="2012810"/>
            <a:chExt cx="3251252" cy="3459865"/>
          </a:xfrm>
        </p:grpSpPr>
        <p:sp>
          <p:nvSpPr>
            <p:cNvPr id="1049" name="Rectangle 1048">
              <a:extLst>
                <a:ext uri="{FF2B5EF4-FFF2-40B4-BE49-F238E27FC236}">
                  <a16:creationId xmlns:a16="http://schemas.microsoft.com/office/drawing/2014/main" id="{F72E5074-2516-4705-BFF1-F508394A0A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50" name="Rectangle 1049">
              <a:extLst>
                <a:ext uri="{FF2B5EF4-FFF2-40B4-BE49-F238E27FC236}">
                  <a16:creationId xmlns:a16="http://schemas.microsoft.com/office/drawing/2014/main" id="{02259E4C-F24C-4180-AEC3-76255D535E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2" name="Picture 2" descr="Exploring the New Testament : A Guide to the Letters &amp; Revelation:  Marshall, I. Howard, Travis, Stephen, Paul, Ian: 9780830825561: Amazon.com:  Books">
            <a:extLst>
              <a:ext uri="{FF2B5EF4-FFF2-40B4-BE49-F238E27FC236}">
                <a16:creationId xmlns:a16="http://schemas.microsoft.com/office/drawing/2014/main" id="{632C926A-34F6-CC57-0957-8FAF2E4C70B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275887" y="1179924"/>
            <a:ext cx="3209544" cy="41954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20619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Letter&#10;&#10;Description automatically generated with medium confidence">
            <a:extLst>
              <a:ext uri="{FF2B5EF4-FFF2-40B4-BE49-F238E27FC236}">
                <a16:creationId xmlns:a16="http://schemas.microsoft.com/office/drawing/2014/main" id="{97D8BE89-4C56-9EC5-E4C4-2BD94EE375A1}"/>
              </a:ext>
            </a:extLst>
          </p:cNvPr>
          <p:cNvPicPr>
            <a:picLocks noChangeAspect="1"/>
          </p:cNvPicPr>
          <p:nvPr/>
        </p:nvPicPr>
        <p:blipFill>
          <a:blip r:embed="rId3"/>
          <a:stretch>
            <a:fillRect/>
          </a:stretch>
        </p:blipFill>
        <p:spPr>
          <a:xfrm>
            <a:off x="7044857" y="787402"/>
            <a:ext cx="3769612" cy="4927598"/>
          </a:xfrm>
          <a:prstGeom prst="rect">
            <a:avLst/>
          </a:prstGeom>
        </p:spPr>
      </p:pic>
      <p:cxnSp>
        <p:nvCxnSpPr>
          <p:cNvPr id="21" name="Straight Connector 16">
            <a:extLst>
              <a:ext uri="{FF2B5EF4-FFF2-40B4-BE49-F238E27FC236}">
                <a16:creationId xmlns:a16="http://schemas.microsoft.com/office/drawing/2014/main" id="{516F97B9-23C6-4EF1-AED7-D5E3C26A649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6096000" y="1142999"/>
            <a:ext cx="0" cy="45720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pic>
        <p:nvPicPr>
          <p:cNvPr id="5" name="Picture 4" descr="Text, letter&#10;&#10;Description automatically generated">
            <a:extLst>
              <a:ext uri="{FF2B5EF4-FFF2-40B4-BE49-F238E27FC236}">
                <a16:creationId xmlns:a16="http://schemas.microsoft.com/office/drawing/2014/main" id="{C3DCC143-EC5B-6165-E7C8-D54AE2204D75}"/>
              </a:ext>
            </a:extLst>
          </p:cNvPr>
          <p:cNvPicPr>
            <a:picLocks noChangeAspect="1"/>
          </p:cNvPicPr>
          <p:nvPr/>
        </p:nvPicPr>
        <p:blipFill>
          <a:blip r:embed="rId4"/>
          <a:stretch>
            <a:fillRect/>
          </a:stretch>
        </p:blipFill>
        <p:spPr>
          <a:xfrm>
            <a:off x="1377531" y="787402"/>
            <a:ext cx="3855843" cy="4927597"/>
          </a:xfrm>
          <a:prstGeom prst="rect">
            <a:avLst/>
          </a:prstGeom>
        </p:spPr>
      </p:pic>
      <p:sp>
        <p:nvSpPr>
          <p:cNvPr id="8" name="Oval 7">
            <a:extLst>
              <a:ext uri="{FF2B5EF4-FFF2-40B4-BE49-F238E27FC236}">
                <a16:creationId xmlns:a16="http://schemas.microsoft.com/office/drawing/2014/main" id="{C59FCB7F-59A0-0FD9-68CD-0A6191856906}"/>
              </a:ext>
            </a:extLst>
          </p:cNvPr>
          <p:cNvSpPr/>
          <p:nvPr/>
        </p:nvSpPr>
        <p:spPr>
          <a:xfrm>
            <a:off x="1377531" y="4427621"/>
            <a:ext cx="3855843" cy="577516"/>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820772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56BF63D-EAF8-FEA9-8D66-E8C8739C438B}"/>
              </a:ext>
            </a:extLst>
          </p:cNvPr>
          <p:cNvSpPr txBox="1"/>
          <p:nvPr/>
        </p:nvSpPr>
        <p:spPr>
          <a:xfrm>
            <a:off x="803244" y="964692"/>
            <a:ext cx="3690938" cy="4936558"/>
          </a:xfrm>
          <a:prstGeom prst="rect">
            <a:avLst/>
          </a:prstGeom>
        </p:spPr>
        <p:txBody>
          <a:bodyPr vert="horz" lIns="91440" tIns="45720" rIns="91440" bIns="45720" rtlCol="0">
            <a:normAutofit/>
          </a:bodyPr>
          <a:lstStyle/>
          <a:p>
            <a:pPr defTabSz="914400">
              <a:lnSpc>
                <a:spcPct val="90000"/>
              </a:lnSpc>
              <a:spcBef>
                <a:spcPts val="1000"/>
              </a:spcBef>
              <a:buClr>
                <a:schemeClr val="accent2"/>
              </a:buClr>
            </a:pPr>
            <a:r>
              <a:rPr lang="en-US" sz="2400" b="1" dirty="0">
                <a:solidFill>
                  <a:schemeClr val="tx1">
                    <a:lumMod val="85000"/>
                    <a:lumOff val="15000"/>
                  </a:schemeClr>
                </a:solidFill>
              </a:rPr>
              <a:t>Paul and His Context</a:t>
            </a:r>
          </a:p>
          <a:p>
            <a:pPr marL="571500" indent="-228600" defTabSz="914400">
              <a:lnSpc>
                <a:spcPct val="90000"/>
              </a:lnSpc>
              <a:spcBef>
                <a:spcPts val="1000"/>
              </a:spcBef>
              <a:buClr>
                <a:schemeClr val="accent2"/>
              </a:buClr>
              <a:buFont typeface="Arial" panose="020B0604020202020204" pitchFamily="34" charset="0"/>
              <a:buChar char="•"/>
            </a:pPr>
            <a:r>
              <a:rPr lang="en-US" sz="2000" dirty="0">
                <a:solidFill>
                  <a:schemeClr val="tx1">
                    <a:lumMod val="85000"/>
                    <a:lumOff val="15000"/>
                  </a:schemeClr>
                </a:solidFill>
              </a:rPr>
              <a:t>Letters (epistles) in the New Testament—of the 27 books of the NT, 21 are letters </a:t>
            </a:r>
          </a:p>
          <a:p>
            <a:pPr marL="1028700" lvl="1" indent="-228600" defTabSz="914400">
              <a:lnSpc>
                <a:spcPct val="90000"/>
              </a:lnSpc>
              <a:spcBef>
                <a:spcPts val="1000"/>
              </a:spcBef>
              <a:buClr>
                <a:schemeClr val="accent2"/>
              </a:buClr>
              <a:buFont typeface="Arial" panose="020B0604020202020204" pitchFamily="34" charset="0"/>
              <a:buChar char="•"/>
            </a:pPr>
            <a:r>
              <a:rPr lang="en-US" sz="2000" dirty="0">
                <a:solidFill>
                  <a:schemeClr val="tx1">
                    <a:lumMod val="85000"/>
                    <a:lumOff val="15000"/>
                  </a:schemeClr>
                </a:solidFill>
              </a:rPr>
              <a:t>pastoring from a distance</a:t>
            </a:r>
          </a:p>
          <a:p>
            <a:pPr marL="1028700" lvl="1" indent="-228600" defTabSz="914400">
              <a:lnSpc>
                <a:spcPct val="90000"/>
              </a:lnSpc>
              <a:spcBef>
                <a:spcPts val="1000"/>
              </a:spcBef>
              <a:buClr>
                <a:schemeClr val="accent2"/>
              </a:buClr>
              <a:buFont typeface="Arial" panose="020B0604020202020204" pitchFamily="34" charset="0"/>
              <a:buChar char="•"/>
            </a:pPr>
            <a:r>
              <a:rPr lang="en-US" sz="2000" dirty="0">
                <a:solidFill>
                  <a:schemeClr val="tx1">
                    <a:lumMod val="85000"/>
                    <a:lumOff val="15000"/>
                  </a:schemeClr>
                </a:solidFill>
              </a:rPr>
              <a:t>responding to particular occasions/issues</a:t>
            </a:r>
          </a:p>
          <a:p>
            <a:pPr marL="571500" indent="-228600" defTabSz="914400">
              <a:lnSpc>
                <a:spcPct val="90000"/>
              </a:lnSpc>
              <a:spcBef>
                <a:spcPts val="1000"/>
              </a:spcBef>
              <a:buClr>
                <a:schemeClr val="accent2"/>
              </a:buClr>
              <a:buFont typeface="Arial" panose="020B0604020202020204" pitchFamily="34" charset="0"/>
              <a:buChar char="•"/>
            </a:pPr>
            <a:r>
              <a:rPr lang="en-US" sz="2000" dirty="0">
                <a:solidFill>
                  <a:schemeClr val="tx1">
                    <a:lumMod val="85000"/>
                    <a:lumOff val="15000"/>
                  </a:schemeClr>
                </a:solidFill>
              </a:rPr>
              <a:t>13 of the 21 NT letters are attributed to Paul</a:t>
            </a:r>
          </a:p>
          <a:p>
            <a:pPr marL="571500" indent="-228600" defTabSz="914400">
              <a:lnSpc>
                <a:spcPct val="90000"/>
              </a:lnSpc>
              <a:spcBef>
                <a:spcPts val="1000"/>
              </a:spcBef>
              <a:buClr>
                <a:schemeClr val="accent2"/>
              </a:buClr>
              <a:buFont typeface="Arial" panose="020B0604020202020204" pitchFamily="34" charset="0"/>
              <a:buChar char="•"/>
            </a:pPr>
            <a:r>
              <a:rPr lang="en-US" sz="2000" dirty="0">
                <a:solidFill>
                  <a:schemeClr val="tx1">
                    <a:lumMod val="85000"/>
                    <a:lumOff val="15000"/>
                  </a:schemeClr>
                </a:solidFill>
              </a:rPr>
              <a:t>Saul; born in Tarsus in Asia Minor; Jewish family, Roman citizenship</a:t>
            </a:r>
          </a:p>
        </p:txBody>
      </p:sp>
      <p:sp>
        <p:nvSpPr>
          <p:cNvPr id="10" name="Rectangle 9">
            <a:extLst>
              <a:ext uri="{FF2B5EF4-FFF2-40B4-BE49-F238E27FC236}">
                <a16:creationId xmlns:a16="http://schemas.microsoft.com/office/drawing/2014/main" id="{6515FC82-3453-4CBE-8895-4CCFF33952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94182" y="964692"/>
            <a:ext cx="6885432" cy="4936558"/>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C5FD847B-65C0-4027-8DFC-70CB42451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7802" y="1128683"/>
            <a:ext cx="6558192" cy="460857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erson sitting at a table&#10;&#10;Description automatically generated with medium confidence">
            <a:extLst>
              <a:ext uri="{FF2B5EF4-FFF2-40B4-BE49-F238E27FC236}">
                <a16:creationId xmlns:a16="http://schemas.microsoft.com/office/drawing/2014/main" id="{BFBA6C50-37F0-B349-9862-0592E02A7567}"/>
              </a:ext>
            </a:extLst>
          </p:cNvPr>
          <p:cNvPicPr>
            <a:picLocks noChangeAspect="1"/>
          </p:cNvPicPr>
          <p:nvPr/>
        </p:nvPicPr>
        <p:blipFill>
          <a:blip r:embed="rId3"/>
          <a:stretch>
            <a:fillRect/>
          </a:stretch>
        </p:blipFill>
        <p:spPr>
          <a:xfrm>
            <a:off x="5055153" y="1293275"/>
            <a:ext cx="5763490" cy="4279392"/>
          </a:xfrm>
          <a:prstGeom prst="rect">
            <a:avLst/>
          </a:prstGeom>
        </p:spPr>
      </p:pic>
      <p:sp>
        <p:nvSpPr>
          <p:cNvPr id="6" name="TextBox 5">
            <a:extLst>
              <a:ext uri="{FF2B5EF4-FFF2-40B4-BE49-F238E27FC236}">
                <a16:creationId xmlns:a16="http://schemas.microsoft.com/office/drawing/2014/main" id="{B70FF214-2DC6-9F22-F442-568076E4113A}"/>
              </a:ext>
            </a:extLst>
          </p:cNvPr>
          <p:cNvSpPr txBox="1"/>
          <p:nvPr/>
        </p:nvSpPr>
        <p:spPr>
          <a:xfrm>
            <a:off x="803244" y="6065241"/>
            <a:ext cx="9256958" cy="369332"/>
          </a:xfrm>
          <a:prstGeom prst="rect">
            <a:avLst/>
          </a:prstGeom>
          <a:noFill/>
        </p:spPr>
        <p:txBody>
          <a:bodyPr wrap="none" rtlCol="0">
            <a:spAutoFit/>
          </a:bodyPr>
          <a:lstStyle/>
          <a:p>
            <a:r>
              <a:rPr lang="en-US" dirty="0"/>
              <a:t>*** Check out March 28 Recording to revisit Rachel’s lecture at </a:t>
            </a:r>
            <a:r>
              <a:rPr lang="en-US" dirty="0" err="1"/>
              <a:t>www.grace.org</a:t>
            </a:r>
            <a:r>
              <a:rPr lang="en-US" dirty="0"/>
              <a:t>/</a:t>
            </a:r>
            <a:r>
              <a:rPr lang="en-US" dirty="0" err="1"/>
              <a:t>lexwomensgroups</a:t>
            </a:r>
            <a:endParaRPr lang="en-US" dirty="0"/>
          </a:p>
        </p:txBody>
      </p:sp>
    </p:spTree>
    <p:extLst>
      <p:ext uri="{BB962C8B-B14F-4D97-AF65-F5344CB8AC3E}">
        <p14:creationId xmlns:p14="http://schemas.microsoft.com/office/powerpoint/2010/main" val="39071911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8D48DFB-8B16-F5D5-1E06-75191B84D617}"/>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b="1" dirty="0">
                <a:latin typeface="Beloved Sans" panose="02000505000000020004" pitchFamily="2" charset="77"/>
              </a:rPr>
              <a:t>Paul’s Letters</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Romans, 1–2 Corinthians, and Galatians </a:t>
            </a:r>
            <a:r>
              <a:rPr lang="en-US" sz="4000" b="1" dirty="0">
                <a:latin typeface="Baskerville" panose="02020502070401020303" pitchFamily="18" charset="0"/>
                <a:ea typeface="Baskerville" panose="02020502070401020303" pitchFamily="18" charset="0"/>
              </a:rPr>
              <a:t>(“chief letters”)</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Ephesians, Philippians, Colossians, and Philemon </a:t>
            </a:r>
            <a:r>
              <a:rPr lang="en-US" sz="4000" b="1" dirty="0">
                <a:latin typeface="Baskerville" panose="02020502070401020303" pitchFamily="18" charset="0"/>
                <a:ea typeface="Baskerville" panose="02020502070401020303" pitchFamily="18" charset="0"/>
              </a:rPr>
              <a:t>(“prison letters”)</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1–2 Timothy and Titus </a:t>
            </a:r>
            <a:r>
              <a:rPr lang="en-US" sz="4000" b="1" dirty="0">
                <a:latin typeface="Baskerville" panose="02020502070401020303" pitchFamily="18" charset="0"/>
                <a:ea typeface="Baskerville" panose="02020502070401020303" pitchFamily="18" charset="0"/>
              </a:rPr>
              <a:t>(“pastoral letters”)</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1–2 Thessalonians</a:t>
            </a:r>
          </a:p>
          <a:p>
            <a:endParaRPr lang="en-US" sz="4000" dirty="0">
              <a:latin typeface="Baskerville" panose="02020502070401020303" pitchFamily="18" charset="0"/>
              <a:ea typeface="Baskerville" panose="02020502070401020303" pitchFamily="18" charset="0"/>
            </a:endParaRPr>
          </a:p>
        </p:txBody>
      </p:sp>
      <p:sp>
        <p:nvSpPr>
          <p:cNvPr id="4" name="Oval 3">
            <a:extLst>
              <a:ext uri="{FF2B5EF4-FFF2-40B4-BE49-F238E27FC236}">
                <a16:creationId xmlns:a16="http://schemas.microsoft.com/office/drawing/2014/main" id="{2AFA731E-DC20-F985-DE8E-F6BDC687EE6C}"/>
              </a:ext>
            </a:extLst>
          </p:cNvPr>
          <p:cNvSpPr/>
          <p:nvPr/>
        </p:nvSpPr>
        <p:spPr>
          <a:xfrm>
            <a:off x="881605" y="4018547"/>
            <a:ext cx="10428790" cy="649707"/>
          </a:xfrm>
          <a:prstGeom prst="ellipse">
            <a:avLst/>
          </a:prstGeom>
          <a:no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363713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613984" y="692810"/>
            <a:ext cx="10964032" cy="5632311"/>
          </a:xfrm>
          <a:prstGeom prst="rect">
            <a:avLst/>
          </a:prstGeom>
          <a:solidFill>
            <a:schemeClr val="bg1">
              <a:lumMod val="95000"/>
            </a:schemeClr>
          </a:solidFill>
        </p:spPr>
        <p:txBody>
          <a:bodyPr wrap="square" rtlCol="0">
            <a:spAutoFit/>
          </a:bodyPr>
          <a:lstStyle/>
          <a:p>
            <a:r>
              <a:rPr lang="en-US" sz="4400" b="1" dirty="0">
                <a:latin typeface="Beloved Sans" panose="02000505000000020004" pitchFamily="2" charset="77"/>
              </a:rPr>
              <a:t>Historical Background of 1-2 Timothy</a:t>
            </a:r>
          </a:p>
          <a:p>
            <a:endParaRPr lang="en-US" sz="4000" b="1" dirty="0">
              <a:latin typeface="Beloved Sans" panose="02000505000000020004" pitchFamily="2" charset="77"/>
            </a:endParaRPr>
          </a:p>
          <a:p>
            <a:r>
              <a:rPr lang="en-US" sz="3600" i="1" dirty="0">
                <a:latin typeface="Beloved Sans" panose="02000505000000020004" pitchFamily="2" charset="77"/>
              </a:rPr>
              <a:t>Introducing Timothy from Lystra (Video)</a:t>
            </a:r>
            <a:endParaRPr lang="en-US" sz="3600" dirty="0">
              <a:latin typeface="Baskerville" panose="02020502070401020303" pitchFamily="18" charset="0"/>
              <a:ea typeface="Baskerville" panose="02020502070401020303" pitchFamily="18" charset="0"/>
            </a:endParaRPr>
          </a:p>
          <a:p>
            <a:r>
              <a:rPr lang="en-US" sz="3600" dirty="0">
                <a:latin typeface="Baskerville" panose="02020502070401020303" pitchFamily="18" charset="0"/>
                <a:ea typeface="Baskerville" panose="02020502070401020303" pitchFamily="18" charset="0"/>
              </a:rPr>
              <a:t>https://</a:t>
            </a:r>
            <a:r>
              <a:rPr lang="en-US" sz="3600" dirty="0" err="1">
                <a:latin typeface="Baskerville" panose="02020502070401020303" pitchFamily="18" charset="0"/>
                <a:ea typeface="Baskerville" panose="02020502070401020303" pitchFamily="18" charset="0"/>
              </a:rPr>
              <a:t>www.youtube.com</a:t>
            </a:r>
            <a:r>
              <a:rPr lang="en-US" sz="3600" dirty="0">
                <a:latin typeface="Baskerville" panose="02020502070401020303" pitchFamily="18" charset="0"/>
                <a:ea typeface="Baskerville" panose="02020502070401020303" pitchFamily="18" charset="0"/>
              </a:rPr>
              <a:t>/</a:t>
            </a:r>
            <a:r>
              <a:rPr lang="en-US" sz="3600" dirty="0" err="1">
                <a:latin typeface="Baskerville" panose="02020502070401020303" pitchFamily="18" charset="0"/>
                <a:ea typeface="Baskerville" panose="02020502070401020303" pitchFamily="18" charset="0"/>
              </a:rPr>
              <a:t>watch?v</a:t>
            </a:r>
            <a:r>
              <a:rPr lang="en-US" sz="3600" dirty="0">
                <a:latin typeface="Baskerville" panose="02020502070401020303" pitchFamily="18" charset="0"/>
                <a:ea typeface="Baskerville" panose="02020502070401020303" pitchFamily="18" charset="0"/>
              </a:rPr>
              <a:t>=</a:t>
            </a:r>
            <a:r>
              <a:rPr lang="en-US" sz="3600" dirty="0" err="1">
                <a:latin typeface="Baskerville" panose="02020502070401020303" pitchFamily="18" charset="0"/>
                <a:ea typeface="Baskerville" panose="02020502070401020303" pitchFamily="18" charset="0"/>
              </a:rPr>
              <a:t>NmRdgrWuDNM</a:t>
            </a:r>
            <a:endParaRPr lang="en-US" sz="36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r>
              <a:rPr lang="en-US" sz="4000" b="1" dirty="0">
                <a:latin typeface="Baskerville" panose="02020502070401020303" pitchFamily="18" charset="0"/>
                <a:ea typeface="Baskerville" panose="02020502070401020303" pitchFamily="18" charset="0"/>
              </a:rPr>
              <a:t>Reflection Questions</a:t>
            </a:r>
            <a:r>
              <a:rPr lang="en-US" sz="4000" dirty="0">
                <a:latin typeface="Baskerville" panose="02020502070401020303" pitchFamily="18" charset="0"/>
                <a:ea typeface="Baskerville" panose="02020502070401020303" pitchFamily="18" charset="0"/>
              </a:rPr>
              <a:t> p.176</a:t>
            </a:r>
          </a:p>
          <a:p>
            <a:pPr marL="1028700" lvl="1" indent="-571500">
              <a:buFont typeface="Arial" panose="020B0604020202020204" pitchFamily="34" charset="0"/>
              <a:buChar char="•"/>
            </a:pPr>
            <a:r>
              <a:rPr lang="en-US" sz="3000" dirty="0">
                <a:latin typeface="Baskerville" panose="02020502070401020303" pitchFamily="18" charset="0"/>
                <a:ea typeface="Baskerville" panose="02020502070401020303" pitchFamily="18" charset="0"/>
              </a:rPr>
              <a:t>Who is this letter written to? Who is it from?</a:t>
            </a:r>
          </a:p>
          <a:p>
            <a:pPr marL="1028700" lvl="1" indent="-571500">
              <a:buFont typeface="Arial" panose="020B0604020202020204" pitchFamily="34" charset="0"/>
              <a:buChar char="•"/>
            </a:pPr>
            <a:r>
              <a:rPr lang="en-US" sz="3000" dirty="0">
                <a:latin typeface="Baskerville" panose="02020502070401020303" pitchFamily="18" charset="0"/>
                <a:ea typeface="Baskerville" panose="02020502070401020303" pitchFamily="18" charset="0"/>
              </a:rPr>
              <a:t>Why might it have been written?</a:t>
            </a:r>
          </a:p>
          <a:p>
            <a:pPr marL="1028700" lvl="1" indent="-571500">
              <a:buFont typeface="Arial" panose="020B0604020202020204" pitchFamily="34" charset="0"/>
              <a:buChar char="•"/>
            </a:pPr>
            <a:r>
              <a:rPr lang="en-US" sz="3000" dirty="0">
                <a:latin typeface="Baskerville" panose="02020502070401020303" pitchFamily="18" charset="0"/>
                <a:ea typeface="Baskerville" panose="02020502070401020303" pitchFamily="18" charset="0"/>
              </a:rPr>
              <a:t>How does this context help us understand the meaning of the text? </a:t>
            </a:r>
          </a:p>
        </p:txBody>
      </p:sp>
    </p:spTree>
    <p:extLst>
      <p:ext uri="{BB962C8B-B14F-4D97-AF65-F5344CB8AC3E}">
        <p14:creationId xmlns:p14="http://schemas.microsoft.com/office/powerpoint/2010/main" val="4014882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descr="1 Timothy &amp; 2 Timothy Historical Background">
            <a:hlinkClick r:id="" action="ppaction://media"/>
            <a:extLst>
              <a:ext uri="{FF2B5EF4-FFF2-40B4-BE49-F238E27FC236}">
                <a16:creationId xmlns:a16="http://schemas.microsoft.com/office/drawing/2014/main" id="{6192CF1D-9298-FE9A-A669-732638CC70AE}"/>
              </a:ext>
            </a:extLst>
          </p:cNvPr>
          <p:cNvPicPr>
            <a:picLocks noRot="1" noChangeAspect="1"/>
          </p:cNvPicPr>
          <p:nvPr>
            <a:videoFile r:link="rId1"/>
          </p:nvPr>
        </p:nvPicPr>
        <p:blipFill>
          <a:blip r:embed="rId4"/>
          <a:stretch>
            <a:fillRect/>
          </a:stretch>
        </p:blipFill>
        <p:spPr>
          <a:xfrm>
            <a:off x="0" y="-15240"/>
            <a:ext cx="12192000" cy="6888480"/>
          </a:xfrm>
          <a:prstGeom prst="rect">
            <a:avLst/>
          </a:prstGeom>
        </p:spPr>
      </p:pic>
    </p:spTree>
    <p:extLst>
      <p:ext uri="{BB962C8B-B14F-4D97-AF65-F5344CB8AC3E}">
        <p14:creationId xmlns:p14="http://schemas.microsoft.com/office/powerpoint/2010/main" val="983257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597515" y="506685"/>
            <a:ext cx="10996970" cy="5678478"/>
          </a:xfrm>
          <a:prstGeom prst="rect">
            <a:avLst/>
          </a:prstGeom>
          <a:solidFill>
            <a:schemeClr val="bg1">
              <a:lumMod val="95000"/>
            </a:schemeClr>
          </a:solidFill>
        </p:spPr>
        <p:txBody>
          <a:bodyPr wrap="square" rtlCol="0">
            <a:spAutoFit/>
          </a:bodyPr>
          <a:lstStyle/>
          <a:p>
            <a:r>
              <a:rPr lang="en-US" sz="4800" b="1" dirty="0">
                <a:latin typeface="Beloved Sans" panose="02000505000000020004" pitchFamily="2" charset="77"/>
              </a:rPr>
              <a:t>Timothy</a:t>
            </a:r>
          </a:p>
          <a:p>
            <a:pPr marL="571500" indent="-571500">
              <a:buFont typeface="Arial" panose="020B0604020202020204" pitchFamily="34" charset="0"/>
              <a:buChar char="•"/>
            </a:pPr>
            <a:r>
              <a:rPr lang="en-US" sz="3500" dirty="0">
                <a:latin typeface="Baskerville" panose="02020502070401020303" pitchFamily="18" charset="0"/>
                <a:ea typeface="Baskerville" panose="02020502070401020303" pitchFamily="18" charset="0"/>
              </a:rPr>
              <a:t>“and we sent Timothy, </a:t>
            </a:r>
            <a:r>
              <a:rPr lang="en-US" sz="3500" b="1" dirty="0">
                <a:latin typeface="Baskerville" panose="02020502070401020303" pitchFamily="18" charset="0"/>
                <a:ea typeface="Baskerville" panose="02020502070401020303" pitchFamily="18" charset="0"/>
              </a:rPr>
              <a:t>our brother and coworker in the gospel of Christ</a:t>
            </a:r>
            <a:r>
              <a:rPr lang="en-US" sz="3500" dirty="0">
                <a:latin typeface="Baskerville" panose="02020502070401020303" pitchFamily="18" charset="0"/>
                <a:ea typeface="Baskerville" panose="02020502070401020303" pitchFamily="18" charset="0"/>
              </a:rPr>
              <a:t>... to strengthen and encourage you in your faith” (1 </a:t>
            </a:r>
            <a:r>
              <a:rPr lang="en-US" sz="3500" dirty="0" err="1">
                <a:latin typeface="Baskerville" panose="02020502070401020303" pitchFamily="18" charset="0"/>
                <a:ea typeface="Baskerville" panose="02020502070401020303" pitchFamily="18" charset="0"/>
              </a:rPr>
              <a:t>Thess</a:t>
            </a:r>
            <a:r>
              <a:rPr lang="en-US" sz="3500" dirty="0">
                <a:latin typeface="Baskerville" panose="02020502070401020303" pitchFamily="18" charset="0"/>
                <a:ea typeface="Baskerville" panose="02020502070401020303" pitchFamily="18" charset="0"/>
              </a:rPr>
              <a:t> 3:2) </a:t>
            </a:r>
          </a:p>
          <a:p>
            <a:pPr marL="571500" indent="-571500">
              <a:buFont typeface="Arial" panose="020B0604020202020204" pitchFamily="34" charset="0"/>
              <a:buChar char="•"/>
            </a:pPr>
            <a:endParaRPr lang="en-US" sz="35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r>
              <a:rPr lang="en-US" sz="3500" dirty="0">
                <a:latin typeface="Baskerville" panose="02020502070401020303" pitchFamily="18" charset="0"/>
                <a:ea typeface="Baskerville" panose="02020502070401020303" pitchFamily="18" charset="0"/>
              </a:rPr>
              <a:t>“for I have no one like him, who will be genuinely concerned for your welfare” (Phil 2:19-24) </a:t>
            </a:r>
          </a:p>
          <a:p>
            <a:pPr marL="571500" indent="-571500">
              <a:buFont typeface="Arial" panose="020B0604020202020204" pitchFamily="34" charset="0"/>
              <a:buChar char="•"/>
            </a:pPr>
            <a:endParaRPr lang="en-US" sz="35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r>
              <a:rPr lang="en-US" sz="3500" dirty="0">
                <a:latin typeface="Baskerville" panose="02020502070401020303" pitchFamily="18" charset="0"/>
                <a:ea typeface="Baskerville" panose="02020502070401020303" pitchFamily="18" charset="0"/>
              </a:rPr>
              <a:t>“my </a:t>
            </a:r>
            <a:r>
              <a:rPr lang="en-US" sz="3500" b="1" dirty="0">
                <a:latin typeface="Baskerville" panose="02020502070401020303" pitchFamily="18" charset="0"/>
                <a:ea typeface="Baskerville" panose="02020502070401020303" pitchFamily="18" charset="0"/>
              </a:rPr>
              <a:t>true son </a:t>
            </a:r>
            <a:r>
              <a:rPr lang="en-US" sz="3500" dirty="0">
                <a:latin typeface="Baskerville" panose="02020502070401020303" pitchFamily="18" charset="0"/>
                <a:ea typeface="Baskerville" panose="02020502070401020303" pitchFamily="18" charset="0"/>
              </a:rPr>
              <a:t>in the faith” (1 Tim 1:2) </a:t>
            </a:r>
          </a:p>
          <a:p>
            <a:pPr marL="571500" indent="-571500">
              <a:buFont typeface="Arial" panose="020B0604020202020204" pitchFamily="34" charset="0"/>
              <a:buChar char="•"/>
            </a:pPr>
            <a:endParaRPr lang="en-US" sz="35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3069330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3" end="3"/>
                                            </p:txEl>
                                          </p:spTgt>
                                        </p:tgtEl>
                                        <p:attrNameLst>
                                          <p:attrName>style.visibility</p:attrName>
                                        </p:attrNameLst>
                                      </p:cBhvr>
                                      <p:to>
                                        <p:strVal val="visible"/>
                                      </p:to>
                                    </p:set>
                                    <p:animEffect transition="in" filter="fade">
                                      <p:cBhvr>
                                        <p:cTn id="12" dur="500"/>
                                        <p:tgtEl>
                                          <p:spTgt spid="4">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animEffect transition="in" filter="fade">
                                      <p:cBhvr>
                                        <p:cTn id="17"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1026" name="Picture 2" descr="young Timothy">
            <a:extLst>
              <a:ext uri="{FF2B5EF4-FFF2-40B4-BE49-F238E27FC236}">
                <a16:creationId xmlns:a16="http://schemas.microsoft.com/office/drawing/2014/main" id="{7B203E22-4843-9CBE-0388-7E308AE10F4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789" r="4128"/>
          <a:stretch/>
        </p:blipFill>
        <p:spPr bwMode="auto">
          <a:xfrm>
            <a:off x="20" y="10"/>
            <a:ext cx="4657325" cy="685799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797E52C6-31CB-074E-B2A2-B9A9F9419D1E}"/>
              </a:ext>
            </a:extLst>
          </p:cNvPr>
          <p:cNvSpPr txBox="1"/>
          <p:nvPr/>
        </p:nvSpPr>
        <p:spPr>
          <a:xfrm>
            <a:off x="4910238" y="521960"/>
            <a:ext cx="6642426" cy="3255252"/>
          </a:xfrm>
          <a:prstGeom prst="rect">
            <a:avLst/>
          </a:prstGeom>
        </p:spPr>
        <p:txBody>
          <a:bodyPr vert="horz" lIns="91440" tIns="45720" rIns="91440" bIns="45720" rtlCol="0">
            <a:noAutofit/>
          </a:bodyPr>
          <a:lstStyle/>
          <a:p>
            <a:pPr marL="571500" indent="-228600" defTabSz="914400">
              <a:spcBef>
                <a:spcPts val="1000"/>
              </a:spcBef>
              <a:buClr>
                <a:schemeClr val="accent2"/>
              </a:buClr>
              <a:buFont typeface="Arial" panose="020B0604020202020204" pitchFamily="34" charset="0"/>
              <a:buChar char="•"/>
            </a:pPr>
            <a:r>
              <a:rPr lang="en-US" sz="3600" dirty="0">
                <a:solidFill>
                  <a:schemeClr val="tx1">
                    <a:lumMod val="85000"/>
                    <a:lumOff val="15000"/>
                  </a:schemeClr>
                </a:solidFill>
                <a:latin typeface="Baskerville" panose="02020502070401020303" pitchFamily="18" charset="0"/>
                <a:ea typeface="Baskerville" panose="02020502070401020303" pitchFamily="18" charset="0"/>
              </a:rPr>
              <a:t> Father was Greek (Acts 16:3)</a:t>
            </a:r>
          </a:p>
          <a:p>
            <a:pPr marL="571500" indent="-228600" defTabSz="914400">
              <a:spcBef>
                <a:spcPts val="1000"/>
              </a:spcBef>
              <a:buClr>
                <a:schemeClr val="accent2"/>
              </a:buClr>
              <a:buFont typeface="Arial" panose="020B0604020202020204" pitchFamily="34" charset="0"/>
              <a:buChar char="•"/>
            </a:pPr>
            <a:r>
              <a:rPr lang="en-US" sz="3600" dirty="0">
                <a:solidFill>
                  <a:schemeClr val="tx1">
                    <a:lumMod val="85000"/>
                    <a:lumOff val="15000"/>
                  </a:schemeClr>
                </a:solidFill>
                <a:latin typeface="Baskerville" panose="02020502070401020303" pitchFamily="18" charset="0"/>
                <a:ea typeface="Baskerville" panose="02020502070401020303" pitchFamily="18" charset="0"/>
              </a:rPr>
              <a:t>“</a:t>
            </a:r>
            <a:r>
              <a:rPr lang="en-US" sz="3600" b="1" dirty="0">
                <a:solidFill>
                  <a:schemeClr val="tx1">
                    <a:lumMod val="85000"/>
                    <a:lumOff val="15000"/>
                  </a:schemeClr>
                </a:solidFill>
                <a:latin typeface="Baskerville" panose="02020502070401020303" pitchFamily="18" charset="0"/>
                <a:ea typeface="Baskerville" panose="02020502070401020303" pitchFamily="18" charset="0"/>
              </a:rPr>
              <a:t>sincere faith</a:t>
            </a:r>
            <a:r>
              <a:rPr lang="en-US" sz="3600" dirty="0">
                <a:solidFill>
                  <a:schemeClr val="tx1">
                    <a:lumMod val="85000"/>
                    <a:lumOff val="15000"/>
                  </a:schemeClr>
                </a:solidFill>
                <a:latin typeface="Baskerville" panose="02020502070401020303" pitchFamily="18" charset="0"/>
                <a:ea typeface="Baskerville" panose="02020502070401020303" pitchFamily="18" charset="0"/>
              </a:rPr>
              <a:t>…grandmother Lois and mother Eunice, and, I am persuaded, now lives in you also” (2 Tim 1:5) </a:t>
            </a:r>
          </a:p>
          <a:p>
            <a:pPr marL="571500" indent="-228600" defTabSz="914400">
              <a:spcBef>
                <a:spcPts val="1000"/>
              </a:spcBef>
              <a:buClr>
                <a:schemeClr val="accent2"/>
              </a:buClr>
              <a:buFont typeface="Arial" panose="020B0604020202020204" pitchFamily="34" charset="0"/>
              <a:buChar char="•"/>
            </a:pPr>
            <a:r>
              <a:rPr lang="en-US" sz="3600" dirty="0">
                <a:solidFill>
                  <a:schemeClr val="tx1">
                    <a:lumMod val="85000"/>
                    <a:lumOff val="15000"/>
                  </a:schemeClr>
                </a:solidFill>
                <a:latin typeface="Baskerville" panose="02020502070401020303" pitchFamily="18" charset="0"/>
                <a:ea typeface="Baskerville" panose="02020502070401020303" pitchFamily="18" charset="0"/>
              </a:rPr>
              <a:t> “from infancy you have known the Holy Scriptures” (2 Tim 3:15)</a:t>
            </a:r>
          </a:p>
          <a:p>
            <a:pPr marL="571500" indent="-228600" defTabSz="914400">
              <a:spcBef>
                <a:spcPts val="1000"/>
              </a:spcBef>
              <a:buClr>
                <a:schemeClr val="accent2"/>
              </a:buClr>
              <a:buFont typeface="Arial" panose="020B0604020202020204" pitchFamily="34" charset="0"/>
              <a:buChar char="•"/>
            </a:pPr>
            <a:r>
              <a:rPr lang="en-US" sz="3600" dirty="0">
                <a:solidFill>
                  <a:schemeClr val="tx1">
                    <a:lumMod val="85000"/>
                    <a:lumOff val="15000"/>
                  </a:schemeClr>
                </a:solidFill>
                <a:latin typeface="Baskerville" panose="02020502070401020303" pitchFamily="18" charset="0"/>
                <a:ea typeface="Baskerville" panose="02020502070401020303" pitchFamily="18" charset="0"/>
              </a:rPr>
              <a:t>Young pastor at </a:t>
            </a:r>
            <a:r>
              <a:rPr lang="en-US" sz="3600" b="1" dirty="0">
                <a:solidFill>
                  <a:schemeClr val="tx1">
                    <a:lumMod val="85000"/>
                    <a:lumOff val="15000"/>
                  </a:schemeClr>
                </a:solidFill>
                <a:latin typeface="Baskerville" panose="02020502070401020303" pitchFamily="18" charset="0"/>
                <a:ea typeface="Baskerville" panose="02020502070401020303" pitchFamily="18" charset="0"/>
              </a:rPr>
              <a:t>Ephesus</a:t>
            </a:r>
          </a:p>
          <a:p>
            <a:pPr marL="571500" indent="-228600" defTabSz="914400">
              <a:spcBef>
                <a:spcPts val="1000"/>
              </a:spcBef>
              <a:buClr>
                <a:schemeClr val="accent2"/>
              </a:buClr>
              <a:buFont typeface="Arial" panose="020B0604020202020204" pitchFamily="34" charset="0"/>
              <a:buChar char="•"/>
            </a:pPr>
            <a:endParaRPr lang="en-US" sz="3600" dirty="0">
              <a:solidFill>
                <a:schemeClr val="tx1">
                  <a:lumMod val="85000"/>
                  <a:lumOff val="15000"/>
                </a:schemeClr>
              </a:solidFill>
              <a:latin typeface="Baskerville" panose="02020502070401020303" pitchFamily="18" charset="0"/>
              <a:ea typeface="Baskerville" panose="02020502070401020303" pitchFamily="18" charset="0"/>
            </a:endParaRPr>
          </a:p>
          <a:p>
            <a:pPr marL="571500" indent="-228600" defTabSz="914400">
              <a:spcBef>
                <a:spcPts val="1000"/>
              </a:spcBef>
              <a:buClr>
                <a:schemeClr val="accent2"/>
              </a:buClr>
              <a:buFont typeface="Arial" panose="020B0604020202020204" pitchFamily="34" charset="0"/>
              <a:buChar char="•"/>
            </a:pPr>
            <a:endParaRPr lang="en-US" sz="3600" dirty="0">
              <a:solidFill>
                <a:schemeClr val="tx1">
                  <a:lumMod val="85000"/>
                  <a:lumOff val="15000"/>
                </a:schemeClr>
              </a:solidFill>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663820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589761"/>
            <a:ext cx="10428790" cy="5632311"/>
          </a:xfrm>
          <a:prstGeom prst="rect">
            <a:avLst/>
          </a:prstGeom>
          <a:solidFill>
            <a:schemeClr val="bg1">
              <a:lumMod val="95000"/>
            </a:schemeClr>
          </a:solidFill>
        </p:spPr>
        <p:txBody>
          <a:bodyPr wrap="square" rtlCol="0">
            <a:spAutoFit/>
          </a:bodyPr>
          <a:lstStyle/>
          <a:p>
            <a:endParaRPr lang="en-US" sz="4000" dirty="0">
              <a:latin typeface="Baskerville" panose="02020502070401020303" pitchFamily="18" charset="0"/>
              <a:ea typeface="Baskerville" panose="02020502070401020303" pitchFamily="18" charset="0"/>
            </a:endParaRPr>
          </a:p>
          <a:p>
            <a:pPr algn="ctr"/>
            <a:endParaRPr lang="en-US" sz="4000" b="1" dirty="0">
              <a:latin typeface="Baskerville" panose="02020502070401020303" pitchFamily="18" charset="0"/>
              <a:ea typeface="Baskerville" panose="02020502070401020303" pitchFamily="18" charset="0"/>
            </a:endParaRPr>
          </a:p>
          <a:p>
            <a:pPr algn="ctr"/>
            <a:endParaRPr lang="en-US" sz="4000" b="1" dirty="0">
              <a:latin typeface="Baskerville" panose="02020502070401020303" pitchFamily="18" charset="0"/>
              <a:ea typeface="Baskerville" panose="02020502070401020303" pitchFamily="18" charset="0"/>
            </a:endParaRPr>
          </a:p>
          <a:p>
            <a:pPr algn="ctr"/>
            <a:r>
              <a:rPr lang="en-US" sz="4000" b="1" dirty="0">
                <a:latin typeface="Baskerville" panose="02020502070401020303" pitchFamily="18" charset="0"/>
                <a:ea typeface="Baskerville" panose="02020502070401020303" pitchFamily="18" charset="0"/>
              </a:rPr>
              <a:t>May 2</a:t>
            </a:r>
            <a:r>
              <a:rPr lang="en-US" sz="4000" b="1" baseline="30000" dirty="0">
                <a:latin typeface="Baskerville" panose="02020502070401020303" pitchFamily="18" charset="0"/>
                <a:ea typeface="Baskerville" panose="02020502070401020303" pitchFamily="18" charset="0"/>
              </a:rPr>
              <a:t>nd</a:t>
            </a:r>
            <a:r>
              <a:rPr lang="en-US" sz="4000" b="1" dirty="0">
                <a:latin typeface="Baskerville" panose="02020502070401020303" pitchFamily="18" charset="0"/>
                <a:ea typeface="Baskerville" panose="02020502070401020303" pitchFamily="18" charset="0"/>
              </a:rPr>
              <a:t>/3rd</a:t>
            </a:r>
          </a:p>
          <a:p>
            <a:pPr algn="ctr"/>
            <a:r>
              <a:rPr lang="en-US" sz="4000" b="1" dirty="0">
                <a:latin typeface="Baskerville" panose="02020502070401020303" pitchFamily="18" charset="0"/>
                <a:ea typeface="Baskerville" panose="02020502070401020303" pitchFamily="18" charset="0"/>
              </a:rPr>
              <a:t>Week 26: The Spirit in </a:t>
            </a:r>
          </a:p>
          <a:p>
            <a:pPr algn="ctr"/>
            <a:r>
              <a:rPr lang="en-US" sz="4000" b="1" dirty="0">
                <a:latin typeface="Baskerville" panose="02020502070401020303" pitchFamily="18" charset="0"/>
                <a:ea typeface="Baskerville" panose="02020502070401020303" pitchFamily="18" charset="0"/>
              </a:rPr>
              <a:t>2 Timothy and Hebrews</a:t>
            </a:r>
          </a:p>
          <a:p>
            <a:pPr algn="ctr"/>
            <a:r>
              <a:rPr lang="en-US" sz="4000" b="1" dirty="0">
                <a:latin typeface="Baskerville" panose="02020502070401020303" pitchFamily="18" charset="0"/>
                <a:ea typeface="Baskerville" panose="02020502070401020303" pitchFamily="18" charset="0"/>
              </a:rPr>
              <a:t>Guest Teacher: Grace Lee</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5582280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descr="Ephesus in Paul's Day">
            <a:extLst>
              <a:ext uri="{FF2B5EF4-FFF2-40B4-BE49-F238E27FC236}">
                <a16:creationId xmlns:a16="http://schemas.microsoft.com/office/drawing/2014/main" id="{393E7EC5-5A63-E13D-D4EF-5A01E2501FB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84439" y="1040073"/>
            <a:ext cx="4789827" cy="4777852"/>
          </a:xfrm>
          <a:prstGeom prst="rect">
            <a:avLst/>
          </a:prstGeom>
          <a:noFill/>
          <a:extLst>
            <a:ext uri="{909E8E84-426E-40DD-AFC4-6F175D3DCCD1}">
              <a14:hiddenFill xmlns:a14="http://schemas.microsoft.com/office/drawing/2010/main">
                <a:solidFill>
                  <a:srgbClr val="FFFFFF"/>
                </a:solidFill>
              </a14:hiddenFill>
            </a:ext>
          </a:extLst>
        </p:spPr>
      </p:pic>
      <p:cxnSp>
        <p:nvCxnSpPr>
          <p:cNvPr id="2059" name="Straight Connector 2054">
            <a:extLst>
              <a:ext uri="{FF2B5EF4-FFF2-40B4-BE49-F238E27FC236}">
                <a16:creationId xmlns:a16="http://schemas.microsoft.com/office/drawing/2014/main" id="{516F97B9-23C6-4EF1-AED7-D5E3C26A649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6096000" y="1142999"/>
            <a:ext cx="0" cy="45720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pic>
        <p:nvPicPr>
          <p:cNvPr id="2" name="Picture 2" descr="Paul and the Dark Powers at Ephesus-Paul's 3rd Journey – Mission Bible Class">
            <a:extLst>
              <a:ext uri="{FF2B5EF4-FFF2-40B4-BE49-F238E27FC236}">
                <a16:creationId xmlns:a16="http://schemas.microsoft.com/office/drawing/2014/main" id="{0CA3D5DB-5F61-59C1-BACA-3DACA385165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417734" y="1629204"/>
            <a:ext cx="4799456" cy="35995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65062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579120" y="477012"/>
            <a:ext cx="4463594" cy="4775335"/>
          </a:xfrm>
          <a:prstGeom prst="rect">
            <a:avLst/>
          </a:prstGeom>
        </p:spPr>
        <p:txBody>
          <a:bodyPr vert="horz" lIns="91440" tIns="45720" rIns="91440" bIns="45720" rtlCol="0">
            <a:noAutofit/>
          </a:bodyPr>
          <a:lstStyle/>
          <a:p>
            <a:pPr defTabSz="914400">
              <a:spcBef>
                <a:spcPts val="1000"/>
              </a:spcBef>
              <a:buClr>
                <a:schemeClr val="accent2"/>
              </a:buClr>
            </a:pPr>
            <a:r>
              <a:rPr lang="en-US" sz="4000" b="1" dirty="0">
                <a:solidFill>
                  <a:schemeClr val="tx1">
                    <a:lumMod val="85000"/>
                    <a:lumOff val="15000"/>
                  </a:schemeClr>
                </a:solidFill>
                <a:latin typeface="Baskerville" panose="02020502070401020303" pitchFamily="18" charset="0"/>
                <a:ea typeface="Baskerville" panose="02020502070401020303" pitchFamily="18" charset="0"/>
              </a:rPr>
              <a:t>Ephesus</a:t>
            </a:r>
          </a:p>
          <a:p>
            <a:pPr marL="1028700" lvl="1" indent="-228600" defTabSz="914400">
              <a:spcBef>
                <a:spcPts val="1000"/>
              </a:spcBef>
              <a:buClr>
                <a:schemeClr val="accent2"/>
              </a:buClr>
              <a:buFont typeface="Arial" panose="020B0604020202020204" pitchFamily="34" charset="0"/>
              <a:buChar char="•"/>
            </a:pPr>
            <a:r>
              <a:rPr lang="en-US" sz="3600" dirty="0">
                <a:solidFill>
                  <a:schemeClr val="tx1">
                    <a:lumMod val="85000"/>
                    <a:lumOff val="15000"/>
                  </a:schemeClr>
                </a:solidFill>
                <a:latin typeface="Baskerville" panose="02020502070401020303" pitchFamily="18" charset="0"/>
                <a:ea typeface="Baskerville" panose="02020502070401020303" pitchFamily="18" charset="0"/>
              </a:rPr>
              <a:t>Large city</a:t>
            </a:r>
          </a:p>
          <a:p>
            <a:pPr marL="1028700" lvl="1" indent="-228600" defTabSz="914400">
              <a:spcBef>
                <a:spcPts val="1000"/>
              </a:spcBef>
              <a:buClr>
                <a:schemeClr val="accent2"/>
              </a:buClr>
              <a:buFont typeface="Arial" panose="020B0604020202020204" pitchFamily="34" charset="0"/>
              <a:buChar char="•"/>
            </a:pPr>
            <a:r>
              <a:rPr lang="en-US" sz="3600" dirty="0">
                <a:solidFill>
                  <a:schemeClr val="tx1">
                    <a:lumMod val="85000"/>
                    <a:lumOff val="15000"/>
                  </a:schemeClr>
                </a:solidFill>
                <a:latin typeface="Baskerville" panose="02020502070401020303" pitchFamily="18" charset="0"/>
                <a:ea typeface="Baskerville" panose="02020502070401020303" pitchFamily="18" charset="0"/>
              </a:rPr>
              <a:t>Pagan religion to goddess Artemis (Acts 19:11-27) </a:t>
            </a:r>
          </a:p>
          <a:p>
            <a:pPr marL="1028700" lvl="1" indent="-228600" defTabSz="914400">
              <a:spcBef>
                <a:spcPts val="1000"/>
              </a:spcBef>
              <a:buClr>
                <a:schemeClr val="accent2"/>
              </a:buClr>
              <a:buFont typeface="Arial" panose="020B0604020202020204" pitchFamily="34" charset="0"/>
              <a:buChar char="•"/>
            </a:pPr>
            <a:r>
              <a:rPr lang="en-US" sz="3600" dirty="0">
                <a:solidFill>
                  <a:schemeClr val="tx1">
                    <a:lumMod val="85000"/>
                    <a:lumOff val="15000"/>
                  </a:schemeClr>
                </a:solidFill>
                <a:latin typeface="Baskerville" panose="02020502070401020303" pitchFamily="18" charset="0"/>
                <a:ea typeface="Baskerville" panose="02020502070401020303" pitchFamily="18" charset="0"/>
              </a:rPr>
              <a:t>Lots of false teachings and teachers!</a:t>
            </a:r>
          </a:p>
          <a:p>
            <a:pPr marL="571500" indent="-228600" defTabSz="914400">
              <a:spcBef>
                <a:spcPts val="1000"/>
              </a:spcBef>
              <a:buClr>
                <a:schemeClr val="accent2"/>
              </a:buClr>
              <a:buFont typeface="Arial" panose="020B0604020202020204" pitchFamily="34" charset="0"/>
              <a:buChar char="•"/>
            </a:pPr>
            <a:endParaRPr lang="en-US" sz="4000" dirty="0">
              <a:solidFill>
                <a:schemeClr val="tx1">
                  <a:lumMod val="85000"/>
                  <a:lumOff val="15000"/>
                </a:schemeClr>
              </a:solidFill>
              <a:latin typeface="Baskerville" panose="02020502070401020303" pitchFamily="18" charset="0"/>
              <a:ea typeface="Baskerville" panose="02020502070401020303" pitchFamily="18" charset="0"/>
            </a:endParaRPr>
          </a:p>
        </p:txBody>
      </p:sp>
      <p:pic>
        <p:nvPicPr>
          <p:cNvPr id="1028" name="Picture 4" descr="Joseph Paelinck - The Fair Anthia Leading her Companions to the Temple of Diana in Ephesus - WGA16853">
            <a:extLst>
              <a:ext uri="{FF2B5EF4-FFF2-40B4-BE49-F238E27FC236}">
                <a16:creationId xmlns:a16="http://schemas.microsoft.com/office/drawing/2014/main" id="{8BA73596-85D8-97AD-C43F-A338BB1A8E5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994" r="10689" b="-2"/>
          <a:stretch/>
        </p:blipFill>
        <p:spPr bwMode="auto">
          <a:xfrm>
            <a:off x="5203583" y="2475145"/>
            <a:ext cx="2901385" cy="3264882"/>
          </a:xfrm>
          <a:prstGeom prst="rect">
            <a:avLst/>
          </a:prstGeom>
          <a:noFill/>
          <a:ln w="31750" cap="sq">
            <a:solidFill>
              <a:srgbClr val="FFFFFF"/>
            </a:solidFill>
            <a:miter lim="800000"/>
          </a:ln>
          <a:extLst>
            <a:ext uri="{909E8E84-426E-40DD-AFC4-6F175D3DCCD1}">
              <a14:hiddenFill xmlns:a14="http://schemas.microsoft.com/office/drawing/2010/main">
                <a:solidFill>
                  <a:srgbClr val="FFFFFF"/>
                </a:solidFill>
              </a14:hiddenFill>
            </a:ext>
          </a:extLst>
        </p:spPr>
      </p:pic>
      <p:pic>
        <p:nvPicPr>
          <p:cNvPr id="1032" name="Picture 8" descr="Paul with Ephesians by Temple">
            <a:extLst>
              <a:ext uri="{FF2B5EF4-FFF2-40B4-BE49-F238E27FC236}">
                <a16:creationId xmlns:a16="http://schemas.microsoft.com/office/drawing/2014/main" id="{480F52D9-362C-5128-EF35-D7AE4CBB44A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651" r="12890" b="-3"/>
          <a:stretch/>
        </p:blipFill>
        <p:spPr bwMode="auto">
          <a:xfrm>
            <a:off x="8265837" y="2475145"/>
            <a:ext cx="2966044" cy="3264882"/>
          </a:xfrm>
          <a:prstGeom prst="rect">
            <a:avLst/>
          </a:prstGeom>
          <a:noFill/>
          <a:ln w="31750" cap="sq">
            <a:solidFill>
              <a:srgbClr val="FFFFFF"/>
            </a:solidFill>
            <a:miter lim="800000"/>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810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613984" y="674400"/>
            <a:ext cx="6640256" cy="5509200"/>
          </a:xfrm>
          <a:prstGeom prst="rect">
            <a:avLst/>
          </a:prstGeom>
          <a:solidFill>
            <a:schemeClr val="bg1">
              <a:lumMod val="95000"/>
            </a:schemeClr>
          </a:solidFill>
        </p:spPr>
        <p:txBody>
          <a:bodyPr wrap="square" rtlCol="0">
            <a:spAutoFit/>
          </a:bodyPr>
          <a:lstStyle/>
          <a:p>
            <a:r>
              <a:rPr lang="en-US" sz="4000" dirty="0">
                <a:latin typeface="Baskerville" panose="02020502070401020303" pitchFamily="18" charset="0"/>
                <a:ea typeface="Baskerville" panose="02020502070401020303" pitchFamily="18" charset="0"/>
              </a:rPr>
              <a:t>“Paul’s advice to Timothy concerning false teaching in Ephesus is to establish </a:t>
            </a:r>
            <a:r>
              <a:rPr lang="en-US" sz="4000" b="1" dirty="0">
                <a:latin typeface="Baskerville" panose="02020502070401020303" pitchFamily="18" charset="0"/>
                <a:ea typeface="Baskerville" panose="02020502070401020303" pitchFamily="18" charset="0"/>
              </a:rPr>
              <a:t>proper theology </a:t>
            </a:r>
            <a:r>
              <a:rPr lang="en-US" sz="4000" dirty="0">
                <a:latin typeface="Baskerville" panose="02020502070401020303" pitchFamily="18" charset="0"/>
                <a:ea typeface="Baskerville" panose="02020502070401020303" pitchFamily="18" charset="0"/>
              </a:rPr>
              <a:t>and </a:t>
            </a:r>
            <a:r>
              <a:rPr lang="en-US" sz="4000" b="1" dirty="0">
                <a:latin typeface="Baskerville" panose="02020502070401020303" pitchFamily="18" charset="0"/>
                <a:ea typeface="Baskerville" panose="02020502070401020303" pitchFamily="18" charset="0"/>
              </a:rPr>
              <a:t>right conduct </a:t>
            </a:r>
            <a:r>
              <a:rPr lang="en-US" sz="4000" dirty="0">
                <a:latin typeface="Baskerville" panose="02020502070401020303" pitchFamily="18" charset="0"/>
                <a:ea typeface="Baskerville" panose="02020502070401020303" pitchFamily="18" charset="0"/>
              </a:rPr>
              <a:t>within the </a:t>
            </a:r>
            <a:r>
              <a:rPr lang="en-US" sz="4000" i="1" dirty="0">
                <a:latin typeface="Baskerville" panose="02020502070401020303" pitchFamily="18" charset="0"/>
                <a:ea typeface="Baskerville" panose="02020502070401020303" pitchFamily="18" charset="0"/>
              </a:rPr>
              <a:t>household of God</a:t>
            </a:r>
            <a:r>
              <a:rPr lang="en-US" sz="4000" dirty="0">
                <a:latin typeface="Baskerville" panose="02020502070401020303" pitchFamily="18" charset="0"/>
                <a:ea typeface="Baskerville" panose="02020502070401020303" pitchFamily="18" charset="0"/>
              </a:rPr>
              <a:t>” </a:t>
            </a:r>
          </a:p>
          <a:p>
            <a:endParaRPr lang="en-US" sz="4000" dirty="0">
              <a:latin typeface="Baskerville" panose="02020502070401020303" pitchFamily="18" charset="0"/>
              <a:ea typeface="Baskerville" panose="02020502070401020303" pitchFamily="18" charset="0"/>
            </a:endParaRPr>
          </a:p>
          <a:p>
            <a:pPr algn="ctr"/>
            <a:r>
              <a:rPr lang="en-US" sz="4000" dirty="0">
                <a:latin typeface="Baskerville" panose="02020502070401020303" pitchFamily="18" charset="0"/>
                <a:ea typeface="Baskerville" panose="02020502070401020303" pitchFamily="18" charset="0"/>
              </a:rPr>
              <a:t>– Chris </a:t>
            </a:r>
            <a:r>
              <a:rPr lang="en-US" sz="4000" dirty="0" err="1">
                <a:latin typeface="Baskerville" panose="02020502070401020303" pitchFamily="18" charset="0"/>
                <a:ea typeface="Baskerville" panose="02020502070401020303" pitchFamily="18" charset="0"/>
              </a:rPr>
              <a:t>Rappazini</a:t>
            </a:r>
            <a:r>
              <a:rPr lang="en-US" sz="4000" dirty="0">
                <a:latin typeface="Baskerville" panose="02020502070401020303" pitchFamily="18" charset="0"/>
                <a:ea typeface="Baskerville" panose="02020502070401020303" pitchFamily="18" charset="0"/>
              </a:rPr>
              <a:t> </a:t>
            </a:r>
          </a:p>
          <a:p>
            <a:pPr algn="ctr"/>
            <a:r>
              <a:rPr lang="en-US" sz="3600" dirty="0">
                <a:latin typeface="Baskerville" panose="02020502070401020303" pitchFamily="18" charset="0"/>
                <a:ea typeface="Baskerville" panose="02020502070401020303" pitchFamily="18" charset="0"/>
              </a:rPr>
              <a:t>(former president of Evangelical Homiletics Society)</a:t>
            </a:r>
          </a:p>
        </p:txBody>
      </p:sp>
      <p:pic>
        <p:nvPicPr>
          <p:cNvPr id="4098" name="Picture 2" descr="Chris Rappazini | Anderson University">
            <a:extLst>
              <a:ext uri="{FF2B5EF4-FFF2-40B4-BE49-F238E27FC236}">
                <a16:creationId xmlns:a16="http://schemas.microsoft.com/office/drawing/2014/main" id="{A2CD541D-5B43-55DD-E872-92B6FC3845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34336" y="348913"/>
            <a:ext cx="4043680" cy="6065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17963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8" name="Picture 7" descr="A person with his head in his hands looking at a book&#10;&#10;Description automatically generated with low confidence">
            <a:extLst>
              <a:ext uri="{FF2B5EF4-FFF2-40B4-BE49-F238E27FC236}">
                <a16:creationId xmlns:a16="http://schemas.microsoft.com/office/drawing/2014/main" id="{A7A45E72-AD7F-85C4-FD5D-213B7832DCEB}"/>
              </a:ext>
            </a:extLst>
          </p:cNvPr>
          <p:cNvPicPr>
            <a:picLocks noChangeAspect="1"/>
          </p:cNvPicPr>
          <p:nvPr/>
        </p:nvPicPr>
        <p:blipFill rotWithShape="1">
          <a:blip r:embed="rId3"/>
          <a:srcRect t="12895" b="14290"/>
          <a:stretch/>
        </p:blipFill>
        <p:spPr>
          <a:xfrm>
            <a:off x="20" y="10"/>
            <a:ext cx="12191980" cy="6857990"/>
          </a:xfrm>
          <a:prstGeom prst="rect">
            <a:avLst/>
          </a:prstGeom>
        </p:spPr>
      </p:pic>
      <p:sp>
        <p:nvSpPr>
          <p:cNvPr id="2" name="TextBox 1">
            <a:extLst>
              <a:ext uri="{FF2B5EF4-FFF2-40B4-BE49-F238E27FC236}">
                <a16:creationId xmlns:a16="http://schemas.microsoft.com/office/drawing/2014/main" id="{9467D3AA-28AB-4E85-E29A-80C9562DEDEA}"/>
              </a:ext>
            </a:extLst>
          </p:cNvPr>
          <p:cNvSpPr txBox="1"/>
          <p:nvPr/>
        </p:nvSpPr>
        <p:spPr>
          <a:xfrm>
            <a:off x="2430967" y="3674327"/>
            <a:ext cx="8987882" cy="2554545"/>
          </a:xfrm>
          <a:prstGeom prst="rect">
            <a:avLst/>
          </a:prstGeom>
          <a:solidFill>
            <a:schemeClr val="bg1"/>
          </a:solidFill>
        </p:spPr>
        <p:txBody>
          <a:bodyPr wrap="square" rtlCol="0">
            <a:spAutoFit/>
          </a:bodyPr>
          <a:lstStyle/>
          <a:p>
            <a:r>
              <a:rPr lang="en-US" sz="4000" b="1" dirty="0">
                <a:latin typeface="Helvetica" pitchFamily="2" charset="0"/>
              </a:rPr>
              <a:t>“The goal of our instruction is love from a pure heart and a good conscience and a sincere faith” </a:t>
            </a:r>
          </a:p>
          <a:p>
            <a:r>
              <a:rPr lang="en-US" sz="4000" b="1" dirty="0">
                <a:latin typeface="Helvetica" pitchFamily="2" charset="0"/>
              </a:rPr>
              <a:t>(1 Timothy 1:5)</a:t>
            </a:r>
            <a:endParaRPr lang="en-US" sz="4000" dirty="0">
              <a:latin typeface="Helvetica" pitchFamily="2" charset="0"/>
            </a:endParaRPr>
          </a:p>
        </p:txBody>
      </p:sp>
    </p:spTree>
    <p:extLst>
      <p:ext uri="{BB962C8B-B14F-4D97-AF65-F5344CB8AC3E}">
        <p14:creationId xmlns:p14="http://schemas.microsoft.com/office/powerpoint/2010/main" val="41087440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b="1" dirty="0">
                <a:latin typeface="Beloved Sans" panose="02000505000000020004" pitchFamily="2" charset="77"/>
              </a:rPr>
              <a:t>2 Timothy: Paul’s Last Words</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“the last will and testament of Paul”</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Tone of encouragement </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Focus on Timothy (</a:t>
            </a:r>
            <a:r>
              <a:rPr lang="en-US" sz="4000" i="1" dirty="0">
                <a:latin typeface="Baskerville" panose="02020502070401020303" pitchFamily="18" charset="0"/>
                <a:ea typeface="Baskerville" panose="02020502070401020303" pitchFamily="18" charset="0"/>
              </a:rPr>
              <a:t>next generation leader</a:t>
            </a:r>
            <a:r>
              <a:rPr lang="en-US" sz="4000" dirty="0">
                <a:latin typeface="Baskerville" panose="02020502070401020303" pitchFamily="18" charset="0"/>
                <a:ea typeface="Baskerville" panose="02020502070401020303" pitchFamily="18" charset="0"/>
              </a:rPr>
              <a:t>), not on himself (</a:t>
            </a:r>
            <a:r>
              <a:rPr lang="en-US" sz="4000" i="1" dirty="0">
                <a:latin typeface="Baskerville" panose="02020502070401020303" pitchFamily="18" charset="0"/>
                <a:ea typeface="Baskerville" panose="02020502070401020303" pitchFamily="18" charset="0"/>
              </a:rPr>
              <a:t>experienced missionary</a:t>
            </a:r>
            <a:r>
              <a:rPr lang="en-US" sz="4000" dirty="0">
                <a:latin typeface="Baskerville" panose="02020502070401020303" pitchFamily="18" charset="0"/>
                <a:ea typeface="Baskerville" panose="02020502070401020303" pitchFamily="18" charset="0"/>
              </a:rPr>
              <a:t>)</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Call to </a:t>
            </a:r>
            <a:r>
              <a:rPr lang="en-US" sz="4000" b="1" dirty="0">
                <a:latin typeface="Baskerville" panose="02020502070401020303" pitchFamily="18" charset="0"/>
                <a:ea typeface="Baskerville" panose="02020502070401020303" pitchFamily="18" charset="0"/>
              </a:rPr>
              <a:t>endure</a:t>
            </a:r>
            <a:r>
              <a:rPr lang="en-US" sz="4000" dirty="0">
                <a:latin typeface="Baskerville" panose="02020502070401020303" pitchFamily="18" charset="0"/>
                <a:ea typeface="Baskerville" panose="02020502070401020303" pitchFamily="18" charset="0"/>
              </a:rPr>
              <a:t> and </a:t>
            </a:r>
            <a:r>
              <a:rPr lang="en-US" sz="4000" b="1" dirty="0">
                <a:latin typeface="Baskerville" panose="02020502070401020303" pitchFamily="18" charset="0"/>
                <a:ea typeface="Baskerville" panose="02020502070401020303" pitchFamily="18" charset="0"/>
              </a:rPr>
              <a:t>remain faithful </a:t>
            </a:r>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4262743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fade">
                                      <p:cBhvr>
                                        <p:cTn id="22"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612844"/>
            <a:ext cx="10428790" cy="5632311"/>
          </a:xfrm>
          <a:prstGeom prst="rect">
            <a:avLst/>
          </a:prstGeom>
          <a:solidFill>
            <a:schemeClr val="bg1">
              <a:lumMod val="95000"/>
            </a:schemeClr>
          </a:solidFill>
        </p:spPr>
        <p:txBody>
          <a:bodyPr wrap="square" rtlCol="0">
            <a:spAutoFit/>
          </a:bodyPr>
          <a:lstStyle/>
          <a:p>
            <a:r>
              <a:rPr lang="en-US" sz="4000" b="1" dirty="0">
                <a:latin typeface="Beloved Sans" panose="02000505000000020004" pitchFamily="2" charset="77"/>
              </a:rPr>
              <a:t>Themes in 2 Timothy</a:t>
            </a:r>
            <a:endParaRPr lang="en-US" sz="4000" b="1" dirty="0">
              <a:latin typeface="Baskerville" panose="02020502070401020303" pitchFamily="18" charset="0"/>
              <a:ea typeface="Baskerville" panose="02020502070401020303" pitchFamily="18" charset="0"/>
            </a:endParaRPr>
          </a:p>
          <a:p>
            <a:pPr marL="914400" lvl="1" indent="-457200" defTabSz="914400">
              <a:buFont typeface="Arial" panose="020B0604020202020204" pitchFamily="34" charset="0"/>
              <a:buChar char="•"/>
              <a:defRPr/>
            </a:pPr>
            <a:r>
              <a:rPr lang="en-US" sz="3200" b="1" dirty="0">
                <a:latin typeface="Baskerville" panose="02020502070401020303" pitchFamily="18" charset="0"/>
                <a:ea typeface="Baskerville" panose="02020502070401020303" pitchFamily="18" charset="0"/>
              </a:rPr>
              <a:t>Holy Spirit empowers believers </a:t>
            </a:r>
            <a:r>
              <a:rPr lang="en-US" sz="3200" dirty="0">
                <a:latin typeface="Baskerville" panose="02020502070401020303" pitchFamily="18" charset="0"/>
                <a:ea typeface="Baskerville" panose="02020502070401020303" pitchFamily="18" charset="0"/>
              </a:rPr>
              <a:t>like Timothy through love and self-discipline to testify about Christ’s resurrection </a:t>
            </a:r>
          </a:p>
          <a:p>
            <a:pPr marL="914400" lvl="1" indent="-457200" defTabSz="914400">
              <a:buFont typeface="Arial" panose="020B0604020202020204" pitchFamily="34" charset="0"/>
              <a:buChar char="•"/>
              <a:defRPr/>
            </a:pPr>
            <a:r>
              <a:rPr lang="en-US" sz="3200" b="1" dirty="0">
                <a:latin typeface="Baskerville" panose="02020502070401020303" pitchFamily="18" charset="0"/>
                <a:ea typeface="Baskerville" panose="02020502070401020303" pitchFamily="18" charset="0"/>
              </a:rPr>
              <a:t>Call to Remain steadfast </a:t>
            </a:r>
            <a:r>
              <a:rPr lang="en-US" sz="3200" dirty="0">
                <a:latin typeface="Baskerville" panose="02020502070401020303" pitchFamily="18" charset="0"/>
                <a:ea typeface="Baskerville" panose="02020502070401020303" pitchFamily="18" charset="0"/>
              </a:rPr>
              <a:t>in the face of opposition. Reminder that</a:t>
            </a:r>
            <a:r>
              <a:rPr lang="en-US" sz="3200" b="1" dirty="0">
                <a:latin typeface="Baskerville" panose="02020502070401020303" pitchFamily="18" charset="0"/>
                <a:ea typeface="Baskerville" panose="02020502070401020303" pitchFamily="18" charset="0"/>
              </a:rPr>
              <a:t> Grace of God </a:t>
            </a:r>
            <a:r>
              <a:rPr lang="en-US" sz="3200" dirty="0">
                <a:latin typeface="Baskerville" panose="02020502070401020303" pitchFamily="18" charset="0"/>
                <a:ea typeface="Baskerville" panose="02020502070401020303" pitchFamily="18" charset="0"/>
              </a:rPr>
              <a:t>empowers believers to endure. </a:t>
            </a:r>
          </a:p>
          <a:p>
            <a:pPr marL="914400" lvl="1" indent="-457200" defTabSz="914400">
              <a:buFont typeface="Arial" panose="020B0604020202020204" pitchFamily="34" charset="0"/>
              <a:buChar char="•"/>
              <a:defRPr/>
            </a:pPr>
            <a:r>
              <a:rPr lang="en-US" sz="3200" dirty="0">
                <a:latin typeface="Baskerville" panose="02020502070401020303" pitchFamily="18" charset="0"/>
                <a:ea typeface="Baskerville" panose="02020502070401020303" pitchFamily="18" charset="0"/>
              </a:rPr>
              <a:t>Beware of the things not of God</a:t>
            </a:r>
          </a:p>
          <a:p>
            <a:pPr marL="914400" lvl="1" indent="-457200" defTabSz="914400">
              <a:buFont typeface="Arial" panose="020B0604020202020204" pitchFamily="34" charset="0"/>
              <a:buChar char="•"/>
              <a:defRPr/>
            </a:pPr>
            <a:r>
              <a:rPr lang="en-US" sz="3200" b="1" dirty="0">
                <a:latin typeface="Baskerville" panose="02020502070401020303" pitchFamily="18" charset="0"/>
                <a:ea typeface="Baskerville" panose="02020502070401020303" pitchFamily="18" charset="0"/>
              </a:rPr>
              <a:t>Confronting false teachers and false teachings </a:t>
            </a:r>
            <a:r>
              <a:rPr lang="en-US" sz="3200" dirty="0">
                <a:latin typeface="Baskerville" panose="02020502070401020303" pitchFamily="18" charset="0"/>
                <a:ea typeface="Baskerville" panose="02020502070401020303" pitchFamily="18" charset="0"/>
              </a:rPr>
              <a:t>– “avoid quarrels, godless chatter, evil desires, foolish arguments” </a:t>
            </a:r>
          </a:p>
        </p:txBody>
      </p:sp>
    </p:spTree>
    <p:extLst>
      <p:ext uri="{BB962C8B-B14F-4D97-AF65-F5344CB8AC3E}">
        <p14:creationId xmlns:p14="http://schemas.microsoft.com/office/powerpoint/2010/main" val="37279422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093702"/>
          </a:xfrm>
          <a:prstGeom prst="rect">
            <a:avLst/>
          </a:prstGeom>
          <a:solidFill>
            <a:schemeClr val="bg1">
              <a:lumMod val="95000"/>
            </a:schemeClr>
          </a:solidFill>
        </p:spPr>
        <p:txBody>
          <a:bodyPr wrap="square" rtlCol="0">
            <a:spAutoFit/>
          </a:bodyPr>
          <a:lstStyle/>
          <a:p>
            <a:r>
              <a:rPr lang="en-US" sz="4000" b="1" dirty="0">
                <a:latin typeface="Beloved Sans" panose="02000505000000020004" pitchFamily="2" charset="77"/>
              </a:rPr>
              <a:t>Themes in 2 Timothy cont’d</a:t>
            </a:r>
            <a:endParaRPr lang="en-US" sz="4000" b="1" dirty="0">
              <a:latin typeface="Baskerville" panose="02020502070401020303" pitchFamily="18" charset="0"/>
              <a:ea typeface="Baskerville" panose="02020502070401020303" pitchFamily="18" charset="0"/>
            </a:endParaRPr>
          </a:p>
          <a:p>
            <a:pPr marL="914400" lvl="1" indent="-457200">
              <a:buFont typeface="Arial" panose="020B0604020202020204" pitchFamily="34" charset="0"/>
              <a:buChar char="•"/>
            </a:pPr>
            <a:r>
              <a:rPr lang="en-US" sz="3500" b="1" dirty="0">
                <a:latin typeface="Baskerville" panose="02020502070401020303" pitchFamily="18" charset="0"/>
                <a:ea typeface="Baskerville" panose="02020502070401020303" pitchFamily="18" charset="0"/>
              </a:rPr>
              <a:t>Trust in God’s Word. </a:t>
            </a:r>
            <a:r>
              <a:rPr lang="en-US" sz="3500" dirty="0">
                <a:latin typeface="Baskerville" panose="02020502070401020303" pitchFamily="18" charset="0"/>
                <a:ea typeface="Baskerville" panose="02020502070401020303" pitchFamily="18" charset="0"/>
              </a:rPr>
              <a:t>God’s Word (God-breathed) equips believers for the life and work they are called to do </a:t>
            </a:r>
          </a:p>
          <a:p>
            <a:pPr marL="914400" lvl="1" indent="-457200">
              <a:buFont typeface="Arial" panose="020B0604020202020204" pitchFamily="34" charset="0"/>
              <a:buChar char="•"/>
            </a:pPr>
            <a:r>
              <a:rPr lang="en-US" sz="3500" dirty="0">
                <a:latin typeface="Baskerville" panose="02020502070401020303" pitchFamily="18" charset="0"/>
                <a:ea typeface="Baskerville" panose="02020502070401020303" pitchFamily="18" charset="0"/>
              </a:rPr>
              <a:t>Be prepared to </a:t>
            </a:r>
            <a:r>
              <a:rPr lang="en-US" sz="3500" b="1" dirty="0">
                <a:latin typeface="Baskerville" panose="02020502070401020303" pitchFamily="18" charset="0"/>
                <a:ea typeface="Baskerville" panose="02020502070401020303" pitchFamily="18" charset="0"/>
              </a:rPr>
              <a:t>preach the truth</a:t>
            </a:r>
            <a:r>
              <a:rPr lang="en-US" sz="3500" dirty="0">
                <a:latin typeface="Baskerville" panose="02020502070401020303" pitchFamily="18" charset="0"/>
                <a:ea typeface="Baskerville" panose="02020502070401020303" pitchFamily="18" charset="0"/>
              </a:rPr>
              <a:t>. People will substitute sound doctrine for soft, shallow teachings. </a:t>
            </a:r>
          </a:p>
          <a:p>
            <a:pPr marL="914400" lvl="1" indent="-457200">
              <a:buFont typeface="Arial" panose="020B0604020202020204" pitchFamily="34" charset="0"/>
              <a:buChar char="•"/>
            </a:pPr>
            <a:r>
              <a:rPr lang="en-US" sz="3500" dirty="0">
                <a:latin typeface="Baskerville" panose="02020502070401020303" pitchFamily="18" charset="0"/>
                <a:ea typeface="Baskerville" panose="02020502070401020303" pitchFamily="18" charset="0"/>
              </a:rPr>
              <a:t>Paul’s satisfaction (suffering for the Lord)  and anticipation for the crown of righteousness </a:t>
            </a: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2308763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1660E788-AFA9-4A1B-9991-6AA74632A1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7" name="Rectangle 2056">
            <a:extLst>
              <a:ext uri="{FF2B5EF4-FFF2-40B4-BE49-F238E27FC236}">
                <a16:creationId xmlns:a16="http://schemas.microsoft.com/office/drawing/2014/main" id="{867D4867-5BA7-4462-B2F6-A23F4A622A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544653"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797E52C6-31CB-074E-B2A2-B9A9F9419D1E}"/>
              </a:ext>
            </a:extLst>
          </p:cNvPr>
          <p:cNvSpPr txBox="1"/>
          <p:nvPr/>
        </p:nvSpPr>
        <p:spPr>
          <a:xfrm>
            <a:off x="650967" y="555148"/>
            <a:ext cx="6242715" cy="3415622"/>
          </a:xfrm>
          <a:prstGeom prst="rect">
            <a:avLst/>
          </a:prstGeom>
        </p:spPr>
        <p:txBody>
          <a:bodyPr vert="horz" lIns="91440" tIns="45720" rIns="91440" bIns="45720" rtlCol="0">
            <a:noAutofit/>
          </a:bodyPr>
          <a:lstStyle/>
          <a:p>
            <a:pPr indent="-228600" defTabSz="914400">
              <a:spcBef>
                <a:spcPts val="1000"/>
              </a:spcBef>
              <a:buClr>
                <a:schemeClr val="accent2"/>
              </a:buClr>
              <a:buFont typeface="Arial" panose="020B0604020202020204" pitchFamily="34" charset="0"/>
              <a:buChar char="•"/>
            </a:pPr>
            <a:r>
              <a:rPr lang="en-US" sz="3000" b="1" dirty="0">
                <a:solidFill>
                  <a:schemeClr val="bg1"/>
                </a:solidFill>
                <a:latin typeface="Baskerville" panose="02020502070401020303" pitchFamily="18" charset="0"/>
                <a:ea typeface="Baskerville" panose="02020502070401020303" pitchFamily="18" charset="0"/>
              </a:rPr>
              <a:t>“Fan into flame the gift of God”</a:t>
            </a:r>
          </a:p>
          <a:p>
            <a:pPr marL="571500" indent="-228600" defTabSz="914400">
              <a:spcBef>
                <a:spcPts val="1000"/>
              </a:spcBef>
              <a:buClr>
                <a:schemeClr val="accent2"/>
              </a:buClr>
              <a:buFont typeface="Arial" panose="020B0604020202020204" pitchFamily="34" charset="0"/>
              <a:buChar char="•"/>
            </a:pPr>
            <a:r>
              <a:rPr lang="en-US" sz="3000" dirty="0">
                <a:solidFill>
                  <a:schemeClr val="bg1"/>
                </a:solidFill>
                <a:latin typeface="Baskerville" panose="02020502070401020303" pitchFamily="18" charset="0"/>
                <a:ea typeface="Baskerville" panose="02020502070401020303" pitchFamily="18" charset="0"/>
              </a:rPr>
              <a:t>Salvation (John 4:10; Romans 6:23; Ephesians 2:8) </a:t>
            </a:r>
          </a:p>
          <a:p>
            <a:pPr marL="571500" indent="-228600" defTabSz="914400">
              <a:spcBef>
                <a:spcPts val="1000"/>
              </a:spcBef>
              <a:buClr>
                <a:schemeClr val="accent2"/>
              </a:buClr>
              <a:buFont typeface="Arial" panose="020B0604020202020204" pitchFamily="34" charset="0"/>
              <a:buChar char="•"/>
            </a:pPr>
            <a:r>
              <a:rPr lang="en-US" sz="3000" dirty="0">
                <a:solidFill>
                  <a:schemeClr val="bg1"/>
                </a:solidFill>
                <a:latin typeface="Baskerville" panose="02020502070401020303" pitchFamily="18" charset="0"/>
                <a:ea typeface="Baskerville" panose="02020502070401020303" pitchFamily="18" charset="0"/>
              </a:rPr>
              <a:t>Salvation is connected to the calling to serve others </a:t>
            </a:r>
          </a:p>
          <a:p>
            <a:pPr marL="1028700" lvl="1" indent="-228600" defTabSz="914400">
              <a:spcBef>
                <a:spcPts val="1000"/>
              </a:spcBef>
              <a:buClr>
                <a:schemeClr val="accent2"/>
              </a:buClr>
              <a:buFont typeface="Arial" panose="020B0604020202020204" pitchFamily="34" charset="0"/>
              <a:buChar char="•"/>
            </a:pPr>
            <a:r>
              <a:rPr lang="en-US" sz="3000" dirty="0">
                <a:solidFill>
                  <a:schemeClr val="bg1"/>
                </a:solidFill>
                <a:latin typeface="Baskerville" panose="02020502070401020303" pitchFamily="18" charset="0"/>
                <a:ea typeface="Baskerville" panose="02020502070401020303" pitchFamily="18" charset="0"/>
              </a:rPr>
              <a:t>For Paul (1:11)</a:t>
            </a:r>
          </a:p>
          <a:p>
            <a:pPr marL="1028700" lvl="1" indent="-228600" defTabSz="914400">
              <a:spcBef>
                <a:spcPts val="1000"/>
              </a:spcBef>
              <a:buClr>
                <a:schemeClr val="accent2"/>
              </a:buClr>
              <a:buFont typeface="Arial" panose="020B0604020202020204" pitchFamily="34" charset="0"/>
              <a:buChar char="•"/>
            </a:pPr>
            <a:r>
              <a:rPr lang="en-US" sz="3000" dirty="0">
                <a:solidFill>
                  <a:schemeClr val="bg1"/>
                </a:solidFill>
                <a:latin typeface="Baskerville" panose="02020502070401020303" pitchFamily="18" charset="0"/>
                <a:ea typeface="Baskerville" panose="02020502070401020303" pitchFamily="18" charset="0"/>
              </a:rPr>
              <a:t>For Timothy specifically, to serve as a soldier for Christ (2:3-4) that preaches the Word (4:2)</a:t>
            </a:r>
          </a:p>
          <a:p>
            <a:pPr marL="571500" indent="-228600" defTabSz="914400">
              <a:spcBef>
                <a:spcPts val="1000"/>
              </a:spcBef>
              <a:buClr>
                <a:schemeClr val="accent2"/>
              </a:buClr>
              <a:buFont typeface="Arial" panose="020B0604020202020204" pitchFamily="34" charset="0"/>
              <a:buChar char="•"/>
            </a:pPr>
            <a:r>
              <a:rPr lang="en-US" sz="3000" dirty="0">
                <a:solidFill>
                  <a:schemeClr val="bg1"/>
                </a:solidFill>
                <a:latin typeface="Baskerville" panose="02020502070401020303" pitchFamily="18" charset="0"/>
                <a:ea typeface="Baskerville" panose="02020502070401020303" pitchFamily="18" charset="0"/>
              </a:rPr>
              <a:t>Work of the Holy Spirit and our action coming together</a:t>
            </a:r>
          </a:p>
        </p:txBody>
      </p:sp>
      <p:pic>
        <p:nvPicPr>
          <p:cNvPr id="2050" name="Picture 2" descr="30 Amazing Fire Animated Gif">
            <a:extLst>
              <a:ext uri="{FF2B5EF4-FFF2-40B4-BE49-F238E27FC236}">
                <a16:creationId xmlns:a16="http://schemas.microsoft.com/office/drawing/2014/main" id="{262E308F-EECD-A528-37D2-8BED2D73B5F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544652" y="0"/>
            <a:ext cx="47625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2446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animEffect transition="in" filter="fade">
                                      <p:cBhvr>
                                        <p:cTn id="15" dur="500"/>
                                        <p:tgtEl>
                                          <p:spTgt spid="4">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4">
                                            <p:txEl>
                                              <p:pRg st="4" end="4"/>
                                            </p:txEl>
                                          </p:spTgt>
                                        </p:tgtEl>
                                        <p:attrNameLst>
                                          <p:attrName>style.visibility</p:attrName>
                                        </p:attrNameLst>
                                      </p:cBhvr>
                                      <p:to>
                                        <p:strVal val="visible"/>
                                      </p:to>
                                    </p:set>
                                    <p:animEffect transition="in" filter="fade">
                                      <p:cBhvr>
                                        <p:cTn id="18" dur="500"/>
                                        <p:tgtEl>
                                          <p:spTgt spid="4">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animEffect transition="in" filter="fade">
                                      <p:cBhvr>
                                        <p:cTn id="23"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4524315"/>
          </a:xfrm>
          <a:prstGeom prst="rect">
            <a:avLst/>
          </a:prstGeom>
          <a:solidFill>
            <a:schemeClr val="bg1">
              <a:lumMod val="95000"/>
            </a:schemeClr>
          </a:solidFill>
        </p:spPr>
        <p:txBody>
          <a:bodyPr wrap="square" rtlCol="0">
            <a:spAutoFit/>
          </a:bodyPr>
          <a:lstStyle/>
          <a:p>
            <a:r>
              <a:rPr lang="en-US" sz="4800" dirty="0">
                <a:latin typeface="Baskerville" panose="02020502070401020303" pitchFamily="18" charset="0"/>
                <a:ea typeface="Baskerville" panose="02020502070401020303" pitchFamily="18" charset="0"/>
              </a:rPr>
              <a:t>“Although [Timothy] has the Spirit of God in him to empower him for his service, he needs to fan that Spirit into flame so that he may have the courage and strength that he needs for a very testing time."</a:t>
            </a: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25748887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262979"/>
          </a:xfrm>
          <a:prstGeom prst="rect">
            <a:avLst/>
          </a:prstGeom>
          <a:solidFill>
            <a:schemeClr val="bg1">
              <a:lumMod val="95000"/>
            </a:schemeClr>
          </a:solidFill>
        </p:spPr>
        <p:txBody>
          <a:bodyPr wrap="square" rtlCol="0">
            <a:spAutoFit/>
          </a:bodyPr>
          <a:lstStyle/>
          <a:p>
            <a:r>
              <a:rPr lang="en-US" sz="4800" dirty="0">
                <a:latin typeface="Baskerville" panose="02020502070401020303" pitchFamily="18" charset="0"/>
                <a:ea typeface="Baskerville" panose="02020502070401020303" pitchFamily="18" charset="0"/>
              </a:rPr>
              <a:t>“To encourage him further Paul describes how he himself was saved and called as a Christian leader and has to endure suffering which he is able to bear thanks to his trust in God. At the same time the call is not just to courage but also to </a:t>
            </a:r>
            <a:r>
              <a:rPr lang="en-US" sz="4800" b="1" dirty="0">
                <a:latin typeface="Baskerville" panose="02020502070401020303" pitchFamily="18" charset="0"/>
                <a:ea typeface="Baskerville" panose="02020502070401020303" pitchFamily="18" charset="0"/>
              </a:rPr>
              <a:t>faithfulness</a:t>
            </a:r>
            <a:r>
              <a:rPr lang="en-US" sz="4800" dirty="0">
                <a:latin typeface="Baskerville" panose="02020502070401020303" pitchFamily="18" charset="0"/>
                <a:ea typeface="Baskerville" panose="02020502070401020303" pitchFamily="18" charset="0"/>
              </a:rPr>
              <a:t>.”</a:t>
            </a: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9716420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Announcements/Reminders</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Closing Celebration on May 23</a:t>
            </a:r>
            <a:r>
              <a:rPr lang="en-US" sz="4000" baseline="30000" dirty="0">
                <a:latin typeface="Baskerville" panose="02020502070401020303" pitchFamily="18" charset="0"/>
                <a:ea typeface="Baskerville" panose="02020502070401020303" pitchFamily="18" charset="0"/>
              </a:rPr>
              <a:t>rd</a:t>
            </a:r>
            <a:endParaRPr lang="en-US" sz="4000" dirty="0">
              <a:latin typeface="Baskerville" panose="02020502070401020303" pitchFamily="18" charset="0"/>
              <a:ea typeface="Baskerville" panose="02020502070401020303" pitchFamily="18" charset="0"/>
            </a:endParaRP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Survey link at </a:t>
            </a:r>
            <a:r>
              <a:rPr lang="en-US" sz="4000" dirty="0">
                <a:latin typeface="Baskerville" panose="02020502070401020303" pitchFamily="18" charset="0"/>
                <a:ea typeface="Baskerville" panose="02020502070401020303" pitchFamily="18" charset="0"/>
                <a:hlinkClick r:id="rId4"/>
              </a:rPr>
              <a:t>www.grace.org/lexwomensgroups</a:t>
            </a:r>
            <a:r>
              <a:rPr lang="en-US" sz="4000" dirty="0">
                <a:latin typeface="Baskerville" panose="02020502070401020303" pitchFamily="18" charset="0"/>
                <a:ea typeface="Baskerville" panose="02020502070401020303" pitchFamily="18" charset="0"/>
              </a:rPr>
              <a:t> </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Sign up to help with our women’s breakfast on June 24th!</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In-person sign-up sheets </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E-mail Grace at </a:t>
            </a:r>
            <a:r>
              <a:rPr lang="en-US" sz="4000" dirty="0">
                <a:latin typeface="Baskerville" panose="02020502070401020303" pitchFamily="18" charset="0"/>
                <a:ea typeface="Baskerville" panose="02020502070401020303" pitchFamily="18" charset="0"/>
                <a:hlinkClick r:id="rId5"/>
              </a:rPr>
              <a:t>glee@grace.org</a:t>
            </a:r>
            <a:r>
              <a:rPr lang="en-US" sz="4000" dirty="0">
                <a:latin typeface="Baskerville" panose="02020502070401020303" pitchFamily="18" charset="0"/>
                <a:ea typeface="Baskerville" panose="02020502070401020303" pitchFamily="18" charset="0"/>
              </a:rPr>
              <a:t> </a:t>
            </a:r>
          </a:p>
          <a:p>
            <a:pPr marL="285750"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27461138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262979"/>
          </a:xfrm>
          <a:prstGeom prst="rect">
            <a:avLst/>
          </a:prstGeom>
          <a:solidFill>
            <a:schemeClr val="bg1">
              <a:lumMod val="95000"/>
            </a:schemeClr>
          </a:solidFill>
        </p:spPr>
        <p:txBody>
          <a:bodyPr wrap="square" rtlCol="0">
            <a:spAutoFit/>
          </a:bodyPr>
          <a:lstStyle/>
          <a:p>
            <a:r>
              <a:rPr lang="en-US" sz="4800" dirty="0">
                <a:latin typeface="Baskerville" panose="02020502070401020303" pitchFamily="18" charset="0"/>
                <a:ea typeface="Baskerville" panose="02020502070401020303" pitchFamily="18" charset="0"/>
              </a:rPr>
              <a:t>“Opposition to the gospel continues and there is a temptation to the Christian leader to succumb to false teaching instead of preserving faithfully the gospel which has been committed to his keeping, like a deposit placed in the hands of a banker (1:8-18)"</a:t>
            </a: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7643924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386090"/>
          </a:xfrm>
          <a:prstGeom prst="rect">
            <a:avLst/>
          </a:prstGeom>
          <a:solidFill>
            <a:schemeClr val="bg1">
              <a:lumMod val="95000"/>
            </a:schemeClr>
          </a:solidFill>
        </p:spPr>
        <p:txBody>
          <a:bodyPr wrap="square" rtlCol="0">
            <a:spAutoFit/>
          </a:bodyPr>
          <a:lstStyle/>
          <a:p>
            <a:r>
              <a:rPr lang="en-US" sz="4800" b="1" dirty="0">
                <a:latin typeface="Baskerville" panose="02020502070401020303" pitchFamily="18" charset="0"/>
                <a:ea typeface="Baskerville" panose="02020502070401020303" pitchFamily="18" charset="0"/>
              </a:rPr>
              <a:t>You are NOT alone.</a:t>
            </a:r>
          </a:p>
          <a:p>
            <a:r>
              <a:rPr lang="en-US" sz="4800" dirty="0">
                <a:latin typeface="Baskerville" panose="02020502070401020303" pitchFamily="18" charset="0"/>
                <a:ea typeface="Baskerville" panose="02020502070401020303" pitchFamily="18" charset="0"/>
              </a:rPr>
              <a:t>You have the family of faith.</a:t>
            </a:r>
          </a:p>
          <a:p>
            <a:r>
              <a:rPr lang="en-US" sz="4800" dirty="0">
                <a:latin typeface="Baskerville" panose="02020502070401020303" pitchFamily="18" charset="0"/>
                <a:ea typeface="Baskerville" panose="02020502070401020303" pitchFamily="18" charset="0"/>
              </a:rPr>
              <a:t>You have the Holy Spirit. </a:t>
            </a:r>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pPr algn="ctr"/>
            <a:r>
              <a:rPr lang="en-US" sz="4000" b="1" dirty="0">
                <a:latin typeface="Baskerville" panose="02020502070401020303" pitchFamily="18" charset="0"/>
                <a:ea typeface="Baskerville" panose="02020502070401020303" pitchFamily="18" charset="0"/>
              </a:rPr>
              <a:t>In that confidence, be courageous in defending the truth of the gospel.  </a:t>
            </a:r>
          </a:p>
          <a:p>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39422429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67AC8C2-7CB1-4E9C-8AB7-47B632D43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0920" y="804334"/>
            <a:ext cx="10550161" cy="5102266"/>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B298CEC4-AAEA-44CE-9159-E949362D42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968883"/>
            <a:ext cx="10222992" cy="477316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Letter&#10;&#10;Description automatically generated with medium confidence">
            <a:extLst>
              <a:ext uri="{FF2B5EF4-FFF2-40B4-BE49-F238E27FC236}">
                <a16:creationId xmlns:a16="http://schemas.microsoft.com/office/drawing/2014/main" id="{97D8BE89-4C56-9EC5-E4C4-2BD94EE375A1}"/>
              </a:ext>
            </a:extLst>
          </p:cNvPr>
          <p:cNvPicPr>
            <a:picLocks noChangeAspect="1"/>
          </p:cNvPicPr>
          <p:nvPr/>
        </p:nvPicPr>
        <p:blipFill>
          <a:blip r:embed="rId3"/>
          <a:stretch>
            <a:fillRect/>
          </a:stretch>
        </p:blipFill>
        <p:spPr>
          <a:xfrm>
            <a:off x="6855702" y="1288923"/>
            <a:ext cx="3161812" cy="4133088"/>
          </a:xfrm>
          <a:prstGeom prst="rect">
            <a:avLst/>
          </a:prstGeom>
        </p:spPr>
      </p:pic>
      <p:pic>
        <p:nvPicPr>
          <p:cNvPr id="5" name="Picture 4" descr="Text, letter&#10;&#10;Description automatically generated">
            <a:extLst>
              <a:ext uri="{FF2B5EF4-FFF2-40B4-BE49-F238E27FC236}">
                <a16:creationId xmlns:a16="http://schemas.microsoft.com/office/drawing/2014/main" id="{C3DCC143-EC5B-6165-E7C8-D54AE2204D75}"/>
              </a:ext>
            </a:extLst>
          </p:cNvPr>
          <p:cNvPicPr>
            <a:picLocks noChangeAspect="1"/>
          </p:cNvPicPr>
          <p:nvPr/>
        </p:nvPicPr>
        <p:blipFill>
          <a:blip r:embed="rId4"/>
          <a:stretch>
            <a:fillRect/>
          </a:stretch>
        </p:blipFill>
        <p:spPr>
          <a:xfrm>
            <a:off x="2102158" y="1288923"/>
            <a:ext cx="3234140" cy="4133087"/>
          </a:xfrm>
          <a:prstGeom prst="rect">
            <a:avLst/>
          </a:prstGeom>
        </p:spPr>
      </p:pic>
      <p:sp>
        <p:nvSpPr>
          <p:cNvPr id="8" name="Oval 7">
            <a:extLst>
              <a:ext uri="{FF2B5EF4-FFF2-40B4-BE49-F238E27FC236}">
                <a16:creationId xmlns:a16="http://schemas.microsoft.com/office/drawing/2014/main" id="{C59FCB7F-59A0-0FD9-68CD-0A6191856906}"/>
              </a:ext>
            </a:extLst>
          </p:cNvPr>
          <p:cNvSpPr/>
          <p:nvPr/>
        </p:nvSpPr>
        <p:spPr>
          <a:xfrm>
            <a:off x="6855702" y="4768297"/>
            <a:ext cx="3234140" cy="484399"/>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92722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644002" y="597455"/>
            <a:ext cx="10903995" cy="5663089"/>
          </a:xfrm>
          <a:prstGeom prst="rect">
            <a:avLst/>
          </a:prstGeom>
          <a:solidFill>
            <a:schemeClr val="bg1">
              <a:lumMod val="95000"/>
            </a:schemeClr>
          </a:solidFill>
        </p:spPr>
        <p:txBody>
          <a:bodyPr wrap="square" rtlCol="0">
            <a:spAutoFit/>
          </a:bodyPr>
          <a:lstStyle/>
          <a:p>
            <a:pPr algn="ctr"/>
            <a:r>
              <a:rPr lang="en-US" sz="5400" b="1" dirty="0">
                <a:latin typeface="Beloved Sans" panose="02000505000000020004" pitchFamily="2" charset="77"/>
              </a:rPr>
              <a:t>Hebrews</a:t>
            </a:r>
          </a:p>
          <a:p>
            <a:pPr marL="685800" indent="-685800">
              <a:buFont typeface="Arial" panose="020B0604020202020204" pitchFamily="34" charset="0"/>
              <a:buChar char="•"/>
            </a:pPr>
            <a:r>
              <a:rPr lang="en-US" sz="2800" dirty="0">
                <a:latin typeface="Baskerville" panose="02020502070401020303" pitchFamily="18" charset="0"/>
                <a:ea typeface="Baskerville" panose="02020502070401020303" pitchFamily="18" charset="0"/>
              </a:rPr>
              <a:t>Called “</a:t>
            </a:r>
            <a:r>
              <a:rPr lang="en-US" sz="2800" i="1" dirty="0">
                <a:latin typeface="Baskerville" panose="02020502070401020303" pitchFamily="18" charset="0"/>
                <a:ea typeface="Baskerville" panose="02020502070401020303" pitchFamily="18" charset="0"/>
              </a:rPr>
              <a:t>To the Hebrews</a:t>
            </a:r>
            <a:r>
              <a:rPr lang="en-US" sz="2800" dirty="0">
                <a:latin typeface="Baskerville" panose="02020502070401020303" pitchFamily="18" charset="0"/>
                <a:ea typeface="Baskerville" panose="02020502070401020303" pitchFamily="18" charset="0"/>
              </a:rPr>
              <a:t>” </a:t>
            </a:r>
          </a:p>
          <a:p>
            <a:pPr marL="685800" indent="-685800">
              <a:buFont typeface="Arial" panose="020B0604020202020204" pitchFamily="34" charset="0"/>
              <a:buChar char="•"/>
            </a:pPr>
            <a:r>
              <a:rPr lang="en-US" sz="2800" dirty="0">
                <a:latin typeface="Baskerville" panose="02020502070401020303" pitchFamily="18" charset="0"/>
                <a:ea typeface="Baskerville" panose="02020502070401020303" pitchFamily="18" charset="0"/>
              </a:rPr>
              <a:t>Old Testament issues: high priesthood, sacrifices, order of worship</a:t>
            </a:r>
          </a:p>
          <a:p>
            <a:pPr marL="685800" indent="-685800">
              <a:buFont typeface="Arial" panose="020B0604020202020204" pitchFamily="34" charset="0"/>
              <a:buChar char="•"/>
            </a:pPr>
            <a:endParaRPr lang="en-US" sz="2800" dirty="0">
              <a:latin typeface="Baskerville" panose="02020502070401020303" pitchFamily="18" charset="0"/>
              <a:ea typeface="Baskerville" panose="02020502070401020303" pitchFamily="18" charset="0"/>
            </a:endParaRPr>
          </a:p>
          <a:p>
            <a:pPr marL="685800" indent="-685800">
              <a:buFont typeface="Arial" panose="020B0604020202020204" pitchFamily="34" charset="0"/>
              <a:buChar char="•"/>
            </a:pPr>
            <a:r>
              <a:rPr lang="en-US" sz="2800" b="1" dirty="0">
                <a:latin typeface="Baskerville" panose="02020502070401020303" pitchFamily="18" charset="0"/>
                <a:ea typeface="Baskerville" panose="02020502070401020303" pitchFamily="18" charset="0"/>
              </a:rPr>
              <a:t>Author: </a:t>
            </a:r>
            <a:r>
              <a:rPr lang="en-US" sz="2800" dirty="0">
                <a:latin typeface="Baskerville" panose="02020502070401020303" pitchFamily="18" charset="0"/>
                <a:ea typeface="Baskerville" panose="02020502070401020303" pitchFamily="18" charset="0"/>
              </a:rPr>
              <a:t>Uncertain (eloquent Greek author) </a:t>
            </a:r>
          </a:p>
          <a:p>
            <a:pPr marL="685800" indent="-685800">
              <a:buFont typeface="Arial" panose="020B0604020202020204" pitchFamily="34" charset="0"/>
              <a:buChar char="•"/>
            </a:pPr>
            <a:r>
              <a:rPr lang="en-US" sz="2800" b="1" dirty="0">
                <a:latin typeface="Baskerville" panose="02020502070401020303" pitchFamily="18" charset="0"/>
                <a:ea typeface="Baskerville" panose="02020502070401020303" pitchFamily="18" charset="0"/>
              </a:rPr>
              <a:t>Audience: </a:t>
            </a:r>
            <a:r>
              <a:rPr lang="en-US" sz="2800" dirty="0">
                <a:latin typeface="Baskerville" panose="02020502070401020303" pitchFamily="18" charset="0"/>
                <a:ea typeface="Baskerville" panose="02020502070401020303" pitchFamily="18" charset="0"/>
              </a:rPr>
              <a:t>Uncertain </a:t>
            </a:r>
            <a:endParaRPr lang="en-US" sz="2800" b="1" dirty="0">
              <a:latin typeface="Baskerville" panose="02020502070401020303" pitchFamily="18" charset="0"/>
              <a:ea typeface="Baskerville" panose="02020502070401020303" pitchFamily="18" charset="0"/>
            </a:endParaRPr>
          </a:p>
          <a:p>
            <a:pPr marL="1143000" lvl="1" indent="-685800">
              <a:buFont typeface="Arial" panose="020B0604020202020204" pitchFamily="34" charset="0"/>
              <a:buChar char="•"/>
            </a:pPr>
            <a:r>
              <a:rPr lang="en-US" sz="2800" dirty="0">
                <a:latin typeface="Baskerville" panose="02020502070401020303" pitchFamily="18" charset="0"/>
                <a:ea typeface="Baskerville" panose="02020502070401020303" pitchFamily="18" charset="0"/>
              </a:rPr>
              <a:t>Traditional: Christian congregation of Jewish background</a:t>
            </a:r>
          </a:p>
          <a:p>
            <a:pPr marL="1143000" lvl="1" indent="-685800">
              <a:buFont typeface="Arial" panose="020B0604020202020204" pitchFamily="34" charset="0"/>
              <a:buChar char="•"/>
            </a:pPr>
            <a:r>
              <a:rPr lang="en-US" sz="2800" dirty="0">
                <a:latin typeface="Baskerville" panose="02020502070401020303" pitchFamily="18" charset="0"/>
                <a:ea typeface="Baskerville" panose="02020502070401020303" pitchFamily="18" charset="0"/>
              </a:rPr>
              <a:t>Modern scholarship: Christians of Greek background</a:t>
            </a:r>
          </a:p>
          <a:p>
            <a:pPr lvl="1"/>
            <a:endParaRPr lang="en-US" sz="2800" dirty="0">
              <a:latin typeface="Baskerville" panose="02020502070401020303" pitchFamily="18" charset="0"/>
              <a:ea typeface="Baskerville" panose="02020502070401020303" pitchFamily="18" charset="0"/>
            </a:endParaRPr>
          </a:p>
          <a:p>
            <a:pPr marL="685800" indent="-685800">
              <a:buFont typeface="Arial" panose="020B0604020202020204" pitchFamily="34" charset="0"/>
              <a:buChar char="•"/>
            </a:pPr>
            <a:r>
              <a:rPr lang="en-US" sz="2800" b="1" dirty="0">
                <a:latin typeface="Baskerville" panose="02020502070401020303" pitchFamily="18" charset="0"/>
                <a:ea typeface="Baskerville" panose="02020502070401020303" pitchFamily="18" charset="0"/>
              </a:rPr>
              <a:t>Context: </a:t>
            </a:r>
            <a:r>
              <a:rPr lang="en-US" sz="2800" dirty="0">
                <a:latin typeface="Baskerville" panose="02020502070401020303" pitchFamily="18" charset="0"/>
                <a:ea typeface="Baskerville" panose="02020502070401020303" pitchFamily="18" charset="0"/>
              </a:rPr>
              <a:t>Lots of persecution </a:t>
            </a:r>
          </a:p>
          <a:p>
            <a:pPr marL="685800" indent="-685800">
              <a:buFont typeface="Arial" panose="020B0604020202020204" pitchFamily="34" charset="0"/>
              <a:buChar char="•"/>
            </a:pPr>
            <a:r>
              <a:rPr lang="en-US" sz="2800" b="1" dirty="0">
                <a:latin typeface="Baskerville" panose="02020502070401020303" pitchFamily="18" charset="0"/>
                <a:ea typeface="Baskerville" panose="02020502070401020303" pitchFamily="18" charset="0"/>
              </a:rPr>
              <a:t>Themes</a:t>
            </a:r>
            <a:r>
              <a:rPr lang="en-US" sz="2800" dirty="0">
                <a:latin typeface="Baskerville" panose="02020502070401020303" pitchFamily="18" charset="0"/>
                <a:ea typeface="Baskerville" panose="02020502070401020303" pitchFamily="18" charset="0"/>
              </a:rPr>
              <a:t> on perseverance (</a:t>
            </a:r>
            <a:r>
              <a:rPr lang="en-US" sz="2800" dirty="0" err="1">
                <a:latin typeface="Baskerville" panose="02020502070401020303" pitchFamily="18" charset="0"/>
                <a:ea typeface="Baskerville" panose="02020502070401020303" pitchFamily="18" charset="0"/>
              </a:rPr>
              <a:t>ch.</a:t>
            </a:r>
            <a:r>
              <a:rPr lang="en-US" sz="2800" dirty="0">
                <a:latin typeface="Baskerville" panose="02020502070401020303" pitchFamily="18" charset="0"/>
                <a:ea typeface="Baskerville" panose="02020502070401020303" pitchFamily="18" charset="0"/>
              </a:rPr>
              <a:t> 11), holiness and obedience (</a:t>
            </a:r>
            <a:r>
              <a:rPr lang="en-US" sz="2800" dirty="0" err="1">
                <a:latin typeface="Baskerville" panose="02020502070401020303" pitchFamily="18" charset="0"/>
                <a:ea typeface="Baskerville" panose="02020502070401020303" pitchFamily="18" charset="0"/>
              </a:rPr>
              <a:t>ch.</a:t>
            </a:r>
            <a:r>
              <a:rPr lang="en-US" sz="2800" dirty="0">
                <a:latin typeface="Baskerville" panose="02020502070401020303" pitchFamily="18" charset="0"/>
                <a:ea typeface="Baskerville" panose="02020502070401020303" pitchFamily="18" charset="0"/>
              </a:rPr>
              <a:t> 12-13)</a:t>
            </a:r>
          </a:p>
          <a:p>
            <a:pPr marL="685800" indent="-685800">
              <a:buFont typeface="Arial" panose="020B0604020202020204" pitchFamily="34" charset="0"/>
              <a:buChar char="•"/>
            </a:pPr>
            <a:endParaRPr lang="en-US" sz="2800" b="1"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376402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2" end="2"/>
                                            </p:txEl>
                                          </p:spTgt>
                                        </p:tgtEl>
                                        <p:attrNameLst>
                                          <p:attrName>style.visibility</p:attrName>
                                        </p:attrNameLst>
                                      </p:cBhvr>
                                      <p:to>
                                        <p:strVal val="visible"/>
                                      </p:to>
                                    </p:set>
                                    <p:animEffect transition="in" filter="fade">
                                      <p:cBhvr>
                                        <p:cTn id="10" dur="500"/>
                                        <p:tgtEl>
                                          <p:spTgt spid="4">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animEffect transition="in" filter="fade">
                                      <p:cBhvr>
                                        <p:cTn id="15" dur="500"/>
                                        <p:tgtEl>
                                          <p:spTgt spid="4">
                                            <p:txEl>
                                              <p:pRg st="4" end="4"/>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4">
                                            <p:txEl>
                                              <p:pRg st="5" end="5"/>
                                            </p:txEl>
                                          </p:spTgt>
                                        </p:tgtEl>
                                        <p:attrNameLst>
                                          <p:attrName>style.visibility</p:attrName>
                                        </p:attrNameLst>
                                      </p:cBhvr>
                                      <p:to>
                                        <p:strVal val="visible"/>
                                      </p:to>
                                    </p:set>
                                    <p:animEffect transition="in" filter="fade">
                                      <p:cBhvr>
                                        <p:cTn id="20" dur="500"/>
                                        <p:tgtEl>
                                          <p:spTgt spid="4">
                                            <p:txEl>
                                              <p:pRg st="5" end="5"/>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animEffect transition="in" filter="fade">
                                      <p:cBhvr>
                                        <p:cTn id="23" dur="500"/>
                                        <p:tgtEl>
                                          <p:spTgt spid="4">
                                            <p:txEl>
                                              <p:pRg st="6" end="6"/>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4">
                                            <p:txEl>
                                              <p:pRg st="7" end="7"/>
                                            </p:txEl>
                                          </p:spTgt>
                                        </p:tgtEl>
                                        <p:attrNameLst>
                                          <p:attrName>style.visibility</p:attrName>
                                        </p:attrNameLst>
                                      </p:cBhvr>
                                      <p:to>
                                        <p:strVal val="visible"/>
                                      </p:to>
                                    </p:set>
                                    <p:animEffect transition="in" filter="fade">
                                      <p:cBhvr>
                                        <p:cTn id="26" dur="500"/>
                                        <p:tgtEl>
                                          <p:spTgt spid="4">
                                            <p:txEl>
                                              <p:pRg st="7" end="7"/>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4">
                                            <p:txEl>
                                              <p:pRg st="9" end="9"/>
                                            </p:txEl>
                                          </p:spTgt>
                                        </p:tgtEl>
                                        <p:attrNameLst>
                                          <p:attrName>style.visibility</p:attrName>
                                        </p:attrNameLst>
                                      </p:cBhvr>
                                      <p:to>
                                        <p:strVal val="visible"/>
                                      </p:to>
                                    </p:set>
                                    <p:animEffect transition="in" filter="fade">
                                      <p:cBhvr>
                                        <p:cTn id="31" dur="500"/>
                                        <p:tgtEl>
                                          <p:spTgt spid="4">
                                            <p:txEl>
                                              <p:pRg st="9" end="9"/>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4">
                                            <p:txEl>
                                              <p:pRg st="10" end="10"/>
                                            </p:txEl>
                                          </p:spTgt>
                                        </p:tgtEl>
                                        <p:attrNameLst>
                                          <p:attrName>style.visibility</p:attrName>
                                        </p:attrNameLst>
                                      </p:cBhvr>
                                      <p:to>
                                        <p:strVal val="visible"/>
                                      </p:to>
                                    </p:set>
                                    <p:animEffect transition="in" filter="fade">
                                      <p:cBhvr>
                                        <p:cTn id="36" dur="500"/>
                                        <p:tgtEl>
                                          <p:spTgt spid="4">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11266" name="Picture 2" descr="Book of Hebrews - Therefore RUN! — Jesus Christ Ministries Church Clifton,  NJ">
            <a:extLst>
              <a:ext uri="{FF2B5EF4-FFF2-40B4-BE49-F238E27FC236}">
                <a16:creationId xmlns:a16="http://schemas.microsoft.com/office/drawing/2014/main" id="{A6F08A9D-1FE8-2C65-FC8B-E8A77C4469A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081569" y="804334"/>
            <a:ext cx="4028861" cy="52493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04201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useBgFill="1">
        <p:nvSpPr>
          <p:cNvPr id="10247" name="Rectangle 10246">
            <a:extLst>
              <a:ext uri="{FF2B5EF4-FFF2-40B4-BE49-F238E27FC236}">
                <a16:creationId xmlns:a16="http://schemas.microsoft.com/office/drawing/2014/main" id="{1660E788-AFA9-4A1B-9991-6AA74632A1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49" name="Rectangle 10248">
            <a:extLst>
              <a:ext uri="{FF2B5EF4-FFF2-40B4-BE49-F238E27FC236}">
                <a16:creationId xmlns:a16="http://schemas.microsoft.com/office/drawing/2014/main" id="{867D4867-5BA7-4462-B2F6-A23F4A622A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7704" y="0"/>
            <a:ext cx="4654296"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pic>
        <p:nvPicPr>
          <p:cNvPr id="10242" name="Picture 2" descr="Intro to Hebrews 4 – How do You Know You Share in Jesus Christ? | Loving  the Word with the MudPreacher">
            <a:extLst>
              <a:ext uri="{FF2B5EF4-FFF2-40B4-BE49-F238E27FC236}">
                <a16:creationId xmlns:a16="http://schemas.microsoft.com/office/drawing/2014/main" id="{985F803C-3CEF-5DB2-6C77-C567DDC4B0B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43468" y="1004528"/>
            <a:ext cx="6250769" cy="468807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CD500D0-961D-A09D-D1AD-FEE060D82778}"/>
              </a:ext>
            </a:extLst>
          </p:cNvPr>
          <p:cNvSpPr txBox="1"/>
          <p:nvPr/>
        </p:nvSpPr>
        <p:spPr>
          <a:xfrm>
            <a:off x="8182865" y="13378"/>
            <a:ext cx="3363974" cy="3415622"/>
          </a:xfrm>
          <a:prstGeom prst="rect">
            <a:avLst/>
          </a:prstGeom>
        </p:spPr>
        <p:txBody>
          <a:bodyPr vert="horz" lIns="91440" tIns="45720" rIns="91440" bIns="45720" rtlCol="0">
            <a:noAutofit/>
          </a:bodyPr>
          <a:lstStyle/>
          <a:p>
            <a:pPr defTabSz="914400">
              <a:spcBef>
                <a:spcPts val="1000"/>
              </a:spcBef>
              <a:buClr>
                <a:schemeClr val="accent2"/>
              </a:buClr>
            </a:pPr>
            <a:endParaRPr lang="en-US" sz="4000" dirty="0">
              <a:solidFill>
                <a:schemeClr val="bg1"/>
              </a:solidFill>
            </a:endParaRPr>
          </a:p>
          <a:p>
            <a:pPr defTabSz="914400">
              <a:spcBef>
                <a:spcPts val="1000"/>
              </a:spcBef>
              <a:buClr>
                <a:schemeClr val="accent2"/>
              </a:buClr>
            </a:pPr>
            <a:r>
              <a:rPr lang="en-US" sz="4000" b="1" i="1" dirty="0">
                <a:solidFill>
                  <a:schemeClr val="bg1"/>
                </a:solidFill>
              </a:rPr>
              <a:t>The Son is “the radiance of the glory of God and the exact imprint of his nature” </a:t>
            </a:r>
          </a:p>
          <a:p>
            <a:pPr defTabSz="914400">
              <a:spcBef>
                <a:spcPts val="1000"/>
              </a:spcBef>
              <a:buClr>
                <a:schemeClr val="accent2"/>
              </a:buClr>
            </a:pPr>
            <a:r>
              <a:rPr lang="en-US" sz="4000" b="1" i="1" dirty="0">
                <a:solidFill>
                  <a:schemeClr val="bg1"/>
                </a:solidFill>
              </a:rPr>
              <a:t>(Heb 1:3)</a:t>
            </a:r>
          </a:p>
        </p:txBody>
      </p:sp>
    </p:spTree>
    <p:extLst>
      <p:ext uri="{BB962C8B-B14F-4D97-AF65-F5344CB8AC3E}">
        <p14:creationId xmlns:p14="http://schemas.microsoft.com/office/powerpoint/2010/main" val="2011155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229" name="Rectangle 9228">
            <a:extLst>
              <a:ext uri="{FF2B5EF4-FFF2-40B4-BE49-F238E27FC236}">
                <a16:creationId xmlns:a16="http://schemas.microsoft.com/office/drawing/2014/main" id="{E8DC6FCD-811B-436E-9FEE-FC957486CD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9220" name="Picture 4" descr="The Book of Hebrews">
            <a:extLst>
              <a:ext uri="{FF2B5EF4-FFF2-40B4-BE49-F238E27FC236}">
                <a16:creationId xmlns:a16="http://schemas.microsoft.com/office/drawing/2014/main" id="{F9B93E4A-F706-C47F-B447-9AC10806FE4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 b="3410"/>
          <a:stretch/>
        </p:blipFill>
        <p:spPr bwMode="auto">
          <a:xfrm>
            <a:off x="198739" y="171717"/>
            <a:ext cx="5804105" cy="3167426"/>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A Study in the Book of Hebrews: The Centrality of Jesus – Calvary Chapel">
            <a:extLst>
              <a:ext uri="{FF2B5EF4-FFF2-40B4-BE49-F238E27FC236}">
                <a16:creationId xmlns:a16="http://schemas.microsoft.com/office/drawing/2014/main" id="{CC3C542D-461A-E4C0-E505-33C0C786973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39" r="-3" b="-3"/>
          <a:stretch/>
        </p:blipFill>
        <p:spPr bwMode="auto">
          <a:xfrm>
            <a:off x="6195373" y="171717"/>
            <a:ext cx="5797883" cy="3167426"/>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descr="Community Group Questions: Hebrews 2:10-18 — The Bridge">
            <a:extLst>
              <a:ext uri="{FF2B5EF4-FFF2-40B4-BE49-F238E27FC236}">
                <a16:creationId xmlns:a16="http://schemas.microsoft.com/office/drawing/2014/main" id="{3A358B89-0B64-BC94-2488-9110856BE58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3329" r="-2" b="11214"/>
          <a:stretch/>
        </p:blipFill>
        <p:spPr bwMode="auto">
          <a:xfrm>
            <a:off x="198739" y="3510858"/>
            <a:ext cx="5804105" cy="2789948"/>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descr="Hebrews – Superiority of Jesus – biblestudyresources.org">
            <a:extLst>
              <a:ext uri="{FF2B5EF4-FFF2-40B4-BE49-F238E27FC236}">
                <a16:creationId xmlns:a16="http://schemas.microsoft.com/office/drawing/2014/main" id="{312949B9-933C-2A99-2008-B9039B92FBF0}"/>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12098" r="2" b="23660"/>
          <a:stretch/>
        </p:blipFill>
        <p:spPr bwMode="auto">
          <a:xfrm>
            <a:off x="6195372" y="3510858"/>
            <a:ext cx="5797883" cy="27899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32082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CD500D0-961D-A09D-D1AD-FEE060D82778}"/>
              </a:ext>
            </a:extLst>
          </p:cNvPr>
          <p:cNvSpPr txBox="1"/>
          <p:nvPr/>
        </p:nvSpPr>
        <p:spPr>
          <a:xfrm>
            <a:off x="309175" y="474345"/>
            <a:ext cx="5786825" cy="5909310"/>
          </a:xfrm>
          <a:prstGeom prst="rect">
            <a:avLst/>
          </a:prstGeom>
          <a:solidFill>
            <a:schemeClr val="bg1">
              <a:lumMod val="95000"/>
            </a:schemeClr>
          </a:solidFill>
        </p:spPr>
        <p:txBody>
          <a:bodyPr wrap="square" rtlCol="0">
            <a:spAutoFit/>
          </a:bodyPr>
          <a:lstStyle/>
          <a:p>
            <a:pPr algn="ctr"/>
            <a:r>
              <a:rPr lang="en-US" sz="5400" b="1" dirty="0">
                <a:latin typeface="Beloved Sans" panose="02000505000000020004" pitchFamily="2" charset="77"/>
              </a:rPr>
              <a:t>JESUS IS SUPERIOR</a:t>
            </a:r>
            <a:endParaRPr lang="en-US" sz="4000" dirty="0"/>
          </a:p>
          <a:p>
            <a:pPr marL="457200" indent="-4572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Note: “The author of Hebrews is not contrasting but actually </a:t>
            </a:r>
            <a:r>
              <a:rPr lang="en-US" sz="3600" b="1" dirty="0">
                <a:latin typeface="Baskerville" panose="02020502070401020303" pitchFamily="18" charset="0"/>
                <a:ea typeface="Baskerville" panose="02020502070401020303" pitchFamily="18" charset="0"/>
              </a:rPr>
              <a:t>emphasizing </a:t>
            </a:r>
            <a:r>
              <a:rPr lang="en-US" sz="3600" dirty="0">
                <a:latin typeface="Baskerville" panose="02020502070401020303" pitchFamily="18" charset="0"/>
                <a:ea typeface="Baskerville" panose="02020502070401020303" pitchFamily="18" charset="0"/>
              </a:rPr>
              <a:t>that the God whose voice we know from the Old Testament Scriptures has now spoken through his one and only Son.” (p.251 David Palmer) </a:t>
            </a:r>
          </a:p>
        </p:txBody>
      </p:sp>
      <p:pic>
        <p:nvPicPr>
          <p:cNvPr id="3074" name="Picture 2">
            <a:extLst>
              <a:ext uri="{FF2B5EF4-FFF2-40B4-BE49-F238E27FC236}">
                <a16:creationId xmlns:a16="http://schemas.microsoft.com/office/drawing/2014/main" id="{8F5937BF-28A9-EF27-F356-E7BD6EF50C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7605" y="1165719"/>
            <a:ext cx="5785220" cy="43268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85769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3293209"/>
          </a:xfrm>
          <a:prstGeom prst="rect">
            <a:avLst/>
          </a:prstGeom>
          <a:solidFill>
            <a:schemeClr val="bg1">
              <a:lumMod val="95000"/>
            </a:schemeClr>
          </a:solidFill>
        </p:spPr>
        <p:txBody>
          <a:bodyPr wrap="square" rtlCol="0">
            <a:spAutoFit/>
          </a:bodyPr>
          <a:lstStyle/>
          <a:p>
            <a:pPr algn="ctr"/>
            <a:r>
              <a:rPr lang="en-US" sz="4800" b="1" dirty="0">
                <a:latin typeface="Beloved Sans" panose="02000505000000020004" pitchFamily="2" charset="77"/>
              </a:rPr>
              <a:t>Hebrews</a:t>
            </a:r>
          </a:p>
          <a:p>
            <a:pPr marL="685800" indent="-685800">
              <a:buFont typeface="Arial" panose="020B0604020202020204" pitchFamily="34" charset="0"/>
              <a:buChar char="•"/>
            </a:pPr>
            <a:r>
              <a:rPr lang="en-US" sz="4000" b="1" dirty="0">
                <a:latin typeface="Baskerville" panose="02020502070401020303" pitchFamily="18" charset="0"/>
                <a:ea typeface="Baskerville" panose="02020502070401020303" pitchFamily="18" charset="0"/>
              </a:rPr>
              <a:t>Thesis: </a:t>
            </a:r>
            <a:r>
              <a:rPr lang="en-US" sz="4000" dirty="0">
                <a:latin typeface="Baskerville" panose="02020502070401020303" pitchFamily="18" charset="0"/>
                <a:ea typeface="Baskerville" panose="02020502070401020303" pitchFamily="18" charset="0"/>
              </a:rPr>
              <a:t>Jesus is “God’s climactic word to his people” (David Palmer)</a:t>
            </a:r>
            <a:endParaRPr lang="en-US" sz="4000" b="1" dirty="0">
              <a:latin typeface="Baskerville" panose="02020502070401020303" pitchFamily="18" charset="0"/>
              <a:ea typeface="Baskerville" panose="02020502070401020303" pitchFamily="18" charset="0"/>
            </a:endParaRPr>
          </a:p>
          <a:p>
            <a:pPr marL="685800" indent="-685800">
              <a:buFont typeface="Arial" panose="020B0604020202020204" pitchFamily="34" charset="0"/>
              <a:buChar char="•"/>
            </a:pPr>
            <a:r>
              <a:rPr lang="en-US" sz="4000" b="1" dirty="0">
                <a:latin typeface="Baskerville" panose="02020502070401020303" pitchFamily="18" charset="0"/>
                <a:ea typeface="Baskerville" panose="02020502070401020303" pitchFamily="18" charset="0"/>
              </a:rPr>
              <a:t>Purpose: </a:t>
            </a:r>
            <a:r>
              <a:rPr lang="en-US" sz="4000" dirty="0">
                <a:latin typeface="Baskerville" panose="02020502070401020303" pitchFamily="18" charset="0"/>
                <a:ea typeface="Baskerville" panose="02020502070401020303" pitchFamily="18" charset="0"/>
              </a:rPr>
              <a:t>only Jesus can atone for our sins.*** </a:t>
            </a: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4109773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graphicFrame>
        <p:nvGraphicFramePr>
          <p:cNvPr id="6" name="TextBox 3">
            <a:extLst>
              <a:ext uri="{FF2B5EF4-FFF2-40B4-BE49-F238E27FC236}">
                <a16:creationId xmlns:a16="http://schemas.microsoft.com/office/drawing/2014/main" id="{DAA8DA65-7AFB-67C0-EA3F-06F3B9FCD91F}"/>
              </a:ext>
            </a:extLst>
          </p:cNvPr>
          <p:cNvGraphicFramePr/>
          <p:nvPr>
            <p:extLst>
              <p:ext uri="{D42A27DB-BD31-4B8C-83A1-F6EECF244321}">
                <p14:modId xmlns:p14="http://schemas.microsoft.com/office/powerpoint/2010/main" val="1665605225"/>
              </p:ext>
            </p:extLst>
          </p:nvPr>
        </p:nvGraphicFramePr>
        <p:xfrm>
          <a:off x="965200" y="2638425"/>
          <a:ext cx="10261600" cy="31077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188716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Announcements/Reminders, cont.</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Men’s Chili Cook-Off, Tuesday, May 9</a:t>
            </a:r>
            <a:r>
              <a:rPr lang="en-US" sz="4000" baseline="30000" dirty="0">
                <a:latin typeface="Baskerville" panose="02020502070401020303" pitchFamily="18" charset="0"/>
                <a:ea typeface="Baskerville" panose="02020502070401020303" pitchFamily="18" charset="0"/>
              </a:rPr>
              <a:t>th</a:t>
            </a:r>
            <a:r>
              <a:rPr lang="en-US" sz="4000" dirty="0">
                <a:latin typeface="Baskerville" panose="02020502070401020303" pitchFamily="18" charset="0"/>
                <a:ea typeface="Baskerville" panose="02020502070401020303" pitchFamily="18" charset="0"/>
              </a:rPr>
              <a:t> </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Three upcoming events:</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Mural Painting, this Saturday, 2pm</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Spring Serve, Saturday, May 13</a:t>
            </a:r>
            <a:r>
              <a:rPr lang="en-US" sz="4000" baseline="30000" dirty="0">
                <a:latin typeface="Baskerville" panose="02020502070401020303" pitchFamily="18" charset="0"/>
                <a:ea typeface="Baskerville" panose="02020502070401020303" pitchFamily="18" charset="0"/>
              </a:rPr>
              <a:t>th</a:t>
            </a:r>
            <a:endParaRPr lang="en-US" sz="4000" dirty="0">
              <a:latin typeface="Baskerville" panose="02020502070401020303" pitchFamily="18" charset="0"/>
              <a:ea typeface="Baskerville" panose="02020502070401020303" pitchFamily="18" charset="0"/>
            </a:endParaRP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Discovery Day, Saturday, May 26</a:t>
            </a:r>
            <a:r>
              <a:rPr lang="en-US" sz="4000" baseline="30000" dirty="0">
                <a:latin typeface="Baskerville" panose="02020502070401020303" pitchFamily="18" charset="0"/>
                <a:ea typeface="Baskerville" panose="02020502070401020303" pitchFamily="18" charset="0"/>
              </a:rPr>
              <a:t>th</a:t>
            </a:r>
            <a:r>
              <a:rPr lang="en-US" sz="4000" dirty="0">
                <a:latin typeface="Baskerville" panose="02020502070401020303" pitchFamily="18" charset="0"/>
                <a:ea typeface="Baskerville" panose="02020502070401020303" pitchFamily="18" charset="0"/>
              </a:rPr>
              <a:t> </a:t>
            </a:r>
          </a:p>
          <a:p>
            <a:pPr marL="742950" lvl="1" indent="-285750">
              <a:buFont typeface="Arial" panose="020B0604020202020204" pitchFamily="34" charset="0"/>
              <a:buChar char="•"/>
            </a:pPr>
            <a:r>
              <a:rPr lang="en-US" sz="4000" dirty="0" err="1">
                <a:latin typeface="Baskerville" panose="02020502070401020303" pitchFamily="18" charset="0"/>
                <a:ea typeface="Baskerville" panose="02020502070401020303" pitchFamily="18" charset="0"/>
              </a:rPr>
              <a:t>www.grace.org</a:t>
            </a:r>
            <a:r>
              <a:rPr lang="en-US" sz="4000" dirty="0">
                <a:latin typeface="Baskerville" panose="02020502070401020303" pitchFamily="18" charset="0"/>
                <a:ea typeface="Baskerville" panose="02020502070401020303" pitchFamily="18" charset="0"/>
              </a:rPr>
              <a:t>/events</a:t>
            </a:r>
          </a:p>
          <a:p>
            <a:pPr marL="285750"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4251654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232202"/>
          </a:xfrm>
          <a:prstGeom prst="rect">
            <a:avLst/>
          </a:prstGeom>
          <a:solidFill>
            <a:schemeClr val="bg1">
              <a:lumMod val="95000"/>
            </a:schemeClr>
          </a:solidFill>
        </p:spPr>
        <p:txBody>
          <a:bodyPr wrap="square" rtlCol="0">
            <a:spAutoFit/>
          </a:bodyPr>
          <a:lstStyle/>
          <a:p>
            <a:pPr algn="ctr"/>
            <a:r>
              <a:rPr lang="en-US" sz="5400" b="1" dirty="0">
                <a:latin typeface="Beloved Sans" panose="02000505000000020004" pitchFamily="2" charset="77"/>
              </a:rPr>
              <a:t>What about the Holy Spirit?</a:t>
            </a:r>
          </a:p>
          <a:p>
            <a:r>
              <a:rPr lang="en-US" sz="4000" i="1" dirty="0">
                <a:latin typeface="Beloved Sans" panose="02000505000000020004" pitchFamily="2" charset="77"/>
                <a:ea typeface="Baskerville" panose="02020502070401020303" pitchFamily="18" charset="0"/>
              </a:rPr>
              <a:t>For by one sacrifice [Jesus] has made perfect forever those who are being made holy.</a:t>
            </a:r>
          </a:p>
          <a:p>
            <a:r>
              <a:rPr lang="en-US" sz="4000" i="1" dirty="0">
                <a:latin typeface="Beloved Sans" panose="02000505000000020004" pitchFamily="2" charset="77"/>
                <a:ea typeface="Baskerville" panose="02020502070401020303" pitchFamily="18" charset="0"/>
              </a:rPr>
              <a:t>The </a:t>
            </a:r>
            <a:r>
              <a:rPr lang="en-US" sz="4000" b="1" i="1" dirty="0">
                <a:latin typeface="Beloved Sans" panose="02000505000000020004" pitchFamily="2" charset="77"/>
                <a:ea typeface="Baskerville" panose="02020502070401020303" pitchFamily="18" charset="0"/>
              </a:rPr>
              <a:t>Holy Spirit also testifies </a:t>
            </a:r>
            <a:r>
              <a:rPr lang="en-US" sz="4000" i="1" dirty="0">
                <a:latin typeface="Beloved Sans" panose="02000505000000020004" pitchFamily="2" charset="77"/>
                <a:ea typeface="Baskerville" panose="02020502070401020303" pitchFamily="18" charset="0"/>
              </a:rPr>
              <a:t>to us about this. </a:t>
            </a:r>
          </a:p>
          <a:p>
            <a:r>
              <a:rPr lang="en-US" sz="4000" i="1" dirty="0">
                <a:latin typeface="Beloved Sans" panose="02000505000000020004" pitchFamily="2" charset="77"/>
                <a:ea typeface="Baskerville" panose="02020502070401020303" pitchFamily="18" charset="0"/>
              </a:rPr>
              <a:t>First he says: “This is the covenant I will make with them after that time, says the Lord. </a:t>
            </a:r>
          </a:p>
          <a:p>
            <a:r>
              <a:rPr lang="en-US" sz="4000" i="1" dirty="0">
                <a:latin typeface="Beloved Sans" panose="02000505000000020004" pitchFamily="2" charset="77"/>
                <a:ea typeface="Baskerville" panose="02020502070401020303" pitchFamily="18" charset="0"/>
              </a:rPr>
              <a:t>I will put my laws in their hearts, and I will write them on their minds.”</a:t>
            </a:r>
          </a:p>
        </p:txBody>
      </p:sp>
    </p:spTree>
    <p:extLst>
      <p:ext uri="{BB962C8B-B14F-4D97-AF65-F5344CB8AC3E}">
        <p14:creationId xmlns:p14="http://schemas.microsoft.com/office/powerpoint/2010/main" val="3757171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animEffect transition="in" filter="fade">
                                      <p:cBhvr>
                                        <p:cTn id="15" dur="500"/>
                                        <p:tgtEl>
                                          <p:spTgt spid="4">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4">
                                            <p:txEl>
                                              <p:pRg st="4" end="4"/>
                                            </p:txEl>
                                          </p:spTgt>
                                        </p:tgtEl>
                                        <p:attrNameLst>
                                          <p:attrName>style.visibility</p:attrName>
                                        </p:attrNameLst>
                                      </p:cBhvr>
                                      <p:to>
                                        <p:strVal val="visible"/>
                                      </p:to>
                                    </p:set>
                                    <p:animEffect transition="in" filter="fade">
                                      <p:cBhvr>
                                        <p:cTn id="18"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4616648"/>
          </a:xfrm>
          <a:prstGeom prst="rect">
            <a:avLst/>
          </a:prstGeom>
          <a:solidFill>
            <a:schemeClr val="bg1">
              <a:lumMod val="95000"/>
            </a:schemeClr>
          </a:solidFill>
        </p:spPr>
        <p:txBody>
          <a:bodyPr wrap="square" rtlCol="0">
            <a:spAutoFit/>
          </a:bodyPr>
          <a:lstStyle/>
          <a:p>
            <a:pPr algn="ctr"/>
            <a:r>
              <a:rPr lang="en-US" sz="5400" b="1" dirty="0">
                <a:latin typeface="Beloved Sans" panose="02000505000000020004" pitchFamily="2" charset="77"/>
              </a:rPr>
              <a:t>What about the Holy Spirit?</a:t>
            </a:r>
          </a:p>
          <a:p>
            <a:r>
              <a:rPr lang="en-US" sz="4000" i="1" dirty="0">
                <a:latin typeface="Beloved Sans" panose="02000505000000020004" pitchFamily="2" charset="77"/>
                <a:ea typeface="Baskerville" panose="02020502070401020303" pitchFamily="18" charset="0"/>
              </a:rPr>
              <a:t>Then he adds:</a:t>
            </a:r>
          </a:p>
          <a:p>
            <a:r>
              <a:rPr lang="en-US" sz="4000" i="1" dirty="0">
                <a:latin typeface="Beloved Sans" panose="02000505000000020004" pitchFamily="2" charset="77"/>
                <a:ea typeface="Baskerville" panose="02020502070401020303" pitchFamily="18" charset="0"/>
              </a:rPr>
              <a:t>“Their sins and lawless acts </a:t>
            </a:r>
          </a:p>
          <a:p>
            <a:r>
              <a:rPr lang="en-US" sz="4000" i="1" dirty="0">
                <a:latin typeface="Beloved Sans" panose="02000505000000020004" pitchFamily="2" charset="77"/>
                <a:ea typeface="Baskerville" panose="02020502070401020303" pitchFamily="18" charset="0"/>
              </a:rPr>
              <a:t>I will remember no more.”</a:t>
            </a:r>
          </a:p>
          <a:p>
            <a:endParaRPr lang="en-US" sz="4000" i="1" dirty="0">
              <a:latin typeface="Beloved Sans" panose="02000505000000020004" pitchFamily="2" charset="77"/>
              <a:ea typeface="Baskerville" panose="02020502070401020303" pitchFamily="18" charset="0"/>
            </a:endParaRPr>
          </a:p>
          <a:p>
            <a:r>
              <a:rPr lang="en-US" sz="4000" i="1" dirty="0">
                <a:latin typeface="Beloved Sans" panose="02000505000000020004" pitchFamily="2" charset="77"/>
                <a:ea typeface="Baskerville" panose="02020502070401020303" pitchFamily="18" charset="0"/>
              </a:rPr>
              <a:t>And where these have been forgiven, sacrifice for sin is no longer necessary. (Hebrews 10:14-18)</a:t>
            </a:r>
          </a:p>
        </p:txBody>
      </p:sp>
    </p:spTree>
    <p:extLst>
      <p:ext uri="{BB962C8B-B14F-4D97-AF65-F5344CB8AC3E}">
        <p14:creationId xmlns:p14="http://schemas.microsoft.com/office/powerpoint/2010/main" val="663726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2" end="2"/>
                                            </p:txEl>
                                          </p:spTgt>
                                        </p:tgtEl>
                                        <p:attrNameLst>
                                          <p:attrName>style.visibility</p:attrName>
                                        </p:attrNameLst>
                                      </p:cBhvr>
                                      <p:to>
                                        <p:strVal val="visible"/>
                                      </p:to>
                                    </p:set>
                                    <p:animEffect transition="in" filter="fade">
                                      <p:cBhvr>
                                        <p:cTn id="10" dur="500"/>
                                        <p:tgtEl>
                                          <p:spTgt spid="4">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animEffect transition="in" filter="fade">
                                      <p:cBhvr>
                                        <p:cTn id="13" dur="500"/>
                                        <p:tgtEl>
                                          <p:spTgt spid="4">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4">
                                            <p:txEl>
                                              <p:pRg st="5" end="5"/>
                                            </p:txEl>
                                          </p:spTgt>
                                        </p:tgtEl>
                                        <p:attrNameLst>
                                          <p:attrName>style.visibility</p:attrName>
                                        </p:attrNameLst>
                                      </p:cBhvr>
                                      <p:to>
                                        <p:strVal val="visible"/>
                                      </p:to>
                                    </p:set>
                                    <p:animEffect transition="in" filter="fade">
                                      <p:cBhvr>
                                        <p:cTn id="18"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4098" name="Picture 2" descr="Prayer to the Holy Spirit - Powerful Prayers">
            <a:extLst>
              <a:ext uri="{FF2B5EF4-FFF2-40B4-BE49-F238E27FC236}">
                <a16:creationId xmlns:a16="http://schemas.microsoft.com/office/drawing/2014/main" id="{C76D6B2E-4101-CD59-E6A6-4BAAB21FAAB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111" r="-1" b="-1"/>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40161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076108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5122" name="Picture 2" descr="12 Signs That Your Heart Has Become Hardened in Ministry">
            <a:extLst>
              <a:ext uri="{FF2B5EF4-FFF2-40B4-BE49-F238E27FC236}">
                <a16:creationId xmlns:a16="http://schemas.microsoft.com/office/drawing/2014/main" id="{E90872D3-BD3E-880C-1D5C-D647E0F01A6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131" r="2" b="17870"/>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D9AC1D2F-C6D3-746B-021E-44CAA17A29ED}"/>
              </a:ext>
            </a:extLst>
          </p:cNvPr>
          <p:cNvSpPr txBox="1"/>
          <p:nvPr/>
        </p:nvSpPr>
        <p:spPr>
          <a:xfrm>
            <a:off x="881605" y="2828836"/>
            <a:ext cx="10428790" cy="1938992"/>
          </a:xfrm>
          <a:prstGeom prst="rect">
            <a:avLst/>
          </a:prstGeom>
          <a:solidFill>
            <a:schemeClr val="bg1">
              <a:lumMod val="95000"/>
            </a:schemeClr>
          </a:solidFill>
        </p:spPr>
        <p:txBody>
          <a:bodyPr wrap="square" rtlCol="0">
            <a:spAutoFit/>
          </a:bodyPr>
          <a:lstStyle/>
          <a:p>
            <a:pPr algn="ctr"/>
            <a:r>
              <a:rPr lang="en-US" sz="3000" b="1" dirty="0">
                <a:latin typeface="Beloved Sans" panose="02000505000000020004" pitchFamily="2" charset="77"/>
              </a:rPr>
              <a:t>See to it, brothers and sisters, that none of you has a sinful, unbelieving heart that turns away from the living God. But encourage one another daily, as long as it is called “Today,” so that none of you may be hardened by sin’s deceitfulness.”</a:t>
            </a:r>
            <a:endParaRPr lang="en-US" sz="3000" i="1" dirty="0">
              <a:latin typeface="Beloved Sans" panose="02000505000000020004" pitchFamily="2" charset="77"/>
              <a:ea typeface="Baskerville" panose="02020502070401020303" pitchFamily="18" charset="0"/>
            </a:endParaRPr>
          </a:p>
        </p:txBody>
      </p:sp>
    </p:spTree>
    <p:extLst>
      <p:ext uri="{BB962C8B-B14F-4D97-AF65-F5344CB8AC3E}">
        <p14:creationId xmlns:p14="http://schemas.microsoft.com/office/powerpoint/2010/main" val="2120635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8194" name="Picture 2" descr="Experimental Theology: Were Not Our Hearts Burning Within Us?">
            <a:extLst>
              <a:ext uri="{FF2B5EF4-FFF2-40B4-BE49-F238E27FC236}">
                <a16:creationId xmlns:a16="http://schemas.microsoft.com/office/drawing/2014/main" id="{39CEF535-13DD-0BAB-51D2-08923CEEA2D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9355"/>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E0859B3B-A99B-3E1E-84FC-1147BF8C58DA}"/>
              </a:ext>
            </a:extLst>
          </p:cNvPr>
          <p:cNvSpPr txBox="1"/>
          <p:nvPr/>
        </p:nvSpPr>
        <p:spPr>
          <a:xfrm>
            <a:off x="881605" y="5145316"/>
            <a:ext cx="10428790" cy="1015663"/>
          </a:xfrm>
          <a:prstGeom prst="rect">
            <a:avLst/>
          </a:prstGeom>
          <a:solidFill>
            <a:schemeClr val="bg1">
              <a:lumMod val="95000"/>
            </a:schemeClr>
          </a:solidFill>
        </p:spPr>
        <p:txBody>
          <a:bodyPr wrap="square" rtlCol="0">
            <a:spAutoFit/>
          </a:bodyPr>
          <a:lstStyle/>
          <a:p>
            <a:pPr algn="ctr"/>
            <a:r>
              <a:rPr lang="en-US" sz="3000" b="1" dirty="0">
                <a:latin typeface="Beloved Sans" panose="02000505000000020004" pitchFamily="2" charset="77"/>
              </a:rPr>
              <a:t>“Were not our hearts burning within us while he talked with us on the road and opened the Scriptures to us?” (Luke 24:32)</a:t>
            </a:r>
            <a:endParaRPr lang="en-US" sz="3000" i="1" dirty="0">
              <a:latin typeface="Beloved Sans" panose="02000505000000020004" pitchFamily="2" charset="77"/>
              <a:ea typeface="Baskerville" panose="02020502070401020303" pitchFamily="18" charset="0"/>
            </a:endParaRPr>
          </a:p>
        </p:txBody>
      </p:sp>
    </p:spTree>
    <p:extLst>
      <p:ext uri="{BB962C8B-B14F-4D97-AF65-F5344CB8AC3E}">
        <p14:creationId xmlns:p14="http://schemas.microsoft.com/office/powerpoint/2010/main" val="3210958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170" name="Picture 2" descr="Burning Heart GIF - Burning Heart Fire - Discover &amp; Share GIFs | Fire heart,  Heart wallpaper, Love heart gif">
            <a:extLst>
              <a:ext uri="{FF2B5EF4-FFF2-40B4-BE49-F238E27FC236}">
                <a16:creationId xmlns:a16="http://schemas.microsoft.com/office/drawing/2014/main" id="{CE715EB7-1B4E-ECB6-2427-F895D1A4B57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130136" y="804334"/>
            <a:ext cx="3931728" cy="52493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87836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170" name="Picture 2" descr="Burning Heart GIF - Burning Heart Fire - Discover &amp; Share GIFs | Fire heart,  Heart wallpaper, Love heart gif">
            <a:extLst>
              <a:ext uri="{FF2B5EF4-FFF2-40B4-BE49-F238E27FC236}">
                <a16:creationId xmlns:a16="http://schemas.microsoft.com/office/drawing/2014/main" id="{CE715EB7-1B4E-ECB6-2427-F895D1A4B57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083515" y="965200"/>
            <a:ext cx="3690751" cy="4927598"/>
          </a:xfrm>
          <a:prstGeom prst="rect">
            <a:avLst/>
          </a:prstGeom>
          <a:noFill/>
          <a:extLst>
            <a:ext uri="{909E8E84-426E-40DD-AFC4-6F175D3DCCD1}">
              <a14:hiddenFill xmlns:a14="http://schemas.microsoft.com/office/drawing/2010/main">
                <a:solidFill>
                  <a:srgbClr val="FFFFFF"/>
                </a:solidFill>
              </a14:hiddenFill>
            </a:ext>
          </a:extLst>
        </p:spPr>
      </p:pic>
      <p:cxnSp>
        <p:nvCxnSpPr>
          <p:cNvPr id="7181" name="Straight Connector 7180">
            <a:extLst>
              <a:ext uri="{FF2B5EF4-FFF2-40B4-BE49-F238E27FC236}">
                <a16:creationId xmlns:a16="http://schemas.microsoft.com/office/drawing/2014/main" id="{516F97B9-23C6-4EF1-AED7-D5E3C26A649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6096000" y="1142999"/>
            <a:ext cx="0" cy="45720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pic>
        <p:nvPicPr>
          <p:cNvPr id="7176" name="Picture 8" descr="Pin on spiritial">
            <a:extLst>
              <a:ext uri="{FF2B5EF4-FFF2-40B4-BE49-F238E27FC236}">
                <a16:creationId xmlns:a16="http://schemas.microsoft.com/office/drawing/2014/main" id="{1FFB1E9A-CCFB-6C2C-91DC-8EF497A0F344}"/>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417734" y="965201"/>
            <a:ext cx="3695697" cy="49275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36355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FC826-20F8-E0EE-5FA6-37BDB0DB5C8E}"/>
              </a:ext>
            </a:extLst>
          </p:cNvPr>
          <p:cNvSpPr>
            <a:spLocks noGrp="1"/>
          </p:cNvSpPr>
          <p:nvPr>
            <p:ph type="title"/>
          </p:nvPr>
        </p:nvSpPr>
        <p:spPr>
          <a:xfrm>
            <a:off x="2231136" y="702033"/>
            <a:ext cx="7729728" cy="1188720"/>
          </a:xfrm>
        </p:spPr>
        <p:txBody>
          <a:bodyPr/>
          <a:lstStyle/>
          <a:p>
            <a:r>
              <a:rPr lang="en-US" dirty="0"/>
              <a:t>Bibliography</a:t>
            </a:r>
          </a:p>
        </p:txBody>
      </p:sp>
      <p:sp>
        <p:nvSpPr>
          <p:cNvPr id="3" name="Content Placeholder 2">
            <a:extLst>
              <a:ext uri="{FF2B5EF4-FFF2-40B4-BE49-F238E27FC236}">
                <a16:creationId xmlns:a16="http://schemas.microsoft.com/office/drawing/2014/main" id="{92EDC9E3-D573-2E21-E01F-846A979365E1}"/>
              </a:ext>
            </a:extLst>
          </p:cNvPr>
          <p:cNvSpPr>
            <a:spLocks noGrp="1"/>
          </p:cNvSpPr>
          <p:nvPr>
            <p:ph idx="1"/>
          </p:nvPr>
        </p:nvSpPr>
        <p:spPr>
          <a:xfrm>
            <a:off x="810322" y="2258902"/>
            <a:ext cx="10571356" cy="3101983"/>
          </a:xfrm>
        </p:spPr>
        <p:txBody>
          <a:bodyPr>
            <a:noAutofit/>
          </a:bodyPr>
          <a:lstStyle/>
          <a:p>
            <a:pPr marL="0" indent="0">
              <a:buNone/>
            </a:pPr>
            <a:r>
              <a:rPr lang="en-US" sz="2000" dirty="0">
                <a:latin typeface="Helvetica" pitchFamily="2" charset="0"/>
              </a:rPr>
              <a:t>David L. Palmer. </a:t>
            </a:r>
            <a:r>
              <a:rPr lang="en-US" sz="2000" b="1" i="1" dirty="0">
                <a:latin typeface="Helvetica" pitchFamily="2" charset="0"/>
              </a:rPr>
              <a:t>Casket Empty: God’s Plan of Redemption Through History. New Testament Study Guide. </a:t>
            </a:r>
            <a:r>
              <a:rPr lang="en-US" sz="2000" dirty="0">
                <a:latin typeface="Helvetica" pitchFamily="2" charset="0"/>
              </a:rPr>
              <a:t>2016.</a:t>
            </a:r>
          </a:p>
          <a:p>
            <a:pPr marL="0" indent="0">
              <a:buNone/>
            </a:pPr>
            <a:endParaRPr lang="en-US" sz="2000" dirty="0">
              <a:latin typeface="Helvetica" pitchFamily="2" charset="0"/>
            </a:endParaRPr>
          </a:p>
          <a:p>
            <a:pPr marL="0" indent="0">
              <a:buNone/>
            </a:pPr>
            <a:r>
              <a:rPr lang="en-US" sz="2000" dirty="0">
                <a:latin typeface="Helvetica" pitchFamily="2" charset="0"/>
              </a:rPr>
              <a:t>Eds. Matthew D. Kim and Scott M. Gibson. </a:t>
            </a:r>
            <a:r>
              <a:rPr lang="en-US" sz="2000" b="1" i="1" dirty="0">
                <a:latin typeface="Helvetica" pitchFamily="2" charset="0"/>
              </a:rPr>
              <a:t>The Big Idea Companion for Preaching and Teaching:  A Guide from Genesis to Revelation. </a:t>
            </a:r>
            <a:r>
              <a:rPr lang="en-US" sz="2000" dirty="0">
                <a:latin typeface="Helvetica" pitchFamily="2" charset="0"/>
              </a:rPr>
              <a:t>Grand Rapids, MI:</a:t>
            </a:r>
            <a:r>
              <a:rPr lang="en-US" sz="2000" i="1" dirty="0">
                <a:latin typeface="Helvetica" pitchFamily="2" charset="0"/>
              </a:rPr>
              <a:t> </a:t>
            </a:r>
            <a:r>
              <a:rPr lang="en-US" sz="2000" dirty="0">
                <a:latin typeface="Helvetica" pitchFamily="2" charset="0"/>
              </a:rPr>
              <a:t>Baker Academic, 2021.</a:t>
            </a:r>
          </a:p>
          <a:p>
            <a:pPr marL="0" indent="0">
              <a:buNone/>
            </a:pPr>
            <a:endParaRPr lang="en-US" sz="2000" dirty="0">
              <a:latin typeface="Helvetica" pitchFamily="2" charset="0"/>
            </a:endParaRPr>
          </a:p>
          <a:p>
            <a:pPr marL="0" indent="0">
              <a:buNone/>
            </a:pPr>
            <a:r>
              <a:rPr lang="en-US" sz="2000" dirty="0">
                <a:latin typeface="Helvetica" pitchFamily="2" charset="0"/>
              </a:rPr>
              <a:t>I. Howard Marshall, Stephen Travis, and Ian Paul. </a:t>
            </a:r>
            <a:r>
              <a:rPr lang="en-US" sz="2000" b="1" i="1" dirty="0">
                <a:latin typeface="Helvetica" pitchFamily="2" charset="0"/>
              </a:rPr>
              <a:t>Exploring the New Testament: A Guide to the Letters and Revelation Volume Two. </a:t>
            </a:r>
            <a:r>
              <a:rPr lang="en-US" sz="2000" dirty="0">
                <a:latin typeface="Helvetica" pitchFamily="2" charset="0"/>
              </a:rPr>
              <a:t>Downers Grove, IL: InterVarsity Press, 2002.</a:t>
            </a:r>
          </a:p>
        </p:txBody>
      </p:sp>
    </p:spTree>
    <p:extLst>
      <p:ext uri="{BB962C8B-B14F-4D97-AF65-F5344CB8AC3E}">
        <p14:creationId xmlns:p14="http://schemas.microsoft.com/office/powerpoint/2010/main" val="14801272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9D490B-1B00-0C4D-4E1E-13D3B2C318BC}"/>
              </a:ext>
            </a:extLst>
          </p:cNvPr>
          <p:cNvSpPr>
            <a:spLocks noGrp="1"/>
          </p:cNvSpPr>
          <p:nvPr>
            <p:ph type="title"/>
          </p:nvPr>
        </p:nvSpPr>
        <p:spPr/>
        <p:txBody>
          <a:bodyPr/>
          <a:lstStyle/>
          <a:p>
            <a:r>
              <a:rPr lang="en-US" sz="2800" b="1" dirty="0">
                <a:latin typeface="Helvetica" pitchFamily="2" charset="0"/>
              </a:rPr>
              <a:t>Helpful Videos for Hebrews</a:t>
            </a:r>
            <a:endParaRPr lang="en-US" dirty="0"/>
          </a:p>
        </p:txBody>
      </p:sp>
      <p:sp>
        <p:nvSpPr>
          <p:cNvPr id="3" name="Content Placeholder 2">
            <a:extLst>
              <a:ext uri="{FF2B5EF4-FFF2-40B4-BE49-F238E27FC236}">
                <a16:creationId xmlns:a16="http://schemas.microsoft.com/office/drawing/2014/main" id="{34808032-A3E4-09EF-68F4-86D7FEA6AEB6}"/>
              </a:ext>
            </a:extLst>
          </p:cNvPr>
          <p:cNvSpPr>
            <a:spLocks noGrp="1"/>
          </p:cNvSpPr>
          <p:nvPr>
            <p:ph idx="1"/>
          </p:nvPr>
        </p:nvSpPr>
        <p:spPr>
          <a:xfrm>
            <a:off x="1092820" y="2638044"/>
            <a:ext cx="10370634" cy="3101983"/>
          </a:xfrm>
        </p:spPr>
        <p:txBody>
          <a:bodyPr>
            <a:noAutofit/>
          </a:bodyPr>
          <a:lstStyle/>
          <a:p>
            <a:pPr marL="0" indent="0">
              <a:buNone/>
            </a:pPr>
            <a:r>
              <a:rPr lang="en-US" sz="3000" b="1" dirty="0">
                <a:latin typeface="Helvetica" pitchFamily="2" charset="0"/>
              </a:rPr>
              <a:t>Bible Project </a:t>
            </a:r>
            <a:r>
              <a:rPr lang="en-US" sz="3000" dirty="0">
                <a:latin typeface="Helvetica" pitchFamily="2" charset="0"/>
                <a:hlinkClick r:id="rId3"/>
              </a:rPr>
              <a:t>https://www.youtube.com/watch?v=1fNWTZZwgbs</a:t>
            </a:r>
            <a:r>
              <a:rPr lang="en-US" sz="3000" dirty="0">
                <a:latin typeface="Helvetica" pitchFamily="2" charset="0"/>
              </a:rPr>
              <a:t> </a:t>
            </a:r>
          </a:p>
          <a:p>
            <a:endParaRPr lang="en-US" sz="3000" dirty="0">
              <a:latin typeface="Helvetica" pitchFamily="2" charset="0"/>
            </a:endParaRPr>
          </a:p>
          <a:p>
            <a:pPr marL="0" indent="0">
              <a:buNone/>
            </a:pPr>
            <a:r>
              <a:rPr lang="en-US" sz="3000" b="1" dirty="0">
                <a:latin typeface="Helvetica" pitchFamily="2" charset="0"/>
              </a:rPr>
              <a:t>The Bible Effect </a:t>
            </a:r>
            <a:br>
              <a:rPr lang="en-US" sz="3000" b="1" dirty="0">
                <a:latin typeface="Helvetica" pitchFamily="2" charset="0"/>
              </a:rPr>
            </a:br>
            <a:r>
              <a:rPr lang="en-US" sz="3000" dirty="0">
                <a:latin typeface="Helvetica" pitchFamily="2" charset="0"/>
                <a:hlinkClick r:id="rId4"/>
              </a:rPr>
              <a:t>https://www.youtube.com/watch?v=-cv84SzyS8Y</a:t>
            </a:r>
            <a:r>
              <a:rPr lang="en-US" sz="3000" dirty="0">
                <a:latin typeface="Helvetica" pitchFamily="2" charset="0"/>
              </a:rPr>
              <a:t> </a:t>
            </a:r>
          </a:p>
          <a:p>
            <a:endParaRPr lang="en-US" sz="3000" dirty="0"/>
          </a:p>
        </p:txBody>
      </p:sp>
    </p:spTree>
    <p:extLst>
      <p:ext uri="{BB962C8B-B14F-4D97-AF65-F5344CB8AC3E}">
        <p14:creationId xmlns:p14="http://schemas.microsoft.com/office/powerpoint/2010/main" val="1025375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pic>
        <p:nvPicPr>
          <p:cNvPr id="6" name="Picture 5" descr="A picture containing outdoor, building, sky, ground&#10;&#10;Description automatically generated">
            <a:extLst>
              <a:ext uri="{FF2B5EF4-FFF2-40B4-BE49-F238E27FC236}">
                <a16:creationId xmlns:a16="http://schemas.microsoft.com/office/drawing/2014/main" id="{BCF2DB3B-EFC9-D981-FF30-7E46A90CF4B6}"/>
              </a:ext>
            </a:extLst>
          </p:cNvPr>
          <p:cNvPicPr>
            <a:picLocks noChangeAspect="1"/>
          </p:cNvPicPr>
          <p:nvPr/>
        </p:nvPicPr>
        <p:blipFill>
          <a:blip r:embed="rId4"/>
          <a:stretch>
            <a:fillRect/>
          </a:stretch>
        </p:blipFill>
        <p:spPr>
          <a:xfrm>
            <a:off x="3524250" y="0"/>
            <a:ext cx="5143500" cy="6858000"/>
          </a:xfrm>
          <a:prstGeom prst="rect">
            <a:avLst/>
          </a:prstGeom>
        </p:spPr>
      </p:pic>
    </p:spTree>
    <p:extLst>
      <p:ext uri="{BB962C8B-B14F-4D97-AF65-F5344CB8AC3E}">
        <p14:creationId xmlns:p14="http://schemas.microsoft.com/office/powerpoint/2010/main" val="22393557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pic>
        <p:nvPicPr>
          <p:cNvPr id="4" name="Picture 3" descr="A stone wall with a tree&#10;&#10;Description automatically generated with low confidence">
            <a:extLst>
              <a:ext uri="{FF2B5EF4-FFF2-40B4-BE49-F238E27FC236}">
                <a16:creationId xmlns:a16="http://schemas.microsoft.com/office/drawing/2014/main" id="{EA3EB9AB-BEFA-44E3-A506-79A97AF81154}"/>
              </a:ext>
            </a:extLst>
          </p:cNvPr>
          <p:cNvPicPr>
            <a:picLocks noChangeAspect="1"/>
          </p:cNvPicPr>
          <p:nvPr/>
        </p:nvPicPr>
        <p:blipFill>
          <a:blip r:embed="rId4"/>
          <a:stretch>
            <a:fillRect/>
          </a:stretch>
        </p:blipFill>
        <p:spPr>
          <a:xfrm>
            <a:off x="1524000" y="0"/>
            <a:ext cx="9144000" cy="6858000"/>
          </a:xfrm>
          <a:prstGeom prst="rect">
            <a:avLst/>
          </a:prstGeom>
        </p:spPr>
      </p:pic>
    </p:spTree>
    <p:extLst>
      <p:ext uri="{BB962C8B-B14F-4D97-AF65-F5344CB8AC3E}">
        <p14:creationId xmlns:p14="http://schemas.microsoft.com/office/powerpoint/2010/main" val="3351934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pic>
        <p:nvPicPr>
          <p:cNvPr id="5" name="Picture 4" descr="A picture containing sky, outdoor, water, plant&#10;&#10;Description automatically generated">
            <a:extLst>
              <a:ext uri="{FF2B5EF4-FFF2-40B4-BE49-F238E27FC236}">
                <a16:creationId xmlns:a16="http://schemas.microsoft.com/office/drawing/2014/main" id="{6E1437D4-6ACE-DB0D-C23D-987975E31EAD}"/>
              </a:ext>
            </a:extLst>
          </p:cNvPr>
          <p:cNvPicPr>
            <a:picLocks noChangeAspect="1"/>
          </p:cNvPicPr>
          <p:nvPr/>
        </p:nvPicPr>
        <p:blipFill>
          <a:blip r:embed="rId4"/>
          <a:stretch>
            <a:fillRect/>
          </a:stretch>
        </p:blipFill>
        <p:spPr>
          <a:xfrm>
            <a:off x="1584960" y="0"/>
            <a:ext cx="9144000" cy="6858000"/>
          </a:xfrm>
          <a:prstGeom prst="rect">
            <a:avLst/>
          </a:prstGeom>
        </p:spPr>
      </p:pic>
    </p:spTree>
    <p:extLst>
      <p:ext uri="{BB962C8B-B14F-4D97-AF65-F5344CB8AC3E}">
        <p14:creationId xmlns:p14="http://schemas.microsoft.com/office/powerpoint/2010/main" val="12499255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pic>
        <p:nvPicPr>
          <p:cNvPr id="4" name="Picture 3" descr="A picture containing ground, building&#10;&#10;Description automatically generated">
            <a:extLst>
              <a:ext uri="{FF2B5EF4-FFF2-40B4-BE49-F238E27FC236}">
                <a16:creationId xmlns:a16="http://schemas.microsoft.com/office/drawing/2014/main" id="{B1FABDC8-3898-8791-3FDE-DC1AFED7D9DE}"/>
              </a:ext>
            </a:extLst>
          </p:cNvPr>
          <p:cNvPicPr>
            <a:picLocks noChangeAspect="1"/>
          </p:cNvPicPr>
          <p:nvPr/>
        </p:nvPicPr>
        <p:blipFill>
          <a:blip r:embed="rId4"/>
          <a:stretch>
            <a:fillRect/>
          </a:stretch>
        </p:blipFill>
        <p:spPr>
          <a:xfrm>
            <a:off x="1524000" y="0"/>
            <a:ext cx="9062720" cy="6797040"/>
          </a:xfrm>
          <a:prstGeom prst="rect">
            <a:avLst/>
          </a:prstGeom>
        </p:spPr>
      </p:pic>
    </p:spTree>
    <p:extLst>
      <p:ext uri="{BB962C8B-B14F-4D97-AF65-F5344CB8AC3E}">
        <p14:creationId xmlns:p14="http://schemas.microsoft.com/office/powerpoint/2010/main" val="36695919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pic>
        <p:nvPicPr>
          <p:cNvPr id="5" name="Picture 4" descr="A person and person in the water&#10;&#10;Description automatically generated with low confidence">
            <a:extLst>
              <a:ext uri="{FF2B5EF4-FFF2-40B4-BE49-F238E27FC236}">
                <a16:creationId xmlns:a16="http://schemas.microsoft.com/office/drawing/2014/main" id="{705B20F7-65E8-3ACD-8DDD-73C3B144E52F}"/>
              </a:ext>
            </a:extLst>
          </p:cNvPr>
          <p:cNvPicPr>
            <a:picLocks noChangeAspect="1"/>
          </p:cNvPicPr>
          <p:nvPr/>
        </p:nvPicPr>
        <p:blipFill>
          <a:blip r:embed="rId4"/>
          <a:stretch>
            <a:fillRect/>
          </a:stretch>
        </p:blipFill>
        <p:spPr>
          <a:xfrm>
            <a:off x="-3153574" y="-182880"/>
            <a:ext cx="16204158" cy="7772400"/>
          </a:xfrm>
          <a:prstGeom prst="rect">
            <a:avLst/>
          </a:prstGeom>
        </p:spPr>
      </p:pic>
    </p:spTree>
    <p:extLst>
      <p:ext uri="{BB962C8B-B14F-4D97-AF65-F5344CB8AC3E}">
        <p14:creationId xmlns:p14="http://schemas.microsoft.com/office/powerpoint/2010/main" val="3888167076"/>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Parcel</Template>
  <TotalTime>54543</TotalTime>
  <Words>4361</Words>
  <Application>Microsoft Macintosh PowerPoint</Application>
  <PresentationFormat>Widescreen</PresentationFormat>
  <Paragraphs>415</Paragraphs>
  <Slides>49</Slides>
  <Notes>39</Notes>
  <HiddenSlides>0</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49</vt:i4>
      </vt:variant>
    </vt:vector>
  </HeadingPairs>
  <TitlesOfParts>
    <vt:vector size="59" baseType="lpstr">
      <vt:lpstr>Beloved Sans</vt:lpstr>
      <vt:lpstr>open_sansregular</vt:lpstr>
      <vt:lpstr>system-ui</vt:lpstr>
      <vt:lpstr>Arial</vt:lpstr>
      <vt:lpstr>Baskerville</vt:lpstr>
      <vt:lpstr>Calibri</vt:lpstr>
      <vt:lpstr>Gill Sans MT</vt:lpstr>
      <vt:lpstr>Helvetica</vt:lpstr>
      <vt:lpstr>Wingdings</vt:lpstr>
      <vt:lpstr>Parcel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Bibliography</vt:lpstr>
      <vt:lpstr>Helpful Videos for Hebrews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Keeler</dc:creator>
  <cp:lastModifiedBy>Grace Lee</cp:lastModifiedBy>
  <cp:revision>42</cp:revision>
  <cp:lastPrinted>2023-05-02T01:40:10Z</cp:lastPrinted>
  <dcterms:created xsi:type="dcterms:W3CDTF">2021-09-27T18:30:23Z</dcterms:created>
  <dcterms:modified xsi:type="dcterms:W3CDTF">2023-05-03T00:23:38Z</dcterms:modified>
</cp:coreProperties>
</file>